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4"/>
  </p:notesMasterIdLst>
  <p:sldIdLst>
    <p:sldId id="256" r:id="rId2"/>
    <p:sldId id="257" r:id="rId3"/>
    <p:sldId id="276" r:id="rId4"/>
    <p:sldId id="275" r:id="rId5"/>
    <p:sldId id="258" r:id="rId6"/>
    <p:sldId id="260" r:id="rId7"/>
    <p:sldId id="280" r:id="rId8"/>
    <p:sldId id="281" r:id="rId9"/>
    <p:sldId id="264" r:id="rId10"/>
    <p:sldId id="283" r:id="rId11"/>
    <p:sldId id="261" r:id="rId12"/>
    <p:sldId id="262" r:id="rId13"/>
    <p:sldId id="263" r:id="rId14"/>
    <p:sldId id="265" r:id="rId15"/>
    <p:sldId id="266" r:id="rId16"/>
    <p:sldId id="284" r:id="rId17"/>
    <p:sldId id="268" r:id="rId18"/>
    <p:sldId id="269" r:id="rId19"/>
    <p:sldId id="270" r:id="rId20"/>
    <p:sldId id="286" r:id="rId21"/>
    <p:sldId id="287" r:id="rId22"/>
    <p:sldId id="285"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CCECFF"/>
    <a:srgbClr val="FF0000"/>
    <a:srgbClr val="FF9933"/>
    <a:srgbClr val="FFFF00"/>
    <a:srgbClr val="000066"/>
    <a:srgbClr val="003300"/>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5008" autoAdjust="0"/>
  </p:normalViewPr>
  <p:slideViewPr>
    <p:cSldViewPr>
      <p:cViewPr varScale="1">
        <p:scale>
          <a:sx n="68" d="100"/>
          <a:sy n="68" d="100"/>
        </p:scale>
        <p:origin x="-4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9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12" Type="http://schemas.openxmlformats.org/officeDocument/2006/relationships/image" Target="../media/image12.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6.wmf"/><Relationship Id="rId5" Type="http://schemas.openxmlformats.org/officeDocument/2006/relationships/image" Target="../media/image60.wmf"/><Relationship Id="rId4" Type="http://schemas.openxmlformats.org/officeDocument/2006/relationships/image" Target="../media/image59.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68.wmf"/><Relationship Id="rId3" Type="http://schemas.openxmlformats.org/officeDocument/2006/relationships/image" Target="../media/image63.wmf"/><Relationship Id="rId7" Type="http://schemas.openxmlformats.org/officeDocument/2006/relationships/image" Target="../media/image67.wmf"/><Relationship Id="rId2" Type="http://schemas.openxmlformats.org/officeDocument/2006/relationships/image" Target="../media/image62.wmf"/><Relationship Id="rId1" Type="http://schemas.openxmlformats.org/officeDocument/2006/relationships/image" Target="../media/image61.wmf"/><Relationship Id="rId6" Type="http://schemas.openxmlformats.org/officeDocument/2006/relationships/image" Target="../media/image66.wmf"/><Relationship Id="rId5" Type="http://schemas.openxmlformats.org/officeDocument/2006/relationships/image" Target="../media/image65.wmf"/><Relationship Id="rId10" Type="http://schemas.openxmlformats.org/officeDocument/2006/relationships/image" Target="../media/image70.wmf"/><Relationship Id="rId4" Type="http://schemas.openxmlformats.org/officeDocument/2006/relationships/image" Target="../media/image64.wmf"/><Relationship Id="rId9" Type="http://schemas.openxmlformats.org/officeDocument/2006/relationships/image" Target="../media/image69.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78.wmf"/><Relationship Id="rId3" Type="http://schemas.openxmlformats.org/officeDocument/2006/relationships/image" Target="../media/image73.wmf"/><Relationship Id="rId7" Type="http://schemas.openxmlformats.org/officeDocument/2006/relationships/image" Target="../media/image77.wmf"/><Relationship Id="rId2" Type="http://schemas.openxmlformats.org/officeDocument/2006/relationships/image" Target="../media/image72.wmf"/><Relationship Id="rId1" Type="http://schemas.openxmlformats.org/officeDocument/2006/relationships/image" Target="../media/image71.wmf"/><Relationship Id="rId6" Type="http://schemas.openxmlformats.org/officeDocument/2006/relationships/image" Target="../media/image76.wmf"/><Relationship Id="rId5" Type="http://schemas.openxmlformats.org/officeDocument/2006/relationships/image" Target="../media/image75.wmf"/><Relationship Id="rId10" Type="http://schemas.openxmlformats.org/officeDocument/2006/relationships/image" Target="../media/image80.wmf"/><Relationship Id="rId4" Type="http://schemas.openxmlformats.org/officeDocument/2006/relationships/image" Target="../media/image74.wmf"/><Relationship Id="rId9" Type="http://schemas.openxmlformats.org/officeDocument/2006/relationships/image" Target="../media/image79.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88.wmf"/><Relationship Id="rId3" Type="http://schemas.openxmlformats.org/officeDocument/2006/relationships/image" Target="../media/image83.wmf"/><Relationship Id="rId7" Type="http://schemas.openxmlformats.org/officeDocument/2006/relationships/image" Target="../media/image87.wmf"/><Relationship Id="rId2" Type="http://schemas.openxmlformats.org/officeDocument/2006/relationships/image" Target="../media/image82.wmf"/><Relationship Id="rId1" Type="http://schemas.openxmlformats.org/officeDocument/2006/relationships/image" Target="../media/image81.wmf"/><Relationship Id="rId6" Type="http://schemas.openxmlformats.org/officeDocument/2006/relationships/image" Target="../media/image86.wmf"/><Relationship Id="rId5" Type="http://schemas.openxmlformats.org/officeDocument/2006/relationships/image" Target="../media/image85.wmf"/><Relationship Id="rId4" Type="http://schemas.openxmlformats.org/officeDocument/2006/relationships/image" Target="../media/image84.wmf"/><Relationship Id="rId9" Type="http://schemas.openxmlformats.org/officeDocument/2006/relationships/image" Target="../media/image89.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3.wmf"/><Relationship Id="rId1" Type="http://schemas.openxmlformats.org/officeDocument/2006/relationships/image" Target="../media/image56.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92.wmf"/><Relationship Id="rId2" Type="http://schemas.openxmlformats.org/officeDocument/2006/relationships/image" Target="../media/image91.wmf"/><Relationship Id="rId1" Type="http://schemas.openxmlformats.org/officeDocument/2006/relationships/image" Target="../media/image90.wmf"/><Relationship Id="rId6" Type="http://schemas.openxmlformats.org/officeDocument/2006/relationships/image" Target="../media/image95.wmf"/><Relationship Id="rId5" Type="http://schemas.openxmlformats.org/officeDocument/2006/relationships/image" Target="../media/image94.wmf"/><Relationship Id="rId4" Type="http://schemas.openxmlformats.org/officeDocument/2006/relationships/image" Target="../media/image93.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98.wmf"/><Relationship Id="rId2" Type="http://schemas.openxmlformats.org/officeDocument/2006/relationships/image" Target="../media/image97.wmf"/><Relationship Id="rId1" Type="http://schemas.openxmlformats.org/officeDocument/2006/relationships/image" Target="../media/image96.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101.wmf"/><Relationship Id="rId7" Type="http://schemas.openxmlformats.org/officeDocument/2006/relationships/image" Target="../media/image105.wmf"/><Relationship Id="rId2" Type="http://schemas.openxmlformats.org/officeDocument/2006/relationships/image" Target="../media/image100.wmf"/><Relationship Id="rId1" Type="http://schemas.openxmlformats.org/officeDocument/2006/relationships/image" Target="../media/image99.wmf"/><Relationship Id="rId6" Type="http://schemas.openxmlformats.org/officeDocument/2006/relationships/image" Target="../media/image104.wmf"/><Relationship Id="rId5" Type="http://schemas.openxmlformats.org/officeDocument/2006/relationships/image" Target="../media/image103.wmf"/><Relationship Id="rId4" Type="http://schemas.openxmlformats.org/officeDocument/2006/relationships/image" Target="../media/image102.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113.wmf"/><Relationship Id="rId13" Type="http://schemas.openxmlformats.org/officeDocument/2006/relationships/image" Target="../media/image118.wmf"/><Relationship Id="rId18" Type="http://schemas.openxmlformats.org/officeDocument/2006/relationships/image" Target="../media/image123.wmf"/><Relationship Id="rId3" Type="http://schemas.openxmlformats.org/officeDocument/2006/relationships/image" Target="../media/image108.wmf"/><Relationship Id="rId21" Type="http://schemas.openxmlformats.org/officeDocument/2006/relationships/image" Target="../media/image126.wmf"/><Relationship Id="rId7" Type="http://schemas.openxmlformats.org/officeDocument/2006/relationships/image" Target="../media/image112.wmf"/><Relationship Id="rId12" Type="http://schemas.openxmlformats.org/officeDocument/2006/relationships/image" Target="../media/image117.wmf"/><Relationship Id="rId17" Type="http://schemas.openxmlformats.org/officeDocument/2006/relationships/image" Target="../media/image122.wmf"/><Relationship Id="rId2" Type="http://schemas.openxmlformats.org/officeDocument/2006/relationships/image" Target="../media/image107.wmf"/><Relationship Id="rId16" Type="http://schemas.openxmlformats.org/officeDocument/2006/relationships/image" Target="../media/image121.wmf"/><Relationship Id="rId20" Type="http://schemas.openxmlformats.org/officeDocument/2006/relationships/image" Target="../media/image125.wmf"/><Relationship Id="rId1" Type="http://schemas.openxmlformats.org/officeDocument/2006/relationships/image" Target="../media/image106.wmf"/><Relationship Id="rId6" Type="http://schemas.openxmlformats.org/officeDocument/2006/relationships/image" Target="../media/image111.wmf"/><Relationship Id="rId11" Type="http://schemas.openxmlformats.org/officeDocument/2006/relationships/image" Target="../media/image116.wmf"/><Relationship Id="rId5" Type="http://schemas.openxmlformats.org/officeDocument/2006/relationships/image" Target="../media/image110.wmf"/><Relationship Id="rId15" Type="http://schemas.openxmlformats.org/officeDocument/2006/relationships/image" Target="../media/image120.wmf"/><Relationship Id="rId10" Type="http://schemas.openxmlformats.org/officeDocument/2006/relationships/image" Target="../media/image115.wmf"/><Relationship Id="rId19" Type="http://schemas.openxmlformats.org/officeDocument/2006/relationships/image" Target="../media/image124.wmf"/><Relationship Id="rId4" Type="http://schemas.openxmlformats.org/officeDocument/2006/relationships/image" Target="../media/image109.wmf"/><Relationship Id="rId9" Type="http://schemas.openxmlformats.org/officeDocument/2006/relationships/image" Target="../media/image114.wmf"/><Relationship Id="rId14" Type="http://schemas.openxmlformats.org/officeDocument/2006/relationships/image" Target="../media/image119.wmf"/><Relationship Id="rId22" Type="http://schemas.openxmlformats.org/officeDocument/2006/relationships/image" Target="../media/image127.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135.wmf"/><Relationship Id="rId3" Type="http://schemas.openxmlformats.org/officeDocument/2006/relationships/image" Target="../media/image130.wmf"/><Relationship Id="rId7" Type="http://schemas.openxmlformats.org/officeDocument/2006/relationships/image" Target="../media/image134.wmf"/><Relationship Id="rId12" Type="http://schemas.openxmlformats.org/officeDocument/2006/relationships/image" Target="../media/image139.wmf"/><Relationship Id="rId2" Type="http://schemas.openxmlformats.org/officeDocument/2006/relationships/image" Target="../media/image129.wmf"/><Relationship Id="rId1" Type="http://schemas.openxmlformats.org/officeDocument/2006/relationships/image" Target="../media/image128.wmf"/><Relationship Id="rId6" Type="http://schemas.openxmlformats.org/officeDocument/2006/relationships/image" Target="../media/image133.wmf"/><Relationship Id="rId11" Type="http://schemas.openxmlformats.org/officeDocument/2006/relationships/image" Target="../media/image138.wmf"/><Relationship Id="rId5" Type="http://schemas.openxmlformats.org/officeDocument/2006/relationships/image" Target="../media/image132.wmf"/><Relationship Id="rId10" Type="http://schemas.openxmlformats.org/officeDocument/2006/relationships/image" Target="../media/image137.wmf"/><Relationship Id="rId4" Type="http://schemas.openxmlformats.org/officeDocument/2006/relationships/image" Target="../media/image131.wmf"/><Relationship Id="rId9" Type="http://schemas.openxmlformats.org/officeDocument/2006/relationships/image" Target="../media/image13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4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5.wmf"/><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image" Target="../media/image29.wmf"/><Relationship Id="rId7" Type="http://schemas.openxmlformats.org/officeDocument/2006/relationships/image" Target="../media/image33.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10" Type="http://schemas.openxmlformats.org/officeDocument/2006/relationships/image" Target="../media/image36.wmf"/><Relationship Id="rId4" Type="http://schemas.openxmlformats.org/officeDocument/2006/relationships/image" Target="../media/image30.wmf"/><Relationship Id="rId9" Type="http://schemas.openxmlformats.org/officeDocument/2006/relationships/image" Target="../media/image3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9.wmf"/><Relationship Id="rId7" Type="http://schemas.openxmlformats.org/officeDocument/2006/relationships/image" Target="../media/image42.wmf"/><Relationship Id="rId2" Type="http://schemas.openxmlformats.org/officeDocument/2006/relationships/image" Target="../media/image38.wmf"/><Relationship Id="rId1" Type="http://schemas.openxmlformats.org/officeDocument/2006/relationships/image" Target="../media/image37.wmf"/><Relationship Id="rId6" Type="http://schemas.openxmlformats.org/officeDocument/2006/relationships/image" Target="../media/image41.wmf"/><Relationship Id="rId5" Type="http://schemas.openxmlformats.org/officeDocument/2006/relationships/image" Target="../media/image27.wmf"/><Relationship Id="rId4" Type="http://schemas.openxmlformats.org/officeDocument/2006/relationships/image" Target="../media/image40.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50.wmf"/><Relationship Id="rId13" Type="http://schemas.openxmlformats.org/officeDocument/2006/relationships/image" Target="../media/image55.wmf"/><Relationship Id="rId3" Type="http://schemas.openxmlformats.org/officeDocument/2006/relationships/image" Target="../media/image45.wmf"/><Relationship Id="rId7" Type="http://schemas.openxmlformats.org/officeDocument/2006/relationships/image" Target="../media/image49.wmf"/><Relationship Id="rId12" Type="http://schemas.openxmlformats.org/officeDocument/2006/relationships/image" Target="../media/image54.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48.wmf"/><Relationship Id="rId11" Type="http://schemas.openxmlformats.org/officeDocument/2006/relationships/image" Target="../media/image53.wmf"/><Relationship Id="rId5" Type="http://schemas.openxmlformats.org/officeDocument/2006/relationships/image" Target="../media/image47.wmf"/><Relationship Id="rId10" Type="http://schemas.openxmlformats.org/officeDocument/2006/relationships/image" Target="../media/image52.wmf"/><Relationship Id="rId4" Type="http://schemas.openxmlformats.org/officeDocument/2006/relationships/image" Target="../media/image46.wmf"/><Relationship Id="rId9" Type="http://schemas.openxmlformats.org/officeDocument/2006/relationships/image" Target="../media/image5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200" b="1">
                <a:latin typeface="Times New Roman" pitchFamily="18" charset="0"/>
                <a:ea typeface="楷体_GB2312" pitchFamily="49" charset="-122"/>
              </a:defRPr>
            </a:lvl1pPr>
          </a:lstStyle>
          <a:p>
            <a:endParaRPr lang="en-US" altLang="zh-CN"/>
          </a:p>
        </p:txBody>
      </p:sp>
      <p:sp>
        <p:nvSpPr>
          <p:cNvPr id="481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200" b="1">
                <a:latin typeface="Times New Roman" pitchFamily="18" charset="0"/>
                <a:ea typeface="楷体_GB2312" pitchFamily="49" charset="-122"/>
              </a:defRPr>
            </a:lvl1pPr>
          </a:lstStyle>
          <a:p>
            <a:endParaRPr lang="en-US" altLang="zh-CN"/>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813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813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1" sz="1200" b="1">
                <a:latin typeface="Times New Roman" pitchFamily="18" charset="0"/>
                <a:ea typeface="楷体_GB2312" pitchFamily="49" charset="-122"/>
              </a:defRPr>
            </a:lvl1pPr>
          </a:lstStyle>
          <a:p>
            <a:endParaRPr lang="en-US" altLang="zh-CN"/>
          </a:p>
        </p:txBody>
      </p:sp>
      <p:sp>
        <p:nvSpPr>
          <p:cNvPr id="4813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1" sz="1200" b="1">
                <a:latin typeface="Times New Roman" pitchFamily="18" charset="0"/>
                <a:ea typeface="楷体_GB2312" pitchFamily="49" charset="-122"/>
              </a:defRPr>
            </a:lvl1pPr>
          </a:lstStyle>
          <a:p>
            <a:fld id="{B7F7C544-F41F-45F9-BCF4-32CEB3604731}" type="slidenum">
              <a:rPr lang="en-US" altLang="zh-CN"/>
              <a:pPr/>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E7FFA-5F4C-4DE9-96C7-269C4B92AAC6}" type="slidenum">
              <a:rPr lang="en-US" altLang="zh-CN"/>
              <a:pPr/>
              <a:t>3</a:t>
            </a:fld>
            <a:endParaRPr lang="en-US" altLang="zh-CN"/>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DDD791-4B05-4177-AF05-904C5E460F8F}" type="slidenum">
              <a:rPr lang="en-US" altLang="zh-CN"/>
              <a:pPr/>
              <a:t>9</a:t>
            </a:fld>
            <a:endParaRPr lang="en-US" altLang="zh-CN"/>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r>
              <a:rPr lang="en-US" altLang="zh-CN"/>
              <a:t>yoyo</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12B211-1A27-4192-A0FA-146399627B89}" type="slidenum">
              <a:rPr lang="en-US" altLang="zh-CN"/>
              <a:pPr/>
              <a:t>11</a:t>
            </a:fld>
            <a:endParaRPr lang="en-US" altLang="zh-CN"/>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r>
              <a:rPr lang="zh-CN" altLang="en-US"/>
              <a:t>分析质心受力，所有力移到质心</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00617E37-E98D-432C-AC5F-AEB65E2E4D16}"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E1EFD4D-697D-438D-8CA0-DDFE32B883BB}"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6EA618FD-2590-4A64-AF34-DBFB8344848D}" type="slidenum">
              <a:rPr lang="en-US" altLang="zh-CN"/>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6245225"/>
            <a:ext cx="2133600" cy="476250"/>
          </a:xfrm>
        </p:spPr>
        <p:txBody>
          <a:bodyPr/>
          <a:lstStyle>
            <a:lvl1pPr>
              <a:defRPr/>
            </a:lvl1pPr>
          </a:lstStyle>
          <a:p>
            <a:endParaRPr lang="en-US" altLang="zh-CN"/>
          </a:p>
        </p:txBody>
      </p:sp>
      <p:sp>
        <p:nvSpPr>
          <p:cNvPr id="6" name="页脚占位符 5"/>
          <p:cNvSpPr>
            <a:spLocks noGrp="1"/>
          </p:cNvSpPr>
          <p:nvPr>
            <p:ph type="ftr" sz="quarter" idx="11"/>
          </p:nvPr>
        </p:nvSpPr>
        <p:spPr>
          <a:xfrm>
            <a:off x="3124200" y="6245225"/>
            <a:ext cx="2895600" cy="476250"/>
          </a:xfrm>
        </p:spPr>
        <p:txBody>
          <a:bodyPr/>
          <a:lstStyle>
            <a:lvl1pPr>
              <a:defRPr/>
            </a:lvl1pPr>
          </a:lstStyle>
          <a:p>
            <a:endParaRPr lang="en-US" altLang="zh-CN"/>
          </a:p>
        </p:txBody>
      </p:sp>
      <p:sp>
        <p:nvSpPr>
          <p:cNvPr id="7" name="灯片编号占位符 6"/>
          <p:cNvSpPr>
            <a:spLocks noGrp="1"/>
          </p:cNvSpPr>
          <p:nvPr>
            <p:ph type="sldNum" sz="quarter" idx="12"/>
          </p:nvPr>
        </p:nvSpPr>
        <p:spPr>
          <a:xfrm>
            <a:off x="6553200" y="6245225"/>
            <a:ext cx="2133600" cy="476250"/>
          </a:xfrm>
        </p:spPr>
        <p:txBody>
          <a:bodyPr/>
          <a:lstStyle>
            <a:lvl1pPr>
              <a:defRPr/>
            </a:lvl1pPr>
          </a:lstStyle>
          <a:p>
            <a:fld id="{0A0BF6F5-E49F-4135-A5CF-ABFED2318AD2}"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24EA77D-DDAF-4EC9-A693-1CE706E6CA9D}"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0A005D67-9F7B-427D-8F6E-075DA098DF88}"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387E2DDD-C95F-4D47-AE41-B55842D5944C}"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EA36ABC3-84C0-4F14-B0B2-685E5B2E195E}"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CBD735A9-0654-4698-8591-3608C78CCFEB}"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A0E8732E-59DD-45FA-BC03-B3D2E82A2081}"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66035CF2-4D50-461D-A19E-32B412D906D7}"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F6083ED2-D849-47A6-8FDF-842F2A775A59}"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40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4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zh-CN"/>
          </a:p>
        </p:txBody>
      </p:sp>
      <p:sp>
        <p:nvSpPr>
          <p:cNvPr id="1024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zh-CN"/>
          </a:p>
        </p:txBody>
      </p:sp>
      <p:sp>
        <p:nvSpPr>
          <p:cNvPr id="1024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913E9BB-B95F-40C2-9D86-7EB506402C5E}" type="slidenum">
              <a:rPr lang="en-US" altLang="zh-CN"/>
              <a:pPr/>
              <a:t>‹#›</a:t>
            </a:fld>
            <a:endParaRPr lang="en-US" altLang="zh-CN"/>
          </a:p>
        </p:txBody>
      </p:sp>
      <p:sp>
        <p:nvSpPr>
          <p:cNvPr id="102407" name="AutoShape 7">
            <a:hlinkClick r:id="" action="ppaction://hlinkshowjump?jump=previousslide" highlightClick="1"/>
          </p:cNvPr>
          <p:cNvSpPr>
            <a:spLocks noChangeArrowheads="1"/>
          </p:cNvSpPr>
          <p:nvPr userDrawn="1"/>
        </p:nvSpPr>
        <p:spPr bwMode="auto">
          <a:xfrm>
            <a:off x="8610600" y="6529388"/>
            <a:ext cx="252413" cy="252412"/>
          </a:xfrm>
          <a:prstGeom prst="actionButtonBackPrevious">
            <a:avLst/>
          </a:prstGeom>
          <a:gradFill rotWithShape="0">
            <a:gsLst>
              <a:gs pos="0">
                <a:schemeClr val="accent1"/>
              </a:gs>
              <a:gs pos="100000">
                <a:srgbClr val="FFFFFF"/>
              </a:gs>
            </a:gsLst>
            <a:path path="rect">
              <a:fillToRect r="100000" b="100000"/>
            </a:path>
          </a:gradFill>
          <a:ln w="9525">
            <a:noFill/>
            <a:miter lim="800000"/>
            <a:headEnd/>
            <a:tailEnd/>
          </a:ln>
          <a:effectLst/>
        </p:spPr>
        <p:txBody>
          <a:bodyPr wrap="none" anchor="ctr"/>
          <a:lstStyle/>
          <a:p>
            <a:endParaRPr lang="zh-CN" altLang="en-US"/>
          </a:p>
        </p:txBody>
      </p:sp>
      <p:sp>
        <p:nvSpPr>
          <p:cNvPr id="102408" name="AutoShape 8">
            <a:hlinkClick r:id="" action="ppaction://hlinkshowjump?jump=nextslide" highlightClick="1"/>
          </p:cNvPr>
          <p:cNvSpPr>
            <a:spLocks noChangeArrowheads="1"/>
          </p:cNvSpPr>
          <p:nvPr userDrawn="1"/>
        </p:nvSpPr>
        <p:spPr bwMode="auto">
          <a:xfrm>
            <a:off x="8866188" y="6529388"/>
            <a:ext cx="252412" cy="252412"/>
          </a:xfrm>
          <a:prstGeom prst="actionButtonForwardNext">
            <a:avLst/>
          </a:prstGeom>
          <a:gradFill rotWithShape="0">
            <a:gsLst>
              <a:gs pos="0">
                <a:srgbClr val="7F86E7"/>
              </a:gs>
              <a:gs pos="100000">
                <a:srgbClr val="FFFFFF"/>
              </a:gs>
            </a:gsLst>
            <a:lin ang="2700000" scaled="1"/>
          </a:gradFill>
          <a:ln w="9525">
            <a:noFill/>
            <a:miter lim="800000"/>
            <a:headEnd/>
            <a:tailEnd/>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宋体" pitchFamily="2" charset="-122"/>
        </a:defRPr>
      </a:lvl2pPr>
      <a:lvl3pPr algn="ctr" rtl="0" fontAlgn="base">
        <a:spcBef>
          <a:spcPct val="0"/>
        </a:spcBef>
        <a:spcAft>
          <a:spcPct val="0"/>
        </a:spcAft>
        <a:defRPr sz="4400">
          <a:solidFill>
            <a:schemeClr val="tx2"/>
          </a:solidFill>
          <a:latin typeface="Arial" charset="0"/>
          <a:ea typeface="宋体" pitchFamily="2" charset="-122"/>
        </a:defRPr>
      </a:lvl3pPr>
      <a:lvl4pPr algn="ctr" rtl="0" fontAlgn="base">
        <a:spcBef>
          <a:spcPct val="0"/>
        </a:spcBef>
        <a:spcAft>
          <a:spcPct val="0"/>
        </a:spcAft>
        <a:defRPr sz="4400">
          <a:solidFill>
            <a:schemeClr val="tx2"/>
          </a:solidFill>
          <a:latin typeface="Arial" charset="0"/>
          <a:ea typeface="宋体" pitchFamily="2" charset="-122"/>
        </a:defRPr>
      </a:lvl4pPr>
      <a:lvl5pPr algn="ctr" rtl="0" fontAlgn="base">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44.bin"/><Relationship Id="rId3" Type="http://schemas.openxmlformats.org/officeDocument/2006/relationships/oleObject" Target="../embeddings/oleObject39.bin"/><Relationship Id="rId7" Type="http://schemas.openxmlformats.org/officeDocument/2006/relationships/oleObject" Target="../embeddings/oleObject43.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42.bin"/><Relationship Id="rId5" Type="http://schemas.openxmlformats.org/officeDocument/2006/relationships/oleObject" Target="../embeddings/oleObject41.bin"/><Relationship Id="rId4" Type="http://schemas.openxmlformats.org/officeDocument/2006/relationships/oleObject" Target="../embeddings/oleObject40.bin"/><Relationship Id="rId9" Type="http://schemas.openxmlformats.org/officeDocument/2006/relationships/oleObject" Target="../embeddings/oleObject45.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50.bin"/><Relationship Id="rId13" Type="http://schemas.openxmlformats.org/officeDocument/2006/relationships/oleObject" Target="../embeddings/oleObject55.bin"/><Relationship Id="rId3" Type="http://schemas.openxmlformats.org/officeDocument/2006/relationships/notesSlide" Target="../notesSlides/notesSlide3.xml"/><Relationship Id="rId7" Type="http://schemas.openxmlformats.org/officeDocument/2006/relationships/oleObject" Target="../embeddings/oleObject49.bin"/><Relationship Id="rId12" Type="http://schemas.openxmlformats.org/officeDocument/2006/relationships/oleObject" Target="../embeddings/oleObject54.bin"/><Relationship Id="rId2" Type="http://schemas.openxmlformats.org/officeDocument/2006/relationships/slideLayout" Target="../slideLayouts/slideLayout7.xml"/><Relationship Id="rId16" Type="http://schemas.openxmlformats.org/officeDocument/2006/relationships/oleObject" Target="../embeddings/oleObject58.bin"/><Relationship Id="rId1" Type="http://schemas.openxmlformats.org/officeDocument/2006/relationships/vmlDrawing" Target="../drawings/vmlDrawing9.vml"/><Relationship Id="rId6" Type="http://schemas.openxmlformats.org/officeDocument/2006/relationships/oleObject" Target="../embeddings/oleObject48.bin"/><Relationship Id="rId11" Type="http://schemas.openxmlformats.org/officeDocument/2006/relationships/oleObject" Target="../embeddings/oleObject53.bin"/><Relationship Id="rId5" Type="http://schemas.openxmlformats.org/officeDocument/2006/relationships/oleObject" Target="../embeddings/oleObject47.bin"/><Relationship Id="rId15" Type="http://schemas.openxmlformats.org/officeDocument/2006/relationships/oleObject" Target="../embeddings/oleObject57.bin"/><Relationship Id="rId10" Type="http://schemas.openxmlformats.org/officeDocument/2006/relationships/oleObject" Target="../embeddings/oleObject52.bin"/><Relationship Id="rId4" Type="http://schemas.openxmlformats.org/officeDocument/2006/relationships/oleObject" Target="../embeddings/oleObject46.bin"/><Relationship Id="rId9" Type="http://schemas.openxmlformats.org/officeDocument/2006/relationships/oleObject" Target="../embeddings/oleObject51.bin"/><Relationship Id="rId14" Type="http://schemas.openxmlformats.org/officeDocument/2006/relationships/oleObject" Target="../embeddings/oleObject56.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9.bin"/><Relationship Id="rId7" Type="http://schemas.openxmlformats.org/officeDocument/2006/relationships/oleObject" Target="../embeddings/oleObject63.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62.bin"/><Relationship Id="rId5" Type="http://schemas.openxmlformats.org/officeDocument/2006/relationships/oleObject" Target="../embeddings/oleObject61.bin"/><Relationship Id="rId4" Type="http://schemas.openxmlformats.org/officeDocument/2006/relationships/oleObject" Target="../embeddings/oleObject60.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69.bin"/><Relationship Id="rId13" Type="http://schemas.openxmlformats.org/officeDocument/2006/relationships/oleObject" Target="../embeddings/oleObject74.bin"/><Relationship Id="rId3" Type="http://schemas.openxmlformats.org/officeDocument/2006/relationships/oleObject" Target="../embeddings/oleObject64.bin"/><Relationship Id="rId7" Type="http://schemas.openxmlformats.org/officeDocument/2006/relationships/oleObject" Target="../embeddings/oleObject68.bin"/><Relationship Id="rId12" Type="http://schemas.openxmlformats.org/officeDocument/2006/relationships/oleObject" Target="../embeddings/oleObject73.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67.bin"/><Relationship Id="rId11" Type="http://schemas.openxmlformats.org/officeDocument/2006/relationships/oleObject" Target="../embeddings/oleObject72.bin"/><Relationship Id="rId5" Type="http://schemas.openxmlformats.org/officeDocument/2006/relationships/oleObject" Target="../embeddings/oleObject66.bin"/><Relationship Id="rId10" Type="http://schemas.openxmlformats.org/officeDocument/2006/relationships/oleObject" Target="../embeddings/oleObject71.bin"/><Relationship Id="rId4" Type="http://schemas.openxmlformats.org/officeDocument/2006/relationships/oleObject" Target="../embeddings/oleObject65.bin"/><Relationship Id="rId9" Type="http://schemas.openxmlformats.org/officeDocument/2006/relationships/oleObject" Target="../embeddings/oleObject70.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80.bin"/><Relationship Id="rId3" Type="http://schemas.openxmlformats.org/officeDocument/2006/relationships/oleObject" Target="../embeddings/oleObject75.bin"/><Relationship Id="rId7" Type="http://schemas.openxmlformats.org/officeDocument/2006/relationships/oleObject" Target="../embeddings/oleObject79.bin"/><Relationship Id="rId12" Type="http://schemas.openxmlformats.org/officeDocument/2006/relationships/oleObject" Target="../embeddings/oleObject84.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78.bin"/><Relationship Id="rId11" Type="http://schemas.openxmlformats.org/officeDocument/2006/relationships/oleObject" Target="../embeddings/oleObject83.bin"/><Relationship Id="rId5" Type="http://schemas.openxmlformats.org/officeDocument/2006/relationships/oleObject" Target="../embeddings/oleObject77.bin"/><Relationship Id="rId10" Type="http://schemas.openxmlformats.org/officeDocument/2006/relationships/oleObject" Target="../embeddings/oleObject82.bin"/><Relationship Id="rId4" Type="http://schemas.openxmlformats.org/officeDocument/2006/relationships/oleObject" Target="../embeddings/oleObject76.bin"/><Relationship Id="rId9" Type="http://schemas.openxmlformats.org/officeDocument/2006/relationships/oleObject" Target="../embeddings/oleObject81.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90.bin"/><Relationship Id="rId3" Type="http://schemas.openxmlformats.org/officeDocument/2006/relationships/oleObject" Target="../embeddings/oleObject85.bin"/><Relationship Id="rId7" Type="http://schemas.openxmlformats.org/officeDocument/2006/relationships/oleObject" Target="../embeddings/oleObject89.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88.bin"/><Relationship Id="rId11" Type="http://schemas.openxmlformats.org/officeDocument/2006/relationships/oleObject" Target="../embeddings/oleObject93.bin"/><Relationship Id="rId5" Type="http://schemas.openxmlformats.org/officeDocument/2006/relationships/oleObject" Target="../embeddings/oleObject87.bin"/><Relationship Id="rId10" Type="http://schemas.openxmlformats.org/officeDocument/2006/relationships/oleObject" Target="../embeddings/oleObject92.bin"/><Relationship Id="rId4" Type="http://schemas.openxmlformats.org/officeDocument/2006/relationships/oleObject" Target="../embeddings/oleObject86.bin"/><Relationship Id="rId9" Type="http://schemas.openxmlformats.org/officeDocument/2006/relationships/oleObject" Target="../embeddings/oleObject91.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94.bin"/><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oleObject" Target="../embeddings/oleObject96.bin"/><Relationship Id="rId4" Type="http://schemas.openxmlformats.org/officeDocument/2006/relationships/oleObject" Target="../embeddings/oleObject95.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02.bin"/><Relationship Id="rId3" Type="http://schemas.openxmlformats.org/officeDocument/2006/relationships/oleObject" Target="../embeddings/oleObject97.bin"/><Relationship Id="rId7" Type="http://schemas.openxmlformats.org/officeDocument/2006/relationships/oleObject" Target="../embeddings/oleObject101.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100.bin"/><Relationship Id="rId5" Type="http://schemas.openxmlformats.org/officeDocument/2006/relationships/oleObject" Target="../embeddings/oleObject99.bin"/><Relationship Id="rId4" Type="http://schemas.openxmlformats.org/officeDocument/2006/relationships/oleObject" Target="../embeddings/oleObject98.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03.bin"/><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oleObject" Target="../embeddings/oleObject105.bin"/><Relationship Id="rId4" Type="http://schemas.openxmlformats.org/officeDocument/2006/relationships/oleObject" Target="../embeddings/oleObject104.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11.bin"/><Relationship Id="rId3" Type="http://schemas.openxmlformats.org/officeDocument/2006/relationships/oleObject" Target="../embeddings/oleObject106.bin"/><Relationship Id="rId7" Type="http://schemas.openxmlformats.org/officeDocument/2006/relationships/oleObject" Target="../embeddings/oleObject110.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109.bin"/><Relationship Id="rId5" Type="http://schemas.openxmlformats.org/officeDocument/2006/relationships/oleObject" Target="../embeddings/oleObject108.bin"/><Relationship Id="rId4" Type="http://schemas.openxmlformats.org/officeDocument/2006/relationships/oleObject" Target="../embeddings/oleObject107.bin"/><Relationship Id="rId9" Type="http://schemas.openxmlformats.org/officeDocument/2006/relationships/oleObject" Target="../embeddings/oleObject11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18.bin"/><Relationship Id="rId13" Type="http://schemas.openxmlformats.org/officeDocument/2006/relationships/oleObject" Target="../embeddings/oleObject123.bin"/><Relationship Id="rId18" Type="http://schemas.openxmlformats.org/officeDocument/2006/relationships/oleObject" Target="../embeddings/oleObject128.bin"/><Relationship Id="rId3" Type="http://schemas.openxmlformats.org/officeDocument/2006/relationships/oleObject" Target="../embeddings/oleObject113.bin"/><Relationship Id="rId21" Type="http://schemas.openxmlformats.org/officeDocument/2006/relationships/oleObject" Target="../embeddings/oleObject131.bin"/><Relationship Id="rId7" Type="http://schemas.openxmlformats.org/officeDocument/2006/relationships/oleObject" Target="../embeddings/oleObject117.bin"/><Relationship Id="rId12" Type="http://schemas.openxmlformats.org/officeDocument/2006/relationships/oleObject" Target="../embeddings/oleObject122.bin"/><Relationship Id="rId17" Type="http://schemas.openxmlformats.org/officeDocument/2006/relationships/oleObject" Target="../embeddings/oleObject127.bin"/><Relationship Id="rId2" Type="http://schemas.openxmlformats.org/officeDocument/2006/relationships/slideLayout" Target="../slideLayouts/slideLayout7.xml"/><Relationship Id="rId16" Type="http://schemas.openxmlformats.org/officeDocument/2006/relationships/oleObject" Target="../embeddings/oleObject126.bin"/><Relationship Id="rId20" Type="http://schemas.openxmlformats.org/officeDocument/2006/relationships/oleObject" Target="../embeddings/oleObject130.bin"/><Relationship Id="rId1" Type="http://schemas.openxmlformats.org/officeDocument/2006/relationships/vmlDrawing" Target="../drawings/vmlDrawing18.vml"/><Relationship Id="rId6" Type="http://schemas.openxmlformats.org/officeDocument/2006/relationships/oleObject" Target="../embeddings/oleObject116.bin"/><Relationship Id="rId11" Type="http://schemas.openxmlformats.org/officeDocument/2006/relationships/oleObject" Target="../embeddings/oleObject121.bin"/><Relationship Id="rId24" Type="http://schemas.openxmlformats.org/officeDocument/2006/relationships/oleObject" Target="../embeddings/oleObject134.bin"/><Relationship Id="rId5" Type="http://schemas.openxmlformats.org/officeDocument/2006/relationships/oleObject" Target="../embeddings/oleObject115.bin"/><Relationship Id="rId15" Type="http://schemas.openxmlformats.org/officeDocument/2006/relationships/oleObject" Target="../embeddings/oleObject125.bin"/><Relationship Id="rId23" Type="http://schemas.openxmlformats.org/officeDocument/2006/relationships/oleObject" Target="../embeddings/oleObject133.bin"/><Relationship Id="rId10" Type="http://schemas.openxmlformats.org/officeDocument/2006/relationships/oleObject" Target="../embeddings/oleObject120.bin"/><Relationship Id="rId19" Type="http://schemas.openxmlformats.org/officeDocument/2006/relationships/oleObject" Target="../embeddings/oleObject129.bin"/><Relationship Id="rId4" Type="http://schemas.openxmlformats.org/officeDocument/2006/relationships/oleObject" Target="../embeddings/oleObject114.bin"/><Relationship Id="rId9" Type="http://schemas.openxmlformats.org/officeDocument/2006/relationships/oleObject" Target="../embeddings/oleObject119.bin"/><Relationship Id="rId14" Type="http://schemas.openxmlformats.org/officeDocument/2006/relationships/oleObject" Target="../embeddings/oleObject124.bin"/><Relationship Id="rId22" Type="http://schemas.openxmlformats.org/officeDocument/2006/relationships/oleObject" Target="../embeddings/oleObject132.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140.bin"/><Relationship Id="rId13" Type="http://schemas.openxmlformats.org/officeDocument/2006/relationships/oleObject" Target="../embeddings/oleObject145.bin"/><Relationship Id="rId3" Type="http://schemas.openxmlformats.org/officeDocument/2006/relationships/oleObject" Target="../embeddings/oleObject135.bin"/><Relationship Id="rId7" Type="http://schemas.openxmlformats.org/officeDocument/2006/relationships/oleObject" Target="../embeddings/oleObject139.bin"/><Relationship Id="rId12" Type="http://schemas.openxmlformats.org/officeDocument/2006/relationships/oleObject" Target="../embeddings/oleObject144.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138.bin"/><Relationship Id="rId11" Type="http://schemas.openxmlformats.org/officeDocument/2006/relationships/oleObject" Target="../embeddings/oleObject143.bin"/><Relationship Id="rId5" Type="http://schemas.openxmlformats.org/officeDocument/2006/relationships/oleObject" Target="../embeddings/oleObject137.bin"/><Relationship Id="rId15" Type="http://schemas.openxmlformats.org/officeDocument/2006/relationships/oleObject" Target="../embeddings/oleObject147.bin"/><Relationship Id="rId10" Type="http://schemas.openxmlformats.org/officeDocument/2006/relationships/oleObject" Target="../embeddings/oleObject142.bin"/><Relationship Id="rId4" Type="http://schemas.openxmlformats.org/officeDocument/2006/relationships/oleObject" Target="../embeddings/oleObject136.bin"/><Relationship Id="rId9" Type="http://schemas.openxmlformats.org/officeDocument/2006/relationships/oleObject" Target="../embeddings/oleObject141.bin"/><Relationship Id="rId14" Type="http://schemas.openxmlformats.org/officeDocument/2006/relationships/oleObject" Target="../embeddings/oleObject146.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48.bin"/><Relationship Id="rId2" Type="http://schemas.openxmlformats.org/officeDocument/2006/relationships/slideLayout" Target="../slideLayouts/slideLayout12.xml"/><Relationship Id="rId1" Type="http://schemas.openxmlformats.org/officeDocument/2006/relationships/vmlDrawing" Target="../drawings/vmlDrawing20.v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oleObject" Target="../embeddings/oleObject9.bin"/><Relationship Id="rId3" Type="http://schemas.openxmlformats.org/officeDocument/2006/relationships/notesSlide" Target="../notesSlides/notesSlide1.xml"/><Relationship Id="rId7" Type="http://schemas.openxmlformats.org/officeDocument/2006/relationships/oleObject" Target="../embeddings/oleObject3.bin"/><Relationship Id="rId12" Type="http://schemas.openxmlformats.org/officeDocument/2006/relationships/oleObject" Target="../embeddings/oleObject8.bin"/><Relationship Id="rId17" Type="http://schemas.openxmlformats.org/officeDocument/2006/relationships/oleObject" Target="../embeddings/oleObject13.bin"/><Relationship Id="rId2" Type="http://schemas.openxmlformats.org/officeDocument/2006/relationships/slideLayout" Target="../slideLayouts/slideLayout7.xml"/><Relationship Id="rId16" Type="http://schemas.openxmlformats.org/officeDocument/2006/relationships/oleObject" Target="../embeddings/oleObject12.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7.bin"/><Relationship Id="rId5" Type="http://schemas.openxmlformats.org/officeDocument/2006/relationships/oleObject" Target="../embeddings/oleObject1.bin"/><Relationship Id="rId15" Type="http://schemas.openxmlformats.org/officeDocument/2006/relationships/oleObject" Target="../embeddings/oleObject11.bin"/><Relationship Id="rId10" Type="http://schemas.openxmlformats.org/officeDocument/2006/relationships/oleObject" Target="../embeddings/oleObject6.bin"/><Relationship Id="rId4" Type="http://schemas.openxmlformats.org/officeDocument/2006/relationships/audio" Target="../media/audio1.wav"/><Relationship Id="rId9" Type="http://schemas.openxmlformats.org/officeDocument/2006/relationships/oleObject" Target="../embeddings/oleObject5.bin"/><Relationship Id="rId14" Type="http://schemas.openxmlformats.org/officeDocument/2006/relationships/oleObject" Target="../embeddings/oleObject10.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19.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oleObject" Target="../embeddings/oleObject20.bin"/><Relationship Id="rId7"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3.bin"/><Relationship Id="rId13" Type="http://schemas.openxmlformats.org/officeDocument/2006/relationships/oleObject" Target="../embeddings/oleObject38.bin"/><Relationship Id="rId3" Type="http://schemas.openxmlformats.org/officeDocument/2006/relationships/notesSlide" Target="../notesSlides/notesSlide2.xml"/><Relationship Id="rId7" Type="http://schemas.openxmlformats.org/officeDocument/2006/relationships/oleObject" Target="../embeddings/oleObject32.bin"/><Relationship Id="rId12"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31.bin"/><Relationship Id="rId11" Type="http://schemas.openxmlformats.org/officeDocument/2006/relationships/oleObject" Target="../embeddings/oleObject36.bin"/><Relationship Id="rId5" Type="http://schemas.openxmlformats.org/officeDocument/2006/relationships/oleObject" Target="../embeddings/oleObject30.bin"/><Relationship Id="rId10" Type="http://schemas.openxmlformats.org/officeDocument/2006/relationships/oleObject" Target="../embeddings/oleObject35.bin"/><Relationship Id="rId4" Type="http://schemas.openxmlformats.org/officeDocument/2006/relationships/oleObject" Target="../embeddings/oleObject29.bin"/><Relationship Id="rId9" Type="http://schemas.openxmlformats.org/officeDocument/2006/relationships/oleObject" Target="../embeddings/oleObject3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3"/>
          <p:cNvSpPr>
            <a:spLocks noGrp="1"/>
          </p:cNvSpPr>
          <p:nvPr>
            <p:ph type="sldNum" sz="quarter" idx="12"/>
          </p:nvPr>
        </p:nvSpPr>
        <p:spPr/>
        <p:txBody>
          <a:bodyPr/>
          <a:lstStyle/>
          <a:p>
            <a:fld id="{D9CF8F6B-997A-42ED-B7FE-3BC4B22162BD}" type="slidenum">
              <a:rPr lang="en-US" altLang="zh-CN"/>
              <a:pPr/>
              <a:t>1</a:t>
            </a:fld>
            <a:endParaRPr lang="en-US" altLang="zh-CN"/>
          </a:p>
        </p:txBody>
      </p:sp>
      <p:sp>
        <p:nvSpPr>
          <p:cNvPr id="2050" name="Text Box 2"/>
          <p:cNvSpPr txBox="1">
            <a:spLocks noChangeArrowheads="1"/>
          </p:cNvSpPr>
          <p:nvPr/>
        </p:nvSpPr>
        <p:spPr bwMode="auto">
          <a:xfrm>
            <a:off x="1331913" y="333375"/>
            <a:ext cx="7467600" cy="641350"/>
          </a:xfrm>
          <a:prstGeom prst="rect">
            <a:avLst/>
          </a:prstGeom>
          <a:noFill/>
          <a:ln w="9525">
            <a:noFill/>
            <a:miter lim="800000"/>
            <a:headEnd/>
            <a:tailEnd/>
          </a:ln>
          <a:effectLst/>
        </p:spPr>
        <p:txBody>
          <a:bodyPr>
            <a:spAutoFit/>
          </a:bodyPr>
          <a:lstStyle/>
          <a:p>
            <a:pPr>
              <a:spcBef>
                <a:spcPct val="50000"/>
              </a:spcBef>
            </a:pPr>
            <a:r>
              <a:rPr kumimoji="1" lang="zh-CN" altLang="en-US" sz="3600" b="1">
                <a:latin typeface="楷体_GB2312" pitchFamily="49" charset="-122"/>
                <a:ea typeface="楷体_GB2312" pitchFamily="49" charset="-122"/>
              </a:rPr>
              <a:t>第四章   刚体的运动规律</a:t>
            </a:r>
          </a:p>
        </p:txBody>
      </p:sp>
      <p:sp>
        <p:nvSpPr>
          <p:cNvPr id="2075" name="Text Box 27"/>
          <p:cNvSpPr txBox="1">
            <a:spLocks noChangeArrowheads="1"/>
          </p:cNvSpPr>
          <p:nvPr/>
        </p:nvSpPr>
        <p:spPr bwMode="auto">
          <a:xfrm>
            <a:off x="900113" y="1196975"/>
            <a:ext cx="5119687" cy="579438"/>
          </a:xfrm>
          <a:prstGeom prst="rect">
            <a:avLst/>
          </a:prstGeom>
          <a:noFill/>
          <a:ln w="9525">
            <a:noFill/>
            <a:miter lim="800000"/>
            <a:headEnd/>
            <a:tailEnd/>
          </a:ln>
          <a:effectLst/>
        </p:spPr>
        <p:txBody>
          <a:bodyPr>
            <a:spAutoFit/>
          </a:bodyPr>
          <a:lstStyle/>
          <a:p>
            <a:pPr>
              <a:spcBef>
                <a:spcPct val="50000"/>
              </a:spcBef>
            </a:pPr>
            <a:r>
              <a:rPr kumimoji="1" lang="en-US" altLang="zh-CN" sz="3200" b="1" dirty="0" smtClean="0">
                <a:latin typeface="Times New Roman" pitchFamily="18" charset="0"/>
                <a:ea typeface="楷体_GB2312" pitchFamily="49" charset="-122"/>
              </a:rPr>
              <a:t>§4.5 </a:t>
            </a:r>
            <a:r>
              <a:rPr kumimoji="1" lang="zh-CN" altLang="en-US" sz="3200" b="1" dirty="0">
                <a:latin typeface="Times New Roman" pitchFamily="18" charset="0"/>
                <a:ea typeface="楷体_GB2312" pitchFamily="49" charset="-122"/>
              </a:rPr>
              <a:t>刚体的平面平行运动</a:t>
            </a:r>
          </a:p>
        </p:txBody>
      </p:sp>
      <p:sp>
        <p:nvSpPr>
          <p:cNvPr id="2079" name="Text Box 31"/>
          <p:cNvSpPr txBox="1">
            <a:spLocks noChangeArrowheads="1"/>
          </p:cNvSpPr>
          <p:nvPr/>
        </p:nvSpPr>
        <p:spPr bwMode="auto">
          <a:xfrm>
            <a:off x="1116013" y="5516563"/>
            <a:ext cx="5570537" cy="579437"/>
          </a:xfrm>
          <a:prstGeom prst="rect">
            <a:avLst/>
          </a:prstGeom>
          <a:noFill/>
          <a:ln w="9525">
            <a:noFill/>
            <a:miter lim="800000"/>
            <a:headEnd/>
            <a:tailEnd/>
          </a:ln>
          <a:effectLst/>
        </p:spPr>
        <p:txBody>
          <a:bodyPr>
            <a:spAutoFit/>
          </a:bodyPr>
          <a:lstStyle/>
          <a:p>
            <a:r>
              <a:rPr kumimoji="1" lang="zh-CN" altLang="en-US" sz="3200" b="1" dirty="0" smtClean="0">
                <a:latin typeface="Times New Roman" pitchFamily="18" charset="0"/>
                <a:ea typeface="楷体_GB2312" pitchFamily="49" charset="-122"/>
              </a:rPr>
              <a:t>作业</a:t>
            </a:r>
            <a:r>
              <a:rPr kumimoji="1" lang="zh-CN" altLang="en-US" sz="3200" b="1" dirty="0">
                <a:latin typeface="Times New Roman" pitchFamily="18" charset="0"/>
                <a:ea typeface="楷体_GB2312" pitchFamily="49" charset="-122"/>
              </a:rPr>
              <a:t>：</a:t>
            </a:r>
            <a:r>
              <a:rPr kumimoji="1" lang="en-US" altLang="zh-CN" sz="3200" b="1" dirty="0">
                <a:latin typeface="Times New Roman" pitchFamily="18" charset="0"/>
                <a:ea typeface="楷体_GB2312" pitchFamily="49" charset="-122"/>
              </a:rPr>
              <a:t>4-10</a:t>
            </a:r>
            <a:r>
              <a:rPr kumimoji="1" lang="zh-CN" altLang="en-US" sz="3200" b="1" dirty="0">
                <a:latin typeface="Times New Roman" pitchFamily="18" charset="0"/>
                <a:ea typeface="楷体_GB2312" pitchFamily="49" charset="-122"/>
              </a:rPr>
              <a:t>，</a:t>
            </a:r>
            <a:r>
              <a:rPr kumimoji="1" lang="en-US" altLang="zh-CN" sz="3200" b="1" dirty="0">
                <a:latin typeface="Times New Roman" pitchFamily="18" charset="0"/>
                <a:ea typeface="楷体_GB2312" pitchFamily="49" charset="-122"/>
              </a:rPr>
              <a:t>4-12</a:t>
            </a:r>
            <a:r>
              <a:rPr kumimoji="1" lang="zh-CN" altLang="en-US" sz="3200" b="1" dirty="0">
                <a:latin typeface="Times New Roman" pitchFamily="18" charset="0"/>
                <a:ea typeface="楷体_GB2312" pitchFamily="49" charset="-122"/>
              </a:rPr>
              <a:t>，</a:t>
            </a:r>
            <a:r>
              <a:rPr kumimoji="1" lang="en-US" altLang="zh-CN" sz="3200" b="1" dirty="0">
                <a:latin typeface="Times New Roman" pitchFamily="18" charset="0"/>
                <a:ea typeface="楷体_GB2312" pitchFamily="49" charset="-122"/>
              </a:rPr>
              <a:t>4-15</a:t>
            </a:r>
          </a:p>
        </p:txBody>
      </p:sp>
      <p:sp>
        <p:nvSpPr>
          <p:cNvPr id="2080" name="Text Box 32"/>
          <p:cNvSpPr txBox="1">
            <a:spLocks noChangeArrowheads="1"/>
          </p:cNvSpPr>
          <p:nvPr/>
        </p:nvSpPr>
        <p:spPr bwMode="auto">
          <a:xfrm>
            <a:off x="1403350" y="3141663"/>
            <a:ext cx="7204075" cy="579437"/>
          </a:xfrm>
          <a:prstGeom prst="rect">
            <a:avLst/>
          </a:prstGeom>
          <a:noFill/>
          <a:ln w="9525">
            <a:noFill/>
            <a:miter lim="800000"/>
            <a:headEnd/>
            <a:tailEnd/>
          </a:ln>
          <a:effectLst/>
        </p:spPr>
        <p:txBody>
          <a:bodyPr>
            <a:spAutoFit/>
          </a:bodyPr>
          <a:lstStyle/>
          <a:p>
            <a:r>
              <a:rPr kumimoji="1" lang="en-US" altLang="zh-CN" sz="3200" b="1" dirty="0" smtClean="0">
                <a:latin typeface="Times New Roman" pitchFamily="18" charset="0"/>
                <a:ea typeface="楷体_GB2312" pitchFamily="49" charset="-122"/>
              </a:rPr>
              <a:t>4.5.2 </a:t>
            </a:r>
            <a:r>
              <a:rPr kumimoji="1" lang="zh-CN" altLang="en-US" sz="3200" b="1" dirty="0">
                <a:latin typeface="Times New Roman" pitchFamily="18" charset="0"/>
                <a:ea typeface="楷体_GB2312" pitchFamily="49" charset="-122"/>
              </a:rPr>
              <a:t>刚体平面平行运动的特点及规律</a:t>
            </a:r>
          </a:p>
        </p:txBody>
      </p:sp>
      <p:sp>
        <p:nvSpPr>
          <p:cNvPr id="2081" name="Text Box 33"/>
          <p:cNvSpPr txBox="1">
            <a:spLocks noChangeArrowheads="1"/>
          </p:cNvSpPr>
          <p:nvPr/>
        </p:nvSpPr>
        <p:spPr bwMode="auto">
          <a:xfrm>
            <a:off x="1403350" y="2135183"/>
            <a:ext cx="4208463" cy="579437"/>
          </a:xfrm>
          <a:prstGeom prst="rect">
            <a:avLst/>
          </a:prstGeom>
          <a:noFill/>
          <a:ln w="9525">
            <a:noFill/>
            <a:miter lim="800000"/>
            <a:headEnd/>
            <a:tailEnd/>
          </a:ln>
          <a:effectLst/>
        </p:spPr>
        <p:txBody>
          <a:bodyPr>
            <a:spAutoFit/>
          </a:bodyPr>
          <a:lstStyle/>
          <a:p>
            <a:r>
              <a:rPr kumimoji="1" lang="en-US" altLang="zh-CN" sz="3200" b="1" dirty="0" smtClean="0">
                <a:latin typeface="Times New Roman" pitchFamily="18" charset="0"/>
                <a:ea typeface="楷体_GB2312" pitchFamily="49" charset="-122"/>
              </a:rPr>
              <a:t>4.5.1 </a:t>
            </a:r>
            <a:r>
              <a:rPr kumimoji="1" lang="zh-CN" altLang="en-US" sz="3200" b="1" dirty="0">
                <a:latin typeface="宋体" pitchFamily="2" charset="-122"/>
                <a:ea typeface="楷体_GB2312" pitchFamily="49" charset="-122"/>
              </a:rPr>
              <a:t>刚体的一般运动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up)">
                                      <p:cBhvr>
                                        <p:cTn id="7" dur="500"/>
                                        <p:tgtEl>
                                          <p:spTgt spid="205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075"/>
                                        </p:tgtEl>
                                        <p:attrNameLst>
                                          <p:attrName>style.visibility</p:attrName>
                                        </p:attrNameLst>
                                      </p:cBhvr>
                                      <p:to>
                                        <p:strVal val="visible"/>
                                      </p:to>
                                    </p:set>
                                    <p:animEffect transition="in" filter="wipe(up)">
                                      <p:cBhvr>
                                        <p:cTn id="11" dur="500"/>
                                        <p:tgtEl>
                                          <p:spTgt spid="207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081"/>
                                        </p:tgtEl>
                                        <p:attrNameLst>
                                          <p:attrName>style.visibility</p:attrName>
                                        </p:attrNameLst>
                                      </p:cBhvr>
                                      <p:to>
                                        <p:strVal val="visible"/>
                                      </p:to>
                                    </p:set>
                                    <p:animEffect transition="in" filter="wipe(left)">
                                      <p:cBhvr>
                                        <p:cTn id="15" dur="500"/>
                                        <p:tgtEl>
                                          <p:spTgt spid="2081"/>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080"/>
                                        </p:tgtEl>
                                        <p:attrNameLst>
                                          <p:attrName>style.visibility</p:attrName>
                                        </p:attrNameLst>
                                      </p:cBhvr>
                                      <p:to>
                                        <p:strVal val="visible"/>
                                      </p:to>
                                    </p:set>
                                    <p:animEffect transition="in" filter="wipe(up)">
                                      <p:cBhvr>
                                        <p:cTn id="19" dur="500"/>
                                        <p:tgtEl>
                                          <p:spTgt spid="2080"/>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079"/>
                                        </p:tgtEl>
                                        <p:attrNameLst>
                                          <p:attrName>style.visibility</p:attrName>
                                        </p:attrNameLst>
                                      </p:cBhvr>
                                      <p:to>
                                        <p:strVal val="visible"/>
                                      </p:to>
                                    </p:set>
                                    <p:animEffect transition="in" filter="wipe(up)">
                                      <p:cBhvr>
                                        <p:cTn id="23" dur="500"/>
                                        <p:tgtEl>
                                          <p:spTgt spid="2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75" grpId="0" autoUpdateAnimBg="0"/>
      <p:bldP spid="2079" grpId="0" autoUpdateAnimBg="0"/>
      <p:bldP spid="2080" grpId="0" autoUpdateAnimBg="0"/>
      <p:bldP spid="208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灯片编号占位符 3"/>
          <p:cNvSpPr>
            <a:spLocks noGrp="1"/>
          </p:cNvSpPr>
          <p:nvPr>
            <p:ph type="sldNum" sz="quarter" idx="12"/>
          </p:nvPr>
        </p:nvSpPr>
        <p:spPr/>
        <p:txBody>
          <a:bodyPr/>
          <a:lstStyle/>
          <a:p>
            <a:fld id="{A0E1990C-7A2C-4266-A756-C4ECC450897C}" type="slidenum">
              <a:rPr lang="en-US" altLang="zh-CN"/>
              <a:pPr/>
              <a:t>10</a:t>
            </a:fld>
            <a:endParaRPr lang="en-US" altLang="zh-CN"/>
          </a:p>
        </p:txBody>
      </p:sp>
      <p:graphicFrame>
        <p:nvGraphicFramePr>
          <p:cNvPr id="108551" name="Object 7"/>
          <p:cNvGraphicFramePr>
            <a:graphicFrameLocks noChangeAspect="1"/>
          </p:cNvGraphicFramePr>
          <p:nvPr/>
        </p:nvGraphicFramePr>
        <p:xfrm>
          <a:off x="1476375" y="2781300"/>
          <a:ext cx="1368425" cy="862013"/>
        </p:xfrm>
        <a:graphic>
          <a:graphicData uri="http://schemas.openxmlformats.org/presentationml/2006/ole">
            <p:oleObj spid="_x0000_s108551" name="Equation" r:id="rId3" imgW="571320" imgH="393480" progId="Equation.3">
              <p:embed/>
            </p:oleObj>
          </a:graphicData>
        </a:graphic>
      </p:graphicFrame>
      <p:graphicFrame>
        <p:nvGraphicFramePr>
          <p:cNvPr id="108552" name="Object 8"/>
          <p:cNvGraphicFramePr>
            <a:graphicFrameLocks noChangeAspect="1"/>
          </p:cNvGraphicFramePr>
          <p:nvPr/>
        </p:nvGraphicFramePr>
        <p:xfrm>
          <a:off x="1476375" y="3716338"/>
          <a:ext cx="1501775" cy="858837"/>
        </p:xfrm>
        <a:graphic>
          <a:graphicData uri="http://schemas.openxmlformats.org/presentationml/2006/ole">
            <p:oleObj spid="_x0000_s108552" name="Equation" r:id="rId4" imgW="596880" imgH="393480" progId="Equation.DSMT4">
              <p:embed/>
            </p:oleObj>
          </a:graphicData>
        </a:graphic>
      </p:graphicFrame>
      <p:graphicFrame>
        <p:nvGraphicFramePr>
          <p:cNvPr id="108553" name="Object 9"/>
          <p:cNvGraphicFramePr>
            <a:graphicFrameLocks noChangeAspect="1"/>
          </p:cNvGraphicFramePr>
          <p:nvPr/>
        </p:nvGraphicFramePr>
        <p:xfrm>
          <a:off x="755650" y="4652963"/>
          <a:ext cx="2451100" cy="885825"/>
        </p:xfrm>
        <a:graphic>
          <a:graphicData uri="http://schemas.openxmlformats.org/presentationml/2006/ole">
            <p:oleObj spid="_x0000_s108553" name="Equation" r:id="rId5" imgW="990360" imgH="393480" progId="Equation.DSMT4">
              <p:embed/>
            </p:oleObj>
          </a:graphicData>
        </a:graphic>
      </p:graphicFrame>
      <p:graphicFrame>
        <p:nvGraphicFramePr>
          <p:cNvPr id="108554" name="Object 10"/>
          <p:cNvGraphicFramePr>
            <a:graphicFrameLocks noChangeAspect="1"/>
          </p:cNvGraphicFramePr>
          <p:nvPr/>
        </p:nvGraphicFramePr>
        <p:xfrm>
          <a:off x="1536700" y="5486400"/>
          <a:ext cx="3009900" cy="966788"/>
        </p:xfrm>
        <a:graphic>
          <a:graphicData uri="http://schemas.openxmlformats.org/presentationml/2006/ole">
            <p:oleObj spid="_x0000_s108554" name="Equation" r:id="rId6" imgW="1269720" imgH="444240" progId="Equation.DSMT4">
              <p:embed/>
            </p:oleObj>
          </a:graphicData>
        </a:graphic>
      </p:graphicFrame>
      <p:grpSp>
        <p:nvGrpSpPr>
          <p:cNvPr id="108556" name="Group 12"/>
          <p:cNvGrpSpPr>
            <a:grpSpLocks/>
          </p:cNvGrpSpPr>
          <p:nvPr/>
        </p:nvGrpSpPr>
        <p:grpSpPr bwMode="auto">
          <a:xfrm>
            <a:off x="1116013" y="188913"/>
            <a:ext cx="2808287" cy="2463800"/>
            <a:chOff x="1429" y="210"/>
            <a:chExt cx="1769" cy="1552"/>
          </a:xfrm>
        </p:grpSpPr>
        <p:graphicFrame>
          <p:nvGraphicFramePr>
            <p:cNvPr id="108548" name="Object 4"/>
            <p:cNvGraphicFramePr>
              <a:graphicFrameLocks noChangeAspect="1"/>
            </p:cNvGraphicFramePr>
            <p:nvPr/>
          </p:nvGraphicFramePr>
          <p:xfrm>
            <a:off x="1837" y="210"/>
            <a:ext cx="1361" cy="302"/>
          </p:xfrm>
          <a:graphic>
            <a:graphicData uri="http://schemas.openxmlformats.org/presentationml/2006/ole">
              <p:oleObj spid="_x0000_s108548" name="Equation" r:id="rId7" imgW="927000" imgH="228600" progId="Equation.DSMT4">
                <p:embed/>
              </p:oleObj>
            </a:graphicData>
          </a:graphic>
        </p:graphicFrame>
        <p:graphicFrame>
          <p:nvGraphicFramePr>
            <p:cNvPr id="108549" name="Object 5"/>
            <p:cNvGraphicFramePr>
              <a:graphicFrameLocks noChangeAspect="1"/>
            </p:cNvGraphicFramePr>
            <p:nvPr/>
          </p:nvGraphicFramePr>
          <p:xfrm>
            <a:off x="1882" y="527"/>
            <a:ext cx="1134" cy="576"/>
          </p:xfrm>
          <a:graphic>
            <a:graphicData uri="http://schemas.openxmlformats.org/presentationml/2006/ole">
              <p:oleObj spid="_x0000_s108549" name="Equation" r:id="rId8" imgW="660240" imgH="393480" progId="Equation.DSMT4">
                <p:embed/>
              </p:oleObj>
            </a:graphicData>
          </a:graphic>
        </p:graphicFrame>
        <p:graphicFrame>
          <p:nvGraphicFramePr>
            <p:cNvPr id="108550" name="Object 6"/>
            <p:cNvGraphicFramePr>
              <a:graphicFrameLocks noChangeAspect="1"/>
            </p:cNvGraphicFramePr>
            <p:nvPr/>
          </p:nvGraphicFramePr>
          <p:xfrm>
            <a:off x="1837" y="1162"/>
            <a:ext cx="1289" cy="600"/>
          </p:xfrm>
          <a:graphic>
            <a:graphicData uri="http://schemas.openxmlformats.org/presentationml/2006/ole">
              <p:oleObj spid="_x0000_s108550" name="Equation" r:id="rId9" imgW="761760" imgH="393480" progId="Equation.DSMT4">
                <p:embed/>
              </p:oleObj>
            </a:graphicData>
          </a:graphic>
        </p:graphicFrame>
        <p:sp>
          <p:nvSpPr>
            <p:cNvPr id="108555" name="AutoShape 11"/>
            <p:cNvSpPr>
              <a:spLocks/>
            </p:cNvSpPr>
            <p:nvPr/>
          </p:nvSpPr>
          <p:spPr bwMode="auto">
            <a:xfrm>
              <a:off x="1429" y="346"/>
              <a:ext cx="272" cy="1134"/>
            </a:xfrm>
            <a:prstGeom prst="leftBrace">
              <a:avLst>
                <a:gd name="adj1" fmla="val 34743"/>
                <a:gd name="adj2" fmla="val 50000"/>
              </a:avLst>
            </a:prstGeom>
            <a:noFill/>
            <a:ln w="9525">
              <a:solidFill>
                <a:schemeClr val="tx1"/>
              </a:solidFill>
              <a:miter lim="800000"/>
              <a:headEnd/>
              <a:tailEnd/>
            </a:ln>
            <a:effectLst/>
          </p:spPr>
          <p:txBody>
            <a:bodyPr wrap="none" anchor="ct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8551"/>
                                        </p:tgtEl>
                                        <p:attrNameLst>
                                          <p:attrName>style.visibility</p:attrName>
                                        </p:attrNameLst>
                                      </p:cBhvr>
                                      <p:to>
                                        <p:strVal val="visible"/>
                                      </p:to>
                                    </p:set>
                                    <p:animEffect transition="in" filter="wipe(left)">
                                      <p:cBhvr>
                                        <p:cTn id="7" dur="500"/>
                                        <p:tgtEl>
                                          <p:spTgt spid="10855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8552"/>
                                        </p:tgtEl>
                                        <p:attrNameLst>
                                          <p:attrName>style.visibility</p:attrName>
                                        </p:attrNameLst>
                                      </p:cBhvr>
                                      <p:to>
                                        <p:strVal val="visible"/>
                                      </p:to>
                                    </p:set>
                                    <p:animEffect transition="in" filter="wipe(left)">
                                      <p:cBhvr>
                                        <p:cTn id="12" dur="500"/>
                                        <p:tgtEl>
                                          <p:spTgt spid="10855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08553"/>
                                        </p:tgtEl>
                                        <p:attrNameLst>
                                          <p:attrName>style.visibility</p:attrName>
                                        </p:attrNameLst>
                                      </p:cBhvr>
                                      <p:to>
                                        <p:strVal val="visible"/>
                                      </p:to>
                                    </p:set>
                                    <p:animEffect transition="in" filter="wipe(up)">
                                      <p:cBhvr>
                                        <p:cTn id="17" dur="500"/>
                                        <p:tgtEl>
                                          <p:spTgt spid="10855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8554"/>
                                        </p:tgtEl>
                                        <p:attrNameLst>
                                          <p:attrName>style.visibility</p:attrName>
                                        </p:attrNameLst>
                                      </p:cBhvr>
                                      <p:to>
                                        <p:strVal val="visible"/>
                                      </p:to>
                                    </p:set>
                                    <p:animEffect transition="in" filter="wipe(left)">
                                      <p:cBhvr>
                                        <p:cTn id="22" dur="500"/>
                                        <p:tgtEl>
                                          <p:spTgt spid="108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灯片编号占位符 3"/>
          <p:cNvSpPr>
            <a:spLocks noGrp="1"/>
          </p:cNvSpPr>
          <p:nvPr>
            <p:ph type="sldNum" sz="quarter" idx="12"/>
          </p:nvPr>
        </p:nvSpPr>
        <p:spPr/>
        <p:txBody>
          <a:bodyPr/>
          <a:lstStyle/>
          <a:p>
            <a:fld id="{8384DC3B-E7BE-4B1D-85BE-FE44E1DA7502}" type="slidenum">
              <a:rPr lang="en-US" altLang="zh-CN"/>
              <a:pPr/>
              <a:t>11</a:t>
            </a:fld>
            <a:endParaRPr lang="en-US" altLang="zh-CN"/>
          </a:p>
        </p:txBody>
      </p:sp>
      <p:sp>
        <p:nvSpPr>
          <p:cNvPr id="77826" name="Text Box 2"/>
          <p:cNvSpPr txBox="1">
            <a:spLocks noChangeArrowheads="1"/>
          </p:cNvSpPr>
          <p:nvPr/>
        </p:nvSpPr>
        <p:spPr bwMode="auto">
          <a:xfrm>
            <a:off x="357158" y="0"/>
            <a:ext cx="7974042" cy="1543050"/>
          </a:xfrm>
          <a:prstGeom prst="rect">
            <a:avLst/>
          </a:prstGeom>
          <a:noFill/>
          <a:ln w="9525">
            <a:noFill/>
            <a:miter lim="800000"/>
            <a:headEnd/>
            <a:tailEnd/>
          </a:ln>
          <a:effectLst/>
        </p:spPr>
        <p:txBody>
          <a:bodyPr wrap="square">
            <a:spAutoFit/>
          </a:bodyPr>
          <a:lstStyle/>
          <a:p>
            <a:pPr>
              <a:lnSpc>
                <a:spcPct val="90000"/>
              </a:lnSpc>
              <a:spcBef>
                <a:spcPct val="35000"/>
              </a:spcBef>
            </a:pPr>
            <a:r>
              <a:rPr kumimoji="1" lang="zh-CN" altLang="en-US" sz="2800" b="1" dirty="0">
                <a:solidFill>
                  <a:srgbClr val="0000CC"/>
                </a:solidFill>
                <a:latin typeface="Times New Roman" pitchFamily="18" charset="0"/>
                <a:ea typeface="楷体_GB2312" pitchFamily="49" charset="-122"/>
              </a:rPr>
              <a:t>例</a:t>
            </a:r>
            <a:r>
              <a:rPr kumimoji="1" lang="en-US" altLang="zh-CN" sz="2800" b="1" dirty="0">
                <a:solidFill>
                  <a:srgbClr val="0000CC"/>
                </a:solidFill>
                <a:latin typeface="Times New Roman" pitchFamily="18" charset="0"/>
                <a:ea typeface="楷体_GB2312" pitchFamily="49" charset="-122"/>
              </a:rPr>
              <a:t>4.11</a:t>
            </a:r>
            <a:r>
              <a:rPr kumimoji="1" lang="zh-CN" altLang="en-US" sz="2800" b="1" dirty="0">
                <a:latin typeface="Times New Roman" pitchFamily="18" charset="0"/>
                <a:ea typeface="楷体_GB2312" pitchFamily="49" charset="-122"/>
              </a:rPr>
              <a:t>有一个半径为</a:t>
            </a:r>
            <a:r>
              <a:rPr kumimoji="1" lang="en-US" altLang="zh-CN" sz="2800" b="1" i="1" dirty="0">
                <a:latin typeface="Times New Roman" pitchFamily="18" charset="0"/>
                <a:ea typeface="楷体_GB2312" pitchFamily="49" charset="-122"/>
              </a:rPr>
              <a:t>R</a:t>
            </a:r>
            <a:r>
              <a:rPr kumimoji="1" lang="zh-CN" altLang="en-US" sz="2800" b="1" dirty="0">
                <a:latin typeface="Times New Roman" pitchFamily="18" charset="0"/>
                <a:ea typeface="楷体_GB2312" pitchFamily="49" charset="-122"/>
              </a:rPr>
              <a:t>、质量为</a:t>
            </a:r>
            <a:r>
              <a:rPr kumimoji="1" lang="en-US" altLang="zh-CN" sz="2800" b="1" i="1" dirty="0">
                <a:latin typeface="Times New Roman" pitchFamily="18" charset="0"/>
                <a:ea typeface="楷体_GB2312" pitchFamily="49" charset="-122"/>
              </a:rPr>
              <a:t>m</a:t>
            </a:r>
            <a:r>
              <a:rPr kumimoji="1" lang="zh-CN" altLang="en-US" sz="2800" b="1" dirty="0">
                <a:latin typeface="Times New Roman" pitchFamily="18" charset="0"/>
                <a:ea typeface="楷体_GB2312" pitchFamily="49" charset="-122"/>
              </a:rPr>
              <a:t>的匀质圆柱体，</a:t>
            </a:r>
          </a:p>
          <a:p>
            <a:pPr>
              <a:lnSpc>
                <a:spcPct val="90000"/>
              </a:lnSpc>
              <a:spcBef>
                <a:spcPct val="35000"/>
              </a:spcBef>
            </a:pPr>
            <a:r>
              <a:rPr kumimoji="1" lang="zh-CN" altLang="en-US" sz="2800" b="1" dirty="0">
                <a:latin typeface="Times New Roman" pitchFamily="18" charset="0"/>
                <a:ea typeface="楷体_GB2312" pitchFamily="49" charset="-122"/>
              </a:rPr>
              <a:t>沿倾角为</a:t>
            </a:r>
            <a:r>
              <a:rPr kumimoji="1" lang="zh-CN" altLang="en-US" sz="2800" b="1" dirty="0">
                <a:latin typeface="Times New Roman" pitchFamily="18" charset="0"/>
                <a:ea typeface="楷体_GB2312" pitchFamily="49" charset="-122"/>
                <a:sym typeface="Symbol" pitchFamily="18" charset="2"/>
              </a:rPr>
              <a:t></a:t>
            </a:r>
            <a:r>
              <a:rPr kumimoji="1" lang="zh-CN" altLang="en-US" sz="2800" b="1" dirty="0">
                <a:latin typeface="Times New Roman" pitchFamily="18" charset="0"/>
                <a:ea typeface="楷体_GB2312" pitchFamily="49" charset="-122"/>
              </a:rPr>
              <a:t>的斜面，</a:t>
            </a:r>
            <a:r>
              <a:rPr kumimoji="1" lang="zh-CN" altLang="en-US" sz="2800" b="1" dirty="0">
                <a:latin typeface="Times New Roman" pitchFamily="18" charset="0"/>
                <a:ea typeface="楷体_GB2312" pitchFamily="49" charset="-122"/>
                <a:sym typeface="Symbol" pitchFamily="18" charset="2"/>
              </a:rPr>
              <a:t>由静止开始</a:t>
            </a:r>
            <a:r>
              <a:rPr kumimoji="1" lang="zh-CN" altLang="en-US" sz="2800" b="1" dirty="0">
                <a:latin typeface="Times New Roman" pitchFamily="18" charset="0"/>
                <a:ea typeface="楷体_GB2312" pitchFamily="49" charset="-122"/>
              </a:rPr>
              <a:t>无滑动地滚下。</a:t>
            </a:r>
          </a:p>
          <a:p>
            <a:pPr>
              <a:lnSpc>
                <a:spcPct val="90000"/>
              </a:lnSpc>
              <a:spcBef>
                <a:spcPct val="35000"/>
              </a:spcBef>
            </a:pPr>
            <a:r>
              <a:rPr kumimoji="1" lang="zh-CN" altLang="en-US" sz="2800" b="1" dirty="0">
                <a:latin typeface="Times New Roman" pitchFamily="18" charset="0"/>
                <a:ea typeface="楷体_GB2312" pitchFamily="49" charset="-122"/>
              </a:rPr>
              <a:t>试求圆柱体的质心下降高度为</a:t>
            </a:r>
            <a:r>
              <a:rPr kumimoji="1" lang="en-US" altLang="zh-CN" sz="2800" b="1" i="1" dirty="0">
                <a:latin typeface="Times New Roman" pitchFamily="18" charset="0"/>
                <a:ea typeface="楷体_GB2312" pitchFamily="49" charset="-122"/>
              </a:rPr>
              <a:t>h</a:t>
            </a:r>
            <a:r>
              <a:rPr kumimoji="1" lang="zh-CN" altLang="en-US" sz="2800" b="1" dirty="0">
                <a:latin typeface="Times New Roman" pitchFamily="18" charset="0"/>
                <a:ea typeface="楷体_GB2312" pitchFamily="49" charset="-122"/>
              </a:rPr>
              <a:t>时的速度</a:t>
            </a:r>
            <a:r>
              <a:rPr kumimoji="1" lang="zh-CN" altLang="en-US" sz="2800" b="1" dirty="0" smtClean="0">
                <a:latin typeface="Times New Roman" pitchFamily="18" charset="0"/>
                <a:ea typeface="楷体_GB2312" pitchFamily="49" charset="-122"/>
              </a:rPr>
              <a:t>？ </a:t>
            </a:r>
            <a:r>
              <a:rPr kumimoji="1" lang="en-US" altLang="zh-CN" sz="2800" b="1" smtClean="0">
                <a:latin typeface="Times New Roman" pitchFamily="18" charset="0"/>
                <a:ea typeface="楷体_GB2312" pitchFamily="49" charset="-122"/>
              </a:rPr>
              <a:t>p107</a:t>
            </a:r>
            <a:endParaRPr kumimoji="1" lang="zh-CN" altLang="en-US" sz="2800" b="1" dirty="0">
              <a:latin typeface="Times New Roman" pitchFamily="18" charset="0"/>
              <a:ea typeface="楷体_GB2312" pitchFamily="49" charset="-122"/>
            </a:endParaRPr>
          </a:p>
        </p:txBody>
      </p:sp>
      <p:grpSp>
        <p:nvGrpSpPr>
          <p:cNvPr id="77827" name="Group 3"/>
          <p:cNvGrpSpPr>
            <a:grpSpLocks/>
          </p:cNvGrpSpPr>
          <p:nvPr/>
        </p:nvGrpSpPr>
        <p:grpSpPr bwMode="auto">
          <a:xfrm>
            <a:off x="395288" y="1773238"/>
            <a:ext cx="5340350" cy="968375"/>
            <a:chOff x="240" y="1257"/>
            <a:chExt cx="3364" cy="610"/>
          </a:xfrm>
        </p:grpSpPr>
        <p:graphicFrame>
          <p:nvGraphicFramePr>
            <p:cNvPr id="77828" name="Object 4"/>
            <p:cNvGraphicFramePr>
              <a:graphicFrameLocks noChangeAspect="1"/>
            </p:cNvGraphicFramePr>
            <p:nvPr/>
          </p:nvGraphicFramePr>
          <p:xfrm>
            <a:off x="983" y="1515"/>
            <a:ext cx="331" cy="352"/>
          </p:xfrm>
          <a:graphic>
            <a:graphicData uri="http://schemas.openxmlformats.org/presentationml/2006/ole">
              <p:oleObj spid="_x0000_s77828" name="公式" r:id="rId4" imgW="177480" imgH="241200" progId="Equation.3">
                <p:embed/>
              </p:oleObj>
            </a:graphicData>
          </a:graphic>
        </p:graphicFrame>
        <p:sp>
          <p:nvSpPr>
            <p:cNvPr id="77829" name="Text Box 5"/>
            <p:cNvSpPr txBox="1">
              <a:spLocks noChangeArrowheads="1"/>
            </p:cNvSpPr>
            <p:nvPr/>
          </p:nvSpPr>
          <p:spPr bwMode="auto">
            <a:xfrm>
              <a:off x="240" y="1257"/>
              <a:ext cx="3364" cy="596"/>
            </a:xfrm>
            <a:prstGeom prst="rect">
              <a:avLst/>
            </a:prstGeom>
            <a:noFill/>
            <a:ln w="9525">
              <a:noFill/>
              <a:miter lim="800000"/>
              <a:headEnd/>
              <a:tailEnd/>
            </a:ln>
            <a:effectLst/>
          </p:spPr>
          <p:txBody>
            <a:bodyPr wrap="none">
              <a:spAutoFit/>
            </a:bodyPr>
            <a:lstStyle/>
            <a:p>
              <a:r>
                <a:rPr kumimoji="1" lang="zh-CN" altLang="en-US" sz="2800" b="1">
                  <a:latin typeface="Times New Roman" pitchFamily="18" charset="0"/>
                  <a:ea typeface="楷体_GB2312" pitchFamily="49" charset="-122"/>
                </a:rPr>
                <a:t>解：圆柱体受有外力：重力      、</a:t>
              </a:r>
            </a:p>
            <a:p>
              <a:r>
                <a:rPr kumimoji="1" lang="zh-CN" altLang="en-US" sz="2800" b="1">
                  <a:latin typeface="Times New Roman" pitchFamily="18" charset="0"/>
                  <a:ea typeface="楷体_GB2312" pitchFamily="49" charset="-122"/>
                </a:rPr>
                <a:t>摩擦力       、支撑力</a:t>
              </a:r>
            </a:p>
          </p:txBody>
        </p:sp>
        <p:graphicFrame>
          <p:nvGraphicFramePr>
            <p:cNvPr id="77830" name="Object 6"/>
            <p:cNvGraphicFramePr>
              <a:graphicFrameLocks noChangeAspect="1"/>
            </p:cNvGraphicFramePr>
            <p:nvPr/>
          </p:nvGraphicFramePr>
          <p:xfrm>
            <a:off x="2964" y="1266"/>
            <a:ext cx="474" cy="297"/>
          </p:xfrm>
          <a:graphic>
            <a:graphicData uri="http://schemas.openxmlformats.org/presentationml/2006/ole">
              <p:oleObj spid="_x0000_s77830" name="公式" r:id="rId5" imgW="253800" imgH="203040" progId="Equation.3">
                <p:embed/>
              </p:oleObj>
            </a:graphicData>
          </a:graphic>
        </p:graphicFrame>
        <p:graphicFrame>
          <p:nvGraphicFramePr>
            <p:cNvPr id="77831" name="Object 7"/>
            <p:cNvGraphicFramePr>
              <a:graphicFrameLocks noChangeAspect="1"/>
            </p:cNvGraphicFramePr>
            <p:nvPr/>
          </p:nvGraphicFramePr>
          <p:xfrm>
            <a:off x="2217" y="1510"/>
            <a:ext cx="358" cy="297"/>
          </p:xfrm>
          <a:graphic>
            <a:graphicData uri="http://schemas.openxmlformats.org/presentationml/2006/ole">
              <p:oleObj spid="_x0000_s77831" name="Equation" r:id="rId6" imgW="190440" imgH="203040" progId="Equation.DSMT4">
                <p:embed/>
              </p:oleObj>
            </a:graphicData>
          </a:graphic>
        </p:graphicFrame>
      </p:grpSp>
      <p:graphicFrame>
        <p:nvGraphicFramePr>
          <p:cNvPr id="77836" name="Object 12"/>
          <p:cNvGraphicFramePr>
            <a:graphicFrameLocks noChangeAspect="1"/>
          </p:cNvGraphicFramePr>
          <p:nvPr/>
        </p:nvGraphicFramePr>
        <p:xfrm>
          <a:off x="684213" y="5445125"/>
          <a:ext cx="2522537" cy="423863"/>
        </p:xfrm>
        <a:graphic>
          <a:graphicData uri="http://schemas.openxmlformats.org/presentationml/2006/ole">
            <p:oleObj spid="_x0000_s77836" name="公式" r:id="rId7" imgW="825480" imgH="177480" progId="Equation.3">
              <p:embed/>
            </p:oleObj>
          </a:graphicData>
        </a:graphic>
      </p:graphicFrame>
      <p:grpSp>
        <p:nvGrpSpPr>
          <p:cNvPr id="77851" name="Group 27"/>
          <p:cNvGrpSpPr>
            <a:grpSpLocks/>
          </p:cNvGrpSpPr>
          <p:nvPr/>
        </p:nvGrpSpPr>
        <p:grpSpPr bwMode="auto">
          <a:xfrm>
            <a:off x="6954838" y="3062288"/>
            <a:ext cx="755650" cy="900112"/>
            <a:chOff x="4381" y="1606"/>
            <a:chExt cx="476" cy="567"/>
          </a:xfrm>
        </p:grpSpPr>
        <p:sp>
          <p:nvSpPr>
            <p:cNvPr id="77852" name="Line 28"/>
            <p:cNvSpPr>
              <a:spLocks noChangeShapeType="1"/>
            </p:cNvSpPr>
            <p:nvPr/>
          </p:nvSpPr>
          <p:spPr bwMode="auto">
            <a:xfrm>
              <a:off x="4381" y="1606"/>
              <a:ext cx="0" cy="480"/>
            </a:xfrm>
            <a:prstGeom prst="line">
              <a:avLst/>
            </a:prstGeom>
            <a:noFill/>
            <a:ln w="28575">
              <a:solidFill>
                <a:schemeClr val="tx2"/>
              </a:solidFill>
              <a:round/>
              <a:headEnd/>
              <a:tailEnd type="arrow" w="med" len="med"/>
            </a:ln>
            <a:effectLst/>
          </p:spPr>
          <p:txBody>
            <a:bodyPr wrap="none" anchor="ctr"/>
            <a:lstStyle/>
            <a:p>
              <a:endParaRPr lang="zh-CN" altLang="en-US"/>
            </a:p>
          </p:txBody>
        </p:sp>
        <p:graphicFrame>
          <p:nvGraphicFramePr>
            <p:cNvPr id="77853" name="Object 29"/>
            <p:cNvGraphicFramePr>
              <a:graphicFrameLocks noChangeAspect="1"/>
            </p:cNvGraphicFramePr>
            <p:nvPr/>
          </p:nvGraphicFramePr>
          <p:xfrm>
            <a:off x="4391" y="1882"/>
            <a:ext cx="466" cy="291"/>
          </p:xfrm>
          <a:graphic>
            <a:graphicData uri="http://schemas.openxmlformats.org/presentationml/2006/ole">
              <p:oleObj spid="_x0000_s77853" name="公式" r:id="rId8" imgW="253800" imgH="203040" progId="Equation.3">
                <p:embed/>
              </p:oleObj>
            </a:graphicData>
          </a:graphic>
        </p:graphicFrame>
      </p:grpSp>
      <p:grpSp>
        <p:nvGrpSpPr>
          <p:cNvPr id="77854" name="Group 30"/>
          <p:cNvGrpSpPr>
            <a:grpSpLocks/>
          </p:cNvGrpSpPr>
          <p:nvPr/>
        </p:nvGrpSpPr>
        <p:grpSpPr bwMode="auto">
          <a:xfrm>
            <a:off x="7177088" y="2703513"/>
            <a:ext cx="611187" cy="638175"/>
            <a:chOff x="4521" y="1380"/>
            <a:chExt cx="385" cy="402"/>
          </a:xfrm>
        </p:grpSpPr>
        <p:graphicFrame>
          <p:nvGraphicFramePr>
            <p:cNvPr id="77855" name="Object 31"/>
            <p:cNvGraphicFramePr>
              <a:graphicFrameLocks noChangeAspect="1"/>
            </p:cNvGraphicFramePr>
            <p:nvPr/>
          </p:nvGraphicFramePr>
          <p:xfrm>
            <a:off x="4673" y="1380"/>
            <a:ext cx="233" cy="250"/>
          </p:xfrm>
          <a:graphic>
            <a:graphicData uri="http://schemas.openxmlformats.org/presentationml/2006/ole">
              <p:oleObj spid="_x0000_s77855" name="公式" r:id="rId9" imgW="177480" imgH="241200" progId="Equation.3">
                <p:embed/>
              </p:oleObj>
            </a:graphicData>
          </a:graphic>
        </p:graphicFrame>
        <p:sp>
          <p:nvSpPr>
            <p:cNvPr id="77856" name="Freeform 32"/>
            <p:cNvSpPr>
              <a:spLocks/>
            </p:cNvSpPr>
            <p:nvPr/>
          </p:nvSpPr>
          <p:spPr bwMode="auto">
            <a:xfrm>
              <a:off x="4521" y="1656"/>
              <a:ext cx="342" cy="126"/>
            </a:xfrm>
            <a:custGeom>
              <a:avLst/>
              <a:gdLst/>
              <a:ahLst/>
              <a:cxnLst>
                <a:cxn ang="0">
                  <a:pos x="0" y="126"/>
                </a:cxn>
                <a:cxn ang="0">
                  <a:pos x="342" y="0"/>
                </a:cxn>
              </a:cxnLst>
              <a:rect l="0" t="0" r="r" b="b"/>
              <a:pathLst>
                <a:path w="342" h="126">
                  <a:moveTo>
                    <a:pt x="0" y="126"/>
                  </a:moveTo>
                  <a:lnTo>
                    <a:pt x="342" y="0"/>
                  </a:lnTo>
                </a:path>
              </a:pathLst>
            </a:custGeom>
            <a:noFill/>
            <a:ln w="38100" cap="flat" cmpd="sng">
              <a:solidFill>
                <a:schemeClr val="hlink"/>
              </a:solidFill>
              <a:prstDash val="solid"/>
              <a:round/>
              <a:headEnd type="none" w="med" len="med"/>
              <a:tailEnd type="arrow" w="med" len="med"/>
            </a:ln>
            <a:effectLst/>
          </p:spPr>
          <p:txBody>
            <a:bodyPr wrap="none" anchor="ctr"/>
            <a:lstStyle/>
            <a:p>
              <a:endParaRPr lang="zh-CN" altLang="en-US"/>
            </a:p>
          </p:txBody>
        </p:sp>
      </p:grpSp>
      <p:grpSp>
        <p:nvGrpSpPr>
          <p:cNvPr id="77860" name="Group 36"/>
          <p:cNvGrpSpPr>
            <a:grpSpLocks/>
          </p:cNvGrpSpPr>
          <p:nvPr/>
        </p:nvGrpSpPr>
        <p:grpSpPr bwMode="auto">
          <a:xfrm>
            <a:off x="6151563" y="2265363"/>
            <a:ext cx="809625" cy="730250"/>
            <a:chOff x="3875" y="1427"/>
            <a:chExt cx="510" cy="460"/>
          </a:xfrm>
        </p:grpSpPr>
        <p:sp>
          <p:nvSpPr>
            <p:cNvPr id="77858" name="Freeform 34"/>
            <p:cNvSpPr>
              <a:spLocks/>
            </p:cNvSpPr>
            <p:nvPr/>
          </p:nvSpPr>
          <p:spPr bwMode="auto">
            <a:xfrm>
              <a:off x="4177" y="1534"/>
              <a:ext cx="208" cy="353"/>
            </a:xfrm>
            <a:custGeom>
              <a:avLst/>
              <a:gdLst/>
              <a:ahLst/>
              <a:cxnLst>
                <a:cxn ang="0">
                  <a:pos x="208" y="353"/>
                </a:cxn>
                <a:cxn ang="0">
                  <a:pos x="0" y="0"/>
                </a:cxn>
              </a:cxnLst>
              <a:rect l="0" t="0" r="r" b="b"/>
              <a:pathLst>
                <a:path w="208" h="353">
                  <a:moveTo>
                    <a:pt x="208" y="353"/>
                  </a:moveTo>
                  <a:lnTo>
                    <a:pt x="0" y="0"/>
                  </a:lnTo>
                </a:path>
              </a:pathLst>
            </a:custGeom>
            <a:noFill/>
            <a:ln w="28575" cap="flat" cmpd="sng">
              <a:solidFill>
                <a:schemeClr val="tx1"/>
              </a:solidFill>
              <a:prstDash val="solid"/>
              <a:round/>
              <a:headEnd type="none" w="med" len="med"/>
              <a:tailEnd type="arrow" w="med" len="med"/>
            </a:ln>
            <a:effectLst/>
          </p:spPr>
          <p:txBody>
            <a:bodyPr wrap="none" anchor="ctr"/>
            <a:lstStyle/>
            <a:p>
              <a:endParaRPr lang="zh-CN" altLang="en-US"/>
            </a:p>
          </p:txBody>
        </p:sp>
        <p:graphicFrame>
          <p:nvGraphicFramePr>
            <p:cNvPr id="77859" name="Object 35"/>
            <p:cNvGraphicFramePr>
              <a:graphicFrameLocks noChangeAspect="1"/>
            </p:cNvGraphicFramePr>
            <p:nvPr/>
          </p:nvGraphicFramePr>
          <p:xfrm>
            <a:off x="3875" y="1427"/>
            <a:ext cx="351" cy="291"/>
          </p:xfrm>
          <a:graphic>
            <a:graphicData uri="http://schemas.openxmlformats.org/presentationml/2006/ole">
              <p:oleObj spid="_x0000_s77859" name="公式" r:id="rId10" imgW="190440" imgH="203040" progId="Equation.3">
                <p:embed/>
              </p:oleObj>
            </a:graphicData>
          </a:graphic>
        </p:graphicFrame>
      </p:grpSp>
      <p:grpSp>
        <p:nvGrpSpPr>
          <p:cNvPr id="77861" name="Group 37"/>
          <p:cNvGrpSpPr>
            <a:grpSpLocks/>
          </p:cNvGrpSpPr>
          <p:nvPr/>
        </p:nvGrpSpPr>
        <p:grpSpPr bwMode="auto">
          <a:xfrm>
            <a:off x="5562600" y="2090738"/>
            <a:ext cx="3517900" cy="1851025"/>
            <a:chOff x="3504" y="1317"/>
            <a:chExt cx="2216" cy="1166"/>
          </a:xfrm>
        </p:grpSpPr>
        <p:sp>
          <p:nvSpPr>
            <p:cNvPr id="77862" name="Freeform 38"/>
            <p:cNvSpPr>
              <a:spLocks/>
            </p:cNvSpPr>
            <p:nvPr/>
          </p:nvSpPr>
          <p:spPr bwMode="auto">
            <a:xfrm>
              <a:off x="3504" y="1709"/>
              <a:ext cx="2149" cy="773"/>
            </a:xfrm>
            <a:custGeom>
              <a:avLst/>
              <a:gdLst/>
              <a:ahLst/>
              <a:cxnLst>
                <a:cxn ang="0">
                  <a:pos x="0" y="773"/>
                </a:cxn>
                <a:cxn ang="0">
                  <a:pos x="2149" y="0"/>
                </a:cxn>
              </a:cxnLst>
              <a:rect l="0" t="0" r="r" b="b"/>
              <a:pathLst>
                <a:path w="2149" h="773">
                  <a:moveTo>
                    <a:pt x="0" y="773"/>
                  </a:moveTo>
                  <a:lnTo>
                    <a:pt x="2149" y="0"/>
                  </a:lnTo>
                </a:path>
              </a:pathLst>
            </a:custGeom>
            <a:noFill/>
            <a:ln w="38100" cap="flat" cmpd="sng">
              <a:solidFill>
                <a:srgbClr val="CC9900"/>
              </a:solidFill>
              <a:prstDash val="solid"/>
              <a:round/>
              <a:headEnd type="none" w="med" len="med"/>
              <a:tailEnd type="none" w="med" len="med"/>
            </a:ln>
            <a:effectLst/>
          </p:spPr>
          <p:txBody>
            <a:bodyPr wrap="none" anchor="ctr"/>
            <a:lstStyle/>
            <a:p>
              <a:endParaRPr lang="zh-CN" altLang="en-US"/>
            </a:p>
          </p:txBody>
        </p:sp>
        <p:sp>
          <p:nvSpPr>
            <p:cNvPr id="77863" name="Freeform 39"/>
            <p:cNvSpPr>
              <a:spLocks/>
            </p:cNvSpPr>
            <p:nvPr/>
          </p:nvSpPr>
          <p:spPr bwMode="auto">
            <a:xfrm>
              <a:off x="3504" y="2482"/>
              <a:ext cx="2216" cy="1"/>
            </a:xfrm>
            <a:custGeom>
              <a:avLst/>
              <a:gdLst/>
              <a:ahLst/>
              <a:cxnLst>
                <a:cxn ang="0">
                  <a:pos x="0" y="0"/>
                </a:cxn>
                <a:cxn ang="0">
                  <a:pos x="2216" y="0"/>
                </a:cxn>
              </a:cxnLst>
              <a:rect l="0" t="0" r="r" b="b"/>
              <a:pathLst>
                <a:path w="2216" h="1">
                  <a:moveTo>
                    <a:pt x="0" y="0"/>
                  </a:moveTo>
                  <a:lnTo>
                    <a:pt x="2216" y="0"/>
                  </a:lnTo>
                </a:path>
              </a:pathLst>
            </a:custGeom>
            <a:noFill/>
            <a:ln w="38100" cap="flat" cmpd="sng">
              <a:solidFill>
                <a:srgbClr val="CC9900"/>
              </a:solidFill>
              <a:prstDash val="solid"/>
              <a:round/>
              <a:headEnd type="none" w="med" len="med"/>
              <a:tailEnd type="none" w="med" len="med"/>
            </a:ln>
            <a:effectLst/>
          </p:spPr>
          <p:txBody>
            <a:bodyPr wrap="none" anchor="ctr"/>
            <a:lstStyle/>
            <a:p>
              <a:endParaRPr lang="zh-CN" altLang="en-US"/>
            </a:p>
          </p:txBody>
        </p:sp>
        <p:sp>
          <p:nvSpPr>
            <p:cNvPr id="77864" name="Oval 40"/>
            <p:cNvSpPr>
              <a:spLocks noChangeArrowheads="1"/>
            </p:cNvSpPr>
            <p:nvPr/>
          </p:nvSpPr>
          <p:spPr bwMode="auto">
            <a:xfrm>
              <a:off x="4140" y="1630"/>
              <a:ext cx="506" cy="506"/>
            </a:xfrm>
            <a:prstGeom prst="ellipse">
              <a:avLst/>
            </a:prstGeom>
            <a:noFill/>
            <a:ln w="57150">
              <a:solidFill>
                <a:schemeClr val="tx1"/>
              </a:solidFill>
              <a:round/>
              <a:headEnd/>
              <a:tailEnd/>
            </a:ln>
            <a:effectLst/>
          </p:spPr>
          <p:txBody>
            <a:bodyPr wrap="none" anchor="ctr"/>
            <a:lstStyle/>
            <a:p>
              <a:endParaRPr lang="zh-CN" altLang="en-US"/>
            </a:p>
          </p:txBody>
        </p:sp>
        <p:sp>
          <p:nvSpPr>
            <p:cNvPr id="77865" name="Freeform 41"/>
            <p:cNvSpPr>
              <a:spLocks/>
            </p:cNvSpPr>
            <p:nvPr/>
          </p:nvSpPr>
          <p:spPr bwMode="auto">
            <a:xfrm>
              <a:off x="5360" y="1810"/>
              <a:ext cx="16" cy="672"/>
            </a:xfrm>
            <a:custGeom>
              <a:avLst/>
              <a:gdLst/>
              <a:ahLst/>
              <a:cxnLst>
                <a:cxn ang="0">
                  <a:pos x="16" y="0"/>
                </a:cxn>
                <a:cxn ang="0">
                  <a:pos x="0" y="672"/>
                </a:cxn>
              </a:cxnLst>
              <a:rect l="0" t="0" r="r" b="b"/>
              <a:pathLst>
                <a:path w="16" h="672">
                  <a:moveTo>
                    <a:pt x="16" y="0"/>
                  </a:moveTo>
                  <a:lnTo>
                    <a:pt x="0" y="672"/>
                  </a:lnTo>
                </a:path>
              </a:pathLst>
            </a:custGeom>
            <a:noFill/>
            <a:ln w="9525" cap="flat" cmpd="sng">
              <a:solidFill>
                <a:schemeClr val="tx2"/>
              </a:solidFill>
              <a:prstDash val="dash"/>
              <a:round/>
              <a:headEnd type="arrow" w="med" len="med"/>
              <a:tailEnd type="arrow" w="med" len="med"/>
            </a:ln>
            <a:effectLst/>
          </p:spPr>
          <p:txBody>
            <a:bodyPr wrap="none" anchor="ctr"/>
            <a:lstStyle/>
            <a:p>
              <a:endParaRPr lang="zh-CN" altLang="en-US"/>
            </a:p>
          </p:txBody>
        </p:sp>
        <p:sp>
          <p:nvSpPr>
            <p:cNvPr id="77866" name="Oval 42"/>
            <p:cNvSpPr>
              <a:spLocks noChangeArrowheads="1"/>
            </p:cNvSpPr>
            <p:nvPr/>
          </p:nvSpPr>
          <p:spPr bwMode="auto">
            <a:xfrm>
              <a:off x="5057" y="1317"/>
              <a:ext cx="506" cy="506"/>
            </a:xfrm>
            <a:prstGeom prst="ellipse">
              <a:avLst/>
            </a:prstGeom>
            <a:noFill/>
            <a:ln w="57150">
              <a:solidFill>
                <a:schemeClr val="tx1"/>
              </a:solidFill>
              <a:prstDash val="dash"/>
              <a:round/>
              <a:headEnd/>
              <a:tailEnd/>
            </a:ln>
            <a:effectLst/>
          </p:spPr>
          <p:txBody>
            <a:bodyPr wrap="none" anchor="ctr"/>
            <a:lstStyle/>
            <a:p>
              <a:endParaRPr lang="zh-CN" altLang="en-US"/>
            </a:p>
          </p:txBody>
        </p:sp>
        <p:graphicFrame>
          <p:nvGraphicFramePr>
            <p:cNvPr id="77867" name="Object 43"/>
            <p:cNvGraphicFramePr>
              <a:graphicFrameLocks noChangeAspect="1"/>
            </p:cNvGraphicFramePr>
            <p:nvPr/>
          </p:nvGraphicFramePr>
          <p:xfrm>
            <a:off x="3925" y="2280"/>
            <a:ext cx="280" cy="202"/>
          </p:xfrm>
          <a:graphic>
            <a:graphicData uri="http://schemas.openxmlformats.org/presentationml/2006/ole">
              <p:oleObj spid="_x0000_s77867" name="Equation" r:id="rId11" imgW="152280" imgH="139680" progId="Equation.3">
                <p:embed/>
              </p:oleObj>
            </a:graphicData>
          </a:graphic>
        </p:graphicFrame>
        <p:sp>
          <p:nvSpPr>
            <p:cNvPr id="77868" name="Line 44"/>
            <p:cNvSpPr>
              <a:spLocks noChangeShapeType="1"/>
            </p:cNvSpPr>
            <p:nvPr/>
          </p:nvSpPr>
          <p:spPr bwMode="auto">
            <a:xfrm flipH="1">
              <a:off x="4050" y="1877"/>
              <a:ext cx="336" cy="144"/>
            </a:xfrm>
            <a:prstGeom prst="line">
              <a:avLst/>
            </a:prstGeom>
            <a:noFill/>
            <a:ln w="38100">
              <a:solidFill>
                <a:srgbClr val="0000CC"/>
              </a:solidFill>
              <a:round/>
              <a:headEnd/>
              <a:tailEnd type="arrow" w="med" len="med"/>
            </a:ln>
            <a:effectLst/>
          </p:spPr>
          <p:txBody>
            <a:bodyPr wrap="none" anchor="ctr"/>
            <a:lstStyle/>
            <a:p>
              <a:endParaRPr lang="zh-CN" altLang="en-US"/>
            </a:p>
          </p:txBody>
        </p:sp>
        <p:graphicFrame>
          <p:nvGraphicFramePr>
            <p:cNvPr id="77869" name="Object 45"/>
            <p:cNvGraphicFramePr>
              <a:graphicFrameLocks noChangeAspect="1"/>
            </p:cNvGraphicFramePr>
            <p:nvPr/>
          </p:nvGraphicFramePr>
          <p:xfrm>
            <a:off x="4408" y="1811"/>
            <a:ext cx="208" cy="163"/>
          </p:xfrm>
          <a:graphic>
            <a:graphicData uri="http://schemas.openxmlformats.org/presentationml/2006/ole">
              <p:oleObj spid="_x0000_s77869" name="公式" r:id="rId12" imgW="164880" imgH="164880" progId="Equation.3">
                <p:embed/>
              </p:oleObj>
            </a:graphicData>
          </a:graphic>
        </p:graphicFrame>
        <p:graphicFrame>
          <p:nvGraphicFramePr>
            <p:cNvPr id="77870" name="Object 46"/>
            <p:cNvGraphicFramePr>
              <a:graphicFrameLocks noChangeAspect="1"/>
            </p:cNvGraphicFramePr>
            <p:nvPr/>
          </p:nvGraphicFramePr>
          <p:xfrm>
            <a:off x="3791" y="1885"/>
            <a:ext cx="289" cy="330"/>
          </p:xfrm>
          <a:graphic>
            <a:graphicData uri="http://schemas.openxmlformats.org/presentationml/2006/ole">
              <p:oleObj spid="_x0000_s77870" name="Equation" r:id="rId13" imgW="203040" imgH="228600" progId="Equation.3">
                <p:embed/>
              </p:oleObj>
            </a:graphicData>
          </a:graphic>
        </p:graphicFrame>
        <p:sp>
          <p:nvSpPr>
            <p:cNvPr id="77871" name="Line 47"/>
            <p:cNvSpPr>
              <a:spLocks noChangeShapeType="1"/>
            </p:cNvSpPr>
            <p:nvPr/>
          </p:nvSpPr>
          <p:spPr bwMode="auto">
            <a:xfrm>
              <a:off x="4398" y="1907"/>
              <a:ext cx="96" cy="192"/>
            </a:xfrm>
            <a:prstGeom prst="line">
              <a:avLst/>
            </a:prstGeom>
            <a:noFill/>
            <a:ln w="9525">
              <a:solidFill>
                <a:schemeClr val="tx1"/>
              </a:solidFill>
              <a:prstDash val="dash"/>
              <a:round/>
              <a:headEnd/>
              <a:tailEnd/>
            </a:ln>
            <a:effectLst/>
          </p:spPr>
          <p:txBody>
            <a:bodyPr wrap="none" anchor="ctr"/>
            <a:lstStyle/>
            <a:p>
              <a:endParaRPr lang="zh-CN" altLang="en-US"/>
            </a:p>
          </p:txBody>
        </p:sp>
        <p:graphicFrame>
          <p:nvGraphicFramePr>
            <p:cNvPr id="77872" name="Object 48"/>
            <p:cNvGraphicFramePr>
              <a:graphicFrameLocks noChangeAspect="1"/>
            </p:cNvGraphicFramePr>
            <p:nvPr/>
          </p:nvGraphicFramePr>
          <p:xfrm>
            <a:off x="5358" y="2051"/>
            <a:ext cx="252" cy="277"/>
          </p:xfrm>
          <a:graphic>
            <a:graphicData uri="http://schemas.openxmlformats.org/presentationml/2006/ole">
              <p:oleObj spid="_x0000_s77872" name="公式" r:id="rId14" imgW="126720" imgH="177480" progId="Equation.3">
                <p:embed/>
              </p:oleObj>
            </a:graphicData>
          </a:graphic>
        </p:graphicFrame>
      </p:grpSp>
      <p:graphicFrame>
        <p:nvGraphicFramePr>
          <p:cNvPr id="77873" name="Object 49"/>
          <p:cNvGraphicFramePr>
            <a:graphicFrameLocks noChangeAspect="1"/>
          </p:cNvGraphicFramePr>
          <p:nvPr/>
        </p:nvGraphicFramePr>
        <p:xfrm>
          <a:off x="611188" y="3716338"/>
          <a:ext cx="2298700" cy="836612"/>
        </p:xfrm>
        <a:graphic>
          <a:graphicData uri="http://schemas.openxmlformats.org/presentationml/2006/ole">
            <p:oleObj spid="_x0000_s77873" name="Equation" r:id="rId15" imgW="888840" imgH="393480" progId="Equation.3">
              <p:embed/>
            </p:oleObj>
          </a:graphicData>
        </a:graphic>
      </p:graphicFrame>
      <p:graphicFrame>
        <p:nvGraphicFramePr>
          <p:cNvPr id="77874" name="Object 50"/>
          <p:cNvGraphicFramePr>
            <a:graphicFrameLocks noChangeAspect="1"/>
          </p:cNvGraphicFramePr>
          <p:nvPr/>
        </p:nvGraphicFramePr>
        <p:xfrm>
          <a:off x="684213" y="4652963"/>
          <a:ext cx="2068512" cy="488950"/>
        </p:xfrm>
        <a:graphic>
          <a:graphicData uri="http://schemas.openxmlformats.org/presentationml/2006/ole">
            <p:oleObj spid="_x0000_s77874" name="Equation" r:id="rId16" imgW="799920" imgH="228600" progId="Equation.3">
              <p:embed/>
            </p:oleObj>
          </a:graphicData>
        </a:graphic>
      </p:graphicFrame>
      <p:sp>
        <p:nvSpPr>
          <p:cNvPr id="77875" name="Text Box 51"/>
          <p:cNvSpPr txBox="1">
            <a:spLocks noChangeArrowheads="1"/>
          </p:cNvSpPr>
          <p:nvPr/>
        </p:nvSpPr>
        <p:spPr bwMode="auto">
          <a:xfrm>
            <a:off x="323850" y="2924175"/>
            <a:ext cx="5616575" cy="701675"/>
          </a:xfrm>
          <a:prstGeom prst="rect">
            <a:avLst/>
          </a:prstGeom>
          <a:noFill/>
          <a:ln w="9525">
            <a:noFill/>
            <a:miter lim="800000"/>
            <a:headEnd/>
            <a:tailEnd/>
          </a:ln>
          <a:effectLst/>
        </p:spPr>
        <p:txBody>
          <a:bodyPr>
            <a:spAutoFit/>
          </a:bodyPr>
          <a:lstStyle/>
          <a:p>
            <a:r>
              <a:rPr lang="zh-CN" altLang="en-US" sz="2000" b="1"/>
              <a:t>相对质心来说，重力和支持力的力矩为零，重力和静摩擦力做</a:t>
            </a:r>
            <a:r>
              <a:rPr lang="zh-CN" altLang="en-US" b="1"/>
              <a:t>功</a:t>
            </a:r>
            <a:r>
              <a:rPr lang="zh-CN" altLang="en-US" sz="2000" b="1"/>
              <a:t>，静摩擦力</a:t>
            </a:r>
            <a:r>
              <a:rPr lang="en-US" altLang="zh-CN" sz="2000" b="1"/>
              <a:t>f</a:t>
            </a:r>
            <a:r>
              <a:rPr lang="zh-CN" altLang="en-US" sz="2000" b="1"/>
              <a:t>的力矩做功</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26">
                                            <p:txEl>
                                              <p:pRg st="0" end="0"/>
                                            </p:txEl>
                                          </p:spTgt>
                                        </p:tgtEl>
                                        <p:attrNameLst>
                                          <p:attrName>style.visibility</p:attrName>
                                        </p:attrNameLst>
                                      </p:cBhvr>
                                      <p:to>
                                        <p:strVal val="visible"/>
                                      </p:to>
                                    </p:set>
                                    <p:animEffect transition="in" filter="wipe(left)">
                                      <p:cBhvr>
                                        <p:cTn id="7" dur="500"/>
                                        <p:tgtEl>
                                          <p:spTgt spid="778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26">
                                            <p:txEl>
                                              <p:pRg st="1" end="1"/>
                                            </p:txEl>
                                          </p:spTgt>
                                        </p:tgtEl>
                                        <p:attrNameLst>
                                          <p:attrName>style.visibility</p:attrName>
                                        </p:attrNameLst>
                                      </p:cBhvr>
                                      <p:to>
                                        <p:strVal val="visible"/>
                                      </p:to>
                                    </p:set>
                                    <p:animEffect transition="in" filter="wipe(left)">
                                      <p:cBhvr>
                                        <p:cTn id="12" dur="500"/>
                                        <p:tgtEl>
                                          <p:spTgt spid="778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7826">
                                            <p:txEl>
                                              <p:pRg st="2" end="2"/>
                                            </p:txEl>
                                          </p:spTgt>
                                        </p:tgtEl>
                                        <p:attrNameLst>
                                          <p:attrName>style.visibility</p:attrName>
                                        </p:attrNameLst>
                                      </p:cBhvr>
                                      <p:to>
                                        <p:strVal val="visible"/>
                                      </p:to>
                                    </p:set>
                                    <p:animEffect transition="in" filter="wipe(left)">
                                      <p:cBhvr>
                                        <p:cTn id="17" dur="500"/>
                                        <p:tgtEl>
                                          <p:spTgt spid="778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77861"/>
                                        </p:tgtEl>
                                        <p:attrNameLst>
                                          <p:attrName>style.visibility</p:attrName>
                                        </p:attrNameLst>
                                      </p:cBhvr>
                                      <p:to>
                                        <p:strVal val="visible"/>
                                      </p:to>
                                    </p:set>
                                    <p:animEffect transition="in" filter="wipe(right)">
                                      <p:cBhvr>
                                        <p:cTn id="22" dur="500"/>
                                        <p:tgtEl>
                                          <p:spTgt spid="7786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77851"/>
                                        </p:tgtEl>
                                        <p:attrNameLst>
                                          <p:attrName>style.visibility</p:attrName>
                                        </p:attrNameLst>
                                      </p:cBhvr>
                                      <p:to>
                                        <p:strVal val="visible"/>
                                      </p:to>
                                    </p:set>
                                    <p:animEffect transition="in" filter="wipe(up)">
                                      <p:cBhvr>
                                        <p:cTn id="27" dur="500"/>
                                        <p:tgtEl>
                                          <p:spTgt spid="7785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77860"/>
                                        </p:tgtEl>
                                        <p:attrNameLst>
                                          <p:attrName>style.visibility</p:attrName>
                                        </p:attrNameLst>
                                      </p:cBhvr>
                                      <p:to>
                                        <p:strVal val="visible"/>
                                      </p:to>
                                    </p:set>
                                    <p:animEffect transition="in" filter="wipe(down)">
                                      <p:cBhvr>
                                        <p:cTn id="32" dur="500"/>
                                        <p:tgtEl>
                                          <p:spTgt spid="7786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7854"/>
                                        </p:tgtEl>
                                        <p:attrNameLst>
                                          <p:attrName>style.visibility</p:attrName>
                                        </p:attrNameLst>
                                      </p:cBhvr>
                                      <p:to>
                                        <p:strVal val="visible"/>
                                      </p:to>
                                    </p:set>
                                    <p:animEffect transition="in" filter="wipe(left)">
                                      <p:cBhvr>
                                        <p:cTn id="37" dur="500"/>
                                        <p:tgtEl>
                                          <p:spTgt spid="7785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77827"/>
                                        </p:tgtEl>
                                        <p:attrNameLst>
                                          <p:attrName>style.visibility</p:attrName>
                                        </p:attrNameLst>
                                      </p:cBhvr>
                                      <p:to>
                                        <p:strVal val="visible"/>
                                      </p:to>
                                    </p:set>
                                    <p:animEffect transition="in" filter="wipe(left)">
                                      <p:cBhvr>
                                        <p:cTn id="42" dur="500"/>
                                        <p:tgtEl>
                                          <p:spTgt spid="77827"/>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77875"/>
                                        </p:tgtEl>
                                        <p:attrNameLst>
                                          <p:attrName>style.visibility</p:attrName>
                                        </p:attrNameLst>
                                      </p:cBhvr>
                                      <p:to>
                                        <p:strVal val="visible"/>
                                      </p:to>
                                    </p:set>
                                    <p:anim calcmode="lin" valueType="num">
                                      <p:cBhvr additive="base">
                                        <p:cTn id="47" dur="500" fill="hold"/>
                                        <p:tgtEl>
                                          <p:spTgt spid="77875"/>
                                        </p:tgtEl>
                                        <p:attrNameLst>
                                          <p:attrName>ppt_x</p:attrName>
                                        </p:attrNameLst>
                                      </p:cBhvr>
                                      <p:tavLst>
                                        <p:tav tm="0">
                                          <p:val>
                                            <p:strVal val="#ppt_x"/>
                                          </p:val>
                                        </p:tav>
                                        <p:tav tm="100000">
                                          <p:val>
                                            <p:strVal val="#ppt_x"/>
                                          </p:val>
                                        </p:tav>
                                      </p:tavLst>
                                    </p:anim>
                                    <p:anim calcmode="lin" valueType="num">
                                      <p:cBhvr additive="base">
                                        <p:cTn id="48" dur="500" fill="hold"/>
                                        <p:tgtEl>
                                          <p:spTgt spid="7787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2" presetClass="entr" presetSubtype="2" fill="hold" nodeType="clickEffect">
                                  <p:stCondLst>
                                    <p:cond delay="0"/>
                                  </p:stCondLst>
                                  <p:childTnLst>
                                    <p:set>
                                      <p:cBhvr>
                                        <p:cTn id="52" dur="1" fill="hold">
                                          <p:stCondLst>
                                            <p:cond delay="0"/>
                                          </p:stCondLst>
                                        </p:cTn>
                                        <p:tgtEl>
                                          <p:spTgt spid="77836"/>
                                        </p:tgtEl>
                                        <p:attrNameLst>
                                          <p:attrName>style.visibility</p:attrName>
                                        </p:attrNameLst>
                                      </p:cBhvr>
                                      <p:to>
                                        <p:strVal val="visible"/>
                                      </p:to>
                                    </p:set>
                                    <p:animEffect transition="in" filter="wipe(right)">
                                      <p:cBhvr>
                                        <p:cTn id="53" dur="500"/>
                                        <p:tgtEl>
                                          <p:spTgt spid="77836"/>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2" fill="hold" nodeType="clickEffect">
                                  <p:stCondLst>
                                    <p:cond delay="0"/>
                                  </p:stCondLst>
                                  <p:childTnLst>
                                    <p:set>
                                      <p:cBhvr>
                                        <p:cTn id="57" dur="1" fill="hold">
                                          <p:stCondLst>
                                            <p:cond delay="0"/>
                                          </p:stCondLst>
                                        </p:cTn>
                                        <p:tgtEl>
                                          <p:spTgt spid="77873"/>
                                        </p:tgtEl>
                                        <p:attrNameLst>
                                          <p:attrName>style.visibility</p:attrName>
                                        </p:attrNameLst>
                                      </p:cBhvr>
                                      <p:to>
                                        <p:strVal val="visible"/>
                                      </p:to>
                                    </p:set>
                                    <p:animEffect transition="in" filter="wipe(right)">
                                      <p:cBhvr>
                                        <p:cTn id="58" dur="500"/>
                                        <p:tgtEl>
                                          <p:spTgt spid="77873"/>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2" fill="hold" nodeType="clickEffect">
                                  <p:stCondLst>
                                    <p:cond delay="0"/>
                                  </p:stCondLst>
                                  <p:childTnLst>
                                    <p:set>
                                      <p:cBhvr>
                                        <p:cTn id="62" dur="1" fill="hold">
                                          <p:stCondLst>
                                            <p:cond delay="0"/>
                                          </p:stCondLst>
                                        </p:cTn>
                                        <p:tgtEl>
                                          <p:spTgt spid="77874"/>
                                        </p:tgtEl>
                                        <p:attrNameLst>
                                          <p:attrName>style.visibility</p:attrName>
                                        </p:attrNameLst>
                                      </p:cBhvr>
                                      <p:to>
                                        <p:strVal val="visible"/>
                                      </p:to>
                                    </p:set>
                                    <p:animEffect transition="in" filter="wipe(right)">
                                      <p:cBhvr>
                                        <p:cTn id="63" dur="500"/>
                                        <p:tgtEl>
                                          <p:spTgt spid="778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build="p" autoUpdateAnimBg="0"/>
      <p:bldP spid="7787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3"/>
          <p:cNvSpPr>
            <a:spLocks noGrp="1"/>
          </p:cNvSpPr>
          <p:nvPr>
            <p:ph type="sldNum" sz="quarter" idx="12"/>
          </p:nvPr>
        </p:nvSpPr>
        <p:spPr/>
        <p:txBody>
          <a:bodyPr/>
          <a:lstStyle/>
          <a:p>
            <a:fld id="{C2BB934B-0C27-4D13-9B77-30F41F7867D1}" type="slidenum">
              <a:rPr lang="en-US" altLang="zh-CN"/>
              <a:pPr/>
              <a:t>12</a:t>
            </a:fld>
            <a:endParaRPr lang="en-US" altLang="zh-CN"/>
          </a:p>
        </p:txBody>
      </p:sp>
      <p:graphicFrame>
        <p:nvGraphicFramePr>
          <p:cNvPr id="78855" name="Object 7"/>
          <p:cNvGraphicFramePr>
            <a:graphicFrameLocks noChangeAspect="1"/>
          </p:cNvGraphicFramePr>
          <p:nvPr/>
        </p:nvGraphicFramePr>
        <p:xfrm>
          <a:off x="1951038" y="1898650"/>
          <a:ext cx="315912" cy="446088"/>
        </p:xfrm>
        <a:graphic>
          <a:graphicData uri="http://schemas.openxmlformats.org/presentationml/2006/ole">
            <p:oleObj spid="_x0000_s78855" name="Equation" r:id="rId3" imgW="114120" imgH="177480" progId="Equation.DSMT4">
              <p:embed/>
            </p:oleObj>
          </a:graphicData>
        </a:graphic>
      </p:graphicFrame>
      <p:graphicFrame>
        <p:nvGraphicFramePr>
          <p:cNvPr id="78856" name="Object 8"/>
          <p:cNvGraphicFramePr>
            <a:graphicFrameLocks noChangeAspect="1"/>
          </p:cNvGraphicFramePr>
          <p:nvPr/>
        </p:nvGraphicFramePr>
        <p:xfrm>
          <a:off x="900113" y="692150"/>
          <a:ext cx="3586162" cy="1885950"/>
        </p:xfrm>
        <a:graphic>
          <a:graphicData uri="http://schemas.openxmlformats.org/presentationml/2006/ole">
            <p:oleObj spid="_x0000_s78856" name="Equation" r:id="rId4" imgW="1320480" imgH="838080" progId="Equation.DSMT4">
              <p:embed/>
            </p:oleObj>
          </a:graphicData>
        </a:graphic>
      </p:graphicFrame>
      <p:graphicFrame>
        <p:nvGraphicFramePr>
          <p:cNvPr id="78857" name="Object 9"/>
          <p:cNvGraphicFramePr>
            <a:graphicFrameLocks noChangeAspect="1"/>
          </p:cNvGraphicFramePr>
          <p:nvPr/>
        </p:nvGraphicFramePr>
        <p:xfrm>
          <a:off x="755650" y="2852738"/>
          <a:ext cx="4789488" cy="935037"/>
        </p:xfrm>
        <a:graphic>
          <a:graphicData uri="http://schemas.openxmlformats.org/presentationml/2006/ole">
            <p:oleObj spid="_x0000_s78857" name="Equation" r:id="rId5" imgW="1765080" imgH="393480" progId="Equation.3">
              <p:embed/>
            </p:oleObj>
          </a:graphicData>
        </a:graphic>
      </p:graphicFrame>
      <p:graphicFrame>
        <p:nvGraphicFramePr>
          <p:cNvPr id="78860" name="Object 12"/>
          <p:cNvGraphicFramePr>
            <a:graphicFrameLocks noChangeAspect="1"/>
          </p:cNvGraphicFramePr>
          <p:nvPr/>
        </p:nvGraphicFramePr>
        <p:xfrm>
          <a:off x="827088" y="4005263"/>
          <a:ext cx="5605462" cy="981075"/>
        </p:xfrm>
        <a:graphic>
          <a:graphicData uri="http://schemas.openxmlformats.org/presentationml/2006/ole">
            <p:oleObj spid="_x0000_s78860" name="Equation" r:id="rId6" imgW="2120760" imgH="431640" progId="Equation.3">
              <p:embed/>
            </p:oleObj>
          </a:graphicData>
        </a:graphic>
      </p:graphicFrame>
      <p:graphicFrame>
        <p:nvGraphicFramePr>
          <p:cNvPr id="78861" name="Object 13"/>
          <p:cNvGraphicFramePr>
            <a:graphicFrameLocks noChangeAspect="1"/>
          </p:cNvGraphicFramePr>
          <p:nvPr/>
        </p:nvGraphicFramePr>
        <p:xfrm>
          <a:off x="755650" y="5084763"/>
          <a:ext cx="2700338" cy="1114425"/>
        </p:xfrm>
        <a:graphic>
          <a:graphicData uri="http://schemas.openxmlformats.org/presentationml/2006/ole">
            <p:oleObj spid="_x0000_s78861" name="公式" r:id="rId7" imgW="977760" imgH="444240" progId="Equation.3">
              <p:embed/>
            </p:oleObj>
          </a:graphicData>
        </a:graphic>
      </p:graphicFrame>
      <p:sp>
        <p:nvSpPr>
          <p:cNvPr id="78862" name="Text Box 14"/>
          <p:cNvSpPr txBox="1">
            <a:spLocks noChangeArrowheads="1"/>
          </p:cNvSpPr>
          <p:nvPr/>
        </p:nvSpPr>
        <p:spPr bwMode="auto">
          <a:xfrm>
            <a:off x="323850" y="188913"/>
            <a:ext cx="6584950" cy="519112"/>
          </a:xfrm>
          <a:prstGeom prst="rect">
            <a:avLst/>
          </a:prstGeom>
          <a:noFill/>
          <a:ln w="9525">
            <a:noFill/>
            <a:miter lim="800000"/>
            <a:headEnd/>
            <a:tailEnd/>
          </a:ln>
          <a:effectLst/>
        </p:spPr>
        <p:txBody>
          <a:bodyPr wrap="none">
            <a:spAutoFit/>
          </a:bodyPr>
          <a:lstStyle/>
          <a:p>
            <a:r>
              <a:rPr kumimoji="1" lang="zh-CN" altLang="en-US" sz="2800" b="1">
                <a:latin typeface="Times New Roman" pitchFamily="18" charset="0"/>
                <a:ea typeface="楷体_GB2312" pitchFamily="49" charset="-122"/>
              </a:rPr>
              <a:t>从质心运动和绕质心运动的动能定理得：</a:t>
            </a:r>
          </a:p>
        </p:txBody>
      </p:sp>
      <p:sp>
        <p:nvSpPr>
          <p:cNvPr id="78869" name="Text Box 21"/>
          <p:cNvSpPr txBox="1">
            <a:spLocks noChangeArrowheads="1"/>
          </p:cNvSpPr>
          <p:nvPr/>
        </p:nvSpPr>
        <p:spPr bwMode="auto">
          <a:xfrm>
            <a:off x="395288" y="6165850"/>
            <a:ext cx="6229350" cy="519113"/>
          </a:xfrm>
          <a:prstGeom prst="rect">
            <a:avLst/>
          </a:prstGeom>
          <a:solidFill>
            <a:srgbClr val="FFFF00"/>
          </a:solidFill>
          <a:ln w="9525">
            <a:noFill/>
            <a:miter lim="800000"/>
            <a:headEnd/>
            <a:tailEnd/>
          </a:ln>
          <a:effectLst/>
        </p:spPr>
        <p:txBody>
          <a:bodyPr wrap="none">
            <a:spAutoFit/>
          </a:bodyPr>
          <a:lstStyle/>
          <a:p>
            <a:r>
              <a:rPr kumimoji="1" lang="zh-CN" altLang="en-US" sz="2800" b="1">
                <a:solidFill>
                  <a:srgbClr val="000066"/>
                </a:solidFill>
                <a:latin typeface="Times New Roman" pitchFamily="18" charset="0"/>
                <a:ea typeface="楷体_GB2312" pitchFamily="49" charset="-122"/>
              </a:rPr>
              <a:t>实际上这正是惯性系中的能量守恒式。</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78855"/>
                                        </p:tgtEl>
                                        <p:attrNameLst>
                                          <p:attrName>style.visibility</p:attrName>
                                        </p:attrNameLst>
                                      </p:cBhvr>
                                      <p:to>
                                        <p:strVal val="visible"/>
                                      </p:to>
                                    </p:set>
                                    <p:animEffect transition="in" filter="wipe(right)">
                                      <p:cBhvr>
                                        <p:cTn id="7" dur="500"/>
                                        <p:tgtEl>
                                          <p:spTgt spid="7885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78862"/>
                                        </p:tgtEl>
                                        <p:attrNameLst>
                                          <p:attrName>style.visibility</p:attrName>
                                        </p:attrNameLst>
                                      </p:cBhvr>
                                      <p:to>
                                        <p:strVal val="visible"/>
                                      </p:to>
                                    </p:set>
                                    <p:anim calcmode="lin" valueType="num">
                                      <p:cBhvr additive="base">
                                        <p:cTn id="12" dur="500" fill="hold"/>
                                        <p:tgtEl>
                                          <p:spTgt spid="78862"/>
                                        </p:tgtEl>
                                        <p:attrNameLst>
                                          <p:attrName>ppt_x</p:attrName>
                                        </p:attrNameLst>
                                      </p:cBhvr>
                                      <p:tavLst>
                                        <p:tav tm="0">
                                          <p:val>
                                            <p:strVal val="0-#ppt_w/2"/>
                                          </p:val>
                                        </p:tav>
                                        <p:tav tm="100000">
                                          <p:val>
                                            <p:strVal val="#ppt_x"/>
                                          </p:val>
                                        </p:tav>
                                      </p:tavLst>
                                    </p:anim>
                                    <p:anim calcmode="lin" valueType="num">
                                      <p:cBhvr additive="base">
                                        <p:cTn id="13" dur="500" fill="hold"/>
                                        <p:tgtEl>
                                          <p:spTgt spid="7886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78856"/>
                                        </p:tgtEl>
                                        <p:attrNameLst>
                                          <p:attrName>style.visibility</p:attrName>
                                        </p:attrNameLst>
                                      </p:cBhvr>
                                      <p:to>
                                        <p:strVal val="visible"/>
                                      </p:to>
                                    </p:set>
                                    <p:animEffect transition="in" filter="wipe(left)">
                                      <p:cBhvr>
                                        <p:cTn id="18" dur="500"/>
                                        <p:tgtEl>
                                          <p:spTgt spid="7885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78857"/>
                                        </p:tgtEl>
                                        <p:attrNameLst>
                                          <p:attrName>style.visibility</p:attrName>
                                        </p:attrNameLst>
                                      </p:cBhvr>
                                      <p:to>
                                        <p:strVal val="visible"/>
                                      </p:to>
                                    </p:set>
                                    <p:animEffect transition="in" filter="wipe(left)">
                                      <p:cBhvr>
                                        <p:cTn id="23" dur="500"/>
                                        <p:tgtEl>
                                          <p:spTgt spid="7885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78860"/>
                                        </p:tgtEl>
                                        <p:attrNameLst>
                                          <p:attrName>style.visibility</p:attrName>
                                        </p:attrNameLst>
                                      </p:cBhvr>
                                      <p:to>
                                        <p:strVal val="visible"/>
                                      </p:to>
                                    </p:set>
                                    <p:animEffect transition="in" filter="wipe(left)">
                                      <p:cBhvr>
                                        <p:cTn id="28" dur="500"/>
                                        <p:tgtEl>
                                          <p:spTgt spid="7886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78861"/>
                                        </p:tgtEl>
                                        <p:attrNameLst>
                                          <p:attrName>style.visibility</p:attrName>
                                        </p:attrNameLst>
                                      </p:cBhvr>
                                      <p:to>
                                        <p:strVal val="visible"/>
                                      </p:to>
                                    </p:set>
                                    <p:animEffect transition="in" filter="wipe(left)">
                                      <p:cBhvr>
                                        <p:cTn id="33" dur="500"/>
                                        <p:tgtEl>
                                          <p:spTgt spid="78861"/>
                                        </p:tgtEl>
                                      </p:cBhvr>
                                    </p:animEffect>
                                  </p:childTnLst>
                                </p:cTn>
                              </p:par>
                            </p:childTnLst>
                          </p:cTn>
                        </p:par>
                      </p:childTnLst>
                    </p:cTn>
                  </p:par>
                  <p:par>
                    <p:cTn id="34" fill="hold">
                      <p:stCondLst>
                        <p:cond delay="indefinite"/>
                      </p:stCondLst>
                      <p:childTnLst>
                        <p:par>
                          <p:cTn id="35" fill="hold">
                            <p:stCondLst>
                              <p:cond delay="0"/>
                            </p:stCondLst>
                            <p:childTnLst>
                              <p:par>
                                <p:cTn id="36" presetID="23" presetClass="entr" presetSubtype="288" fill="hold" grpId="0" nodeType="clickEffect">
                                  <p:stCondLst>
                                    <p:cond delay="0"/>
                                  </p:stCondLst>
                                  <p:childTnLst>
                                    <p:set>
                                      <p:cBhvr>
                                        <p:cTn id="37" dur="1" fill="hold">
                                          <p:stCondLst>
                                            <p:cond delay="0"/>
                                          </p:stCondLst>
                                        </p:cTn>
                                        <p:tgtEl>
                                          <p:spTgt spid="78869"/>
                                        </p:tgtEl>
                                        <p:attrNameLst>
                                          <p:attrName>style.visibility</p:attrName>
                                        </p:attrNameLst>
                                      </p:cBhvr>
                                      <p:to>
                                        <p:strVal val="visible"/>
                                      </p:to>
                                    </p:set>
                                    <p:anim calcmode="lin" valueType="num">
                                      <p:cBhvr>
                                        <p:cTn id="38" dur="500" fill="hold"/>
                                        <p:tgtEl>
                                          <p:spTgt spid="78869"/>
                                        </p:tgtEl>
                                        <p:attrNameLst>
                                          <p:attrName>ppt_w</p:attrName>
                                        </p:attrNameLst>
                                      </p:cBhvr>
                                      <p:tavLst>
                                        <p:tav tm="0">
                                          <p:val>
                                            <p:strVal val="4/3*#ppt_w"/>
                                          </p:val>
                                        </p:tav>
                                        <p:tav tm="100000">
                                          <p:val>
                                            <p:strVal val="#ppt_w"/>
                                          </p:val>
                                        </p:tav>
                                      </p:tavLst>
                                    </p:anim>
                                    <p:anim calcmode="lin" valueType="num">
                                      <p:cBhvr>
                                        <p:cTn id="39" dur="500" fill="hold"/>
                                        <p:tgtEl>
                                          <p:spTgt spid="78869"/>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62" grpId="0" autoUpdateAnimBg="0"/>
      <p:bldP spid="78869"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灯片编号占位符 3"/>
          <p:cNvSpPr>
            <a:spLocks noGrp="1"/>
          </p:cNvSpPr>
          <p:nvPr>
            <p:ph type="sldNum" sz="quarter" idx="12"/>
          </p:nvPr>
        </p:nvSpPr>
        <p:spPr/>
        <p:txBody>
          <a:bodyPr/>
          <a:lstStyle/>
          <a:p>
            <a:fld id="{938066EC-B085-45CD-B3F3-78987EF0872E}" type="slidenum">
              <a:rPr lang="en-US" altLang="zh-CN"/>
              <a:pPr/>
              <a:t>13</a:t>
            </a:fld>
            <a:endParaRPr lang="en-US" altLang="zh-CN"/>
          </a:p>
        </p:txBody>
      </p:sp>
      <p:sp>
        <p:nvSpPr>
          <p:cNvPr id="79874" name="Text Box 2"/>
          <p:cNvSpPr txBox="1">
            <a:spLocks noChangeArrowheads="1"/>
          </p:cNvSpPr>
          <p:nvPr/>
        </p:nvSpPr>
        <p:spPr bwMode="auto">
          <a:xfrm>
            <a:off x="395288" y="0"/>
            <a:ext cx="8305800" cy="2227263"/>
          </a:xfrm>
          <a:prstGeom prst="rect">
            <a:avLst/>
          </a:prstGeom>
          <a:solidFill>
            <a:schemeClr val="bg1"/>
          </a:solidFill>
          <a:ln w="9525">
            <a:noFill/>
            <a:miter lim="800000"/>
            <a:headEnd/>
            <a:tailEnd/>
          </a:ln>
          <a:effectLst/>
        </p:spPr>
        <p:txBody>
          <a:bodyPr>
            <a:spAutoFit/>
          </a:bodyPr>
          <a:lstStyle/>
          <a:p>
            <a:r>
              <a:rPr kumimoji="1" lang="zh-CN" altLang="en-US" sz="2800" b="1">
                <a:solidFill>
                  <a:srgbClr val="0000CC"/>
                </a:solidFill>
                <a:latin typeface="楷体_GB2312" pitchFamily="49" charset="-122"/>
                <a:ea typeface="楷体_GB2312" pitchFamily="49" charset="-122"/>
              </a:rPr>
              <a:t>例</a:t>
            </a:r>
            <a:r>
              <a:rPr kumimoji="1" lang="en-US" altLang="zh-CN" sz="2800" b="1">
                <a:solidFill>
                  <a:srgbClr val="0000CC"/>
                </a:solidFill>
                <a:latin typeface="楷体_GB2312" pitchFamily="49" charset="-122"/>
                <a:ea typeface="楷体_GB2312" pitchFamily="49" charset="-122"/>
              </a:rPr>
              <a:t>1</a:t>
            </a:r>
            <a:r>
              <a:rPr kumimoji="1" lang="zh-CN" altLang="en-US" sz="2800" b="1">
                <a:solidFill>
                  <a:srgbClr val="0000CC"/>
                </a:solidFill>
                <a:latin typeface="楷体_GB2312" pitchFamily="49" charset="-122"/>
                <a:ea typeface="楷体_GB2312" pitchFamily="49" charset="-122"/>
              </a:rPr>
              <a:t>、</a:t>
            </a:r>
            <a:r>
              <a:rPr kumimoji="1" lang="zh-CN" altLang="en-US" sz="2800" b="1">
                <a:latin typeface="楷体_GB2312" pitchFamily="49" charset="-122"/>
                <a:ea typeface="楷体_GB2312" pitchFamily="49" charset="-122"/>
              </a:rPr>
              <a:t>如图所示，将单摆和一等长的匀质直杆悬挂在同一点，杆的质量</a:t>
            </a:r>
            <a:r>
              <a:rPr kumimoji="1" lang="en-US" altLang="zh-CN" sz="2800" b="1" i="1">
                <a:latin typeface="Times New Roman" pitchFamily="18" charset="0"/>
                <a:ea typeface="楷体_GB2312" pitchFamily="49" charset="-122"/>
              </a:rPr>
              <a:t>m</a:t>
            </a:r>
            <a:r>
              <a:rPr kumimoji="1" lang="zh-CN" altLang="en-US" sz="2800" b="1">
                <a:latin typeface="楷体_GB2312" pitchFamily="49" charset="-122"/>
                <a:ea typeface="楷体_GB2312" pitchFamily="49" charset="-122"/>
              </a:rPr>
              <a:t>与单摆的摆锤相等。开始时直杆自然下垂，将单摆的摆锤拉到某一高度</a:t>
            </a:r>
            <a:r>
              <a:rPr kumimoji="1" lang="zh-CN" altLang="en-US" sz="2800" b="1" noProof="1">
                <a:latin typeface="楷体_GB2312" pitchFamily="49" charset="-122"/>
                <a:ea typeface="楷体_GB2312" pitchFamily="49" charset="-122"/>
              </a:rPr>
              <a:t>，令它</a:t>
            </a:r>
            <a:r>
              <a:rPr kumimoji="1" lang="zh-CN" altLang="en-US" sz="2800" b="1">
                <a:latin typeface="楷体_GB2312" pitchFamily="49" charset="-122"/>
                <a:ea typeface="楷体_GB2312" pitchFamily="49" charset="-122"/>
              </a:rPr>
              <a:t>从</a:t>
            </a:r>
            <a:r>
              <a:rPr kumimoji="1" lang="en-US" sz="2800" b="1">
                <a:latin typeface="楷体_GB2312" pitchFamily="49" charset="-122"/>
                <a:ea typeface="楷体_GB2312" pitchFamily="49" charset="-122"/>
              </a:rPr>
              <a:t>静止状态下</a:t>
            </a:r>
            <a:r>
              <a:rPr kumimoji="1" lang="zh-CN" altLang="en-US" sz="2800" b="1">
                <a:latin typeface="楷体_GB2312" pitchFamily="49" charset="-122"/>
                <a:ea typeface="楷体_GB2312" pitchFamily="49" charset="-122"/>
              </a:rPr>
              <a:t>摆</a:t>
            </a:r>
            <a:r>
              <a:rPr kumimoji="1" lang="zh-CN" altLang="en-US" sz="2800" b="1" noProof="1">
                <a:latin typeface="楷体_GB2312" pitchFamily="49" charset="-122"/>
                <a:ea typeface="楷体_GB2312" pitchFamily="49" charset="-122"/>
              </a:rPr>
              <a:t>,于铅垂位置和直杆作弹性碰撞</a:t>
            </a:r>
            <a:r>
              <a:rPr kumimoji="1" lang="zh-CN" altLang="zh-CN" sz="2800" b="1" noProof="1">
                <a:latin typeface="楷体_GB2312" pitchFamily="49" charset="-122"/>
                <a:ea typeface="楷体_GB2312" pitchFamily="49" charset="-122"/>
              </a:rPr>
              <a:t>。</a:t>
            </a:r>
          </a:p>
          <a:p>
            <a:r>
              <a:rPr kumimoji="1" lang="zh-CN" altLang="en-US" sz="2800" b="1" noProof="1">
                <a:solidFill>
                  <a:srgbClr val="0000CC"/>
                </a:solidFill>
                <a:latin typeface="楷体_GB2312" pitchFamily="49" charset="-122"/>
                <a:ea typeface="楷体_GB2312" pitchFamily="49" charset="-122"/>
              </a:rPr>
              <a:t>求</a:t>
            </a:r>
            <a:r>
              <a:rPr kumimoji="1" lang="zh-CN" altLang="zh-CN" sz="2800" b="1" noProof="1">
                <a:solidFill>
                  <a:srgbClr val="0000CC"/>
                </a:solidFill>
                <a:latin typeface="楷体_GB2312" pitchFamily="49" charset="-122"/>
                <a:ea typeface="楷体_GB2312" pitchFamily="49" charset="-122"/>
              </a:rPr>
              <a:t>：</a:t>
            </a:r>
            <a:r>
              <a:rPr kumimoji="1" lang="zh-CN" altLang="en-US" sz="2800" b="1" noProof="1">
                <a:solidFill>
                  <a:srgbClr val="0000CC"/>
                </a:solidFill>
                <a:latin typeface="楷体_GB2312" pitchFamily="49" charset="-122"/>
                <a:ea typeface="楷体_GB2312" pitchFamily="49" charset="-122"/>
              </a:rPr>
              <a:t>碰撞后直杆下端达到的高度</a:t>
            </a:r>
            <a:r>
              <a:rPr kumimoji="1" lang="en-US" altLang="zh-CN" sz="2800" b="1" i="1">
                <a:solidFill>
                  <a:srgbClr val="0000CC"/>
                </a:solidFill>
                <a:latin typeface="Times New Roman" pitchFamily="18" charset="0"/>
                <a:ea typeface="楷体_GB2312" pitchFamily="49" charset="-122"/>
              </a:rPr>
              <a:t>h</a:t>
            </a:r>
            <a:r>
              <a:rPr kumimoji="1" lang="en-US" altLang="zh-CN" sz="2800" b="1" i="1">
                <a:solidFill>
                  <a:srgbClr val="0000CC"/>
                </a:solidFill>
                <a:latin typeface="楷体_GB2312" pitchFamily="49" charset="-122"/>
                <a:ea typeface="楷体_GB2312" pitchFamily="49" charset="-122"/>
              </a:rPr>
              <a:t>.</a:t>
            </a:r>
          </a:p>
        </p:txBody>
      </p:sp>
      <p:sp>
        <p:nvSpPr>
          <p:cNvPr id="79875" name="Text Box 3"/>
          <p:cNvSpPr txBox="1">
            <a:spLocks noChangeArrowheads="1"/>
          </p:cNvSpPr>
          <p:nvPr/>
        </p:nvSpPr>
        <p:spPr bwMode="auto">
          <a:xfrm>
            <a:off x="395288" y="2276475"/>
            <a:ext cx="3581400" cy="1214438"/>
          </a:xfrm>
          <a:prstGeom prst="rect">
            <a:avLst/>
          </a:prstGeom>
          <a:noFill/>
          <a:ln w="9525">
            <a:noFill/>
            <a:miter lim="800000"/>
            <a:headEnd/>
            <a:tailEnd/>
          </a:ln>
          <a:effectLst/>
        </p:spPr>
        <p:txBody>
          <a:bodyPr>
            <a:spAutoFit/>
          </a:bodyPr>
          <a:lstStyle/>
          <a:p>
            <a:pPr>
              <a:lnSpc>
                <a:spcPct val="80000"/>
              </a:lnSpc>
              <a:spcBef>
                <a:spcPct val="20000"/>
              </a:spcBef>
            </a:pPr>
            <a:r>
              <a:rPr kumimoji="1" lang="zh-CN" altLang="en-US" sz="3600" b="1">
                <a:latin typeface="楷体_GB2312" pitchFamily="49" charset="-122"/>
                <a:ea typeface="楷体_GB2312" pitchFamily="49" charset="-122"/>
              </a:rPr>
              <a:t>解</a:t>
            </a:r>
            <a:r>
              <a:rPr kumimoji="1" lang="en-US" altLang="zh-CN" sz="3600" b="1">
                <a:latin typeface="楷体_GB2312" pitchFamily="49" charset="-122"/>
                <a:ea typeface="楷体_GB2312" pitchFamily="49" charset="-122"/>
              </a:rPr>
              <a:t>:</a:t>
            </a:r>
            <a:r>
              <a:rPr kumimoji="1" lang="zh-CN" altLang="en-US" sz="2800" b="1">
                <a:latin typeface="楷体_GB2312" pitchFamily="49" charset="-122"/>
                <a:ea typeface="楷体_GB2312" pitchFamily="49" charset="-122"/>
              </a:rPr>
              <a:t>碰撞前单摆机械能守恒。与杆碰前摆锤的速度为：</a:t>
            </a:r>
          </a:p>
        </p:txBody>
      </p:sp>
      <p:grpSp>
        <p:nvGrpSpPr>
          <p:cNvPr id="79877" name="Group 5"/>
          <p:cNvGrpSpPr>
            <a:grpSpLocks/>
          </p:cNvGrpSpPr>
          <p:nvPr/>
        </p:nvGrpSpPr>
        <p:grpSpPr bwMode="auto">
          <a:xfrm>
            <a:off x="5410200" y="2362200"/>
            <a:ext cx="3433763" cy="3103563"/>
            <a:chOff x="2688" y="1453"/>
            <a:chExt cx="2163" cy="1955"/>
          </a:xfrm>
        </p:grpSpPr>
        <p:sp>
          <p:nvSpPr>
            <p:cNvPr id="79878" name="Line 6"/>
            <p:cNvSpPr>
              <a:spLocks noChangeShapeType="1"/>
            </p:cNvSpPr>
            <p:nvPr/>
          </p:nvSpPr>
          <p:spPr bwMode="auto">
            <a:xfrm>
              <a:off x="2950" y="1584"/>
              <a:ext cx="624" cy="0"/>
            </a:xfrm>
            <a:prstGeom prst="line">
              <a:avLst/>
            </a:prstGeom>
            <a:noFill/>
            <a:ln w="76200">
              <a:solidFill>
                <a:srgbClr val="FFCC66"/>
              </a:solidFill>
              <a:round/>
              <a:headEnd/>
              <a:tailEnd/>
            </a:ln>
            <a:effectLst/>
          </p:spPr>
          <p:txBody>
            <a:bodyPr wrap="none" anchor="ctr"/>
            <a:lstStyle/>
            <a:p>
              <a:endParaRPr lang="zh-CN" altLang="en-US"/>
            </a:p>
          </p:txBody>
        </p:sp>
        <p:sp>
          <p:nvSpPr>
            <p:cNvPr id="79879" name="Line 7"/>
            <p:cNvSpPr>
              <a:spLocks noChangeShapeType="1"/>
            </p:cNvSpPr>
            <p:nvPr/>
          </p:nvSpPr>
          <p:spPr bwMode="auto">
            <a:xfrm>
              <a:off x="3168" y="1632"/>
              <a:ext cx="0" cy="1440"/>
            </a:xfrm>
            <a:prstGeom prst="line">
              <a:avLst/>
            </a:prstGeom>
            <a:noFill/>
            <a:ln w="9525" cap="rnd">
              <a:solidFill>
                <a:schemeClr val="tx2"/>
              </a:solidFill>
              <a:prstDash val="sysDot"/>
              <a:round/>
              <a:headEnd/>
              <a:tailEnd/>
            </a:ln>
            <a:effectLst/>
          </p:spPr>
          <p:txBody>
            <a:bodyPr wrap="none" anchor="ctr"/>
            <a:lstStyle/>
            <a:p>
              <a:endParaRPr lang="zh-CN" altLang="en-US"/>
            </a:p>
          </p:txBody>
        </p:sp>
        <p:sp>
          <p:nvSpPr>
            <p:cNvPr id="79880" name="Line 8"/>
            <p:cNvSpPr>
              <a:spLocks noChangeShapeType="1"/>
            </p:cNvSpPr>
            <p:nvPr/>
          </p:nvSpPr>
          <p:spPr bwMode="auto">
            <a:xfrm>
              <a:off x="3417" y="3181"/>
              <a:ext cx="1174" cy="0"/>
            </a:xfrm>
            <a:prstGeom prst="line">
              <a:avLst/>
            </a:prstGeom>
            <a:noFill/>
            <a:ln w="9525" cap="rnd">
              <a:solidFill>
                <a:schemeClr val="tx1"/>
              </a:solidFill>
              <a:prstDash val="sysDot"/>
              <a:round/>
              <a:headEnd/>
              <a:tailEnd/>
            </a:ln>
            <a:effectLst/>
          </p:spPr>
          <p:txBody>
            <a:bodyPr wrap="none" anchor="ctr"/>
            <a:lstStyle/>
            <a:p>
              <a:endParaRPr lang="zh-CN" altLang="en-US"/>
            </a:p>
          </p:txBody>
        </p:sp>
        <p:sp>
          <p:nvSpPr>
            <p:cNvPr id="79881" name="Line 9"/>
            <p:cNvSpPr>
              <a:spLocks noChangeShapeType="1"/>
            </p:cNvSpPr>
            <p:nvPr/>
          </p:nvSpPr>
          <p:spPr bwMode="auto">
            <a:xfrm>
              <a:off x="3408" y="2239"/>
              <a:ext cx="144" cy="0"/>
            </a:xfrm>
            <a:prstGeom prst="line">
              <a:avLst/>
            </a:prstGeom>
            <a:noFill/>
            <a:ln w="9525">
              <a:solidFill>
                <a:schemeClr val="tx1"/>
              </a:solidFill>
              <a:round/>
              <a:headEnd/>
              <a:tailEnd/>
            </a:ln>
            <a:effectLst/>
          </p:spPr>
          <p:txBody>
            <a:bodyPr wrap="none" anchor="ctr"/>
            <a:lstStyle/>
            <a:p>
              <a:endParaRPr lang="zh-CN" altLang="en-US"/>
            </a:p>
          </p:txBody>
        </p:sp>
        <p:sp>
          <p:nvSpPr>
            <p:cNvPr id="79882" name="Line 10"/>
            <p:cNvSpPr>
              <a:spLocks noChangeShapeType="1"/>
            </p:cNvSpPr>
            <p:nvPr/>
          </p:nvSpPr>
          <p:spPr bwMode="auto">
            <a:xfrm>
              <a:off x="3408" y="2400"/>
              <a:ext cx="192" cy="0"/>
            </a:xfrm>
            <a:prstGeom prst="line">
              <a:avLst/>
            </a:prstGeom>
            <a:noFill/>
            <a:ln w="9525">
              <a:solidFill>
                <a:schemeClr val="tx1"/>
              </a:solidFill>
              <a:prstDash val="dash"/>
              <a:round/>
              <a:headEnd/>
              <a:tailEnd/>
            </a:ln>
            <a:effectLst/>
          </p:spPr>
          <p:txBody>
            <a:bodyPr wrap="none" anchor="ctr"/>
            <a:lstStyle/>
            <a:p>
              <a:endParaRPr lang="zh-CN" altLang="en-US"/>
            </a:p>
          </p:txBody>
        </p:sp>
        <p:sp>
          <p:nvSpPr>
            <p:cNvPr id="79883" name="Line 11"/>
            <p:cNvSpPr>
              <a:spLocks noChangeShapeType="1"/>
            </p:cNvSpPr>
            <p:nvPr/>
          </p:nvSpPr>
          <p:spPr bwMode="auto">
            <a:xfrm>
              <a:off x="2928" y="3072"/>
              <a:ext cx="209" cy="0"/>
            </a:xfrm>
            <a:prstGeom prst="line">
              <a:avLst/>
            </a:prstGeom>
            <a:noFill/>
            <a:ln w="9525">
              <a:solidFill>
                <a:schemeClr val="tx2"/>
              </a:solidFill>
              <a:prstDash val="dash"/>
              <a:round/>
              <a:headEnd/>
              <a:tailEnd/>
            </a:ln>
            <a:effectLst/>
          </p:spPr>
          <p:txBody>
            <a:bodyPr wrap="none" anchor="ctr"/>
            <a:lstStyle/>
            <a:p>
              <a:endParaRPr lang="zh-CN" altLang="en-US"/>
            </a:p>
          </p:txBody>
        </p:sp>
        <p:sp>
          <p:nvSpPr>
            <p:cNvPr id="79884" name="Freeform 12"/>
            <p:cNvSpPr>
              <a:spLocks/>
            </p:cNvSpPr>
            <p:nvPr/>
          </p:nvSpPr>
          <p:spPr bwMode="auto">
            <a:xfrm>
              <a:off x="2928" y="3145"/>
              <a:ext cx="192" cy="1"/>
            </a:xfrm>
            <a:custGeom>
              <a:avLst/>
              <a:gdLst/>
              <a:ahLst/>
              <a:cxnLst>
                <a:cxn ang="0">
                  <a:pos x="0" y="0"/>
                </a:cxn>
                <a:cxn ang="0">
                  <a:pos x="192" y="1"/>
                </a:cxn>
              </a:cxnLst>
              <a:rect l="0" t="0" r="r" b="b"/>
              <a:pathLst>
                <a:path w="192" h="1">
                  <a:moveTo>
                    <a:pt x="0" y="0"/>
                  </a:moveTo>
                  <a:lnTo>
                    <a:pt x="192" y="1"/>
                  </a:lnTo>
                </a:path>
              </a:pathLst>
            </a:custGeom>
            <a:noFill/>
            <a:ln w="9525" cap="flat">
              <a:solidFill>
                <a:schemeClr val="tx2"/>
              </a:solidFill>
              <a:prstDash val="dash"/>
              <a:round/>
              <a:headEnd/>
              <a:tailEnd/>
            </a:ln>
            <a:effectLst/>
          </p:spPr>
          <p:txBody>
            <a:bodyPr wrap="none" anchor="ctr"/>
            <a:lstStyle/>
            <a:p>
              <a:endParaRPr lang="zh-CN" altLang="en-US"/>
            </a:p>
          </p:txBody>
        </p:sp>
        <p:sp>
          <p:nvSpPr>
            <p:cNvPr id="79885" name="Line 13"/>
            <p:cNvSpPr>
              <a:spLocks noChangeShapeType="1"/>
            </p:cNvSpPr>
            <p:nvPr/>
          </p:nvSpPr>
          <p:spPr bwMode="auto">
            <a:xfrm>
              <a:off x="3264" y="3072"/>
              <a:ext cx="288" cy="0"/>
            </a:xfrm>
            <a:prstGeom prst="line">
              <a:avLst/>
            </a:prstGeom>
            <a:noFill/>
            <a:ln w="9525" cap="rnd">
              <a:solidFill>
                <a:schemeClr val="tx2"/>
              </a:solidFill>
              <a:prstDash val="sysDot"/>
              <a:round/>
              <a:headEnd/>
              <a:tailEnd/>
            </a:ln>
            <a:effectLst/>
          </p:spPr>
          <p:txBody>
            <a:bodyPr wrap="none" anchor="ctr"/>
            <a:lstStyle/>
            <a:p>
              <a:endParaRPr lang="zh-CN" altLang="en-US"/>
            </a:p>
          </p:txBody>
        </p:sp>
        <p:sp>
          <p:nvSpPr>
            <p:cNvPr id="79886" name="Freeform 14"/>
            <p:cNvSpPr>
              <a:spLocks/>
            </p:cNvSpPr>
            <p:nvPr/>
          </p:nvSpPr>
          <p:spPr bwMode="auto">
            <a:xfrm>
              <a:off x="3216" y="3168"/>
              <a:ext cx="138" cy="1"/>
            </a:xfrm>
            <a:custGeom>
              <a:avLst/>
              <a:gdLst/>
              <a:ahLst/>
              <a:cxnLst>
                <a:cxn ang="0">
                  <a:pos x="0" y="0"/>
                </a:cxn>
                <a:cxn ang="0">
                  <a:pos x="138" y="0"/>
                </a:cxn>
              </a:cxnLst>
              <a:rect l="0" t="0" r="r" b="b"/>
              <a:pathLst>
                <a:path w="138" h="1">
                  <a:moveTo>
                    <a:pt x="0" y="0"/>
                  </a:moveTo>
                  <a:lnTo>
                    <a:pt x="138" y="0"/>
                  </a:lnTo>
                </a:path>
              </a:pathLst>
            </a:custGeom>
            <a:noFill/>
            <a:ln w="9525" cap="rnd">
              <a:solidFill>
                <a:schemeClr val="tx2"/>
              </a:solidFill>
              <a:prstDash val="sysDot"/>
              <a:round/>
              <a:headEnd/>
              <a:tailEnd/>
            </a:ln>
            <a:effectLst/>
          </p:spPr>
          <p:txBody>
            <a:bodyPr wrap="none" anchor="ctr"/>
            <a:lstStyle/>
            <a:p>
              <a:endParaRPr lang="zh-CN" altLang="en-US"/>
            </a:p>
          </p:txBody>
        </p:sp>
        <p:graphicFrame>
          <p:nvGraphicFramePr>
            <p:cNvPr id="79887" name="Object 15"/>
            <p:cNvGraphicFramePr>
              <a:graphicFrameLocks noChangeAspect="1"/>
            </p:cNvGraphicFramePr>
            <p:nvPr/>
          </p:nvGraphicFramePr>
          <p:xfrm>
            <a:off x="4272" y="2784"/>
            <a:ext cx="579" cy="432"/>
          </p:xfrm>
          <a:graphic>
            <a:graphicData uri="http://schemas.openxmlformats.org/presentationml/2006/ole">
              <p:oleObj spid="_x0000_s79887" name="公式" r:id="rId3" imgW="507960" imgH="393480" progId="">
                <p:embed/>
              </p:oleObj>
            </a:graphicData>
          </a:graphic>
        </p:graphicFrame>
        <p:sp>
          <p:nvSpPr>
            <p:cNvPr id="79888" name="Oval 16"/>
            <p:cNvSpPr>
              <a:spLocks noChangeArrowheads="1"/>
            </p:cNvSpPr>
            <p:nvPr/>
          </p:nvSpPr>
          <p:spPr bwMode="auto">
            <a:xfrm>
              <a:off x="3108" y="3054"/>
              <a:ext cx="144" cy="144"/>
            </a:xfrm>
            <a:prstGeom prst="ellipse">
              <a:avLst/>
            </a:prstGeom>
            <a:solidFill>
              <a:schemeClr val="tx1"/>
            </a:solidFill>
            <a:ln w="9525">
              <a:solidFill>
                <a:schemeClr val="tx2"/>
              </a:solidFill>
              <a:round/>
              <a:headEnd/>
              <a:tailEnd/>
            </a:ln>
            <a:effectLst/>
          </p:spPr>
          <p:txBody>
            <a:bodyPr wrap="none" anchor="ctr"/>
            <a:lstStyle/>
            <a:p>
              <a:endParaRPr lang="zh-CN" altLang="en-US"/>
            </a:p>
          </p:txBody>
        </p:sp>
        <p:sp>
          <p:nvSpPr>
            <p:cNvPr id="79889" name="Oval 17"/>
            <p:cNvSpPr>
              <a:spLocks noChangeArrowheads="1"/>
            </p:cNvSpPr>
            <p:nvPr/>
          </p:nvSpPr>
          <p:spPr bwMode="auto">
            <a:xfrm>
              <a:off x="3528" y="3000"/>
              <a:ext cx="144" cy="144"/>
            </a:xfrm>
            <a:prstGeom prst="ellipse">
              <a:avLst/>
            </a:prstGeom>
            <a:solidFill>
              <a:schemeClr val="tx1"/>
            </a:solidFill>
            <a:ln w="9525">
              <a:solidFill>
                <a:schemeClr val="tx2"/>
              </a:solidFill>
              <a:round/>
              <a:headEnd/>
              <a:tailEnd/>
            </a:ln>
            <a:effectLst/>
          </p:spPr>
          <p:txBody>
            <a:bodyPr wrap="none" anchor="ctr"/>
            <a:lstStyle/>
            <a:p>
              <a:endParaRPr lang="zh-CN" altLang="en-US"/>
            </a:p>
          </p:txBody>
        </p:sp>
        <p:sp>
          <p:nvSpPr>
            <p:cNvPr id="79890" name="Line 18"/>
            <p:cNvSpPr>
              <a:spLocks noChangeShapeType="1"/>
            </p:cNvSpPr>
            <p:nvPr/>
          </p:nvSpPr>
          <p:spPr bwMode="auto">
            <a:xfrm>
              <a:off x="3024" y="2928"/>
              <a:ext cx="0" cy="144"/>
            </a:xfrm>
            <a:prstGeom prst="line">
              <a:avLst/>
            </a:prstGeom>
            <a:noFill/>
            <a:ln w="9525">
              <a:solidFill>
                <a:schemeClr val="tx1"/>
              </a:solidFill>
              <a:round/>
              <a:headEnd/>
              <a:tailEnd type="arrow" w="sm" len="sm"/>
            </a:ln>
            <a:effectLst/>
          </p:spPr>
          <p:txBody>
            <a:bodyPr wrap="none" anchor="ctr"/>
            <a:lstStyle/>
            <a:p>
              <a:endParaRPr lang="zh-CN" altLang="en-US"/>
            </a:p>
          </p:txBody>
        </p:sp>
        <p:sp>
          <p:nvSpPr>
            <p:cNvPr id="79891" name="Line 19"/>
            <p:cNvSpPr>
              <a:spLocks noChangeShapeType="1"/>
            </p:cNvSpPr>
            <p:nvPr/>
          </p:nvSpPr>
          <p:spPr bwMode="auto">
            <a:xfrm flipV="1">
              <a:off x="3024" y="3150"/>
              <a:ext cx="0" cy="144"/>
            </a:xfrm>
            <a:prstGeom prst="line">
              <a:avLst/>
            </a:prstGeom>
            <a:noFill/>
            <a:ln w="9525">
              <a:solidFill>
                <a:schemeClr val="tx1"/>
              </a:solidFill>
              <a:round/>
              <a:headEnd/>
              <a:tailEnd type="arrow" w="sm" len="sm"/>
            </a:ln>
            <a:effectLst/>
          </p:spPr>
          <p:txBody>
            <a:bodyPr wrap="none" anchor="ctr"/>
            <a:lstStyle/>
            <a:p>
              <a:endParaRPr lang="zh-CN" altLang="en-US"/>
            </a:p>
          </p:txBody>
        </p:sp>
        <p:sp>
          <p:nvSpPr>
            <p:cNvPr id="79892" name="Line 20"/>
            <p:cNvSpPr>
              <a:spLocks noChangeShapeType="1"/>
            </p:cNvSpPr>
            <p:nvPr/>
          </p:nvSpPr>
          <p:spPr bwMode="auto">
            <a:xfrm>
              <a:off x="4333" y="2597"/>
              <a:ext cx="0" cy="236"/>
            </a:xfrm>
            <a:prstGeom prst="line">
              <a:avLst/>
            </a:prstGeom>
            <a:noFill/>
            <a:ln w="9525">
              <a:solidFill>
                <a:schemeClr val="tx1"/>
              </a:solidFill>
              <a:round/>
              <a:headEnd/>
              <a:tailEnd type="arrow" w="sm" len="sm"/>
            </a:ln>
            <a:effectLst/>
          </p:spPr>
          <p:txBody>
            <a:bodyPr wrap="none" anchor="ctr"/>
            <a:lstStyle/>
            <a:p>
              <a:endParaRPr lang="zh-CN" altLang="en-US"/>
            </a:p>
          </p:txBody>
        </p:sp>
        <p:sp>
          <p:nvSpPr>
            <p:cNvPr id="79893" name="Line 21"/>
            <p:cNvSpPr>
              <a:spLocks noChangeShapeType="1"/>
            </p:cNvSpPr>
            <p:nvPr/>
          </p:nvSpPr>
          <p:spPr bwMode="auto">
            <a:xfrm flipV="1">
              <a:off x="3482" y="2400"/>
              <a:ext cx="0" cy="144"/>
            </a:xfrm>
            <a:prstGeom prst="line">
              <a:avLst/>
            </a:prstGeom>
            <a:noFill/>
            <a:ln w="9525">
              <a:solidFill>
                <a:schemeClr val="tx1"/>
              </a:solidFill>
              <a:round/>
              <a:headEnd/>
              <a:tailEnd type="arrow" w="sm" len="sm"/>
            </a:ln>
            <a:effectLst/>
          </p:spPr>
          <p:txBody>
            <a:bodyPr wrap="none" anchor="ctr"/>
            <a:lstStyle/>
            <a:p>
              <a:endParaRPr lang="zh-CN" altLang="en-US"/>
            </a:p>
          </p:txBody>
        </p:sp>
        <p:sp>
          <p:nvSpPr>
            <p:cNvPr id="79894" name="Line 22"/>
            <p:cNvSpPr>
              <a:spLocks noChangeShapeType="1"/>
            </p:cNvSpPr>
            <p:nvPr/>
          </p:nvSpPr>
          <p:spPr bwMode="auto">
            <a:xfrm>
              <a:off x="3482" y="2083"/>
              <a:ext cx="0" cy="144"/>
            </a:xfrm>
            <a:prstGeom prst="line">
              <a:avLst/>
            </a:prstGeom>
            <a:noFill/>
            <a:ln w="9525">
              <a:solidFill>
                <a:schemeClr val="tx1"/>
              </a:solidFill>
              <a:round/>
              <a:headEnd/>
              <a:tailEnd type="arrow" w="sm" len="sm"/>
            </a:ln>
            <a:effectLst/>
          </p:spPr>
          <p:txBody>
            <a:bodyPr wrap="none" anchor="ctr"/>
            <a:lstStyle/>
            <a:p>
              <a:endParaRPr lang="zh-CN" altLang="en-US"/>
            </a:p>
          </p:txBody>
        </p:sp>
        <p:graphicFrame>
          <p:nvGraphicFramePr>
            <p:cNvPr id="79895" name="Object 23"/>
            <p:cNvGraphicFramePr>
              <a:graphicFrameLocks noChangeAspect="1"/>
            </p:cNvGraphicFramePr>
            <p:nvPr/>
          </p:nvGraphicFramePr>
          <p:xfrm>
            <a:off x="2688" y="2928"/>
            <a:ext cx="263" cy="279"/>
          </p:xfrm>
          <a:graphic>
            <a:graphicData uri="http://schemas.openxmlformats.org/presentationml/2006/ole">
              <p:oleObj spid="_x0000_s79895" name="公式" r:id="rId4" imgW="152280" imgH="177480" progId="">
                <p:embed/>
              </p:oleObj>
            </a:graphicData>
          </a:graphic>
        </p:graphicFrame>
        <p:graphicFrame>
          <p:nvGraphicFramePr>
            <p:cNvPr id="79896" name="Object 24"/>
            <p:cNvGraphicFramePr>
              <a:graphicFrameLocks noChangeAspect="1"/>
            </p:cNvGraphicFramePr>
            <p:nvPr/>
          </p:nvGraphicFramePr>
          <p:xfrm>
            <a:off x="3504" y="2160"/>
            <a:ext cx="307" cy="362"/>
          </p:xfrm>
          <a:graphic>
            <a:graphicData uri="http://schemas.openxmlformats.org/presentationml/2006/ole">
              <p:oleObj spid="_x0000_s79896" name="公式" r:id="rId5" imgW="177480" imgH="228600" progId="">
                <p:embed/>
              </p:oleObj>
            </a:graphicData>
          </a:graphic>
        </p:graphicFrame>
        <p:sp>
          <p:nvSpPr>
            <p:cNvPr id="79897" name="Rectangle 25"/>
            <p:cNvSpPr>
              <a:spLocks noChangeArrowheads="1"/>
            </p:cNvSpPr>
            <p:nvPr/>
          </p:nvSpPr>
          <p:spPr bwMode="auto">
            <a:xfrm>
              <a:off x="3248" y="1615"/>
              <a:ext cx="47" cy="1553"/>
            </a:xfrm>
            <a:prstGeom prst="rect">
              <a:avLst/>
            </a:prstGeom>
            <a:solidFill>
              <a:srgbClr val="00FFFF"/>
            </a:solidFill>
            <a:ln w="9525">
              <a:noFill/>
              <a:miter lim="800000"/>
              <a:headEnd/>
              <a:tailEnd/>
            </a:ln>
            <a:effectLst/>
          </p:spPr>
          <p:txBody>
            <a:bodyPr wrap="none" anchor="ctr"/>
            <a:lstStyle/>
            <a:p>
              <a:endParaRPr lang="zh-CN" altLang="en-US"/>
            </a:p>
          </p:txBody>
        </p:sp>
        <p:sp>
          <p:nvSpPr>
            <p:cNvPr id="79898" name="Oval 26"/>
            <p:cNvSpPr>
              <a:spLocks noChangeArrowheads="1"/>
            </p:cNvSpPr>
            <p:nvPr/>
          </p:nvSpPr>
          <p:spPr bwMode="auto">
            <a:xfrm>
              <a:off x="3231" y="2359"/>
              <a:ext cx="70" cy="70"/>
            </a:xfrm>
            <a:prstGeom prst="ellipse">
              <a:avLst/>
            </a:prstGeom>
            <a:solidFill>
              <a:schemeClr val="hlink"/>
            </a:solidFill>
            <a:ln w="9525">
              <a:noFill/>
              <a:round/>
              <a:headEnd/>
              <a:tailEnd/>
            </a:ln>
            <a:effectLst/>
          </p:spPr>
          <p:txBody>
            <a:bodyPr wrap="none" anchor="ctr"/>
            <a:lstStyle/>
            <a:p>
              <a:endParaRPr lang="zh-CN" altLang="en-US"/>
            </a:p>
          </p:txBody>
        </p:sp>
        <p:sp>
          <p:nvSpPr>
            <p:cNvPr id="79899" name="Line 27"/>
            <p:cNvSpPr>
              <a:spLocks noChangeShapeType="1"/>
            </p:cNvSpPr>
            <p:nvPr/>
          </p:nvSpPr>
          <p:spPr bwMode="auto">
            <a:xfrm>
              <a:off x="3179" y="1592"/>
              <a:ext cx="432" cy="1488"/>
            </a:xfrm>
            <a:prstGeom prst="line">
              <a:avLst/>
            </a:prstGeom>
            <a:noFill/>
            <a:ln w="38100">
              <a:solidFill>
                <a:schemeClr val="tx2"/>
              </a:solidFill>
              <a:round/>
              <a:headEnd/>
              <a:tailEnd/>
            </a:ln>
            <a:effectLst/>
          </p:spPr>
          <p:txBody>
            <a:bodyPr wrap="none" anchor="ctr"/>
            <a:lstStyle/>
            <a:p>
              <a:endParaRPr lang="zh-CN" altLang="en-US"/>
            </a:p>
          </p:txBody>
        </p:sp>
        <p:sp>
          <p:nvSpPr>
            <p:cNvPr id="79900" name="Rectangle 28"/>
            <p:cNvSpPr>
              <a:spLocks noChangeArrowheads="1"/>
            </p:cNvSpPr>
            <p:nvPr/>
          </p:nvSpPr>
          <p:spPr bwMode="auto">
            <a:xfrm rot="-2316207">
              <a:off x="3736" y="1453"/>
              <a:ext cx="47" cy="1553"/>
            </a:xfrm>
            <a:prstGeom prst="rect">
              <a:avLst/>
            </a:prstGeom>
            <a:solidFill>
              <a:srgbClr val="00FFFF"/>
            </a:solidFill>
            <a:ln w="9525">
              <a:noFill/>
              <a:miter lim="800000"/>
              <a:headEnd/>
              <a:tailEnd/>
            </a:ln>
            <a:effectLst/>
          </p:spPr>
          <p:txBody>
            <a:bodyPr wrap="none" anchor="ctr"/>
            <a:lstStyle/>
            <a:p>
              <a:endParaRPr lang="zh-CN" altLang="en-US"/>
            </a:p>
          </p:txBody>
        </p:sp>
        <p:sp>
          <p:nvSpPr>
            <p:cNvPr id="79901" name="Oval 29"/>
            <p:cNvSpPr>
              <a:spLocks noChangeArrowheads="1"/>
            </p:cNvSpPr>
            <p:nvPr/>
          </p:nvSpPr>
          <p:spPr bwMode="auto">
            <a:xfrm rot="-2316207">
              <a:off x="3731" y="2205"/>
              <a:ext cx="70" cy="70"/>
            </a:xfrm>
            <a:prstGeom prst="ellipse">
              <a:avLst/>
            </a:prstGeom>
            <a:solidFill>
              <a:schemeClr val="hlink"/>
            </a:solidFill>
            <a:ln w="9525">
              <a:noFill/>
              <a:round/>
              <a:headEnd/>
              <a:tailEnd/>
            </a:ln>
            <a:effectLst/>
          </p:spPr>
          <p:txBody>
            <a:bodyPr wrap="none" anchor="ctr"/>
            <a:lstStyle/>
            <a:p>
              <a:endParaRPr lang="zh-CN" altLang="en-US"/>
            </a:p>
          </p:txBody>
        </p:sp>
        <p:sp>
          <p:nvSpPr>
            <p:cNvPr id="79902" name="Line 30"/>
            <p:cNvSpPr>
              <a:spLocks noChangeShapeType="1"/>
            </p:cNvSpPr>
            <p:nvPr/>
          </p:nvSpPr>
          <p:spPr bwMode="auto">
            <a:xfrm flipV="1">
              <a:off x="4333" y="3172"/>
              <a:ext cx="0" cy="236"/>
            </a:xfrm>
            <a:prstGeom prst="line">
              <a:avLst/>
            </a:prstGeom>
            <a:noFill/>
            <a:ln w="9525">
              <a:solidFill>
                <a:schemeClr val="tx1"/>
              </a:solidFill>
              <a:round/>
              <a:headEnd/>
              <a:tailEnd type="arrow" w="sm" len="sm"/>
            </a:ln>
            <a:effectLst/>
          </p:spPr>
          <p:txBody>
            <a:bodyPr wrap="none" anchor="ctr"/>
            <a:lstStyle/>
            <a:p>
              <a:endParaRPr lang="zh-CN" altLang="en-US"/>
            </a:p>
          </p:txBody>
        </p:sp>
        <p:sp>
          <p:nvSpPr>
            <p:cNvPr id="79903" name="Line 31"/>
            <p:cNvSpPr>
              <a:spLocks noChangeShapeType="1"/>
            </p:cNvSpPr>
            <p:nvPr/>
          </p:nvSpPr>
          <p:spPr bwMode="auto">
            <a:xfrm>
              <a:off x="4224" y="2845"/>
              <a:ext cx="240" cy="0"/>
            </a:xfrm>
            <a:prstGeom prst="line">
              <a:avLst/>
            </a:prstGeom>
            <a:noFill/>
            <a:ln w="9525">
              <a:solidFill>
                <a:schemeClr val="tx1"/>
              </a:solidFill>
              <a:prstDash val="dash"/>
              <a:round/>
              <a:headEnd/>
              <a:tailEnd/>
            </a:ln>
            <a:effectLst/>
          </p:spPr>
          <p:txBody>
            <a:bodyPr wrap="none" anchor="ctr"/>
            <a:lstStyle/>
            <a:p>
              <a:endParaRPr lang="zh-CN" altLang="en-US"/>
            </a:p>
          </p:txBody>
        </p:sp>
        <p:graphicFrame>
          <p:nvGraphicFramePr>
            <p:cNvPr id="79904" name="Object 32"/>
            <p:cNvGraphicFramePr>
              <a:graphicFrameLocks noChangeAspect="1"/>
            </p:cNvGraphicFramePr>
            <p:nvPr/>
          </p:nvGraphicFramePr>
          <p:xfrm>
            <a:off x="3783" y="2032"/>
            <a:ext cx="230" cy="259"/>
          </p:xfrm>
          <a:graphic>
            <a:graphicData uri="http://schemas.openxmlformats.org/presentationml/2006/ole">
              <p:oleObj spid="_x0000_s79904" name="公式" r:id="rId6" imgW="114120" imgH="139680" progId="">
                <p:embed/>
              </p:oleObj>
            </a:graphicData>
          </a:graphic>
        </p:graphicFrame>
      </p:grpSp>
      <p:sp>
        <p:nvSpPr>
          <p:cNvPr id="79906" name="Text Box 34"/>
          <p:cNvSpPr txBox="1">
            <a:spLocks noChangeArrowheads="1"/>
          </p:cNvSpPr>
          <p:nvPr/>
        </p:nvSpPr>
        <p:spPr bwMode="auto">
          <a:xfrm>
            <a:off x="304800" y="5616575"/>
            <a:ext cx="8588375" cy="860425"/>
          </a:xfrm>
          <a:prstGeom prst="rect">
            <a:avLst/>
          </a:prstGeom>
          <a:noFill/>
          <a:ln w="9525">
            <a:noFill/>
            <a:miter lim="800000"/>
            <a:headEnd/>
            <a:tailEnd/>
          </a:ln>
          <a:effectLst/>
        </p:spPr>
        <p:txBody>
          <a:bodyPr>
            <a:spAutoFit/>
          </a:bodyPr>
          <a:lstStyle/>
          <a:p>
            <a:pPr>
              <a:lnSpc>
                <a:spcPct val="80000"/>
              </a:lnSpc>
              <a:spcBef>
                <a:spcPct val="20000"/>
              </a:spcBef>
            </a:pPr>
            <a:r>
              <a:rPr kumimoji="1" lang="zh-CN" altLang="en-US" sz="2800" b="1">
                <a:latin typeface="楷体_GB2312" pitchFamily="49" charset="-122"/>
                <a:ea typeface="楷体_GB2312" pitchFamily="49" charset="-122"/>
              </a:rPr>
              <a:t>摆锤与杆</a:t>
            </a:r>
            <a:r>
              <a:rPr kumimoji="1" lang="zh-CN" altLang="en-US" sz="2800" b="1" noProof="1">
                <a:latin typeface="楷体_GB2312" pitchFamily="49" charset="-122"/>
                <a:ea typeface="楷体_GB2312" pitchFamily="49" charset="-122"/>
              </a:rPr>
              <a:t>碰撞</a:t>
            </a:r>
            <a:r>
              <a:rPr kumimoji="1" lang="zh-CN" altLang="en-US" sz="2800" b="1">
                <a:latin typeface="楷体_GB2312" pitchFamily="49" charset="-122"/>
                <a:ea typeface="楷体_GB2312" pitchFamily="49" charset="-122"/>
              </a:rPr>
              <a:t>时间极短，仍处竖直位置，重力和轴上</a:t>
            </a:r>
          </a:p>
          <a:p>
            <a:pPr>
              <a:lnSpc>
                <a:spcPct val="80000"/>
              </a:lnSpc>
              <a:spcBef>
                <a:spcPct val="20000"/>
              </a:spcBef>
            </a:pPr>
            <a:r>
              <a:rPr kumimoji="1" lang="zh-CN" altLang="en-US" sz="2800" b="1">
                <a:latin typeface="楷体_GB2312" pitchFamily="49" charset="-122"/>
                <a:ea typeface="楷体_GB2312" pitchFamily="49" charset="-122"/>
              </a:rPr>
              <a:t>力对</a:t>
            </a:r>
            <a:r>
              <a:rPr kumimoji="1" lang="en-US" altLang="zh-CN" sz="2800" b="1" i="1">
                <a:latin typeface="Times New Roman" pitchFamily="18" charset="0"/>
                <a:ea typeface="楷体_GB2312" pitchFamily="49" charset="-122"/>
              </a:rPr>
              <a:t>O </a:t>
            </a:r>
            <a:r>
              <a:rPr kumimoji="1" lang="zh-CN" altLang="en-US" sz="2800" b="1">
                <a:latin typeface="楷体_GB2312" pitchFamily="49" charset="-122"/>
                <a:ea typeface="楷体_GB2312" pitchFamily="49" charset="-122"/>
              </a:rPr>
              <a:t>的力矩为零，系统角动量守恒</a:t>
            </a:r>
            <a:r>
              <a:rPr kumimoji="1" lang="en-US" altLang="zh-CN" sz="2800" b="1">
                <a:latin typeface="楷体_GB2312" pitchFamily="49" charset="-122"/>
                <a:ea typeface="楷体_GB2312" pitchFamily="49" charset="-122"/>
              </a:rPr>
              <a:t>(</a:t>
            </a:r>
            <a:r>
              <a:rPr kumimoji="1" lang="zh-CN" altLang="en-US" sz="2800" b="1">
                <a:latin typeface="楷体_GB2312" pitchFamily="49" charset="-122"/>
                <a:ea typeface="楷体_GB2312" pitchFamily="49" charset="-122"/>
              </a:rPr>
              <a:t>动量不守恒）。</a:t>
            </a:r>
          </a:p>
        </p:txBody>
      </p:sp>
      <p:grpSp>
        <p:nvGrpSpPr>
          <p:cNvPr id="79907" name="Group 35"/>
          <p:cNvGrpSpPr>
            <a:grpSpLocks/>
          </p:cNvGrpSpPr>
          <p:nvPr/>
        </p:nvGrpSpPr>
        <p:grpSpPr bwMode="auto">
          <a:xfrm>
            <a:off x="3276600" y="2570163"/>
            <a:ext cx="2286000" cy="3200400"/>
            <a:chOff x="2064" y="1619"/>
            <a:chExt cx="1440" cy="2016"/>
          </a:xfrm>
        </p:grpSpPr>
        <p:sp>
          <p:nvSpPr>
            <p:cNvPr id="79908" name="Line 36"/>
            <p:cNvSpPr>
              <a:spLocks noChangeShapeType="1"/>
            </p:cNvSpPr>
            <p:nvPr/>
          </p:nvSpPr>
          <p:spPr bwMode="auto">
            <a:xfrm>
              <a:off x="2640" y="1619"/>
              <a:ext cx="864" cy="0"/>
            </a:xfrm>
            <a:prstGeom prst="line">
              <a:avLst/>
            </a:prstGeom>
            <a:noFill/>
            <a:ln w="76200">
              <a:solidFill>
                <a:srgbClr val="FFCC66"/>
              </a:solidFill>
              <a:round/>
              <a:headEnd/>
              <a:tailEnd/>
            </a:ln>
            <a:effectLst/>
          </p:spPr>
          <p:txBody>
            <a:bodyPr wrap="none" anchor="ctr"/>
            <a:lstStyle/>
            <a:p>
              <a:endParaRPr lang="zh-CN" altLang="en-US"/>
            </a:p>
          </p:txBody>
        </p:sp>
        <p:sp>
          <p:nvSpPr>
            <p:cNvPr id="79909" name="Rectangle 37"/>
            <p:cNvSpPr>
              <a:spLocks noChangeArrowheads="1"/>
            </p:cNvSpPr>
            <p:nvPr/>
          </p:nvSpPr>
          <p:spPr bwMode="auto">
            <a:xfrm>
              <a:off x="3181" y="1641"/>
              <a:ext cx="47" cy="1553"/>
            </a:xfrm>
            <a:prstGeom prst="rect">
              <a:avLst/>
            </a:prstGeom>
            <a:solidFill>
              <a:srgbClr val="00FFFF"/>
            </a:solidFill>
            <a:ln w="9525">
              <a:noFill/>
              <a:miter lim="800000"/>
              <a:headEnd/>
              <a:tailEnd/>
            </a:ln>
            <a:effectLst/>
          </p:spPr>
          <p:txBody>
            <a:bodyPr wrap="none" anchor="ctr"/>
            <a:lstStyle/>
            <a:p>
              <a:endParaRPr lang="zh-CN" altLang="en-US"/>
            </a:p>
          </p:txBody>
        </p:sp>
        <p:sp>
          <p:nvSpPr>
            <p:cNvPr id="79910" name="Line 38"/>
            <p:cNvSpPr>
              <a:spLocks noChangeShapeType="1"/>
            </p:cNvSpPr>
            <p:nvPr/>
          </p:nvSpPr>
          <p:spPr bwMode="auto">
            <a:xfrm>
              <a:off x="3120" y="1619"/>
              <a:ext cx="0" cy="1440"/>
            </a:xfrm>
            <a:prstGeom prst="line">
              <a:avLst/>
            </a:prstGeom>
            <a:noFill/>
            <a:ln w="9525" cap="rnd">
              <a:solidFill>
                <a:schemeClr val="tx1"/>
              </a:solidFill>
              <a:prstDash val="sysDot"/>
              <a:round/>
              <a:headEnd/>
              <a:tailEnd/>
            </a:ln>
            <a:effectLst/>
          </p:spPr>
          <p:txBody>
            <a:bodyPr wrap="none" anchor="ctr"/>
            <a:lstStyle/>
            <a:p>
              <a:endParaRPr lang="zh-CN" altLang="en-US"/>
            </a:p>
          </p:txBody>
        </p:sp>
        <p:sp>
          <p:nvSpPr>
            <p:cNvPr id="79911" name="Oval 39"/>
            <p:cNvSpPr>
              <a:spLocks noChangeArrowheads="1"/>
            </p:cNvSpPr>
            <p:nvPr/>
          </p:nvSpPr>
          <p:spPr bwMode="auto">
            <a:xfrm>
              <a:off x="2574" y="2983"/>
              <a:ext cx="144" cy="144"/>
            </a:xfrm>
            <a:prstGeom prst="ellipse">
              <a:avLst/>
            </a:prstGeom>
            <a:solidFill>
              <a:schemeClr val="tx1"/>
            </a:solidFill>
            <a:ln w="9525">
              <a:solidFill>
                <a:schemeClr val="tx1"/>
              </a:solidFill>
              <a:round/>
              <a:headEnd/>
              <a:tailEnd/>
            </a:ln>
            <a:effectLst/>
          </p:spPr>
          <p:txBody>
            <a:bodyPr wrap="none" anchor="ctr"/>
            <a:lstStyle/>
            <a:p>
              <a:endParaRPr lang="zh-CN" altLang="en-US"/>
            </a:p>
          </p:txBody>
        </p:sp>
        <p:sp>
          <p:nvSpPr>
            <p:cNvPr id="79912" name="Line 40"/>
            <p:cNvSpPr>
              <a:spLocks noChangeShapeType="1"/>
            </p:cNvSpPr>
            <p:nvPr/>
          </p:nvSpPr>
          <p:spPr bwMode="auto">
            <a:xfrm>
              <a:off x="2304" y="3194"/>
              <a:ext cx="672" cy="0"/>
            </a:xfrm>
            <a:prstGeom prst="line">
              <a:avLst/>
            </a:prstGeom>
            <a:noFill/>
            <a:ln w="9525">
              <a:solidFill>
                <a:schemeClr val="tx1"/>
              </a:solidFill>
              <a:prstDash val="sysDot"/>
              <a:round/>
              <a:headEnd/>
              <a:tailEnd/>
            </a:ln>
            <a:effectLst/>
          </p:spPr>
          <p:txBody>
            <a:bodyPr wrap="none" anchor="ctr"/>
            <a:lstStyle/>
            <a:p>
              <a:endParaRPr lang="zh-CN" altLang="en-US"/>
            </a:p>
          </p:txBody>
        </p:sp>
        <p:sp>
          <p:nvSpPr>
            <p:cNvPr id="79913" name="Freeform 41"/>
            <p:cNvSpPr>
              <a:spLocks/>
            </p:cNvSpPr>
            <p:nvPr/>
          </p:nvSpPr>
          <p:spPr bwMode="auto">
            <a:xfrm>
              <a:off x="2712" y="3036"/>
              <a:ext cx="478" cy="119"/>
            </a:xfrm>
            <a:custGeom>
              <a:avLst/>
              <a:gdLst/>
              <a:ahLst/>
              <a:cxnLst>
                <a:cxn ang="0">
                  <a:pos x="0" y="0"/>
                </a:cxn>
                <a:cxn ang="0">
                  <a:pos x="200" y="67"/>
                </a:cxn>
                <a:cxn ang="0">
                  <a:pos x="478" y="100"/>
                </a:cxn>
              </a:cxnLst>
              <a:rect l="0" t="0" r="r" b="b"/>
              <a:pathLst>
                <a:path w="478" h="119">
                  <a:moveTo>
                    <a:pt x="0" y="0"/>
                  </a:moveTo>
                  <a:cubicBezTo>
                    <a:pt x="66" y="25"/>
                    <a:pt x="131" y="50"/>
                    <a:pt x="200" y="67"/>
                  </a:cubicBezTo>
                  <a:cubicBezTo>
                    <a:pt x="280" y="119"/>
                    <a:pt x="388" y="100"/>
                    <a:pt x="478" y="100"/>
                  </a:cubicBezTo>
                </a:path>
              </a:pathLst>
            </a:custGeom>
            <a:solidFill>
              <a:schemeClr val="bg1"/>
            </a:solidFill>
            <a:ln w="9525" cap="rnd">
              <a:solidFill>
                <a:schemeClr val="tx1"/>
              </a:solidFill>
              <a:prstDash val="sysDot"/>
              <a:round/>
              <a:headEnd/>
              <a:tailEnd/>
            </a:ln>
            <a:effectLst/>
          </p:spPr>
          <p:txBody>
            <a:bodyPr wrap="none" anchor="ctr"/>
            <a:lstStyle/>
            <a:p>
              <a:endParaRPr lang="zh-CN" altLang="en-US"/>
            </a:p>
          </p:txBody>
        </p:sp>
        <p:sp>
          <p:nvSpPr>
            <p:cNvPr id="79914" name="Line 42"/>
            <p:cNvSpPr>
              <a:spLocks noChangeShapeType="1"/>
            </p:cNvSpPr>
            <p:nvPr/>
          </p:nvSpPr>
          <p:spPr bwMode="auto">
            <a:xfrm flipH="1">
              <a:off x="2688" y="1639"/>
              <a:ext cx="432" cy="1344"/>
            </a:xfrm>
            <a:prstGeom prst="line">
              <a:avLst/>
            </a:prstGeom>
            <a:noFill/>
            <a:ln w="38100">
              <a:solidFill>
                <a:schemeClr val="tx2"/>
              </a:solidFill>
              <a:round/>
              <a:headEnd/>
              <a:tailEnd/>
            </a:ln>
            <a:effectLst/>
          </p:spPr>
          <p:txBody>
            <a:bodyPr wrap="none" anchor="ctr"/>
            <a:lstStyle/>
            <a:p>
              <a:endParaRPr lang="zh-CN" altLang="en-US"/>
            </a:p>
          </p:txBody>
        </p:sp>
        <p:graphicFrame>
          <p:nvGraphicFramePr>
            <p:cNvPr id="79915" name="Object 43"/>
            <p:cNvGraphicFramePr>
              <a:graphicFrameLocks noChangeAspect="1"/>
            </p:cNvGraphicFramePr>
            <p:nvPr/>
          </p:nvGraphicFramePr>
          <p:xfrm>
            <a:off x="2688" y="2051"/>
            <a:ext cx="152" cy="279"/>
          </p:xfrm>
          <a:graphic>
            <a:graphicData uri="http://schemas.openxmlformats.org/presentationml/2006/ole">
              <p:oleObj spid="_x0000_s79915" name="公式" r:id="rId7" imgW="88560" imgH="177480" progId="">
                <p:embed/>
              </p:oleObj>
            </a:graphicData>
          </a:graphic>
        </p:graphicFrame>
        <p:graphicFrame>
          <p:nvGraphicFramePr>
            <p:cNvPr id="79916" name="Object 44"/>
            <p:cNvGraphicFramePr>
              <a:graphicFrameLocks noChangeAspect="1"/>
            </p:cNvGraphicFramePr>
            <p:nvPr/>
          </p:nvGraphicFramePr>
          <p:xfrm>
            <a:off x="3264" y="2160"/>
            <a:ext cx="152" cy="279"/>
          </p:xfrm>
          <a:graphic>
            <a:graphicData uri="http://schemas.openxmlformats.org/presentationml/2006/ole">
              <p:oleObj spid="_x0000_s79916" name="公式" r:id="rId8" imgW="88560" imgH="177480" progId="">
                <p:embed/>
              </p:oleObj>
            </a:graphicData>
          </a:graphic>
        </p:graphicFrame>
        <p:graphicFrame>
          <p:nvGraphicFramePr>
            <p:cNvPr id="79917" name="Object 45"/>
            <p:cNvGraphicFramePr>
              <a:graphicFrameLocks noChangeAspect="1"/>
            </p:cNvGraphicFramePr>
            <p:nvPr/>
          </p:nvGraphicFramePr>
          <p:xfrm>
            <a:off x="2352" y="2771"/>
            <a:ext cx="284" cy="221"/>
          </p:xfrm>
          <a:graphic>
            <a:graphicData uri="http://schemas.openxmlformats.org/presentationml/2006/ole">
              <p:oleObj spid="_x0000_s79917" name="公式" r:id="rId9" imgW="164880" imgH="139680" progId="">
                <p:embed/>
              </p:oleObj>
            </a:graphicData>
          </a:graphic>
        </p:graphicFrame>
        <p:graphicFrame>
          <p:nvGraphicFramePr>
            <p:cNvPr id="79918" name="Object 46"/>
            <p:cNvGraphicFramePr>
              <a:graphicFrameLocks noChangeAspect="1"/>
            </p:cNvGraphicFramePr>
            <p:nvPr/>
          </p:nvGraphicFramePr>
          <p:xfrm>
            <a:off x="2064" y="2963"/>
            <a:ext cx="285" cy="362"/>
          </p:xfrm>
          <a:graphic>
            <a:graphicData uri="http://schemas.openxmlformats.org/presentationml/2006/ole">
              <p:oleObj spid="_x0000_s79918" name="公式" r:id="rId10" imgW="164880" imgH="228600" progId="">
                <p:embed/>
              </p:oleObj>
            </a:graphicData>
          </a:graphic>
        </p:graphicFrame>
        <p:sp>
          <p:nvSpPr>
            <p:cNvPr id="79919" name="Line 47"/>
            <p:cNvSpPr>
              <a:spLocks noChangeShapeType="1"/>
            </p:cNvSpPr>
            <p:nvPr/>
          </p:nvSpPr>
          <p:spPr bwMode="auto">
            <a:xfrm>
              <a:off x="2304" y="3059"/>
              <a:ext cx="288" cy="0"/>
            </a:xfrm>
            <a:prstGeom prst="line">
              <a:avLst/>
            </a:prstGeom>
            <a:noFill/>
            <a:ln w="9525">
              <a:solidFill>
                <a:schemeClr val="tx1"/>
              </a:solidFill>
              <a:prstDash val="dash"/>
              <a:round/>
              <a:headEnd/>
              <a:tailEnd/>
            </a:ln>
            <a:effectLst/>
          </p:spPr>
          <p:txBody>
            <a:bodyPr wrap="none" anchor="ctr"/>
            <a:lstStyle/>
            <a:p>
              <a:endParaRPr lang="zh-CN" altLang="en-US"/>
            </a:p>
          </p:txBody>
        </p:sp>
        <p:sp>
          <p:nvSpPr>
            <p:cNvPr id="79920" name="Line 48"/>
            <p:cNvSpPr>
              <a:spLocks noChangeShapeType="1"/>
            </p:cNvSpPr>
            <p:nvPr/>
          </p:nvSpPr>
          <p:spPr bwMode="auto">
            <a:xfrm>
              <a:off x="2304" y="2675"/>
              <a:ext cx="0" cy="384"/>
            </a:xfrm>
            <a:prstGeom prst="line">
              <a:avLst/>
            </a:prstGeom>
            <a:noFill/>
            <a:ln w="9525">
              <a:solidFill>
                <a:schemeClr val="tx1"/>
              </a:solidFill>
              <a:round/>
              <a:headEnd/>
              <a:tailEnd type="arrow" w="med" len="med"/>
            </a:ln>
            <a:effectLst/>
          </p:spPr>
          <p:txBody>
            <a:bodyPr wrap="none" anchor="ctr"/>
            <a:lstStyle/>
            <a:p>
              <a:endParaRPr lang="zh-CN" altLang="en-US"/>
            </a:p>
          </p:txBody>
        </p:sp>
        <p:sp>
          <p:nvSpPr>
            <p:cNvPr id="79921" name="Line 49"/>
            <p:cNvSpPr>
              <a:spLocks noChangeShapeType="1"/>
            </p:cNvSpPr>
            <p:nvPr/>
          </p:nvSpPr>
          <p:spPr bwMode="auto">
            <a:xfrm flipV="1">
              <a:off x="2304" y="3251"/>
              <a:ext cx="0" cy="384"/>
            </a:xfrm>
            <a:prstGeom prst="line">
              <a:avLst/>
            </a:prstGeom>
            <a:noFill/>
            <a:ln w="9525">
              <a:solidFill>
                <a:schemeClr val="tx1"/>
              </a:solidFill>
              <a:round/>
              <a:headEnd/>
              <a:tailEnd type="arrow" w="med" len="med"/>
            </a:ln>
            <a:effectLst/>
          </p:spPr>
          <p:txBody>
            <a:bodyPr wrap="none" anchor="ctr"/>
            <a:lstStyle/>
            <a:p>
              <a:endParaRPr lang="zh-CN" altLang="en-US"/>
            </a:p>
          </p:txBody>
        </p:sp>
        <p:sp>
          <p:nvSpPr>
            <p:cNvPr id="79922" name="Oval 50"/>
            <p:cNvSpPr>
              <a:spLocks noChangeArrowheads="1"/>
            </p:cNvSpPr>
            <p:nvPr/>
          </p:nvSpPr>
          <p:spPr bwMode="auto">
            <a:xfrm>
              <a:off x="3050" y="3098"/>
              <a:ext cx="144" cy="144"/>
            </a:xfrm>
            <a:prstGeom prst="ellipse">
              <a:avLst/>
            </a:prstGeom>
            <a:solidFill>
              <a:schemeClr val="tx1">
                <a:alpha val="50000"/>
              </a:schemeClr>
            </a:solidFill>
            <a:ln w="9525">
              <a:solidFill>
                <a:schemeClr val="tx1"/>
              </a:solidFill>
              <a:round/>
              <a:headEnd/>
              <a:tailEnd/>
            </a:ln>
            <a:effectLst/>
          </p:spPr>
          <p:txBody>
            <a:bodyPr wrap="none" anchor="ctr"/>
            <a:lstStyle/>
            <a:p>
              <a:endParaRPr lang="zh-CN" altLang="en-US"/>
            </a:p>
          </p:txBody>
        </p:sp>
        <p:graphicFrame>
          <p:nvGraphicFramePr>
            <p:cNvPr id="79923" name="Object 51"/>
            <p:cNvGraphicFramePr>
              <a:graphicFrameLocks noChangeAspect="1"/>
            </p:cNvGraphicFramePr>
            <p:nvPr/>
          </p:nvGraphicFramePr>
          <p:xfrm>
            <a:off x="3216" y="2544"/>
            <a:ext cx="284" cy="221"/>
          </p:xfrm>
          <a:graphic>
            <a:graphicData uri="http://schemas.openxmlformats.org/presentationml/2006/ole">
              <p:oleObj spid="_x0000_s79923" name="公式" r:id="rId11" imgW="164880" imgH="139680" progId="">
                <p:embed/>
              </p:oleObj>
            </a:graphicData>
          </a:graphic>
        </p:graphicFrame>
      </p:grpSp>
      <p:graphicFrame>
        <p:nvGraphicFramePr>
          <p:cNvPr id="79926" name="Object 54"/>
          <p:cNvGraphicFramePr>
            <a:graphicFrameLocks noChangeAspect="1"/>
          </p:cNvGraphicFramePr>
          <p:nvPr/>
        </p:nvGraphicFramePr>
        <p:xfrm>
          <a:off x="468313" y="3500438"/>
          <a:ext cx="2824162" cy="935037"/>
        </p:xfrm>
        <a:graphic>
          <a:graphicData uri="http://schemas.openxmlformats.org/presentationml/2006/ole">
            <p:oleObj spid="_x0000_s79926" name="Equation" r:id="rId12" imgW="1041120" imgH="393480" progId="Equation.DSMT4">
              <p:embed/>
            </p:oleObj>
          </a:graphicData>
        </a:graphic>
      </p:graphicFrame>
      <p:graphicFrame>
        <p:nvGraphicFramePr>
          <p:cNvPr id="79927" name="Object 55"/>
          <p:cNvGraphicFramePr>
            <a:graphicFrameLocks noChangeAspect="1"/>
          </p:cNvGraphicFramePr>
          <p:nvPr/>
        </p:nvGraphicFramePr>
        <p:xfrm>
          <a:off x="468313" y="4581525"/>
          <a:ext cx="2411412" cy="633413"/>
        </p:xfrm>
        <a:graphic>
          <a:graphicData uri="http://schemas.openxmlformats.org/presentationml/2006/ole">
            <p:oleObj spid="_x0000_s79927" name="Equation" r:id="rId13" imgW="888840" imgH="266400" progId="Equation.3">
              <p:embed/>
            </p:oleObj>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9874">
                                            <p:bg/>
                                          </p:spTgt>
                                        </p:tgtEl>
                                        <p:attrNameLst>
                                          <p:attrName>style.visibility</p:attrName>
                                        </p:attrNameLst>
                                      </p:cBhvr>
                                      <p:to>
                                        <p:strVal val="visible"/>
                                      </p:to>
                                    </p:set>
                                    <p:animEffect transition="in" filter="wipe(left)">
                                      <p:cBhvr>
                                        <p:cTn id="7" dur="500"/>
                                        <p:tgtEl>
                                          <p:spTgt spid="79874">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9874">
                                            <p:txEl>
                                              <p:pRg st="0" end="0"/>
                                            </p:txEl>
                                          </p:spTgt>
                                        </p:tgtEl>
                                        <p:attrNameLst>
                                          <p:attrName>style.visibility</p:attrName>
                                        </p:attrNameLst>
                                      </p:cBhvr>
                                      <p:to>
                                        <p:strVal val="visible"/>
                                      </p:to>
                                    </p:set>
                                    <p:animEffect transition="in" filter="wipe(left)">
                                      <p:cBhvr>
                                        <p:cTn id="12" dur="500"/>
                                        <p:tgtEl>
                                          <p:spTgt spid="7987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79907"/>
                                        </p:tgtEl>
                                        <p:attrNameLst>
                                          <p:attrName>style.visibility</p:attrName>
                                        </p:attrNameLst>
                                      </p:cBhvr>
                                      <p:to>
                                        <p:strVal val="visible"/>
                                      </p:to>
                                    </p:set>
                                    <p:animEffect transition="in" filter="wipe(up)">
                                      <p:cBhvr>
                                        <p:cTn id="17" dur="500"/>
                                        <p:tgtEl>
                                          <p:spTgt spid="7990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9877"/>
                                        </p:tgtEl>
                                        <p:attrNameLst>
                                          <p:attrName>style.visibility</p:attrName>
                                        </p:attrNameLst>
                                      </p:cBhvr>
                                      <p:to>
                                        <p:strVal val="visible"/>
                                      </p:to>
                                    </p:set>
                                    <p:animEffect transition="in" filter="wipe(left)">
                                      <p:cBhvr>
                                        <p:cTn id="22" dur="500"/>
                                        <p:tgtEl>
                                          <p:spTgt spid="7987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9874">
                                            <p:txEl>
                                              <p:pRg st="1" end="1"/>
                                            </p:txEl>
                                          </p:spTgt>
                                        </p:tgtEl>
                                        <p:attrNameLst>
                                          <p:attrName>style.visibility</p:attrName>
                                        </p:attrNameLst>
                                      </p:cBhvr>
                                      <p:to>
                                        <p:strVal val="visible"/>
                                      </p:to>
                                    </p:set>
                                    <p:animEffect transition="in" filter="wipe(left)">
                                      <p:cBhvr>
                                        <p:cTn id="27" dur="500"/>
                                        <p:tgtEl>
                                          <p:spTgt spid="7987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9875">
                                            <p:txEl>
                                              <p:pRg st="0" end="0"/>
                                            </p:txEl>
                                          </p:spTgt>
                                        </p:tgtEl>
                                        <p:attrNameLst>
                                          <p:attrName>style.visibility</p:attrName>
                                        </p:attrNameLst>
                                      </p:cBhvr>
                                      <p:to>
                                        <p:strVal val="visible"/>
                                      </p:to>
                                    </p:set>
                                    <p:animEffect transition="in" filter="wipe(left)">
                                      <p:cBhvr>
                                        <p:cTn id="32" dur="500"/>
                                        <p:tgtEl>
                                          <p:spTgt spid="7987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9926"/>
                                        </p:tgtEl>
                                        <p:attrNameLst>
                                          <p:attrName>style.visibility</p:attrName>
                                        </p:attrNameLst>
                                      </p:cBhvr>
                                      <p:to>
                                        <p:strVal val="visible"/>
                                      </p:to>
                                    </p:set>
                                    <p:animEffect transition="in" filter="wipe(left)">
                                      <p:cBhvr>
                                        <p:cTn id="37" dur="500"/>
                                        <p:tgtEl>
                                          <p:spTgt spid="7992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79927"/>
                                        </p:tgtEl>
                                        <p:attrNameLst>
                                          <p:attrName>style.visibility</p:attrName>
                                        </p:attrNameLst>
                                      </p:cBhvr>
                                      <p:to>
                                        <p:strVal val="visible"/>
                                      </p:to>
                                    </p:set>
                                    <p:animEffect transition="in" filter="wipe(left)">
                                      <p:cBhvr>
                                        <p:cTn id="42" dur="500"/>
                                        <p:tgtEl>
                                          <p:spTgt spid="7992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9906">
                                            <p:txEl>
                                              <p:pRg st="0" end="0"/>
                                            </p:txEl>
                                          </p:spTgt>
                                        </p:tgtEl>
                                        <p:attrNameLst>
                                          <p:attrName>style.visibility</p:attrName>
                                        </p:attrNameLst>
                                      </p:cBhvr>
                                      <p:to>
                                        <p:strVal val="visible"/>
                                      </p:to>
                                    </p:set>
                                    <p:animEffect transition="in" filter="wipe(left)">
                                      <p:cBhvr>
                                        <p:cTn id="47" dur="500"/>
                                        <p:tgtEl>
                                          <p:spTgt spid="79906">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9906">
                                            <p:txEl>
                                              <p:pRg st="1" end="1"/>
                                            </p:txEl>
                                          </p:spTgt>
                                        </p:tgtEl>
                                        <p:attrNameLst>
                                          <p:attrName>style.visibility</p:attrName>
                                        </p:attrNameLst>
                                      </p:cBhvr>
                                      <p:to>
                                        <p:strVal val="visible"/>
                                      </p:to>
                                    </p:set>
                                    <p:animEffect transition="in" filter="wipe(left)">
                                      <p:cBhvr>
                                        <p:cTn id="52" dur="500"/>
                                        <p:tgtEl>
                                          <p:spTgt spid="7990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uiExpand="1" build="p" animBg="1" autoUpdateAnimBg="0"/>
      <p:bldP spid="79875" grpId="0" build="p" autoUpdateAnimBg="0"/>
      <p:bldP spid="79906"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灯片编号占位符 3"/>
          <p:cNvSpPr>
            <a:spLocks noGrp="1"/>
          </p:cNvSpPr>
          <p:nvPr>
            <p:ph type="sldNum" sz="quarter" idx="12"/>
          </p:nvPr>
        </p:nvSpPr>
        <p:spPr/>
        <p:txBody>
          <a:bodyPr/>
          <a:lstStyle/>
          <a:p>
            <a:fld id="{6AE660CF-2CBC-4BBB-BD1F-306B2DD601FC}" type="slidenum">
              <a:rPr lang="en-US" altLang="zh-CN"/>
              <a:pPr/>
              <a:t>14</a:t>
            </a:fld>
            <a:endParaRPr lang="en-US" altLang="zh-CN"/>
          </a:p>
        </p:txBody>
      </p:sp>
      <p:sp>
        <p:nvSpPr>
          <p:cNvPr id="81922" name="Text Box 2"/>
          <p:cNvSpPr txBox="1">
            <a:spLocks noChangeArrowheads="1"/>
          </p:cNvSpPr>
          <p:nvPr/>
        </p:nvSpPr>
        <p:spPr bwMode="auto">
          <a:xfrm>
            <a:off x="179388" y="1196975"/>
            <a:ext cx="4619625" cy="519113"/>
          </a:xfrm>
          <a:prstGeom prst="rect">
            <a:avLst/>
          </a:prstGeom>
          <a:noFill/>
          <a:ln w="9525">
            <a:noFill/>
            <a:miter lim="800000"/>
            <a:headEnd/>
            <a:tailEnd/>
          </a:ln>
          <a:effectLst/>
        </p:spPr>
        <p:txBody>
          <a:bodyPr>
            <a:spAutoFit/>
          </a:bodyPr>
          <a:lstStyle/>
          <a:p>
            <a:pPr>
              <a:spcBef>
                <a:spcPct val="50000"/>
              </a:spcBef>
            </a:pPr>
            <a:r>
              <a:rPr kumimoji="1" lang="zh-CN" altLang="en-US" sz="2800" b="1" noProof="1">
                <a:latin typeface="楷体_GB2312" pitchFamily="49" charset="-122"/>
                <a:ea typeface="楷体_GB2312" pitchFamily="49" charset="-122"/>
              </a:rPr>
              <a:t>弹性碰撞</a:t>
            </a:r>
            <a:r>
              <a:rPr kumimoji="1" lang="zh-CN" altLang="en-US" sz="2800" b="1">
                <a:latin typeface="楷体_GB2312" pitchFamily="49" charset="-122"/>
                <a:ea typeface="楷体_GB2312" pitchFamily="49" charset="-122"/>
              </a:rPr>
              <a:t>的能量</a:t>
            </a:r>
            <a:r>
              <a:rPr kumimoji="1" lang="en-US" sz="2800" b="1">
                <a:latin typeface="楷体_GB2312" pitchFamily="49" charset="-122"/>
                <a:ea typeface="楷体_GB2312" pitchFamily="49" charset="-122"/>
              </a:rPr>
              <a:t>守恒</a:t>
            </a:r>
            <a:endParaRPr kumimoji="1" lang="zh-CN" altLang="en-US" sz="2800" b="1">
              <a:latin typeface="宋体" pitchFamily="2" charset="-122"/>
            </a:endParaRPr>
          </a:p>
        </p:txBody>
      </p:sp>
      <p:sp>
        <p:nvSpPr>
          <p:cNvPr id="81926" name="Text Box 6"/>
          <p:cNvSpPr txBox="1">
            <a:spLocks noChangeArrowheads="1"/>
          </p:cNvSpPr>
          <p:nvPr/>
        </p:nvSpPr>
        <p:spPr bwMode="auto">
          <a:xfrm>
            <a:off x="250825" y="115888"/>
            <a:ext cx="8464550" cy="519112"/>
          </a:xfrm>
          <a:prstGeom prst="rect">
            <a:avLst/>
          </a:prstGeom>
          <a:noFill/>
          <a:ln w="9525">
            <a:noFill/>
            <a:miter lim="800000"/>
            <a:headEnd/>
            <a:tailEnd/>
          </a:ln>
          <a:effectLst/>
        </p:spPr>
        <p:txBody>
          <a:bodyPr wrap="none">
            <a:spAutoFit/>
          </a:bodyPr>
          <a:lstStyle/>
          <a:p>
            <a:pPr>
              <a:spcBef>
                <a:spcPct val="50000"/>
              </a:spcBef>
            </a:pPr>
            <a:r>
              <a:rPr kumimoji="1" lang="zh-CN" altLang="en-US" sz="2800" b="1">
                <a:latin typeface="楷体_GB2312" pitchFamily="49" charset="-122"/>
                <a:ea typeface="楷体_GB2312" pitchFamily="49" charset="-122"/>
              </a:rPr>
              <a:t>设碰后</a:t>
            </a:r>
            <a:r>
              <a:rPr kumimoji="1" lang="zh-CN" altLang="en-US" sz="2800" b="1" noProof="1">
                <a:latin typeface="楷体_GB2312" pitchFamily="49" charset="-122"/>
                <a:ea typeface="楷体_GB2312" pitchFamily="49" charset="-122"/>
              </a:rPr>
              <a:t>直杆的角速度为</a:t>
            </a:r>
            <a:r>
              <a:rPr kumimoji="1" lang="zh-CN" altLang="en-US" sz="2800" b="1" i="1">
                <a:latin typeface="楷体_GB2312" pitchFamily="49" charset="-122"/>
                <a:ea typeface="楷体_GB2312" pitchFamily="49" charset="-122"/>
                <a:sym typeface="Symbol" pitchFamily="18" charset="2"/>
              </a:rPr>
              <a:t></a:t>
            </a:r>
            <a:r>
              <a:rPr kumimoji="1" lang="zh-CN" altLang="en-US" sz="2800" b="1">
                <a:latin typeface="楷体_GB2312" pitchFamily="49" charset="-122"/>
                <a:ea typeface="楷体_GB2312" pitchFamily="49" charset="-122"/>
              </a:rPr>
              <a:t>，　　　　摆锤的速度为</a:t>
            </a:r>
            <a:r>
              <a:rPr kumimoji="1" lang="en-US" altLang="zh-CN" sz="2800" b="1">
                <a:latin typeface="Times New Roman" pitchFamily="18" charset="0"/>
                <a:cs typeface="Times New Roman" pitchFamily="18" charset="0"/>
              </a:rPr>
              <a:t>v</a:t>
            </a:r>
            <a:r>
              <a:rPr kumimoji="1" lang="zh-CN" altLang="en-US" sz="2800" b="1" i="1">
                <a:latin typeface="Times New Roman" pitchFamily="18" charset="0"/>
                <a:ea typeface="楷体_GB2312" pitchFamily="49" charset="-122"/>
              </a:rPr>
              <a:t>＇</a:t>
            </a:r>
            <a:endParaRPr kumimoji="1" lang="zh-CN" altLang="en-US" sz="2800" b="1">
              <a:latin typeface="楷体_GB2312" pitchFamily="49" charset="-122"/>
              <a:ea typeface="楷体_GB2312" pitchFamily="49" charset="-122"/>
            </a:endParaRPr>
          </a:p>
        </p:txBody>
      </p:sp>
      <p:graphicFrame>
        <p:nvGraphicFramePr>
          <p:cNvPr id="118784" name="Object 1024"/>
          <p:cNvGraphicFramePr>
            <a:graphicFrameLocks noChangeAspect="1"/>
          </p:cNvGraphicFramePr>
          <p:nvPr/>
        </p:nvGraphicFramePr>
        <p:xfrm>
          <a:off x="307975" y="549275"/>
          <a:ext cx="5768975" cy="804863"/>
        </p:xfrm>
        <a:graphic>
          <a:graphicData uri="http://schemas.openxmlformats.org/presentationml/2006/ole">
            <p:oleObj spid="_x0000_s118784" name="Equation" r:id="rId3" imgW="2374560" imgH="393480" progId="Equation.DSMT4">
              <p:embed/>
            </p:oleObj>
          </a:graphicData>
        </a:graphic>
      </p:graphicFrame>
      <p:graphicFrame>
        <p:nvGraphicFramePr>
          <p:cNvPr id="118785" name="Object 1025"/>
          <p:cNvGraphicFramePr>
            <a:graphicFrameLocks noChangeAspect="1"/>
          </p:cNvGraphicFramePr>
          <p:nvPr/>
        </p:nvGraphicFramePr>
        <p:xfrm>
          <a:off x="395288" y="1700213"/>
          <a:ext cx="5991225" cy="804862"/>
        </p:xfrm>
        <a:graphic>
          <a:graphicData uri="http://schemas.openxmlformats.org/presentationml/2006/ole">
            <p:oleObj spid="_x0000_s118785" name="Equation" r:id="rId4" imgW="1904760" imgH="393480" progId="Equation.DSMT4">
              <p:embed/>
            </p:oleObj>
          </a:graphicData>
        </a:graphic>
      </p:graphicFrame>
      <p:graphicFrame>
        <p:nvGraphicFramePr>
          <p:cNvPr id="118786" name="Object 1026"/>
          <p:cNvGraphicFramePr>
            <a:graphicFrameLocks noChangeAspect="1"/>
          </p:cNvGraphicFramePr>
          <p:nvPr/>
        </p:nvGraphicFramePr>
        <p:xfrm>
          <a:off x="1069975" y="3429000"/>
          <a:ext cx="3762375" cy="804863"/>
        </p:xfrm>
        <a:graphic>
          <a:graphicData uri="http://schemas.openxmlformats.org/presentationml/2006/ole">
            <p:oleObj spid="_x0000_s118786" name="Equation" r:id="rId5" imgW="1549080" imgH="393480" progId="Equation.DSMT4">
              <p:embed/>
            </p:oleObj>
          </a:graphicData>
        </a:graphic>
      </p:graphicFrame>
      <p:graphicFrame>
        <p:nvGraphicFramePr>
          <p:cNvPr id="118787" name="Object 1027"/>
          <p:cNvGraphicFramePr>
            <a:graphicFrameLocks noChangeAspect="1"/>
          </p:cNvGraphicFramePr>
          <p:nvPr/>
        </p:nvGraphicFramePr>
        <p:xfrm>
          <a:off x="1116013" y="2781300"/>
          <a:ext cx="3795712" cy="804863"/>
        </p:xfrm>
        <a:graphic>
          <a:graphicData uri="http://schemas.openxmlformats.org/presentationml/2006/ole">
            <p:oleObj spid="_x0000_s118787" name="Equation" r:id="rId6" imgW="1562040" imgH="393480" progId="Equation.DSMT4">
              <p:embed/>
            </p:oleObj>
          </a:graphicData>
        </a:graphic>
      </p:graphicFrame>
      <p:graphicFrame>
        <p:nvGraphicFramePr>
          <p:cNvPr id="118788" name="Object 1028"/>
          <p:cNvGraphicFramePr>
            <a:graphicFrameLocks noChangeAspect="1"/>
          </p:cNvGraphicFramePr>
          <p:nvPr/>
        </p:nvGraphicFramePr>
        <p:xfrm>
          <a:off x="395288" y="5300663"/>
          <a:ext cx="3636962" cy="804862"/>
        </p:xfrm>
        <a:graphic>
          <a:graphicData uri="http://schemas.openxmlformats.org/presentationml/2006/ole">
            <p:oleObj spid="_x0000_s118788" name="Equation" r:id="rId7" imgW="1498320" imgH="393480" progId="Equation.DSMT4">
              <p:embed/>
            </p:oleObj>
          </a:graphicData>
        </a:graphic>
      </p:graphicFrame>
      <p:graphicFrame>
        <p:nvGraphicFramePr>
          <p:cNvPr id="118789" name="Object 1029"/>
          <p:cNvGraphicFramePr>
            <a:graphicFrameLocks noChangeAspect="1"/>
          </p:cNvGraphicFramePr>
          <p:nvPr/>
        </p:nvGraphicFramePr>
        <p:xfrm>
          <a:off x="179388" y="4005263"/>
          <a:ext cx="8451850" cy="804862"/>
        </p:xfrm>
        <a:graphic>
          <a:graphicData uri="http://schemas.openxmlformats.org/presentationml/2006/ole">
            <p:oleObj spid="_x0000_s118789" name="Equation" r:id="rId8" imgW="3479760" imgH="393480" progId="Equation.DSMT4">
              <p:embed/>
            </p:oleObj>
          </a:graphicData>
        </a:graphic>
      </p:graphicFrame>
      <p:graphicFrame>
        <p:nvGraphicFramePr>
          <p:cNvPr id="118790" name="Object 1030"/>
          <p:cNvGraphicFramePr>
            <a:graphicFrameLocks noChangeAspect="1"/>
          </p:cNvGraphicFramePr>
          <p:nvPr/>
        </p:nvGraphicFramePr>
        <p:xfrm>
          <a:off x="684213" y="4652963"/>
          <a:ext cx="2805112" cy="804862"/>
        </p:xfrm>
        <a:graphic>
          <a:graphicData uri="http://schemas.openxmlformats.org/presentationml/2006/ole">
            <p:oleObj spid="_x0000_s118790" name="Equation" r:id="rId9" imgW="1155600" imgH="393480" progId="Equation.3">
              <p:embed/>
            </p:oleObj>
          </a:graphicData>
        </a:graphic>
      </p:graphicFrame>
      <p:graphicFrame>
        <p:nvGraphicFramePr>
          <p:cNvPr id="118791" name="Object 1031"/>
          <p:cNvGraphicFramePr>
            <a:graphicFrameLocks noChangeAspect="1"/>
          </p:cNvGraphicFramePr>
          <p:nvPr/>
        </p:nvGraphicFramePr>
        <p:xfrm>
          <a:off x="3132138" y="5994400"/>
          <a:ext cx="1090612" cy="863600"/>
        </p:xfrm>
        <a:graphic>
          <a:graphicData uri="http://schemas.openxmlformats.org/presentationml/2006/ole">
            <p:oleObj spid="_x0000_s118791" name="Equation" r:id="rId10" imgW="419040" imgH="393480" progId="Equation.DSMT4">
              <p:embed/>
            </p:oleObj>
          </a:graphicData>
        </a:graphic>
      </p:graphicFrame>
      <p:graphicFrame>
        <p:nvGraphicFramePr>
          <p:cNvPr id="118792" name="Object 1032"/>
          <p:cNvGraphicFramePr>
            <a:graphicFrameLocks noChangeAspect="1"/>
          </p:cNvGraphicFramePr>
          <p:nvPr/>
        </p:nvGraphicFramePr>
        <p:xfrm>
          <a:off x="684213" y="6056313"/>
          <a:ext cx="1366837" cy="801687"/>
        </p:xfrm>
        <a:graphic>
          <a:graphicData uri="http://schemas.openxmlformats.org/presentationml/2006/ole">
            <p:oleObj spid="_x0000_s118792" name="Equation" r:id="rId11" imgW="571320" imgH="393480" progId="Equation.3">
              <p:embed/>
            </p:oleObj>
          </a:graphicData>
        </a:graphic>
      </p:graphicFrame>
      <p:sp>
        <p:nvSpPr>
          <p:cNvPr id="81954" name="AutoShape 34"/>
          <p:cNvSpPr>
            <a:spLocks/>
          </p:cNvSpPr>
          <p:nvPr/>
        </p:nvSpPr>
        <p:spPr bwMode="auto">
          <a:xfrm>
            <a:off x="684213" y="3141663"/>
            <a:ext cx="288925" cy="720725"/>
          </a:xfrm>
          <a:prstGeom prst="leftBrace">
            <a:avLst>
              <a:gd name="adj1" fmla="val 20788"/>
              <a:gd name="adj2" fmla="val 50000"/>
            </a:avLst>
          </a:prstGeom>
          <a:noFill/>
          <a:ln w="9525">
            <a:solidFill>
              <a:schemeClr val="tx1"/>
            </a:solidFill>
            <a:miter lim="800000"/>
            <a:headEnd/>
            <a:tailEnd/>
          </a:ln>
          <a:effectLst/>
        </p:spPr>
        <p:txBody>
          <a:bodyPr wrap="none" anchor="ctr"/>
          <a:lstStyle/>
          <a:p>
            <a:endParaRPr lang="zh-CN" altLang="en-US"/>
          </a:p>
        </p:txBody>
      </p:sp>
      <p:graphicFrame>
        <p:nvGraphicFramePr>
          <p:cNvPr id="118793" name="Object 1033"/>
          <p:cNvGraphicFramePr>
            <a:graphicFrameLocks noChangeAspect="1"/>
          </p:cNvGraphicFramePr>
          <p:nvPr/>
        </p:nvGraphicFramePr>
        <p:xfrm>
          <a:off x="4483100" y="-23813"/>
          <a:ext cx="1368425" cy="903288"/>
        </p:xfrm>
        <a:graphic>
          <a:graphicData uri="http://schemas.openxmlformats.org/presentationml/2006/ole">
            <p:oleObj spid="_x0000_s118793" name="Equation" r:id="rId12" imgW="596880" imgH="393480" progId="Equation.DSMT4">
              <p:embed/>
            </p:oleObj>
          </a:graphicData>
        </a:graphic>
      </p:graphicFrame>
      <p:sp>
        <p:nvSpPr>
          <p:cNvPr id="81956" name="Text Box 36"/>
          <p:cNvSpPr txBox="1">
            <a:spLocks noChangeArrowheads="1"/>
          </p:cNvSpPr>
          <p:nvPr/>
        </p:nvSpPr>
        <p:spPr bwMode="auto">
          <a:xfrm>
            <a:off x="323850" y="2349500"/>
            <a:ext cx="4619625" cy="457200"/>
          </a:xfrm>
          <a:prstGeom prst="rect">
            <a:avLst/>
          </a:prstGeom>
          <a:noFill/>
          <a:ln w="9525">
            <a:noFill/>
            <a:miter lim="800000"/>
            <a:headEnd/>
            <a:tailEnd/>
          </a:ln>
          <a:effectLst/>
        </p:spPr>
        <p:txBody>
          <a:bodyPr>
            <a:spAutoFit/>
          </a:bodyPr>
          <a:lstStyle/>
          <a:p>
            <a:pPr>
              <a:spcBef>
                <a:spcPct val="50000"/>
              </a:spcBef>
            </a:pPr>
            <a:r>
              <a:rPr kumimoji="1" lang="zh-CN" altLang="en-US" sz="2400" b="1">
                <a:latin typeface="楷体_GB2312" pitchFamily="49" charset="-122"/>
                <a:ea typeface="楷体_GB2312" pitchFamily="49" charset="-122"/>
              </a:rPr>
              <a:t>由（１）（２）得到：</a:t>
            </a:r>
            <a:endParaRPr kumimoji="1" lang="zh-CN" altLang="en-US" sz="2400" b="1">
              <a:latin typeface="宋体"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81926"/>
                                        </p:tgtEl>
                                        <p:attrNameLst>
                                          <p:attrName>style.visibility</p:attrName>
                                        </p:attrNameLst>
                                      </p:cBhvr>
                                      <p:to>
                                        <p:strVal val="visible"/>
                                      </p:to>
                                    </p:set>
                                    <p:anim calcmode="lin" valueType="num">
                                      <p:cBhvr>
                                        <p:cTn id="7" dur="500" fill="hold"/>
                                        <p:tgtEl>
                                          <p:spTgt spid="81926"/>
                                        </p:tgtEl>
                                        <p:attrNameLst>
                                          <p:attrName>ppt_w</p:attrName>
                                        </p:attrNameLst>
                                      </p:cBhvr>
                                      <p:tavLst>
                                        <p:tav tm="0">
                                          <p:val>
                                            <p:strVal val="4/3*#ppt_w"/>
                                          </p:val>
                                        </p:tav>
                                        <p:tav tm="100000">
                                          <p:val>
                                            <p:strVal val="#ppt_w"/>
                                          </p:val>
                                        </p:tav>
                                      </p:tavLst>
                                    </p:anim>
                                    <p:anim calcmode="lin" valueType="num">
                                      <p:cBhvr>
                                        <p:cTn id="8" dur="500" fill="hold"/>
                                        <p:tgtEl>
                                          <p:spTgt spid="81926"/>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118793"/>
                                        </p:tgtEl>
                                        <p:attrNameLst>
                                          <p:attrName>style.visibility</p:attrName>
                                        </p:attrNameLst>
                                      </p:cBhvr>
                                      <p:to>
                                        <p:strVal val="visible"/>
                                      </p:to>
                                    </p:set>
                                    <p:animEffect transition="in" filter="blinds(horizontal)">
                                      <p:cBhvr>
                                        <p:cTn id="13" dur="500"/>
                                        <p:tgtEl>
                                          <p:spTgt spid="11879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118784"/>
                                        </p:tgtEl>
                                        <p:attrNameLst>
                                          <p:attrName>style.visibility</p:attrName>
                                        </p:attrNameLst>
                                      </p:cBhvr>
                                      <p:to>
                                        <p:strVal val="visible"/>
                                      </p:to>
                                    </p:set>
                                    <p:animEffect transition="in" filter="wipe(left)">
                                      <p:cBhvr>
                                        <p:cTn id="18" dur="500"/>
                                        <p:tgtEl>
                                          <p:spTgt spid="11878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81922"/>
                                        </p:tgtEl>
                                        <p:attrNameLst>
                                          <p:attrName>style.visibility</p:attrName>
                                        </p:attrNameLst>
                                      </p:cBhvr>
                                      <p:to>
                                        <p:strVal val="visible"/>
                                      </p:to>
                                    </p:set>
                                    <p:animEffect transition="in" filter="wipe(left)">
                                      <p:cBhvr>
                                        <p:cTn id="23" dur="500"/>
                                        <p:tgtEl>
                                          <p:spTgt spid="8192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18785"/>
                                        </p:tgtEl>
                                        <p:attrNameLst>
                                          <p:attrName>style.visibility</p:attrName>
                                        </p:attrNameLst>
                                      </p:cBhvr>
                                      <p:to>
                                        <p:strVal val="visible"/>
                                      </p:to>
                                    </p:set>
                                    <p:animEffect transition="in" filter="wipe(left)">
                                      <p:cBhvr>
                                        <p:cTn id="28" dur="500"/>
                                        <p:tgtEl>
                                          <p:spTgt spid="11878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81956"/>
                                        </p:tgtEl>
                                        <p:attrNameLst>
                                          <p:attrName>style.visibility</p:attrName>
                                        </p:attrNameLst>
                                      </p:cBhvr>
                                      <p:to>
                                        <p:strVal val="visible"/>
                                      </p:to>
                                    </p:set>
                                    <p:animEffect transition="in" filter="wipe(left)">
                                      <p:cBhvr>
                                        <p:cTn id="33" dur="500"/>
                                        <p:tgtEl>
                                          <p:spTgt spid="81956"/>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118786"/>
                                        </p:tgtEl>
                                        <p:attrNameLst>
                                          <p:attrName>style.visibility</p:attrName>
                                        </p:attrNameLst>
                                      </p:cBhvr>
                                      <p:to>
                                        <p:strVal val="visible"/>
                                      </p:to>
                                    </p:set>
                                    <p:animEffect transition="in" filter="wipe(left)">
                                      <p:cBhvr>
                                        <p:cTn id="38" dur="500"/>
                                        <p:tgtEl>
                                          <p:spTgt spid="118786"/>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18787"/>
                                        </p:tgtEl>
                                        <p:attrNameLst>
                                          <p:attrName>style.visibility</p:attrName>
                                        </p:attrNameLst>
                                      </p:cBhvr>
                                      <p:to>
                                        <p:strVal val="visible"/>
                                      </p:to>
                                    </p:set>
                                    <p:animEffect transition="in" filter="wipe(left)">
                                      <p:cBhvr>
                                        <p:cTn id="43" dur="500"/>
                                        <p:tgtEl>
                                          <p:spTgt spid="118787"/>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81954"/>
                                        </p:tgtEl>
                                        <p:attrNameLst>
                                          <p:attrName>style.visibility</p:attrName>
                                        </p:attrNameLst>
                                      </p:cBhvr>
                                      <p:to>
                                        <p:strVal val="visible"/>
                                      </p:to>
                                    </p:set>
                                    <p:animEffect transition="in" filter="box(in)">
                                      <p:cBhvr>
                                        <p:cTn id="48" dur="500"/>
                                        <p:tgtEl>
                                          <p:spTgt spid="8195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118789"/>
                                        </p:tgtEl>
                                        <p:attrNameLst>
                                          <p:attrName>style.visibility</p:attrName>
                                        </p:attrNameLst>
                                      </p:cBhvr>
                                      <p:to>
                                        <p:strVal val="visible"/>
                                      </p:to>
                                    </p:set>
                                    <p:animEffect transition="in" filter="wipe(left)">
                                      <p:cBhvr>
                                        <p:cTn id="53" dur="500"/>
                                        <p:tgtEl>
                                          <p:spTgt spid="118789"/>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118790"/>
                                        </p:tgtEl>
                                        <p:attrNameLst>
                                          <p:attrName>style.visibility</p:attrName>
                                        </p:attrNameLst>
                                      </p:cBhvr>
                                      <p:to>
                                        <p:strVal val="visible"/>
                                      </p:to>
                                    </p:set>
                                    <p:animEffect transition="in" filter="wipe(left)">
                                      <p:cBhvr>
                                        <p:cTn id="58" dur="500"/>
                                        <p:tgtEl>
                                          <p:spTgt spid="11879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118788"/>
                                        </p:tgtEl>
                                        <p:attrNameLst>
                                          <p:attrName>style.visibility</p:attrName>
                                        </p:attrNameLst>
                                      </p:cBhvr>
                                      <p:to>
                                        <p:strVal val="visible"/>
                                      </p:to>
                                    </p:set>
                                    <p:animEffect transition="in" filter="wipe(left)">
                                      <p:cBhvr>
                                        <p:cTn id="63" dur="500"/>
                                        <p:tgtEl>
                                          <p:spTgt spid="118788"/>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118791"/>
                                        </p:tgtEl>
                                        <p:attrNameLst>
                                          <p:attrName>style.visibility</p:attrName>
                                        </p:attrNameLst>
                                      </p:cBhvr>
                                      <p:to>
                                        <p:strVal val="visible"/>
                                      </p:to>
                                    </p:set>
                                    <p:animEffect transition="in" filter="wipe(left)">
                                      <p:cBhvr>
                                        <p:cTn id="68" dur="500"/>
                                        <p:tgtEl>
                                          <p:spTgt spid="118791"/>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118792"/>
                                        </p:tgtEl>
                                        <p:attrNameLst>
                                          <p:attrName>style.visibility</p:attrName>
                                        </p:attrNameLst>
                                      </p:cBhvr>
                                      <p:to>
                                        <p:strVal val="visible"/>
                                      </p:to>
                                    </p:set>
                                    <p:animEffect transition="in" filter="wipe(left)">
                                      <p:cBhvr>
                                        <p:cTn id="73" dur="500"/>
                                        <p:tgtEl>
                                          <p:spTgt spid="1187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utoUpdateAnimBg="0"/>
      <p:bldP spid="81926" grpId="0" autoUpdateAnimBg="0"/>
      <p:bldP spid="81954" grpId="0" animBg="1"/>
      <p:bldP spid="8195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灯片编号占位符 3"/>
          <p:cNvSpPr>
            <a:spLocks noGrp="1"/>
          </p:cNvSpPr>
          <p:nvPr>
            <p:ph type="sldNum" sz="quarter" idx="12"/>
          </p:nvPr>
        </p:nvSpPr>
        <p:spPr/>
        <p:txBody>
          <a:bodyPr/>
          <a:lstStyle/>
          <a:p>
            <a:fld id="{9F4B74D6-9685-4BE1-8541-C0037AF380EB}" type="slidenum">
              <a:rPr lang="en-US" altLang="zh-CN"/>
              <a:pPr/>
              <a:t>15</a:t>
            </a:fld>
            <a:endParaRPr lang="en-US" altLang="zh-CN"/>
          </a:p>
        </p:txBody>
      </p:sp>
      <p:sp>
        <p:nvSpPr>
          <p:cNvPr id="82946" name="Text Box 2"/>
          <p:cNvSpPr txBox="1">
            <a:spLocks noChangeArrowheads="1"/>
          </p:cNvSpPr>
          <p:nvPr/>
        </p:nvSpPr>
        <p:spPr bwMode="auto">
          <a:xfrm>
            <a:off x="250825" y="115888"/>
            <a:ext cx="8208963" cy="519112"/>
          </a:xfrm>
          <a:prstGeom prst="rect">
            <a:avLst/>
          </a:prstGeom>
          <a:noFill/>
          <a:ln w="9525">
            <a:noFill/>
            <a:miter lim="800000"/>
            <a:headEnd/>
            <a:tailEnd/>
          </a:ln>
          <a:effectLst/>
        </p:spPr>
        <p:txBody>
          <a:bodyPr wrap="none"/>
          <a:lstStyle/>
          <a:p>
            <a:pPr>
              <a:spcBef>
                <a:spcPct val="50000"/>
              </a:spcBef>
            </a:pPr>
            <a:r>
              <a:rPr kumimoji="1" lang="zh-CN" altLang="en-US" sz="2800" b="1">
                <a:latin typeface="楷体_GB2312" pitchFamily="49" charset="-122"/>
                <a:ea typeface="楷体_GB2312" pitchFamily="49" charset="-122"/>
              </a:rPr>
              <a:t>前面解得碰撞后</a:t>
            </a:r>
            <a:r>
              <a:rPr kumimoji="1" lang="en-US" sz="2800" b="1">
                <a:latin typeface="楷体_GB2312" pitchFamily="49" charset="-122"/>
                <a:ea typeface="楷体_GB2312" pitchFamily="49" charset="-122"/>
              </a:rPr>
              <a:t>摆锤</a:t>
            </a:r>
            <a:r>
              <a:rPr kumimoji="1" lang="zh-CN" altLang="en-US" sz="2800" b="1">
                <a:latin typeface="楷体_GB2312" pitchFamily="49" charset="-122"/>
                <a:ea typeface="楷体_GB2312" pitchFamily="49" charset="-122"/>
              </a:rPr>
              <a:t>、直杆的状态</a:t>
            </a:r>
          </a:p>
        </p:txBody>
      </p:sp>
      <p:sp>
        <p:nvSpPr>
          <p:cNvPr id="82947" name="Text Box 3"/>
          <p:cNvSpPr txBox="1">
            <a:spLocks noChangeArrowheads="1"/>
          </p:cNvSpPr>
          <p:nvPr/>
        </p:nvSpPr>
        <p:spPr bwMode="auto">
          <a:xfrm>
            <a:off x="228600" y="1676400"/>
            <a:ext cx="8915400" cy="433388"/>
          </a:xfrm>
          <a:prstGeom prst="rect">
            <a:avLst/>
          </a:prstGeom>
          <a:solidFill>
            <a:schemeClr val="bg1"/>
          </a:solidFill>
          <a:ln w="9525">
            <a:noFill/>
            <a:miter lim="800000"/>
            <a:headEnd/>
            <a:tailEnd/>
          </a:ln>
          <a:effectLst/>
        </p:spPr>
        <p:txBody>
          <a:bodyPr>
            <a:spAutoFit/>
          </a:bodyPr>
          <a:lstStyle/>
          <a:p>
            <a:pPr>
              <a:lnSpc>
                <a:spcPct val="80000"/>
              </a:lnSpc>
              <a:spcBef>
                <a:spcPct val="25000"/>
              </a:spcBef>
            </a:pPr>
            <a:r>
              <a:rPr kumimoji="1" lang="zh-CN" altLang="en-US" sz="2800" b="1">
                <a:latin typeface="楷体_GB2312" pitchFamily="49" charset="-122"/>
                <a:ea typeface="楷体_GB2312" pitchFamily="49" charset="-122"/>
              </a:rPr>
              <a:t>碰撞后</a:t>
            </a:r>
            <a:r>
              <a:rPr kumimoji="1" lang="en-US" sz="2800" b="1">
                <a:latin typeface="楷体_GB2312" pitchFamily="49" charset="-122"/>
                <a:ea typeface="楷体_GB2312" pitchFamily="49" charset="-122"/>
              </a:rPr>
              <a:t>摆锤</a:t>
            </a:r>
            <a:r>
              <a:rPr kumimoji="1" lang="zh-CN" altLang="en-US" sz="2800" b="1">
                <a:latin typeface="楷体_GB2312" pitchFamily="49" charset="-122"/>
                <a:ea typeface="楷体_GB2312" pitchFamily="49" charset="-122"/>
              </a:rPr>
              <a:t>、直杆各自独立运动，其过程</a:t>
            </a:r>
            <a:r>
              <a:rPr kumimoji="1" lang="en-US" sz="2800" b="1">
                <a:latin typeface="楷体_GB2312" pitchFamily="49" charset="-122"/>
                <a:ea typeface="楷体_GB2312" pitchFamily="49" charset="-122"/>
              </a:rPr>
              <a:t>机械能守恒</a:t>
            </a:r>
            <a:endParaRPr kumimoji="1" lang="zh-CN" altLang="en-US" sz="2800" b="1">
              <a:latin typeface="楷体_GB2312" pitchFamily="49" charset="-122"/>
              <a:ea typeface="楷体_GB2312" pitchFamily="49" charset="-122"/>
            </a:endParaRPr>
          </a:p>
        </p:txBody>
      </p:sp>
      <p:sp>
        <p:nvSpPr>
          <p:cNvPr id="82949" name="Text Box 5"/>
          <p:cNvSpPr txBox="1">
            <a:spLocks noChangeArrowheads="1"/>
          </p:cNvSpPr>
          <p:nvPr/>
        </p:nvSpPr>
        <p:spPr bwMode="auto">
          <a:xfrm>
            <a:off x="250825" y="4076700"/>
            <a:ext cx="5029200" cy="519113"/>
          </a:xfrm>
          <a:prstGeom prst="rect">
            <a:avLst/>
          </a:prstGeom>
          <a:noFill/>
          <a:ln w="9525">
            <a:noFill/>
            <a:miter lim="800000"/>
            <a:headEnd/>
            <a:tailEnd/>
          </a:ln>
          <a:effectLst/>
        </p:spPr>
        <p:txBody>
          <a:bodyPr wrap="none"/>
          <a:lstStyle/>
          <a:p>
            <a:pPr>
              <a:spcBef>
                <a:spcPct val="50000"/>
              </a:spcBef>
            </a:pPr>
            <a:r>
              <a:rPr kumimoji="1" lang="zh-CN" altLang="en-US" sz="2800" b="1" noProof="1">
                <a:latin typeface="楷体_GB2312" pitchFamily="49" charset="-122"/>
                <a:ea typeface="楷体_GB2312" pitchFamily="49" charset="-122"/>
              </a:rPr>
              <a:t>而</a:t>
            </a:r>
            <a:r>
              <a:rPr kumimoji="1" lang="zh-CN" altLang="en-US" sz="2800" b="1">
                <a:latin typeface="楷体_GB2312" pitchFamily="49" charset="-122"/>
                <a:ea typeface="楷体_GB2312" pitchFamily="49" charset="-122"/>
              </a:rPr>
              <a:t>直杆</a:t>
            </a:r>
            <a:r>
              <a:rPr kumimoji="1" lang="en-US" sz="2800" b="1">
                <a:latin typeface="楷体_GB2312" pitchFamily="49" charset="-122"/>
                <a:ea typeface="楷体_GB2312" pitchFamily="49" charset="-122"/>
              </a:rPr>
              <a:t>的质心达到的高度满足</a:t>
            </a:r>
            <a:r>
              <a:rPr kumimoji="1" lang="zh-CN" altLang="en-US" sz="2800" b="1">
                <a:latin typeface="楷体_GB2312" pitchFamily="49" charset="-122"/>
                <a:ea typeface="楷体_GB2312" pitchFamily="49" charset="-122"/>
              </a:rPr>
              <a:t>：</a:t>
            </a:r>
          </a:p>
        </p:txBody>
      </p:sp>
      <p:sp>
        <p:nvSpPr>
          <p:cNvPr id="82952" name="Text Box 8"/>
          <p:cNvSpPr txBox="1">
            <a:spLocks noChangeArrowheads="1"/>
          </p:cNvSpPr>
          <p:nvPr/>
        </p:nvSpPr>
        <p:spPr bwMode="auto">
          <a:xfrm>
            <a:off x="250825" y="5157788"/>
            <a:ext cx="4191000" cy="433387"/>
          </a:xfrm>
          <a:prstGeom prst="rect">
            <a:avLst/>
          </a:prstGeom>
          <a:noFill/>
          <a:ln w="9525">
            <a:noFill/>
            <a:miter lim="800000"/>
            <a:headEnd/>
            <a:tailEnd/>
          </a:ln>
          <a:effectLst/>
        </p:spPr>
        <p:txBody>
          <a:bodyPr wrap="none"/>
          <a:lstStyle/>
          <a:p>
            <a:pPr>
              <a:lnSpc>
                <a:spcPct val="80000"/>
              </a:lnSpc>
              <a:spcBef>
                <a:spcPct val="20000"/>
              </a:spcBef>
            </a:pPr>
            <a:r>
              <a:rPr kumimoji="1" lang="zh-CN" altLang="en-US" sz="2800" b="1">
                <a:latin typeface="Times New Roman" pitchFamily="18" charset="0"/>
                <a:ea typeface="楷体_GB2312" pitchFamily="49" charset="-122"/>
              </a:rPr>
              <a:t>由此得杆下端达到的高度：</a:t>
            </a:r>
          </a:p>
        </p:txBody>
      </p:sp>
      <p:sp>
        <p:nvSpPr>
          <p:cNvPr id="82955" name="Text Box 11"/>
          <p:cNvSpPr txBox="1">
            <a:spLocks noChangeArrowheads="1"/>
          </p:cNvSpPr>
          <p:nvPr/>
        </p:nvSpPr>
        <p:spPr bwMode="auto">
          <a:xfrm>
            <a:off x="250825" y="3213100"/>
            <a:ext cx="4267200" cy="433388"/>
          </a:xfrm>
          <a:prstGeom prst="rect">
            <a:avLst/>
          </a:prstGeom>
          <a:noFill/>
          <a:ln w="9525">
            <a:noFill/>
            <a:miter lim="800000"/>
            <a:headEnd/>
            <a:tailEnd/>
          </a:ln>
          <a:effectLst/>
        </p:spPr>
        <p:txBody>
          <a:bodyPr wrap="none"/>
          <a:lstStyle/>
          <a:p>
            <a:pPr>
              <a:lnSpc>
                <a:spcPct val="80000"/>
              </a:lnSpc>
              <a:spcBef>
                <a:spcPct val="25000"/>
              </a:spcBef>
            </a:pPr>
            <a:r>
              <a:rPr kumimoji="1" lang="zh-CN" altLang="en-US" sz="2800" b="1" noProof="1">
                <a:latin typeface="楷体_GB2312" pitchFamily="49" charset="-122"/>
                <a:ea typeface="楷体_GB2312" pitchFamily="49" charset="-122"/>
              </a:rPr>
              <a:t>碰撞后摆锤达到的高度为</a:t>
            </a:r>
            <a:endParaRPr kumimoji="1" lang="zh-CN" altLang="en-US" sz="2800" b="1">
              <a:latin typeface="楷体_GB2312" pitchFamily="49" charset="-122"/>
              <a:ea typeface="楷体_GB2312" pitchFamily="49" charset="-122"/>
            </a:endParaRPr>
          </a:p>
        </p:txBody>
      </p:sp>
      <p:graphicFrame>
        <p:nvGraphicFramePr>
          <p:cNvPr id="119808" name="Object 0"/>
          <p:cNvGraphicFramePr>
            <a:graphicFrameLocks noChangeAspect="1"/>
          </p:cNvGraphicFramePr>
          <p:nvPr/>
        </p:nvGraphicFramePr>
        <p:xfrm>
          <a:off x="2700338" y="620713"/>
          <a:ext cx="3305175" cy="960437"/>
        </p:xfrm>
        <a:graphic>
          <a:graphicData uri="http://schemas.openxmlformats.org/presentationml/2006/ole">
            <p:oleObj spid="_x0000_s119808" name="Equation" r:id="rId3" imgW="1168200" imgH="393480" progId="Equation.3">
              <p:embed/>
            </p:oleObj>
          </a:graphicData>
        </a:graphic>
      </p:graphicFrame>
      <p:graphicFrame>
        <p:nvGraphicFramePr>
          <p:cNvPr id="119809" name="Object 1"/>
          <p:cNvGraphicFramePr>
            <a:graphicFrameLocks noChangeAspect="1"/>
          </p:cNvGraphicFramePr>
          <p:nvPr/>
        </p:nvGraphicFramePr>
        <p:xfrm>
          <a:off x="4572000" y="2997200"/>
          <a:ext cx="1473200" cy="914400"/>
        </p:xfrm>
        <a:graphic>
          <a:graphicData uri="http://schemas.openxmlformats.org/presentationml/2006/ole">
            <p:oleObj spid="_x0000_s119809" name="Equation" r:id="rId4" imgW="520560" imgH="444240" progId="Equation.3">
              <p:embed/>
            </p:oleObj>
          </a:graphicData>
        </a:graphic>
      </p:graphicFrame>
      <p:sp>
        <p:nvSpPr>
          <p:cNvPr id="82962" name="Line 18"/>
          <p:cNvSpPr>
            <a:spLocks noChangeShapeType="1"/>
          </p:cNvSpPr>
          <p:nvPr/>
        </p:nvSpPr>
        <p:spPr bwMode="auto">
          <a:xfrm>
            <a:off x="4114800" y="1371600"/>
            <a:ext cx="2209800" cy="990600"/>
          </a:xfrm>
          <a:prstGeom prst="line">
            <a:avLst/>
          </a:prstGeom>
          <a:noFill/>
          <a:ln w="38100">
            <a:solidFill>
              <a:schemeClr val="hlink"/>
            </a:solidFill>
            <a:round/>
            <a:headEnd/>
            <a:tailEnd type="arrow" w="sm" len="lg"/>
          </a:ln>
          <a:effectLst/>
        </p:spPr>
        <p:txBody>
          <a:bodyPr wrap="none" anchor="ctr"/>
          <a:lstStyle/>
          <a:p>
            <a:endParaRPr lang="zh-CN" altLang="en-US"/>
          </a:p>
        </p:txBody>
      </p:sp>
      <p:sp>
        <p:nvSpPr>
          <p:cNvPr id="82963" name="Freeform 19"/>
          <p:cNvSpPr>
            <a:spLocks/>
          </p:cNvSpPr>
          <p:nvPr/>
        </p:nvSpPr>
        <p:spPr bwMode="auto">
          <a:xfrm>
            <a:off x="6032500" y="2743200"/>
            <a:ext cx="444500" cy="601663"/>
          </a:xfrm>
          <a:custGeom>
            <a:avLst/>
            <a:gdLst/>
            <a:ahLst/>
            <a:cxnLst>
              <a:cxn ang="0">
                <a:pos x="280" y="0"/>
              </a:cxn>
              <a:cxn ang="0">
                <a:pos x="0" y="379"/>
              </a:cxn>
            </a:cxnLst>
            <a:rect l="0" t="0" r="r" b="b"/>
            <a:pathLst>
              <a:path w="280" h="379">
                <a:moveTo>
                  <a:pt x="280" y="0"/>
                </a:moveTo>
                <a:lnTo>
                  <a:pt x="0" y="379"/>
                </a:lnTo>
              </a:path>
            </a:pathLst>
          </a:custGeom>
          <a:noFill/>
          <a:ln w="38100" cap="flat" cmpd="sng">
            <a:solidFill>
              <a:schemeClr val="hlink"/>
            </a:solidFill>
            <a:prstDash val="solid"/>
            <a:round/>
            <a:headEnd type="none" w="med" len="med"/>
            <a:tailEnd type="arrow" w="sm" len="med"/>
          </a:ln>
          <a:effectLst/>
        </p:spPr>
        <p:txBody>
          <a:bodyPr wrap="none" anchor="ctr"/>
          <a:lstStyle/>
          <a:p>
            <a:endParaRPr lang="zh-CN" altLang="en-US"/>
          </a:p>
        </p:txBody>
      </p:sp>
      <p:graphicFrame>
        <p:nvGraphicFramePr>
          <p:cNvPr id="119810" name="Object 2"/>
          <p:cNvGraphicFramePr>
            <a:graphicFrameLocks noChangeAspect="1"/>
          </p:cNvGraphicFramePr>
          <p:nvPr/>
        </p:nvGraphicFramePr>
        <p:xfrm>
          <a:off x="1331913" y="2133600"/>
          <a:ext cx="2667000" cy="914400"/>
        </p:xfrm>
        <a:graphic>
          <a:graphicData uri="http://schemas.openxmlformats.org/presentationml/2006/ole">
            <p:oleObj spid="_x0000_s119810" name="Equation" r:id="rId5" imgW="1041120" imgH="393480" progId="Equation.3">
              <p:embed/>
            </p:oleObj>
          </a:graphicData>
        </a:graphic>
      </p:graphicFrame>
      <p:graphicFrame>
        <p:nvGraphicFramePr>
          <p:cNvPr id="119811" name="Object 3"/>
          <p:cNvGraphicFramePr>
            <a:graphicFrameLocks noChangeAspect="1"/>
          </p:cNvGraphicFramePr>
          <p:nvPr/>
        </p:nvGraphicFramePr>
        <p:xfrm>
          <a:off x="6172200" y="2209800"/>
          <a:ext cx="2411413" cy="633413"/>
        </p:xfrm>
        <a:graphic>
          <a:graphicData uri="http://schemas.openxmlformats.org/presentationml/2006/ole">
            <p:oleObj spid="_x0000_s119811" name="Equation" r:id="rId6" imgW="888840" imgH="266400" progId="Equation.3">
              <p:embed/>
            </p:oleObj>
          </a:graphicData>
        </a:graphic>
      </p:graphicFrame>
      <p:graphicFrame>
        <p:nvGraphicFramePr>
          <p:cNvPr id="119812" name="Object 4"/>
          <p:cNvGraphicFramePr>
            <a:graphicFrameLocks noChangeAspect="1"/>
          </p:cNvGraphicFramePr>
          <p:nvPr/>
        </p:nvGraphicFramePr>
        <p:xfrm>
          <a:off x="6516688" y="3068638"/>
          <a:ext cx="1689100" cy="809625"/>
        </p:xfrm>
        <a:graphic>
          <a:graphicData uri="http://schemas.openxmlformats.org/presentationml/2006/ole">
            <p:oleObj spid="_x0000_s119812" name="Equation" r:id="rId7" imgW="596880" imgH="393480" progId="Equation.3">
              <p:embed/>
            </p:oleObj>
          </a:graphicData>
        </a:graphic>
      </p:graphicFrame>
      <p:graphicFrame>
        <p:nvGraphicFramePr>
          <p:cNvPr id="119813" name="Object 5"/>
          <p:cNvGraphicFramePr>
            <a:graphicFrameLocks noChangeAspect="1"/>
          </p:cNvGraphicFramePr>
          <p:nvPr/>
        </p:nvGraphicFramePr>
        <p:xfrm>
          <a:off x="5292725" y="4005263"/>
          <a:ext cx="2438400" cy="809625"/>
        </p:xfrm>
        <a:graphic>
          <a:graphicData uri="http://schemas.openxmlformats.org/presentationml/2006/ole">
            <p:oleObj spid="_x0000_s119813" name="Equation" r:id="rId8" imgW="927000" imgH="393480" progId="Equation.3">
              <p:embed/>
            </p:oleObj>
          </a:graphicData>
        </a:graphic>
      </p:graphicFrame>
      <p:graphicFrame>
        <p:nvGraphicFramePr>
          <p:cNvPr id="119814" name="Object 6"/>
          <p:cNvGraphicFramePr>
            <a:graphicFrameLocks noChangeAspect="1"/>
          </p:cNvGraphicFramePr>
          <p:nvPr/>
        </p:nvGraphicFramePr>
        <p:xfrm>
          <a:off x="4859338" y="4941888"/>
          <a:ext cx="2471737" cy="914400"/>
        </p:xfrm>
        <a:graphic>
          <a:graphicData uri="http://schemas.openxmlformats.org/presentationml/2006/ole">
            <p:oleObj spid="_x0000_s119814" name="Equation" r:id="rId9" imgW="965160" imgH="393480" progId="Equation.3">
              <p:embed/>
            </p:oleObj>
          </a:graphicData>
        </a:graphic>
      </p:graphicFrame>
      <p:graphicFrame>
        <p:nvGraphicFramePr>
          <p:cNvPr id="119815" name="Object 7"/>
          <p:cNvGraphicFramePr>
            <a:graphicFrameLocks noChangeAspect="1"/>
          </p:cNvGraphicFramePr>
          <p:nvPr/>
        </p:nvGraphicFramePr>
        <p:xfrm>
          <a:off x="5486400" y="5715000"/>
          <a:ext cx="1854200" cy="914400"/>
        </p:xfrm>
        <a:graphic>
          <a:graphicData uri="http://schemas.openxmlformats.org/presentationml/2006/ole">
            <p:oleObj spid="_x0000_s119815" name="Equation" r:id="rId10" imgW="723600" imgH="393480" progId="Equation.3">
              <p:embed/>
            </p:oleObj>
          </a:graphicData>
        </a:graphic>
      </p:graphicFrame>
      <p:graphicFrame>
        <p:nvGraphicFramePr>
          <p:cNvPr id="119816" name="Object 8"/>
          <p:cNvGraphicFramePr>
            <a:graphicFrameLocks noChangeAspect="1"/>
          </p:cNvGraphicFramePr>
          <p:nvPr/>
        </p:nvGraphicFramePr>
        <p:xfrm>
          <a:off x="1116013" y="5805488"/>
          <a:ext cx="2438400" cy="838200"/>
        </p:xfrm>
        <a:graphic>
          <a:graphicData uri="http://schemas.openxmlformats.org/presentationml/2006/ole">
            <p:oleObj spid="_x0000_s119816" name="Equation" r:id="rId11" imgW="927000" imgH="393480" progId="Equation.3">
              <p:embed/>
            </p:oleObj>
          </a:graphicData>
        </a:graphic>
      </p:graphicFrame>
      <p:sp>
        <p:nvSpPr>
          <p:cNvPr id="82971" name="Freeform 27"/>
          <p:cNvSpPr>
            <a:spLocks/>
          </p:cNvSpPr>
          <p:nvPr/>
        </p:nvSpPr>
        <p:spPr bwMode="auto">
          <a:xfrm>
            <a:off x="6008688" y="1235075"/>
            <a:ext cx="2981325" cy="3906838"/>
          </a:xfrm>
          <a:custGeom>
            <a:avLst/>
            <a:gdLst/>
            <a:ahLst/>
            <a:cxnLst>
              <a:cxn ang="0">
                <a:pos x="0" y="0"/>
              </a:cxn>
              <a:cxn ang="0">
                <a:pos x="1287" y="217"/>
              </a:cxn>
              <a:cxn ang="0">
                <a:pos x="1818" y="711"/>
              </a:cxn>
              <a:cxn ang="0">
                <a:pos x="1511" y="1900"/>
              </a:cxn>
              <a:cxn ang="0">
                <a:pos x="210" y="2461"/>
              </a:cxn>
            </a:cxnLst>
            <a:rect l="0" t="0" r="r" b="b"/>
            <a:pathLst>
              <a:path w="1878" h="2461">
                <a:moveTo>
                  <a:pt x="0" y="0"/>
                </a:moveTo>
                <a:cubicBezTo>
                  <a:pt x="214" y="36"/>
                  <a:pt x="984" y="99"/>
                  <a:pt x="1287" y="217"/>
                </a:cubicBezTo>
                <a:cubicBezTo>
                  <a:pt x="1590" y="335"/>
                  <a:pt x="1781" y="431"/>
                  <a:pt x="1818" y="711"/>
                </a:cubicBezTo>
                <a:cubicBezTo>
                  <a:pt x="1878" y="1092"/>
                  <a:pt x="1779" y="1608"/>
                  <a:pt x="1511" y="1900"/>
                </a:cubicBezTo>
                <a:cubicBezTo>
                  <a:pt x="1243" y="2192"/>
                  <a:pt x="481" y="2344"/>
                  <a:pt x="210" y="2461"/>
                </a:cubicBezTo>
              </a:path>
            </a:pathLst>
          </a:custGeom>
          <a:noFill/>
          <a:ln w="28575" cap="flat" cmpd="sng">
            <a:solidFill>
              <a:srgbClr val="FF33CC"/>
            </a:solidFill>
            <a:prstDash val="solid"/>
            <a:miter lim="800000"/>
            <a:headEnd type="none" w="med" len="med"/>
            <a:tailEnd type="triangle" w="med" len="med"/>
          </a:ln>
          <a:effectLst/>
        </p:spPr>
        <p:txBody>
          <a:bodyPr wrap="none"/>
          <a:lstStyle/>
          <a:p>
            <a:endParaRPr lang="zh-CN"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946"/>
                                        </p:tgtEl>
                                        <p:attrNameLst>
                                          <p:attrName>style.visibility</p:attrName>
                                        </p:attrNameLst>
                                      </p:cBhvr>
                                      <p:to>
                                        <p:strVal val="visible"/>
                                      </p:to>
                                    </p:set>
                                    <p:animEffect transition="in" filter="wipe(left)">
                                      <p:cBhvr>
                                        <p:cTn id="7" dur="500"/>
                                        <p:tgtEl>
                                          <p:spTgt spid="8294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9808"/>
                                        </p:tgtEl>
                                        <p:attrNameLst>
                                          <p:attrName>style.visibility</p:attrName>
                                        </p:attrNameLst>
                                      </p:cBhvr>
                                      <p:to>
                                        <p:strVal val="visible"/>
                                      </p:to>
                                    </p:set>
                                    <p:animEffect transition="in" filter="wipe(left)">
                                      <p:cBhvr>
                                        <p:cTn id="12" dur="500"/>
                                        <p:tgtEl>
                                          <p:spTgt spid="11980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2947"/>
                                        </p:tgtEl>
                                        <p:attrNameLst>
                                          <p:attrName>style.visibility</p:attrName>
                                        </p:attrNameLst>
                                      </p:cBhvr>
                                      <p:to>
                                        <p:strVal val="visible"/>
                                      </p:to>
                                    </p:set>
                                    <p:animEffect transition="in" filter="wipe(left)">
                                      <p:cBhvr>
                                        <p:cTn id="17" dur="500"/>
                                        <p:tgtEl>
                                          <p:spTgt spid="8294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9810"/>
                                        </p:tgtEl>
                                        <p:attrNameLst>
                                          <p:attrName>style.visibility</p:attrName>
                                        </p:attrNameLst>
                                      </p:cBhvr>
                                      <p:to>
                                        <p:strVal val="visible"/>
                                      </p:to>
                                    </p:set>
                                    <p:animEffect transition="in" filter="wipe(left)">
                                      <p:cBhvr>
                                        <p:cTn id="22" dur="500"/>
                                        <p:tgtEl>
                                          <p:spTgt spid="1198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2955"/>
                                        </p:tgtEl>
                                        <p:attrNameLst>
                                          <p:attrName>style.visibility</p:attrName>
                                        </p:attrNameLst>
                                      </p:cBhvr>
                                      <p:to>
                                        <p:strVal val="visible"/>
                                      </p:to>
                                    </p:set>
                                    <p:animEffect transition="in" filter="wipe(left)">
                                      <p:cBhvr>
                                        <p:cTn id="27" dur="500"/>
                                        <p:tgtEl>
                                          <p:spTgt spid="8295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19809"/>
                                        </p:tgtEl>
                                        <p:attrNameLst>
                                          <p:attrName>style.visibility</p:attrName>
                                        </p:attrNameLst>
                                      </p:cBhvr>
                                      <p:to>
                                        <p:strVal val="visible"/>
                                      </p:to>
                                    </p:set>
                                    <p:animEffect transition="in" filter="wipe(up)">
                                      <p:cBhvr>
                                        <p:cTn id="32" dur="500"/>
                                        <p:tgtEl>
                                          <p:spTgt spid="11980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82962"/>
                                        </p:tgtEl>
                                        <p:attrNameLst>
                                          <p:attrName>style.visibility</p:attrName>
                                        </p:attrNameLst>
                                      </p:cBhvr>
                                      <p:to>
                                        <p:strVal val="visible"/>
                                      </p:to>
                                    </p:set>
                                    <p:animEffect transition="in" filter="wipe(up)">
                                      <p:cBhvr>
                                        <p:cTn id="37" dur="500"/>
                                        <p:tgtEl>
                                          <p:spTgt spid="8296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19811"/>
                                        </p:tgtEl>
                                        <p:attrNameLst>
                                          <p:attrName>style.visibility</p:attrName>
                                        </p:attrNameLst>
                                      </p:cBhvr>
                                      <p:to>
                                        <p:strVal val="visible"/>
                                      </p:to>
                                    </p:set>
                                    <p:animEffect transition="in" filter="wipe(left)">
                                      <p:cBhvr>
                                        <p:cTn id="42" dur="500"/>
                                        <p:tgtEl>
                                          <p:spTgt spid="1198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82963"/>
                                        </p:tgtEl>
                                        <p:attrNameLst>
                                          <p:attrName>style.visibility</p:attrName>
                                        </p:attrNameLst>
                                      </p:cBhvr>
                                      <p:to>
                                        <p:strVal val="visible"/>
                                      </p:to>
                                    </p:set>
                                    <p:animEffect transition="in" filter="wipe(up)">
                                      <p:cBhvr>
                                        <p:cTn id="47" dur="500"/>
                                        <p:tgtEl>
                                          <p:spTgt spid="8296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19812"/>
                                        </p:tgtEl>
                                        <p:attrNameLst>
                                          <p:attrName>style.visibility</p:attrName>
                                        </p:attrNameLst>
                                      </p:cBhvr>
                                      <p:to>
                                        <p:strVal val="visible"/>
                                      </p:to>
                                    </p:set>
                                    <p:animEffect transition="in" filter="wipe(left)">
                                      <p:cBhvr>
                                        <p:cTn id="52" dur="500"/>
                                        <p:tgtEl>
                                          <p:spTgt spid="11981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82949"/>
                                        </p:tgtEl>
                                        <p:attrNameLst>
                                          <p:attrName>style.visibility</p:attrName>
                                        </p:attrNameLst>
                                      </p:cBhvr>
                                      <p:to>
                                        <p:strVal val="visible"/>
                                      </p:to>
                                    </p:set>
                                    <p:animEffect transition="in" filter="wipe(left)">
                                      <p:cBhvr>
                                        <p:cTn id="57" dur="500"/>
                                        <p:tgtEl>
                                          <p:spTgt spid="8294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19813"/>
                                        </p:tgtEl>
                                        <p:attrNameLst>
                                          <p:attrName>style.visibility</p:attrName>
                                        </p:attrNameLst>
                                      </p:cBhvr>
                                      <p:to>
                                        <p:strVal val="visible"/>
                                      </p:to>
                                    </p:set>
                                    <p:animEffect transition="in" filter="wipe(left)">
                                      <p:cBhvr>
                                        <p:cTn id="62" dur="500"/>
                                        <p:tgtEl>
                                          <p:spTgt spid="11981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119814"/>
                                        </p:tgtEl>
                                        <p:attrNameLst>
                                          <p:attrName>style.visibility</p:attrName>
                                        </p:attrNameLst>
                                      </p:cBhvr>
                                      <p:to>
                                        <p:strVal val="visible"/>
                                      </p:to>
                                    </p:set>
                                    <p:animEffect transition="in" filter="wipe(left)">
                                      <p:cBhvr>
                                        <p:cTn id="67" dur="500"/>
                                        <p:tgtEl>
                                          <p:spTgt spid="11981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82971"/>
                                        </p:tgtEl>
                                        <p:attrNameLst>
                                          <p:attrName>style.visibility</p:attrName>
                                        </p:attrNameLst>
                                      </p:cBhvr>
                                      <p:to>
                                        <p:strVal val="visible"/>
                                      </p:to>
                                    </p:set>
                                    <p:animEffect transition="in" filter="wipe(up)">
                                      <p:cBhvr>
                                        <p:cTn id="72" dur="500"/>
                                        <p:tgtEl>
                                          <p:spTgt spid="82971"/>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nodeType="clickEffect">
                                  <p:stCondLst>
                                    <p:cond delay="0"/>
                                  </p:stCondLst>
                                  <p:childTnLst>
                                    <p:set>
                                      <p:cBhvr>
                                        <p:cTn id="76" dur="1" fill="hold">
                                          <p:stCondLst>
                                            <p:cond delay="0"/>
                                          </p:stCondLst>
                                        </p:cTn>
                                        <p:tgtEl>
                                          <p:spTgt spid="119815"/>
                                        </p:tgtEl>
                                        <p:attrNameLst>
                                          <p:attrName>style.visibility</p:attrName>
                                        </p:attrNameLst>
                                      </p:cBhvr>
                                      <p:to>
                                        <p:strVal val="visible"/>
                                      </p:to>
                                    </p:set>
                                    <p:animEffect transition="in" filter="wipe(up)">
                                      <p:cBhvr>
                                        <p:cTn id="77" dur="500"/>
                                        <p:tgtEl>
                                          <p:spTgt spid="119815"/>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82952"/>
                                        </p:tgtEl>
                                        <p:attrNameLst>
                                          <p:attrName>style.visibility</p:attrName>
                                        </p:attrNameLst>
                                      </p:cBhvr>
                                      <p:to>
                                        <p:strVal val="visible"/>
                                      </p:to>
                                    </p:set>
                                    <p:animEffect transition="in" filter="wipe(left)">
                                      <p:cBhvr>
                                        <p:cTn id="82" dur="500"/>
                                        <p:tgtEl>
                                          <p:spTgt spid="82952"/>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119816"/>
                                        </p:tgtEl>
                                        <p:attrNameLst>
                                          <p:attrName>style.visibility</p:attrName>
                                        </p:attrNameLst>
                                      </p:cBhvr>
                                      <p:to>
                                        <p:strVal val="visible"/>
                                      </p:to>
                                    </p:set>
                                    <p:animEffect transition="in" filter="wipe(left)">
                                      <p:cBhvr>
                                        <p:cTn id="87" dur="500"/>
                                        <p:tgtEl>
                                          <p:spTgt spid="1198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autoUpdateAnimBg="0"/>
      <p:bldP spid="82947" grpId="0" animBg="1" autoUpdateAnimBg="0"/>
      <p:bldP spid="82949" grpId="0" autoUpdateAnimBg="0"/>
      <p:bldP spid="82952" grpId="0" autoUpdateAnimBg="0"/>
      <p:bldP spid="82955" grpId="0" autoUpdateAnimBg="0"/>
      <p:bldP spid="82962" grpId="0" animBg="1"/>
      <p:bldP spid="82963" grpId="0" animBg="1"/>
      <p:bldP spid="8297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灯片编号占位符 3"/>
          <p:cNvSpPr>
            <a:spLocks noGrp="1"/>
          </p:cNvSpPr>
          <p:nvPr>
            <p:ph type="sldNum" sz="quarter" idx="12"/>
          </p:nvPr>
        </p:nvSpPr>
        <p:spPr/>
        <p:txBody>
          <a:bodyPr/>
          <a:lstStyle/>
          <a:p>
            <a:fld id="{EA92BD5C-A33F-4FFD-AAD4-24020932FC25}" type="slidenum">
              <a:rPr lang="en-US" altLang="zh-CN"/>
              <a:pPr/>
              <a:t>16</a:t>
            </a:fld>
            <a:endParaRPr lang="en-US" altLang="zh-CN"/>
          </a:p>
        </p:txBody>
      </p:sp>
      <p:sp>
        <p:nvSpPr>
          <p:cNvPr id="109572" name="Rectangle 4"/>
          <p:cNvSpPr>
            <a:spLocks noChangeArrowheads="1"/>
          </p:cNvSpPr>
          <p:nvPr/>
        </p:nvSpPr>
        <p:spPr bwMode="auto">
          <a:xfrm>
            <a:off x="323850" y="765175"/>
            <a:ext cx="8135938" cy="1187450"/>
          </a:xfrm>
          <a:prstGeom prst="rect">
            <a:avLst/>
          </a:prstGeom>
          <a:noFill/>
          <a:ln w="9525">
            <a:noFill/>
            <a:miter lim="800000"/>
            <a:headEnd/>
            <a:tailEnd/>
          </a:ln>
          <a:effectLst/>
        </p:spPr>
        <p:txBody>
          <a:bodyPr>
            <a:spAutoFit/>
          </a:bodyPr>
          <a:lstStyle/>
          <a:p>
            <a:r>
              <a:rPr kumimoji="1" lang="zh-CN" altLang="en-US" sz="2400" b="1">
                <a:solidFill>
                  <a:srgbClr val="0000CC"/>
                </a:solidFill>
              </a:rPr>
              <a:t>例</a:t>
            </a:r>
            <a:r>
              <a:rPr kumimoji="1" lang="en-US" altLang="zh-CN" sz="2400" b="1">
                <a:solidFill>
                  <a:srgbClr val="0000CC"/>
                </a:solidFill>
              </a:rPr>
              <a:t>1</a:t>
            </a:r>
            <a:r>
              <a:rPr kumimoji="1" lang="zh-CN" altLang="en-US" sz="2400" b="1">
                <a:solidFill>
                  <a:srgbClr val="0000CC"/>
                </a:solidFill>
              </a:rPr>
              <a:t>、</a:t>
            </a:r>
            <a:r>
              <a:rPr kumimoji="1" lang="zh-CN" altLang="en-US" sz="2400" b="1"/>
              <a:t>如图所示，在光滑水平面上放一个匀质直杆，杆的质量为</a:t>
            </a:r>
            <a:r>
              <a:rPr kumimoji="1" lang="en-US" altLang="zh-CN" sz="2400" b="1" i="1"/>
              <a:t>m</a:t>
            </a:r>
            <a:r>
              <a:rPr kumimoji="1" lang="zh-CN" altLang="en-US" sz="2400" b="1" i="1"/>
              <a:t>，</a:t>
            </a:r>
            <a:r>
              <a:rPr kumimoji="1" lang="zh-CN" altLang="en-US" sz="2400" b="1"/>
              <a:t>一个质量与匀质直杆相等的子弹以速度ｖ</a:t>
            </a:r>
            <a:r>
              <a:rPr kumimoji="1" lang="zh-CN" altLang="en-US" sz="2400" b="1" baseline="-25000"/>
              <a:t>０</a:t>
            </a:r>
            <a:r>
              <a:rPr kumimoji="1" lang="zh-CN" altLang="en-US" sz="2400" b="1"/>
              <a:t>击中杆的一端并同杆一同运动，求子弹的运动轨迹。</a:t>
            </a:r>
            <a:endParaRPr kumimoji="1" lang="zh-CN" altLang="zh-CN" sz="2400" b="1" noProof="1"/>
          </a:p>
        </p:txBody>
      </p:sp>
      <p:grpSp>
        <p:nvGrpSpPr>
          <p:cNvPr id="109592" name="Group 24"/>
          <p:cNvGrpSpPr>
            <a:grpSpLocks/>
          </p:cNvGrpSpPr>
          <p:nvPr/>
        </p:nvGrpSpPr>
        <p:grpSpPr bwMode="auto">
          <a:xfrm>
            <a:off x="5508625" y="3644900"/>
            <a:ext cx="1443038" cy="2743200"/>
            <a:chOff x="4195" y="1207"/>
            <a:chExt cx="909" cy="1728"/>
          </a:xfrm>
        </p:grpSpPr>
        <p:sp>
          <p:nvSpPr>
            <p:cNvPr id="109575" name="Rectangle 7"/>
            <p:cNvSpPr>
              <a:spLocks noChangeArrowheads="1"/>
            </p:cNvSpPr>
            <p:nvPr/>
          </p:nvSpPr>
          <p:spPr bwMode="auto">
            <a:xfrm>
              <a:off x="4785" y="1207"/>
              <a:ext cx="47" cy="1553"/>
            </a:xfrm>
            <a:prstGeom prst="rect">
              <a:avLst/>
            </a:prstGeom>
            <a:solidFill>
              <a:srgbClr val="00FFFF"/>
            </a:solidFill>
            <a:ln w="9525">
              <a:noFill/>
              <a:miter lim="800000"/>
              <a:headEnd/>
              <a:tailEnd/>
            </a:ln>
            <a:effectLst/>
          </p:spPr>
          <p:txBody>
            <a:bodyPr wrap="none" anchor="ctr"/>
            <a:lstStyle/>
            <a:p>
              <a:endParaRPr lang="zh-CN" altLang="en-US"/>
            </a:p>
          </p:txBody>
        </p:sp>
        <p:graphicFrame>
          <p:nvGraphicFramePr>
            <p:cNvPr id="109582" name="Object 14"/>
            <p:cNvGraphicFramePr>
              <a:graphicFrameLocks noChangeAspect="1"/>
            </p:cNvGraphicFramePr>
            <p:nvPr/>
          </p:nvGraphicFramePr>
          <p:xfrm>
            <a:off x="4868" y="1726"/>
            <a:ext cx="152" cy="279"/>
          </p:xfrm>
          <a:graphic>
            <a:graphicData uri="http://schemas.openxmlformats.org/presentationml/2006/ole">
              <p:oleObj spid="_x0000_s109582" name="公式" r:id="rId3" imgW="88560" imgH="177480" progId="">
                <p:embed/>
              </p:oleObj>
            </a:graphicData>
          </a:graphic>
        </p:graphicFrame>
        <p:sp>
          <p:nvSpPr>
            <p:cNvPr id="109588" name="Oval 20"/>
            <p:cNvSpPr>
              <a:spLocks noChangeArrowheads="1"/>
            </p:cNvSpPr>
            <p:nvPr/>
          </p:nvSpPr>
          <p:spPr bwMode="auto">
            <a:xfrm>
              <a:off x="4575" y="2633"/>
              <a:ext cx="144" cy="144"/>
            </a:xfrm>
            <a:prstGeom prst="ellipse">
              <a:avLst/>
            </a:prstGeom>
            <a:solidFill>
              <a:schemeClr val="tx1">
                <a:alpha val="50000"/>
              </a:schemeClr>
            </a:solidFill>
            <a:ln w="9525">
              <a:solidFill>
                <a:schemeClr val="tx1"/>
              </a:solidFill>
              <a:round/>
              <a:headEnd/>
              <a:tailEnd/>
            </a:ln>
            <a:effectLst/>
          </p:spPr>
          <p:txBody>
            <a:bodyPr wrap="none" anchor="ctr"/>
            <a:lstStyle/>
            <a:p>
              <a:endParaRPr lang="zh-CN" altLang="en-US"/>
            </a:p>
          </p:txBody>
        </p:sp>
        <p:graphicFrame>
          <p:nvGraphicFramePr>
            <p:cNvPr id="109589" name="Object 21"/>
            <p:cNvGraphicFramePr>
              <a:graphicFrameLocks noChangeAspect="1"/>
            </p:cNvGraphicFramePr>
            <p:nvPr/>
          </p:nvGraphicFramePr>
          <p:xfrm>
            <a:off x="4820" y="2110"/>
            <a:ext cx="284" cy="221"/>
          </p:xfrm>
          <a:graphic>
            <a:graphicData uri="http://schemas.openxmlformats.org/presentationml/2006/ole">
              <p:oleObj spid="_x0000_s109589" name="公式" r:id="rId4" imgW="164880" imgH="139680" progId="">
                <p:embed/>
              </p:oleObj>
            </a:graphicData>
          </a:graphic>
        </p:graphicFrame>
        <p:sp>
          <p:nvSpPr>
            <p:cNvPr id="109590" name="Line 22"/>
            <p:cNvSpPr>
              <a:spLocks noChangeShapeType="1"/>
            </p:cNvSpPr>
            <p:nvPr/>
          </p:nvSpPr>
          <p:spPr bwMode="auto">
            <a:xfrm>
              <a:off x="4286" y="2704"/>
              <a:ext cx="272" cy="0"/>
            </a:xfrm>
            <a:prstGeom prst="line">
              <a:avLst/>
            </a:prstGeom>
            <a:noFill/>
            <a:ln w="9525">
              <a:solidFill>
                <a:schemeClr val="tx1"/>
              </a:solidFill>
              <a:miter lim="800000"/>
              <a:headEnd/>
              <a:tailEnd type="triangle" w="med" len="med"/>
            </a:ln>
            <a:effectLst/>
          </p:spPr>
          <p:txBody>
            <a:bodyPr wrap="none"/>
            <a:lstStyle/>
            <a:p>
              <a:endParaRPr lang="zh-CN" altLang="en-US"/>
            </a:p>
          </p:txBody>
        </p:sp>
        <p:sp>
          <p:nvSpPr>
            <p:cNvPr id="109591" name="Rectangle 23"/>
            <p:cNvSpPr>
              <a:spLocks noChangeArrowheads="1"/>
            </p:cNvSpPr>
            <p:nvPr/>
          </p:nvSpPr>
          <p:spPr bwMode="auto">
            <a:xfrm>
              <a:off x="4195" y="2704"/>
              <a:ext cx="357" cy="231"/>
            </a:xfrm>
            <a:prstGeom prst="rect">
              <a:avLst/>
            </a:prstGeom>
            <a:noFill/>
            <a:ln w="9525">
              <a:noFill/>
              <a:miter lim="800000"/>
              <a:headEnd/>
              <a:tailEnd/>
            </a:ln>
            <a:effectLst/>
          </p:spPr>
          <p:txBody>
            <a:bodyPr wrap="none">
              <a:spAutoFit/>
            </a:bodyPr>
            <a:lstStyle/>
            <a:p>
              <a:r>
                <a:rPr kumimoji="1" lang="zh-CN" altLang="en-US" b="1" i="1"/>
                <a:t>ｖ</a:t>
              </a:r>
              <a:r>
                <a:rPr kumimoji="1" lang="zh-CN" altLang="en-US" b="1" i="1" baseline="-25000"/>
                <a:t>０</a:t>
              </a:r>
            </a:p>
          </p:txBody>
        </p:sp>
      </p:grpSp>
      <p:graphicFrame>
        <p:nvGraphicFramePr>
          <p:cNvPr id="109596" name="Object 28"/>
          <p:cNvGraphicFramePr>
            <a:graphicFrameLocks noChangeAspect="1"/>
          </p:cNvGraphicFramePr>
          <p:nvPr/>
        </p:nvGraphicFramePr>
        <p:xfrm>
          <a:off x="3644900" y="2281238"/>
          <a:ext cx="277813" cy="363537"/>
        </p:xfrm>
        <a:graphic>
          <a:graphicData uri="http://schemas.openxmlformats.org/presentationml/2006/ole">
            <p:oleObj spid="_x0000_s109596" name="Equation" r:id="rId5" imgW="114120" imgH="177480" progId="Equation.DSMT4">
              <p:embed/>
            </p:oleObj>
          </a:graphicData>
        </a:graphic>
      </p:graphicFrame>
      <p:sp>
        <p:nvSpPr>
          <p:cNvPr id="109597" name="Rectangle 29"/>
          <p:cNvSpPr>
            <a:spLocks noChangeArrowheads="1"/>
          </p:cNvSpPr>
          <p:nvPr/>
        </p:nvSpPr>
        <p:spPr bwMode="auto">
          <a:xfrm>
            <a:off x="323850" y="2276475"/>
            <a:ext cx="8208963" cy="1552575"/>
          </a:xfrm>
          <a:prstGeom prst="rect">
            <a:avLst/>
          </a:prstGeom>
          <a:noFill/>
          <a:ln w="9525">
            <a:noFill/>
            <a:miter lim="800000"/>
            <a:headEnd/>
            <a:tailEnd/>
          </a:ln>
          <a:effectLst/>
        </p:spPr>
        <p:txBody>
          <a:bodyPr>
            <a:spAutoFit/>
          </a:bodyPr>
          <a:lstStyle/>
          <a:p>
            <a:r>
              <a:rPr kumimoji="1" lang="zh-CN" altLang="en-US" sz="2400" b="1">
                <a:solidFill>
                  <a:srgbClr val="0000CC"/>
                </a:solidFill>
              </a:rPr>
              <a:t>例</a:t>
            </a:r>
            <a:r>
              <a:rPr kumimoji="1" lang="en-US" altLang="zh-CN" sz="2400" b="1">
                <a:solidFill>
                  <a:srgbClr val="0000CC"/>
                </a:solidFill>
              </a:rPr>
              <a:t>2</a:t>
            </a:r>
            <a:r>
              <a:rPr kumimoji="1" lang="zh-CN" altLang="en-US" sz="2400" b="1">
                <a:solidFill>
                  <a:srgbClr val="0000CC"/>
                </a:solidFill>
              </a:rPr>
              <a:t>、</a:t>
            </a:r>
            <a:r>
              <a:rPr kumimoji="1" lang="zh-CN" altLang="en-US" sz="2400" b="1"/>
              <a:t>如图所示，在光滑水平面上放一个匀质直杆，杆的质量为</a:t>
            </a:r>
            <a:r>
              <a:rPr kumimoji="1" lang="en-US" altLang="zh-CN" sz="2400" b="1" i="1"/>
              <a:t>m</a:t>
            </a:r>
            <a:r>
              <a:rPr kumimoji="1" lang="zh-CN" altLang="en-US" sz="2400" b="1" i="1"/>
              <a:t>，</a:t>
            </a:r>
            <a:r>
              <a:rPr kumimoji="1" lang="zh-CN" altLang="en-US" sz="2400" b="1"/>
              <a:t>一个质量与匀质直杆相等的子弹以速度ｖ</a:t>
            </a:r>
            <a:r>
              <a:rPr kumimoji="1" lang="zh-CN" altLang="en-US" sz="2400" b="1" baseline="-25000"/>
              <a:t>０</a:t>
            </a:r>
            <a:r>
              <a:rPr kumimoji="1" lang="zh-CN" altLang="en-US" sz="2400" b="1"/>
              <a:t>与杆的一端发生弹性碰撞，求开始时杆的质心运动速度和转动的角速度。</a:t>
            </a:r>
            <a:endParaRPr kumimoji="1" lang="zh-CN" altLang="zh-CN" sz="2400" b="1" noProof="1"/>
          </a:p>
        </p:txBody>
      </p:sp>
      <p:sp>
        <p:nvSpPr>
          <p:cNvPr id="109598" name="Text Box 30"/>
          <p:cNvSpPr txBox="1">
            <a:spLocks noChangeArrowheads="1"/>
          </p:cNvSpPr>
          <p:nvPr/>
        </p:nvSpPr>
        <p:spPr bwMode="auto">
          <a:xfrm>
            <a:off x="539750" y="77788"/>
            <a:ext cx="1809750" cy="579437"/>
          </a:xfrm>
          <a:prstGeom prst="rect">
            <a:avLst/>
          </a:prstGeom>
          <a:noFill/>
          <a:ln w="9525">
            <a:noFill/>
            <a:miter lim="800000"/>
            <a:headEnd/>
            <a:tailEnd/>
          </a:ln>
          <a:effectLst/>
        </p:spPr>
        <p:txBody>
          <a:bodyPr wrap="none">
            <a:spAutoFit/>
          </a:bodyPr>
          <a:lstStyle/>
          <a:p>
            <a:r>
              <a:rPr lang="zh-CN" altLang="en-US" sz="3200"/>
              <a:t>思考题：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9596"/>
                                        </p:tgtEl>
                                        <p:attrNameLst>
                                          <p:attrName>style.visibility</p:attrName>
                                        </p:attrNameLst>
                                      </p:cBhvr>
                                      <p:to>
                                        <p:strVal val="visible"/>
                                      </p:to>
                                    </p:set>
                                    <p:animEffect transition="in" filter="wipe(left)">
                                      <p:cBhvr>
                                        <p:cTn id="7" dur="500"/>
                                        <p:tgtEl>
                                          <p:spTgt spid="1095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灯片编号占位符 3"/>
          <p:cNvSpPr>
            <a:spLocks noGrp="1"/>
          </p:cNvSpPr>
          <p:nvPr>
            <p:ph type="sldNum" sz="quarter" idx="12"/>
          </p:nvPr>
        </p:nvSpPr>
        <p:spPr/>
        <p:txBody>
          <a:bodyPr/>
          <a:lstStyle/>
          <a:p>
            <a:fld id="{38DAE1E0-B32D-4F6E-941E-9C8E7FDE8060}" type="slidenum">
              <a:rPr lang="en-US" altLang="zh-CN"/>
              <a:pPr/>
              <a:t>17</a:t>
            </a:fld>
            <a:endParaRPr lang="en-US" altLang="zh-CN"/>
          </a:p>
        </p:txBody>
      </p:sp>
      <p:graphicFrame>
        <p:nvGraphicFramePr>
          <p:cNvPr id="84994" name="Object 2"/>
          <p:cNvGraphicFramePr>
            <a:graphicFrameLocks noChangeAspect="1"/>
          </p:cNvGraphicFramePr>
          <p:nvPr/>
        </p:nvGraphicFramePr>
        <p:xfrm>
          <a:off x="4067175" y="2420938"/>
          <a:ext cx="1812925" cy="558800"/>
        </p:xfrm>
        <a:graphic>
          <a:graphicData uri="http://schemas.openxmlformats.org/presentationml/2006/ole">
            <p:oleObj spid="_x0000_s84994" name="Equation" r:id="rId3" imgW="558720" imgH="228600" progId="Equation.DSMT4">
              <p:embed/>
            </p:oleObj>
          </a:graphicData>
        </a:graphic>
      </p:graphicFrame>
      <p:graphicFrame>
        <p:nvGraphicFramePr>
          <p:cNvPr id="84995" name="Object 3"/>
          <p:cNvGraphicFramePr>
            <a:graphicFrameLocks noChangeAspect="1"/>
          </p:cNvGraphicFramePr>
          <p:nvPr/>
        </p:nvGraphicFramePr>
        <p:xfrm>
          <a:off x="4157663" y="914400"/>
          <a:ext cx="4487862" cy="657225"/>
        </p:xfrm>
        <a:graphic>
          <a:graphicData uri="http://schemas.openxmlformats.org/presentationml/2006/ole">
            <p:oleObj spid="_x0000_s84995" name="Equation" r:id="rId4" imgW="1815840" imgH="279360" progId="Equation.3">
              <p:embed/>
            </p:oleObj>
          </a:graphicData>
        </a:graphic>
      </p:graphicFrame>
      <p:graphicFrame>
        <p:nvGraphicFramePr>
          <p:cNvPr id="84996" name="Object 4"/>
          <p:cNvGraphicFramePr>
            <a:graphicFrameLocks noChangeAspect="1"/>
          </p:cNvGraphicFramePr>
          <p:nvPr/>
        </p:nvGraphicFramePr>
        <p:xfrm>
          <a:off x="1371600" y="914400"/>
          <a:ext cx="2255838" cy="838200"/>
        </p:xfrm>
        <a:graphic>
          <a:graphicData uri="http://schemas.openxmlformats.org/presentationml/2006/ole">
            <p:oleObj spid="_x0000_s84996" name="Equation" r:id="rId5" imgW="863280" imgH="342720" progId="Equation.3">
              <p:embed/>
            </p:oleObj>
          </a:graphicData>
        </a:graphic>
      </p:graphicFrame>
      <p:graphicFrame>
        <p:nvGraphicFramePr>
          <p:cNvPr id="84997" name="Object 5"/>
          <p:cNvGraphicFramePr>
            <a:graphicFrameLocks noChangeAspect="1"/>
          </p:cNvGraphicFramePr>
          <p:nvPr/>
        </p:nvGraphicFramePr>
        <p:xfrm>
          <a:off x="3352800" y="1600200"/>
          <a:ext cx="2374900" cy="692150"/>
        </p:xfrm>
        <a:graphic>
          <a:graphicData uri="http://schemas.openxmlformats.org/presentationml/2006/ole">
            <p:oleObj spid="_x0000_s84997" name="Equation" r:id="rId6" imgW="850680" imgH="241200" progId="Equation.3">
              <p:embed/>
            </p:oleObj>
          </a:graphicData>
        </a:graphic>
      </p:graphicFrame>
      <p:sp>
        <p:nvSpPr>
          <p:cNvPr id="84998" name="Text Box 6"/>
          <p:cNvSpPr txBox="1">
            <a:spLocks noChangeArrowheads="1"/>
          </p:cNvSpPr>
          <p:nvPr/>
        </p:nvSpPr>
        <p:spPr bwMode="auto">
          <a:xfrm>
            <a:off x="304800" y="2438400"/>
            <a:ext cx="3835400" cy="519113"/>
          </a:xfrm>
          <a:prstGeom prst="rect">
            <a:avLst/>
          </a:prstGeom>
          <a:noFill/>
          <a:ln w="9525">
            <a:noFill/>
            <a:miter lim="800000"/>
            <a:headEnd/>
            <a:tailEnd/>
          </a:ln>
          <a:effectLst/>
        </p:spPr>
        <p:txBody>
          <a:bodyPr>
            <a:spAutoFit/>
          </a:bodyPr>
          <a:lstStyle/>
          <a:p>
            <a:r>
              <a:rPr kumimoji="1" lang="zh-CN" altLang="en-US" sz="2800" b="1">
                <a:latin typeface="Times New Roman" pitchFamily="18" charset="0"/>
                <a:ea typeface="楷体_GB2312" pitchFamily="49" charset="-122"/>
              </a:rPr>
              <a:t>角动量转轴上的分量</a:t>
            </a:r>
          </a:p>
        </p:txBody>
      </p:sp>
      <p:sp>
        <p:nvSpPr>
          <p:cNvPr id="84999" name="Text Box 7"/>
          <p:cNvSpPr txBox="1">
            <a:spLocks noChangeArrowheads="1"/>
          </p:cNvSpPr>
          <p:nvPr/>
        </p:nvSpPr>
        <p:spPr bwMode="auto">
          <a:xfrm>
            <a:off x="914400" y="1676400"/>
            <a:ext cx="2217738" cy="519113"/>
          </a:xfrm>
          <a:prstGeom prst="rect">
            <a:avLst/>
          </a:prstGeom>
          <a:solidFill>
            <a:schemeClr val="bg1"/>
          </a:solidFill>
          <a:ln w="9525">
            <a:noFill/>
            <a:miter lim="800000"/>
            <a:headEnd/>
            <a:tailEnd/>
          </a:ln>
          <a:effectLst/>
        </p:spPr>
        <p:txBody>
          <a:bodyPr>
            <a:spAutoFit/>
          </a:bodyPr>
          <a:lstStyle/>
          <a:p>
            <a:r>
              <a:rPr kumimoji="1" lang="zh-CN" altLang="en-US" sz="2800" b="1">
                <a:latin typeface="Times New Roman" pitchFamily="18" charset="0"/>
                <a:ea typeface="楷体_GB2312" pitchFamily="49" charset="-122"/>
              </a:rPr>
              <a:t>平行轴定理</a:t>
            </a:r>
          </a:p>
        </p:txBody>
      </p:sp>
      <p:sp>
        <p:nvSpPr>
          <p:cNvPr id="85000" name="Text Box 8"/>
          <p:cNvSpPr txBox="1">
            <a:spLocks noChangeArrowheads="1"/>
          </p:cNvSpPr>
          <p:nvPr/>
        </p:nvSpPr>
        <p:spPr bwMode="auto">
          <a:xfrm>
            <a:off x="609600" y="381000"/>
            <a:ext cx="2162175" cy="519113"/>
          </a:xfrm>
          <a:prstGeom prst="rect">
            <a:avLst/>
          </a:prstGeom>
          <a:noFill/>
          <a:ln w="9525">
            <a:noFill/>
            <a:miter lim="800000"/>
            <a:headEnd/>
            <a:tailEnd/>
          </a:ln>
          <a:effectLst/>
        </p:spPr>
        <p:txBody>
          <a:bodyPr>
            <a:spAutoFit/>
          </a:bodyPr>
          <a:lstStyle/>
          <a:p>
            <a:r>
              <a:rPr kumimoji="1" lang="zh-CN" altLang="en-US" sz="2800" b="1">
                <a:latin typeface="Times New Roman" pitchFamily="18" charset="0"/>
                <a:ea typeface="楷体_GB2312" pitchFamily="49" charset="-122"/>
              </a:rPr>
              <a:t>转动惯量</a:t>
            </a:r>
          </a:p>
        </p:txBody>
      </p:sp>
      <p:graphicFrame>
        <p:nvGraphicFramePr>
          <p:cNvPr id="85001" name="Object 9"/>
          <p:cNvGraphicFramePr>
            <a:graphicFrameLocks noChangeAspect="1"/>
          </p:cNvGraphicFramePr>
          <p:nvPr/>
        </p:nvGraphicFramePr>
        <p:xfrm>
          <a:off x="4427538" y="3213100"/>
          <a:ext cx="2906712" cy="808038"/>
        </p:xfrm>
        <a:graphic>
          <a:graphicData uri="http://schemas.openxmlformats.org/presentationml/2006/ole">
            <p:oleObj spid="_x0000_s85001" name="Equation" r:id="rId7" imgW="1180800" imgH="342720" progId="Equation.DSMT4">
              <p:embed/>
            </p:oleObj>
          </a:graphicData>
        </a:graphic>
      </p:graphicFrame>
      <p:sp>
        <p:nvSpPr>
          <p:cNvPr id="85002" name="Text Box 10"/>
          <p:cNvSpPr txBox="1">
            <a:spLocks noChangeArrowheads="1"/>
          </p:cNvSpPr>
          <p:nvPr/>
        </p:nvSpPr>
        <p:spPr bwMode="auto">
          <a:xfrm>
            <a:off x="304800" y="3200400"/>
            <a:ext cx="4554538" cy="519113"/>
          </a:xfrm>
          <a:prstGeom prst="rect">
            <a:avLst/>
          </a:prstGeom>
          <a:noFill/>
          <a:ln w="9525">
            <a:noFill/>
            <a:miter lim="800000"/>
            <a:headEnd/>
            <a:tailEnd/>
          </a:ln>
          <a:effectLst/>
        </p:spPr>
        <p:txBody>
          <a:bodyPr>
            <a:spAutoFit/>
          </a:bodyPr>
          <a:lstStyle/>
          <a:p>
            <a:r>
              <a:rPr kumimoji="1" lang="zh-CN" altLang="en-US" sz="2800" b="1">
                <a:latin typeface="Times New Roman" pitchFamily="18" charset="0"/>
                <a:ea typeface="楷体_GB2312" pitchFamily="49" charset="-122"/>
              </a:rPr>
              <a:t>外力矩在转轴上的分量：</a:t>
            </a:r>
          </a:p>
        </p:txBody>
      </p:sp>
      <p:graphicFrame>
        <p:nvGraphicFramePr>
          <p:cNvPr id="85003" name="Object 11"/>
          <p:cNvGraphicFramePr>
            <a:graphicFrameLocks noChangeAspect="1"/>
          </p:cNvGraphicFramePr>
          <p:nvPr/>
        </p:nvGraphicFramePr>
        <p:xfrm>
          <a:off x="4716463" y="3933825"/>
          <a:ext cx="3057525" cy="1055688"/>
        </p:xfrm>
        <a:graphic>
          <a:graphicData uri="http://schemas.openxmlformats.org/presentationml/2006/ole">
            <p:oleObj spid="_x0000_s85003" name="Equation" r:id="rId8" imgW="1066680" imgH="393480" progId="Equation.DSMT4">
              <p:embed/>
            </p:oleObj>
          </a:graphicData>
        </a:graphic>
      </p:graphicFrame>
      <p:sp>
        <p:nvSpPr>
          <p:cNvPr id="85004" name="Text Box 12"/>
          <p:cNvSpPr txBox="1">
            <a:spLocks noChangeArrowheads="1"/>
          </p:cNvSpPr>
          <p:nvPr/>
        </p:nvSpPr>
        <p:spPr bwMode="auto">
          <a:xfrm>
            <a:off x="304800" y="4191000"/>
            <a:ext cx="4627563" cy="433388"/>
          </a:xfrm>
          <a:prstGeom prst="rect">
            <a:avLst/>
          </a:prstGeom>
          <a:noFill/>
          <a:ln w="9525">
            <a:noFill/>
            <a:miter lim="800000"/>
            <a:headEnd/>
            <a:tailEnd/>
          </a:ln>
          <a:effectLst/>
        </p:spPr>
        <p:txBody>
          <a:bodyPr>
            <a:spAutoFit/>
          </a:bodyPr>
          <a:lstStyle/>
          <a:p>
            <a:pPr>
              <a:lnSpc>
                <a:spcPct val="80000"/>
              </a:lnSpc>
              <a:spcBef>
                <a:spcPct val="30000"/>
              </a:spcBef>
            </a:pPr>
            <a:r>
              <a:rPr kumimoji="1" lang="zh-CN" altLang="en-US" sz="2800" b="1">
                <a:latin typeface="Times New Roman" pitchFamily="18" charset="0"/>
                <a:ea typeface="楷体_GB2312" pitchFamily="49" charset="-122"/>
              </a:rPr>
              <a:t>刚体定轴转动的转动定律</a:t>
            </a:r>
          </a:p>
        </p:txBody>
      </p:sp>
      <p:sp>
        <p:nvSpPr>
          <p:cNvPr id="85005" name="Text Box 13"/>
          <p:cNvSpPr txBox="1">
            <a:spLocks noChangeArrowheads="1"/>
          </p:cNvSpPr>
          <p:nvPr/>
        </p:nvSpPr>
        <p:spPr bwMode="auto">
          <a:xfrm>
            <a:off x="381000" y="5157788"/>
            <a:ext cx="8229600" cy="1395412"/>
          </a:xfrm>
          <a:prstGeom prst="rect">
            <a:avLst/>
          </a:prstGeom>
          <a:noFill/>
          <a:ln w="9525">
            <a:noFill/>
            <a:miter lim="800000"/>
            <a:headEnd/>
            <a:tailEnd/>
          </a:ln>
          <a:effectLst/>
        </p:spPr>
        <p:txBody>
          <a:bodyPr>
            <a:spAutoFit/>
          </a:bodyPr>
          <a:lstStyle/>
          <a:p>
            <a:pPr>
              <a:lnSpc>
                <a:spcPct val="85000"/>
              </a:lnSpc>
              <a:spcBef>
                <a:spcPct val="25000"/>
              </a:spcBef>
            </a:pPr>
            <a:r>
              <a:rPr kumimoji="1" lang="zh-CN" altLang="en-US" sz="2800" b="1">
                <a:latin typeface="Times New Roman" pitchFamily="18" charset="0"/>
                <a:ea typeface="楷体_GB2312" pitchFamily="49" charset="-122"/>
              </a:rPr>
              <a:t>刚体所受的对于某一固定转轴的</a:t>
            </a:r>
            <a:r>
              <a:rPr kumimoji="1" lang="zh-CN" altLang="en-US" sz="2800" b="1">
                <a:solidFill>
                  <a:schemeClr val="tx2"/>
                </a:solidFill>
                <a:latin typeface="Times New Roman" pitchFamily="18" charset="0"/>
                <a:ea typeface="楷体_GB2312" pitchFamily="49" charset="-122"/>
              </a:rPr>
              <a:t>合外力矩</a:t>
            </a:r>
            <a:r>
              <a:rPr kumimoji="1" lang="zh-CN" altLang="en-US" sz="2800" b="1">
                <a:latin typeface="Times New Roman" pitchFamily="18" charset="0"/>
                <a:ea typeface="楷体_GB2312" pitchFamily="49" charset="-122"/>
              </a:rPr>
              <a:t>等于刚体</a:t>
            </a:r>
          </a:p>
          <a:p>
            <a:pPr>
              <a:lnSpc>
                <a:spcPct val="85000"/>
              </a:lnSpc>
              <a:spcBef>
                <a:spcPct val="25000"/>
              </a:spcBef>
            </a:pPr>
            <a:r>
              <a:rPr kumimoji="1" lang="zh-CN" altLang="en-US" sz="2800" b="1">
                <a:latin typeface="Times New Roman" pitchFamily="18" charset="0"/>
                <a:ea typeface="楷体_GB2312" pitchFamily="49" charset="-122"/>
              </a:rPr>
              <a:t>对此转轴的</a:t>
            </a:r>
            <a:r>
              <a:rPr kumimoji="1" lang="zh-CN" altLang="en-US" sz="2800" b="1">
                <a:solidFill>
                  <a:srgbClr val="0000CC"/>
                </a:solidFill>
                <a:latin typeface="Times New Roman" pitchFamily="18" charset="0"/>
                <a:ea typeface="楷体_GB2312" pitchFamily="49" charset="-122"/>
              </a:rPr>
              <a:t>转动惯量</a:t>
            </a:r>
            <a:r>
              <a:rPr kumimoji="1" lang="zh-CN" altLang="en-US" sz="2800" b="1">
                <a:latin typeface="Times New Roman" pitchFamily="18" charset="0"/>
                <a:ea typeface="楷体_GB2312" pitchFamily="49" charset="-122"/>
              </a:rPr>
              <a:t>与刚体在此合外力矩作用下所</a:t>
            </a:r>
          </a:p>
          <a:p>
            <a:pPr>
              <a:lnSpc>
                <a:spcPct val="85000"/>
              </a:lnSpc>
              <a:spcBef>
                <a:spcPct val="25000"/>
              </a:spcBef>
            </a:pPr>
            <a:r>
              <a:rPr kumimoji="1" lang="zh-CN" altLang="en-US" sz="2800" b="1">
                <a:latin typeface="Times New Roman" pitchFamily="18" charset="0"/>
                <a:ea typeface="楷体_GB2312" pitchFamily="49" charset="-122"/>
              </a:rPr>
              <a:t>获得的</a:t>
            </a:r>
            <a:r>
              <a:rPr kumimoji="1" lang="zh-CN" altLang="en-US" sz="2800" b="1">
                <a:solidFill>
                  <a:srgbClr val="0000CC"/>
                </a:solidFill>
                <a:latin typeface="Times New Roman" pitchFamily="18" charset="0"/>
                <a:ea typeface="楷体_GB2312" pitchFamily="49" charset="-122"/>
              </a:rPr>
              <a:t>角加速度的乘积</a:t>
            </a:r>
            <a:r>
              <a:rPr kumimoji="1" lang="zh-CN" altLang="en-US" sz="2800" b="1">
                <a:solidFill>
                  <a:schemeClr val="tx2"/>
                </a:solidFill>
                <a:latin typeface="Times New Roman" pitchFamily="18" charset="0"/>
                <a:ea typeface="楷体_GB2312" pitchFamily="49" charset="-122"/>
              </a:rPr>
              <a:t>。</a:t>
            </a:r>
            <a:endParaRPr kumimoji="1" lang="zh-CN" altLang="en-US" sz="2800" b="1">
              <a:latin typeface="Times New Roman" pitchFamily="18" charset="0"/>
              <a:ea typeface="创艺简粗黑" pitchFamily="2" charset="-122"/>
            </a:endParaRPr>
          </a:p>
        </p:txBody>
      </p:sp>
      <p:sp>
        <p:nvSpPr>
          <p:cNvPr id="85006" name="Text Box 14"/>
          <p:cNvSpPr txBox="1">
            <a:spLocks noChangeArrowheads="1"/>
          </p:cNvSpPr>
          <p:nvPr/>
        </p:nvSpPr>
        <p:spPr bwMode="auto">
          <a:xfrm>
            <a:off x="2484438" y="115888"/>
            <a:ext cx="4608512" cy="579437"/>
          </a:xfrm>
          <a:prstGeom prst="rect">
            <a:avLst/>
          </a:prstGeom>
          <a:noFill/>
          <a:ln w="9525">
            <a:noFill/>
            <a:miter lim="800000"/>
            <a:headEnd/>
            <a:tailEnd/>
          </a:ln>
          <a:effectLst/>
        </p:spPr>
        <p:txBody>
          <a:bodyPr>
            <a:spAutoFit/>
          </a:bodyPr>
          <a:lstStyle/>
          <a:p>
            <a:r>
              <a:rPr kumimoji="1" lang="zh-CN" altLang="en-US" sz="3200" b="1">
                <a:solidFill>
                  <a:schemeClr val="bg2"/>
                </a:solidFill>
                <a:latin typeface="Times New Roman" pitchFamily="18" charset="0"/>
                <a:ea typeface="楷体_GB2312" pitchFamily="49" charset="-122"/>
              </a:rPr>
              <a:t>第四章 刚体力学小结</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5006"/>
                                        </p:tgtEl>
                                        <p:attrNameLst>
                                          <p:attrName>style.visibility</p:attrName>
                                        </p:attrNameLst>
                                      </p:cBhvr>
                                      <p:to>
                                        <p:strVal val="visible"/>
                                      </p:to>
                                    </p:set>
                                    <p:animEffect transition="in" filter="wipe(left)">
                                      <p:cBhvr>
                                        <p:cTn id="7" dur="500"/>
                                        <p:tgtEl>
                                          <p:spTgt spid="8500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5000"/>
                                        </p:tgtEl>
                                        <p:attrNameLst>
                                          <p:attrName>style.visibility</p:attrName>
                                        </p:attrNameLst>
                                      </p:cBhvr>
                                      <p:to>
                                        <p:strVal val="visible"/>
                                      </p:to>
                                    </p:set>
                                    <p:animEffect transition="in" filter="wipe(left)">
                                      <p:cBhvr>
                                        <p:cTn id="12" dur="500"/>
                                        <p:tgtEl>
                                          <p:spTgt spid="8500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4996"/>
                                        </p:tgtEl>
                                        <p:attrNameLst>
                                          <p:attrName>style.visibility</p:attrName>
                                        </p:attrNameLst>
                                      </p:cBhvr>
                                      <p:to>
                                        <p:strVal val="visible"/>
                                      </p:to>
                                    </p:set>
                                    <p:animEffect transition="in" filter="wipe(left)">
                                      <p:cBhvr>
                                        <p:cTn id="17" dur="500"/>
                                        <p:tgtEl>
                                          <p:spTgt spid="8499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4995"/>
                                        </p:tgtEl>
                                        <p:attrNameLst>
                                          <p:attrName>style.visibility</p:attrName>
                                        </p:attrNameLst>
                                      </p:cBhvr>
                                      <p:to>
                                        <p:strVal val="visible"/>
                                      </p:to>
                                    </p:set>
                                    <p:animEffect transition="in" filter="wipe(left)">
                                      <p:cBhvr>
                                        <p:cTn id="22" dur="500"/>
                                        <p:tgtEl>
                                          <p:spTgt spid="8499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4999"/>
                                        </p:tgtEl>
                                        <p:attrNameLst>
                                          <p:attrName>style.visibility</p:attrName>
                                        </p:attrNameLst>
                                      </p:cBhvr>
                                      <p:to>
                                        <p:strVal val="visible"/>
                                      </p:to>
                                    </p:set>
                                    <p:animEffect transition="in" filter="wipe(left)">
                                      <p:cBhvr>
                                        <p:cTn id="27" dur="500"/>
                                        <p:tgtEl>
                                          <p:spTgt spid="8499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4997"/>
                                        </p:tgtEl>
                                        <p:attrNameLst>
                                          <p:attrName>style.visibility</p:attrName>
                                        </p:attrNameLst>
                                      </p:cBhvr>
                                      <p:to>
                                        <p:strVal val="visible"/>
                                      </p:to>
                                    </p:set>
                                    <p:animEffect transition="in" filter="wipe(left)">
                                      <p:cBhvr>
                                        <p:cTn id="32" dur="500"/>
                                        <p:tgtEl>
                                          <p:spTgt spid="8499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4998"/>
                                        </p:tgtEl>
                                        <p:attrNameLst>
                                          <p:attrName>style.visibility</p:attrName>
                                        </p:attrNameLst>
                                      </p:cBhvr>
                                      <p:to>
                                        <p:strVal val="visible"/>
                                      </p:to>
                                    </p:set>
                                    <p:animEffect transition="in" filter="wipe(left)">
                                      <p:cBhvr>
                                        <p:cTn id="37" dur="500"/>
                                        <p:tgtEl>
                                          <p:spTgt spid="8499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84994"/>
                                        </p:tgtEl>
                                        <p:attrNameLst>
                                          <p:attrName>style.visibility</p:attrName>
                                        </p:attrNameLst>
                                      </p:cBhvr>
                                      <p:to>
                                        <p:strVal val="visible"/>
                                      </p:to>
                                    </p:set>
                                    <p:animEffect transition="in" filter="wipe(left)">
                                      <p:cBhvr>
                                        <p:cTn id="42" dur="500"/>
                                        <p:tgtEl>
                                          <p:spTgt spid="8499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5002"/>
                                        </p:tgtEl>
                                        <p:attrNameLst>
                                          <p:attrName>style.visibility</p:attrName>
                                        </p:attrNameLst>
                                      </p:cBhvr>
                                      <p:to>
                                        <p:strVal val="visible"/>
                                      </p:to>
                                    </p:set>
                                    <p:animEffect transition="in" filter="wipe(left)">
                                      <p:cBhvr>
                                        <p:cTn id="47" dur="500"/>
                                        <p:tgtEl>
                                          <p:spTgt spid="8500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85001"/>
                                        </p:tgtEl>
                                        <p:attrNameLst>
                                          <p:attrName>style.visibility</p:attrName>
                                        </p:attrNameLst>
                                      </p:cBhvr>
                                      <p:to>
                                        <p:strVal val="visible"/>
                                      </p:to>
                                    </p:set>
                                    <p:animEffect transition="in" filter="wipe(left)">
                                      <p:cBhvr>
                                        <p:cTn id="52" dur="500"/>
                                        <p:tgtEl>
                                          <p:spTgt spid="8500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85004"/>
                                        </p:tgtEl>
                                        <p:attrNameLst>
                                          <p:attrName>style.visibility</p:attrName>
                                        </p:attrNameLst>
                                      </p:cBhvr>
                                      <p:to>
                                        <p:strVal val="visible"/>
                                      </p:to>
                                    </p:set>
                                    <p:animEffect transition="in" filter="wipe(left)">
                                      <p:cBhvr>
                                        <p:cTn id="57" dur="500"/>
                                        <p:tgtEl>
                                          <p:spTgt spid="8500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85003"/>
                                        </p:tgtEl>
                                        <p:attrNameLst>
                                          <p:attrName>style.visibility</p:attrName>
                                        </p:attrNameLst>
                                      </p:cBhvr>
                                      <p:to>
                                        <p:strVal val="visible"/>
                                      </p:to>
                                    </p:set>
                                    <p:animEffect transition="in" filter="wipe(left)">
                                      <p:cBhvr>
                                        <p:cTn id="62" dur="500"/>
                                        <p:tgtEl>
                                          <p:spTgt spid="8500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85005"/>
                                        </p:tgtEl>
                                        <p:attrNameLst>
                                          <p:attrName>style.visibility</p:attrName>
                                        </p:attrNameLst>
                                      </p:cBhvr>
                                      <p:to>
                                        <p:strVal val="visible"/>
                                      </p:to>
                                    </p:set>
                                    <p:animEffect transition="in" filter="wipe(left)">
                                      <p:cBhvr>
                                        <p:cTn id="67" dur="500"/>
                                        <p:tgtEl>
                                          <p:spTgt spid="850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8" grpId="0" autoUpdateAnimBg="0"/>
      <p:bldP spid="84999" grpId="0" animBg="1" autoUpdateAnimBg="0"/>
      <p:bldP spid="85000" grpId="0" autoUpdateAnimBg="0"/>
      <p:bldP spid="85002" grpId="0" autoUpdateAnimBg="0"/>
      <p:bldP spid="85004" grpId="0" autoUpdateAnimBg="0"/>
      <p:bldP spid="85005" grpId="0" autoUpdateAnimBg="0"/>
      <p:bldP spid="85006"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灯片编号占位符 3"/>
          <p:cNvSpPr>
            <a:spLocks noGrp="1"/>
          </p:cNvSpPr>
          <p:nvPr>
            <p:ph type="sldNum" sz="quarter" idx="12"/>
          </p:nvPr>
        </p:nvSpPr>
        <p:spPr/>
        <p:txBody>
          <a:bodyPr/>
          <a:lstStyle/>
          <a:p>
            <a:fld id="{E56369A0-439C-402D-8E0E-807F33B1A8B7}" type="slidenum">
              <a:rPr lang="en-US" altLang="zh-CN"/>
              <a:pPr/>
              <a:t>18</a:t>
            </a:fld>
            <a:endParaRPr lang="en-US" altLang="zh-CN"/>
          </a:p>
        </p:txBody>
      </p:sp>
      <p:graphicFrame>
        <p:nvGraphicFramePr>
          <p:cNvPr id="86018" name="Object 2"/>
          <p:cNvGraphicFramePr>
            <a:graphicFrameLocks noChangeAspect="1"/>
          </p:cNvGraphicFramePr>
          <p:nvPr/>
        </p:nvGraphicFramePr>
        <p:xfrm>
          <a:off x="900113" y="2708275"/>
          <a:ext cx="7620000" cy="1127125"/>
        </p:xfrm>
        <a:graphic>
          <a:graphicData uri="http://schemas.openxmlformats.org/presentationml/2006/ole">
            <p:oleObj spid="_x0000_s86018" name="Equation" r:id="rId3" imgW="2400120" imgH="393480" progId="Equation.3">
              <p:embed/>
            </p:oleObj>
          </a:graphicData>
        </a:graphic>
      </p:graphicFrame>
      <p:graphicFrame>
        <p:nvGraphicFramePr>
          <p:cNvPr id="86019" name="Object 3"/>
          <p:cNvGraphicFramePr>
            <a:graphicFrameLocks noChangeAspect="1"/>
          </p:cNvGraphicFramePr>
          <p:nvPr/>
        </p:nvGraphicFramePr>
        <p:xfrm>
          <a:off x="1619250" y="4005263"/>
          <a:ext cx="6118225" cy="1139825"/>
        </p:xfrm>
        <a:graphic>
          <a:graphicData uri="http://schemas.openxmlformats.org/presentationml/2006/ole">
            <p:oleObj spid="_x0000_s86019" name="Equation" r:id="rId4" imgW="1726920" imgH="431640" progId="Equation.3">
              <p:embed/>
            </p:oleObj>
          </a:graphicData>
        </a:graphic>
      </p:graphicFrame>
      <p:sp>
        <p:nvSpPr>
          <p:cNvPr id="86020" name="Text Box 4"/>
          <p:cNvSpPr txBox="1">
            <a:spLocks noChangeArrowheads="1"/>
          </p:cNvSpPr>
          <p:nvPr/>
        </p:nvSpPr>
        <p:spPr bwMode="auto">
          <a:xfrm>
            <a:off x="1143000" y="5562600"/>
            <a:ext cx="7389813" cy="946150"/>
          </a:xfrm>
          <a:prstGeom prst="rect">
            <a:avLst/>
          </a:prstGeom>
          <a:noFill/>
          <a:ln w="9525">
            <a:noFill/>
            <a:miter lim="800000"/>
            <a:headEnd/>
            <a:tailEnd/>
          </a:ln>
          <a:effectLst/>
        </p:spPr>
        <p:txBody>
          <a:bodyPr>
            <a:spAutoFit/>
          </a:bodyPr>
          <a:lstStyle/>
          <a:p>
            <a:r>
              <a:rPr kumimoji="1" lang="zh-CN" altLang="en-US" sz="2800" b="1">
                <a:latin typeface="Times New Roman" pitchFamily="18" charset="0"/>
                <a:ea typeface="楷体_GB2312" pitchFamily="49" charset="-122"/>
              </a:rPr>
              <a:t>所有外力对刚体相对质心的运动所作的功</a:t>
            </a:r>
          </a:p>
          <a:p>
            <a:r>
              <a:rPr kumimoji="1" lang="zh-CN" altLang="en-US" sz="2800" b="1">
                <a:latin typeface="Times New Roman" pitchFamily="18" charset="0"/>
                <a:ea typeface="楷体_GB2312" pitchFamily="49" charset="-122"/>
              </a:rPr>
              <a:t>等于刚体内动能的增量。</a:t>
            </a:r>
          </a:p>
        </p:txBody>
      </p:sp>
      <p:sp>
        <p:nvSpPr>
          <p:cNvPr id="86021" name="AutoShape 5"/>
          <p:cNvSpPr>
            <a:spLocks noChangeArrowheads="1"/>
          </p:cNvSpPr>
          <p:nvPr/>
        </p:nvSpPr>
        <p:spPr bwMode="auto">
          <a:xfrm>
            <a:off x="304800" y="4572000"/>
            <a:ext cx="1143000" cy="1143000"/>
          </a:xfrm>
          <a:prstGeom prst="wedgeEllipseCallout">
            <a:avLst>
              <a:gd name="adj1" fmla="val 306389"/>
              <a:gd name="adj2" fmla="val 45694"/>
            </a:avLst>
          </a:prstGeom>
          <a:solidFill>
            <a:srgbClr val="FFFFCC"/>
          </a:solidFill>
          <a:ln w="38100">
            <a:solidFill>
              <a:srgbClr val="FF00FF"/>
            </a:solidFill>
            <a:miter lim="800000"/>
            <a:headEnd/>
            <a:tailEnd/>
          </a:ln>
          <a:effectLst/>
        </p:spPr>
        <p:txBody>
          <a:bodyPr vert="eaVert" wrap="none" anchor="ctr"/>
          <a:lstStyle/>
          <a:p>
            <a:pPr algn="ctr"/>
            <a:r>
              <a:rPr kumimoji="1" lang="zh-CN" altLang="en-US" sz="2800" b="1">
                <a:solidFill>
                  <a:schemeClr val="bg2"/>
                </a:solidFill>
                <a:latin typeface="Times New Roman" pitchFamily="18" charset="0"/>
                <a:ea typeface="楷体_GB2312" pitchFamily="49" charset="-122"/>
              </a:rPr>
              <a:t>质心系</a:t>
            </a:r>
          </a:p>
        </p:txBody>
      </p:sp>
      <p:sp>
        <p:nvSpPr>
          <p:cNvPr id="86024" name="Text Box 8"/>
          <p:cNvSpPr txBox="1">
            <a:spLocks noChangeArrowheads="1"/>
          </p:cNvSpPr>
          <p:nvPr/>
        </p:nvSpPr>
        <p:spPr bwMode="auto">
          <a:xfrm>
            <a:off x="684213" y="333375"/>
            <a:ext cx="7651750" cy="1373188"/>
          </a:xfrm>
          <a:prstGeom prst="rect">
            <a:avLst/>
          </a:prstGeom>
          <a:noFill/>
          <a:ln w="9525">
            <a:noFill/>
            <a:miter lim="800000"/>
            <a:headEnd/>
            <a:tailEnd/>
          </a:ln>
          <a:effectLst/>
        </p:spPr>
        <p:txBody>
          <a:bodyPr wrap="none">
            <a:spAutoFit/>
          </a:bodyPr>
          <a:lstStyle/>
          <a:p>
            <a:r>
              <a:rPr kumimoji="1" lang="zh-CN" altLang="en-US" sz="2800" b="1">
                <a:latin typeface="Times New Roman" pitchFamily="18" charset="0"/>
                <a:ea typeface="楷体_GB2312" pitchFamily="49" charset="-122"/>
              </a:rPr>
              <a:t>在惯性系中的功能原理，所有外力对刚体做的</a:t>
            </a:r>
          </a:p>
          <a:p>
            <a:r>
              <a:rPr kumimoji="1" lang="zh-CN" altLang="en-US" sz="2800" b="1">
                <a:latin typeface="Times New Roman" pitchFamily="18" charset="0"/>
                <a:ea typeface="楷体_GB2312" pitchFamily="49" charset="-122"/>
              </a:rPr>
              <a:t>功等于刚体内转动动能的增量与质心动能的增量</a:t>
            </a:r>
          </a:p>
          <a:p>
            <a:r>
              <a:rPr kumimoji="1" lang="zh-CN" altLang="en-US" sz="2800" b="1">
                <a:latin typeface="Times New Roman" pitchFamily="18" charset="0"/>
                <a:ea typeface="楷体_GB2312" pitchFamily="49" charset="-122"/>
              </a:rPr>
              <a:t>之和。</a:t>
            </a:r>
          </a:p>
        </p:txBody>
      </p:sp>
      <p:graphicFrame>
        <p:nvGraphicFramePr>
          <p:cNvPr id="86025" name="Object 9"/>
          <p:cNvGraphicFramePr>
            <a:graphicFrameLocks noChangeAspect="1"/>
          </p:cNvGraphicFramePr>
          <p:nvPr/>
        </p:nvGraphicFramePr>
        <p:xfrm>
          <a:off x="971550" y="1628775"/>
          <a:ext cx="7056438" cy="914400"/>
        </p:xfrm>
        <a:graphic>
          <a:graphicData uri="http://schemas.openxmlformats.org/presentationml/2006/ole">
            <p:oleObj spid="_x0000_s86025" name="Equation" r:id="rId5" imgW="2908080" imgH="342720" progId="Equation.3">
              <p:embed/>
            </p:oleObj>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6024"/>
                                        </p:tgtEl>
                                        <p:attrNameLst>
                                          <p:attrName>style.visibility</p:attrName>
                                        </p:attrNameLst>
                                      </p:cBhvr>
                                      <p:to>
                                        <p:strVal val="visible"/>
                                      </p:to>
                                    </p:set>
                                    <p:animEffect transition="in" filter="wipe(left)">
                                      <p:cBhvr>
                                        <p:cTn id="7" dur="500"/>
                                        <p:tgtEl>
                                          <p:spTgt spid="860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6025"/>
                                        </p:tgtEl>
                                        <p:attrNameLst>
                                          <p:attrName>style.visibility</p:attrName>
                                        </p:attrNameLst>
                                      </p:cBhvr>
                                      <p:to>
                                        <p:strVal val="visible"/>
                                      </p:to>
                                    </p:set>
                                    <p:animEffect transition="in" filter="wipe(left)">
                                      <p:cBhvr>
                                        <p:cTn id="12" dur="500"/>
                                        <p:tgtEl>
                                          <p:spTgt spid="860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6018"/>
                                        </p:tgtEl>
                                        <p:attrNameLst>
                                          <p:attrName>style.visibility</p:attrName>
                                        </p:attrNameLst>
                                      </p:cBhvr>
                                      <p:to>
                                        <p:strVal val="visible"/>
                                      </p:to>
                                    </p:set>
                                    <p:animEffect transition="in" filter="wipe(left)">
                                      <p:cBhvr>
                                        <p:cTn id="17" dur="500"/>
                                        <p:tgtEl>
                                          <p:spTgt spid="860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6019"/>
                                        </p:tgtEl>
                                        <p:attrNameLst>
                                          <p:attrName>style.visibility</p:attrName>
                                        </p:attrNameLst>
                                      </p:cBhvr>
                                      <p:to>
                                        <p:strVal val="visible"/>
                                      </p:to>
                                    </p:set>
                                    <p:animEffect transition="in" filter="wipe(left)">
                                      <p:cBhvr>
                                        <p:cTn id="22" dur="500"/>
                                        <p:tgtEl>
                                          <p:spTgt spid="860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6021"/>
                                        </p:tgtEl>
                                        <p:attrNameLst>
                                          <p:attrName>style.visibility</p:attrName>
                                        </p:attrNameLst>
                                      </p:cBhvr>
                                      <p:to>
                                        <p:strVal val="visible"/>
                                      </p:to>
                                    </p:set>
                                    <p:animEffect transition="in" filter="wipe(left)">
                                      <p:cBhvr>
                                        <p:cTn id="27" dur="500"/>
                                        <p:tgtEl>
                                          <p:spTgt spid="8602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6020"/>
                                        </p:tgtEl>
                                        <p:attrNameLst>
                                          <p:attrName>style.visibility</p:attrName>
                                        </p:attrNameLst>
                                      </p:cBhvr>
                                      <p:to>
                                        <p:strVal val="visible"/>
                                      </p:to>
                                    </p:set>
                                    <p:animEffect transition="in" filter="wipe(left)">
                                      <p:cBhvr>
                                        <p:cTn id="32" dur="500"/>
                                        <p:tgtEl>
                                          <p:spTgt spid="86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utoUpdateAnimBg="0"/>
      <p:bldP spid="86021" grpId="0" animBg="1" autoUpdateAnimBg="0"/>
      <p:bldP spid="8602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灯片编号占位符 3"/>
          <p:cNvSpPr>
            <a:spLocks noGrp="1"/>
          </p:cNvSpPr>
          <p:nvPr>
            <p:ph type="sldNum" sz="quarter" idx="12"/>
          </p:nvPr>
        </p:nvSpPr>
        <p:spPr/>
        <p:txBody>
          <a:bodyPr/>
          <a:lstStyle/>
          <a:p>
            <a:fld id="{50107F35-588F-4C33-BB9C-3BAB11664468}" type="slidenum">
              <a:rPr lang="en-US" altLang="zh-CN"/>
              <a:pPr/>
              <a:t>19</a:t>
            </a:fld>
            <a:endParaRPr lang="en-US" altLang="zh-CN"/>
          </a:p>
        </p:txBody>
      </p:sp>
      <p:sp>
        <p:nvSpPr>
          <p:cNvPr id="87042" name="Rectangle 2"/>
          <p:cNvSpPr>
            <a:spLocks noChangeArrowheads="1"/>
          </p:cNvSpPr>
          <p:nvPr/>
        </p:nvSpPr>
        <p:spPr bwMode="auto">
          <a:xfrm>
            <a:off x="539750" y="1196975"/>
            <a:ext cx="7920038" cy="838200"/>
          </a:xfrm>
          <a:prstGeom prst="rect">
            <a:avLst/>
          </a:prstGeom>
          <a:solidFill>
            <a:schemeClr val="bg1"/>
          </a:solidFill>
          <a:ln w="9525">
            <a:noFill/>
            <a:miter lim="800000"/>
            <a:headEnd/>
            <a:tailEnd/>
          </a:ln>
        </p:spPr>
        <p:txBody>
          <a:bodyPr/>
          <a:lstStyle/>
          <a:p>
            <a:pPr>
              <a:lnSpc>
                <a:spcPct val="90000"/>
              </a:lnSpc>
              <a:spcBef>
                <a:spcPct val="30000"/>
              </a:spcBef>
            </a:pPr>
            <a:r>
              <a:rPr kumimoji="1" lang="zh-CN" altLang="en-US" sz="2800" b="1" noProof="1">
                <a:solidFill>
                  <a:schemeClr val="bg2"/>
                </a:solidFill>
                <a:latin typeface="楷体_GB2312" pitchFamily="49" charset="-122"/>
                <a:ea typeface="楷体_GB2312" pitchFamily="49" charset="-122"/>
              </a:rPr>
              <a:t>刚体对固定转动轴的角动量</a:t>
            </a:r>
            <a:r>
              <a:rPr kumimoji="1" lang="en-US" altLang="zh-CN" sz="2800" b="1" i="1" noProof="1">
                <a:solidFill>
                  <a:schemeClr val="bg2"/>
                </a:solidFill>
                <a:latin typeface="楷体_GB2312" pitchFamily="49" charset="-122"/>
                <a:ea typeface="楷体_GB2312" pitchFamily="49" charset="-122"/>
              </a:rPr>
              <a:t>L</a:t>
            </a:r>
            <a:r>
              <a:rPr kumimoji="1" lang="en-US" altLang="zh-CN" sz="2800" b="1" noProof="1">
                <a:solidFill>
                  <a:schemeClr val="bg2"/>
                </a:solidFill>
                <a:latin typeface="楷体_GB2312" pitchFamily="49" charset="-122"/>
                <a:ea typeface="楷体_GB2312" pitchFamily="49" charset="-122"/>
              </a:rPr>
              <a:t>,</a:t>
            </a:r>
            <a:r>
              <a:rPr kumimoji="1" lang="zh-CN" altLang="en-US" sz="2800" b="1" noProof="1">
                <a:solidFill>
                  <a:schemeClr val="bg2"/>
                </a:solidFill>
                <a:latin typeface="楷体_GB2312" pitchFamily="49" charset="-122"/>
                <a:ea typeface="楷体_GB2312" pitchFamily="49" charset="-122"/>
              </a:rPr>
              <a:t>等于它对该轴的转动惯量</a:t>
            </a:r>
            <a:r>
              <a:rPr kumimoji="1" lang="en-US" altLang="zh-CN" sz="2800" b="1" i="1">
                <a:solidFill>
                  <a:schemeClr val="bg2"/>
                </a:solidFill>
                <a:latin typeface="楷体_GB2312" pitchFamily="49" charset="-122"/>
                <a:ea typeface="楷体_GB2312" pitchFamily="49" charset="-122"/>
              </a:rPr>
              <a:t>I</a:t>
            </a:r>
            <a:r>
              <a:rPr kumimoji="1" lang="en-US" altLang="zh-CN" sz="2800" b="1" i="1" noProof="1">
                <a:solidFill>
                  <a:schemeClr val="bg2"/>
                </a:solidFill>
                <a:latin typeface="楷体_GB2312" pitchFamily="49" charset="-122"/>
                <a:ea typeface="楷体_GB2312" pitchFamily="49" charset="-122"/>
              </a:rPr>
              <a:t> </a:t>
            </a:r>
            <a:r>
              <a:rPr kumimoji="1" lang="zh-CN" altLang="en-US" sz="2800" b="1" noProof="1">
                <a:solidFill>
                  <a:schemeClr val="bg2"/>
                </a:solidFill>
                <a:latin typeface="楷体_GB2312" pitchFamily="49" charset="-122"/>
                <a:ea typeface="楷体_GB2312" pitchFamily="49" charset="-122"/>
              </a:rPr>
              <a:t>和角速度</a:t>
            </a:r>
            <a:r>
              <a:rPr kumimoji="1" lang="zh-CN" altLang="en-US" sz="2800" b="1" i="1" noProof="1">
                <a:solidFill>
                  <a:schemeClr val="bg2"/>
                </a:solidFill>
                <a:latin typeface="楷体_GB2312" pitchFamily="49" charset="-122"/>
                <a:ea typeface="楷体_GB2312" pitchFamily="49" charset="-122"/>
                <a:sym typeface="Symbol" pitchFamily="18" charset="2"/>
              </a:rPr>
              <a:t> </a:t>
            </a:r>
            <a:r>
              <a:rPr kumimoji="1" lang="zh-CN" altLang="en-US" sz="2800" b="1" noProof="1">
                <a:solidFill>
                  <a:schemeClr val="bg2"/>
                </a:solidFill>
                <a:latin typeface="楷体_GB2312" pitchFamily="49" charset="-122"/>
                <a:ea typeface="楷体_GB2312" pitchFamily="49" charset="-122"/>
              </a:rPr>
              <a:t>的乘积。</a:t>
            </a:r>
            <a:endParaRPr kumimoji="1" lang="zh-CN" altLang="en-US" sz="4000" noProof="1">
              <a:solidFill>
                <a:schemeClr val="bg2"/>
              </a:solidFill>
              <a:latin typeface="宋体" pitchFamily="2" charset="-122"/>
            </a:endParaRPr>
          </a:p>
        </p:txBody>
      </p:sp>
      <p:sp>
        <p:nvSpPr>
          <p:cNvPr id="87043" name="Text Box 3"/>
          <p:cNvSpPr txBox="1">
            <a:spLocks noChangeArrowheads="1"/>
          </p:cNvSpPr>
          <p:nvPr/>
        </p:nvSpPr>
        <p:spPr bwMode="auto">
          <a:xfrm>
            <a:off x="554038" y="282575"/>
            <a:ext cx="3586162" cy="519113"/>
          </a:xfrm>
          <a:prstGeom prst="rect">
            <a:avLst/>
          </a:prstGeom>
          <a:noFill/>
          <a:ln w="9525">
            <a:noFill/>
            <a:miter lim="800000"/>
            <a:headEnd/>
            <a:tailEnd/>
          </a:ln>
          <a:effectLst/>
        </p:spPr>
        <p:txBody>
          <a:bodyPr>
            <a:spAutoFit/>
          </a:bodyPr>
          <a:lstStyle/>
          <a:p>
            <a:r>
              <a:rPr kumimoji="1" lang="zh-CN" altLang="en-US" sz="2800" b="1">
                <a:latin typeface="Times New Roman" pitchFamily="18" charset="0"/>
                <a:ea typeface="楷体_GB2312" pitchFamily="49" charset="-122"/>
              </a:rPr>
              <a:t>刚体的角动量定理</a:t>
            </a:r>
          </a:p>
        </p:txBody>
      </p:sp>
      <p:graphicFrame>
        <p:nvGraphicFramePr>
          <p:cNvPr id="87044" name="Object 4"/>
          <p:cNvGraphicFramePr>
            <a:graphicFrameLocks noChangeAspect="1"/>
          </p:cNvGraphicFramePr>
          <p:nvPr/>
        </p:nvGraphicFramePr>
        <p:xfrm>
          <a:off x="3708400" y="87313"/>
          <a:ext cx="1944688" cy="938212"/>
        </p:xfrm>
        <a:graphic>
          <a:graphicData uri="http://schemas.openxmlformats.org/presentationml/2006/ole">
            <p:oleObj spid="_x0000_s87044" name="Equation" r:id="rId3" imgW="876240" imgH="419040" progId="Equation.DSMT4">
              <p:embed/>
            </p:oleObj>
          </a:graphicData>
        </a:graphic>
      </p:graphicFrame>
      <p:graphicFrame>
        <p:nvGraphicFramePr>
          <p:cNvPr id="87045" name="Object 5"/>
          <p:cNvGraphicFramePr>
            <a:graphicFrameLocks noChangeAspect="1"/>
          </p:cNvGraphicFramePr>
          <p:nvPr/>
        </p:nvGraphicFramePr>
        <p:xfrm>
          <a:off x="5908675" y="0"/>
          <a:ext cx="2798763" cy="1030288"/>
        </p:xfrm>
        <a:graphic>
          <a:graphicData uri="http://schemas.openxmlformats.org/presentationml/2006/ole">
            <p:oleObj spid="_x0000_s87045" name="公式" r:id="rId4" imgW="952200" imgH="406080" progId="Equation.3">
              <p:embed/>
            </p:oleObj>
          </a:graphicData>
        </a:graphic>
      </p:graphicFrame>
      <p:graphicFrame>
        <p:nvGraphicFramePr>
          <p:cNvPr id="87046" name="Object 6"/>
          <p:cNvGraphicFramePr>
            <a:graphicFrameLocks noChangeAspect="1"/>
          </p:cNvGraphicFramePr>
          <p:nvPr/>
        </p:nvGraphicFramePr>
        <p:xfrm>
          <a:off x="1600200" y="2057400"/>
          <a:ext cx="5749925" cy="838200"/>
        </p:xfrm>
        <a:graphic>
          <a:graphicData uri="http://schemas.openxmlformats.org/presentationml/2006/ole">
            <p:oleObj spid="_x0000_s87046" name="Equation" r:id="rId5" imgW="1904760" imgH="368280" progId="Equation.3">
              <p:embed/>
            </p:oleObj>
          </a:graphicData>
        </a:graphic>
      </p:graphicFrame>
      <p:grpSp>
        <p:nvGrpSpPr>
          <p:cNvPr id="87047" name="Group 7"/>
          <p:cNvGrpSpPr>
            <a:grpSpLocks/>
          </p:cNvGrpSpPr>
          <p:nvPr/>
        </p:nvGrpSpPr>
        <p:grpSpPr bwMode="auto">
          <a:xfrm>
            <a:off x="0" y="2974975"/>
            <a:ext cx="3844925" cy="606425"/>
            <a:chOff x="26" y="1815"/>
            <a:chExt cx="2422" cy="382"/>
          </a:xfrm>
        </p:grpSpPr>
        <p:graphicFrame>
          <p:nvGraphicFramePr>
            <p:cNvPr id="87048" name="Object 8"/>
            <p:cNvGraphicFramePr>
              <a:graphicFrameLocks noChangeAspect="1"/>
            </p:cNvGraphicFramePr>
            <p:nvPr/>
          </p:nvGraphicFramePr>
          <p:xfrm>
            <a:off x="943" y="1854"/>
            <a:ext cx="1505" cy="343"/>
          </p:xfrm>
          <a:graphic>
            <a:graphicData uri="http://schemas.openxmlformats.org/presentationml/2006/ole">
              <p:oleObj spid="_x0000_s87048" name="公式" r:id="rId6" imgW="952200" imgH="228600" progId="Equation.3">
                <p:embed/>
              </p:oleObj>
            </a:graphicData>
          </a:graphic>
        </p:graphicFrame>
        <p:sp>
          <p:nvSpPr>
            <p:cNvPr id="87049" name="Text Box 9"/>
            <p:cNvSpPr txBox="1">
              <a:spLocks noChangeArrowheads="1"/>
            </p:cNvSpPr>
            <p:nvPr/>
          </p:nvSpPr>
          <p:spPr bwMode="auto">
            <a:xfrm>
              <a:off x="26" y="1815"/>
              <a:ext cx="1033" cy="365"/>
            </a:xfrm>
            <a:prstGeom prst="rect">
              <a:avLst/>
            </a:prstGeom>
            <a:noFill/>
            <a:ln w="9525">
              <a:noFill/>
              <a:miter lim="800000"/>
              <a:headEnd/>
              <a:tailEnd/>
            </a:ln>
            <a:effectLst/>
          </p:spPr>
          <p:txBody>
            <a:bodyPr wrap="none">
              <a:spAutoFit/>
            </a:bodyPr>
            <a:lstStyle/>
            <a:p>
              <a:r>
                <a:rPr kumimoji="1" lang="en-US" altLang="zh-CN" sz="3200" b="1" i="1">
                  <a:latin typeface="楷体_GB2312" pitchFamily="49" charset="-122"/>
                  <a:ea typeface="楷体_GB2312" pitchFamily="49" charset="-122"/>
                </a:rPr>
                <a:t>I</a:t>
              </a:r>
              <a:r>
                <a:rPr kumimoji="1" lang="zh-CN" altLang="en-US" sz="2800" b="1" noProof="1">
                  <a:latin typeface="楷体_GB2312" pitchFamily="49" charset="-122"/>
                  <a:ea typeface="楷体_GB2312" pitchFamily="49" charset="-122"/>
                </a:rPr>
                <a:t>不变时:</a:t>
              </a:r>
              <a:endParaRPr kumimoji="1" lang="en-US" altLang="zh-CN" sz="3200" b="1">
                <a:latin typeface="楷体_GB2312" pitchFamily="49" charset="-122"/>
                <a:ea typeface="楷体_GB2312" pitchFamily="49" charset="-122"/>
              </a:endParaRPr>
            </a:p>
          </p:txBody>
        </p:sp>
      </p:grpSp>
      <p:grpSp>
        <p:nvGrpSpPr>
          <p:cNvPr id="87050" name="Group 10"/>
          <p:cNvGrpSpPr>
            <a:grpSpLocks/>
          </p:cNvGrpSpPr>
          <p:nvPr/>
        </p:nvGrpSpPr>
        <p:grpSpPr bwMode="auto">
          <a:xfrm>
            <a:off x="4330700" y="2968625"/>
            <a:ext cx="4410075" cy="579438"/>
            <a:chOff x="2715" y="1824"/>
            <a:chExt cx="2778" cy="365"/>
          </a:xfrm>
        </p:grpSpPr>
        <p:graphicFrame>
          <p:nvGraphicFramePr>
            <p:cNvPr id="87051" name="Object 11"/>
            <p:cNvGraphicFramePr>
              <a:graphicFrameLocks noChangeAspect="1"/>
            </p:cNvGraphicFramePr>
            <p:nvPr/>
          </p:nvGraphicFramePr>
          <p:xfrm>
            <a:off x="3648" y="1824"/>
            <a:ext cx="1845" cy="358"/>
          </p:xfrm>
          <a:graphic>
            <a:graphicData uri="http://schemas.openxmlformats.org/presentationml/2006/ole">
              <p:oleObj spid="_x0000_s87051" name="公式" r:id="rId7" imgW="1041120" imgH="228600" progId="Equation.3">
                <p:embed/>
              </p:oleObj>
            </a:graphicData>
          </a:graphic>
        </p:graphicFrame>
        <p:sp>
          <p:nvSpPr>
            <p:cNvPr id="87052" name="Text Box 12"/>
            <p:cNvSpPr txBox="1">
              <a:spLocks noChangeArrowheads="1"/>
            </p:cNvSpPr>
            <p:nvPr/>
          </p:nvSpPr>
          <p:spPr bwMode="auto">
            <a:xfrm>
              <a:off x="2715" y="1824"/>
              <a:ext cx="1033" cy="365"/>
            </a:xfrm>
            <a:prstGeom prst="rect">
              <a:avLst/>
            </a:prstGeom>
            <a:noFill/>
            <a:ln w="9525">
              <a:noFill/>
              <a:miter lim="800000"/>
              <a:headEnd/>
              <a:tailEnd/>
            </a:ln>
            <a:effectLst/>
          </p:spPr>
          <p:txBody>
            <a:bodyPr wrap="none">
              <a:spAutoFit/>
            </a:bodyPr>
            <a:lstStyle/>
            <a:p>
              <a:r>
                <a:rPr kumimoji="1" lang="en-US" altLang="zh-CN" sz="3200" b="1" i="1" noProof="1">
                  <a:latin typeface="楷体_GB2312" pitchFamily="49" charset="-122"/>
                  <a:ea typeface="楷体_GB2312" pitchFamily="49" charset="-122"/>
                </a:rPr>
                <a:t>I</a:t>
              </a:r>
              <a:r>
                <a:rPr kumimoji="1" lang="zh-CN" altLang="en-US" sz="2800" b="1" noProof="1">
                  <a:latin typeface="楷体_GB2312" pitchFamily="49" charset="-122"/>
                  <a:ea typeface="楷体_GB2312" pitchFamily="49" charset="-122"/>
                </a:rPr>
                <a:t>改变时:</a:t>
              </a:r>
              <a:endParaRPr kumimoji="1" lang="en-US" altLang="zh-CN" sz="3200" b="1">
                <a:latin typeface="楷体_GB2312" pitchFamily="49" charset="-122"/>
                <a:ea typeface="楷体_GB2312" pitchFamily="49" charset="-122"/>
              </a:endParaRPr>
            </a:p>
          </p:txBody>
        </p:sp>
      </p:grpSp>
      <p:graphicFrame>
        <p:nvGraphicFramePr>
          <p:cNvPr id="87055" name="Object 15"/>
          <p:cNvGraphicFramePr>
            <a:graphicFrameLocks noChangeAspect="1"/>
          </p:cNvGraphicFramePr>
          <p:nvPr/>
        </p:nvGraphicFramePr>
        <p:xfrm>
          <a:off x="2274888" y="3614738"/>
          <a:ext cx="3908425" cy="782637"/>
        </p:xfrm>
        <a:graphic>
          <a:graphicData uri="http://schemas.openxmlformats.org/presentationml/2006/ole">
            <p:oleObj spid="_x0000_s87055" name="Equation" r:id="rId8" imgW="1117440" imgH="279360" progId="Equation.DSMT4">
              <p:embed/>
            </p:oleObj>
          </a:graphicData>
        </a:graphic>
      </p:graphicFrame>
      <p:sp>
        <p:nvSpPr>
          <p:cNvPr id="87056" name="AutoShape 16"/>
          <p:cNvSpPr>
            <a:spLocks noChangeArrowheads="1"/>
          </p:cNvSpPr>
          <p:nvPr/>
        </p:nvSpPr>
        <p:spPr bwMode="auto">
          <a:xfrm>
            <a:off x="1163638" y="4684713"/>
            <a:ext cx="3768725" cy="904875"/>
          </a:xfrm>
          <a:prstGeom prst="wedgeEllipseCallout">
            <a:avLst>
              <a:gd name="adj1" fmla="val 9731"/>
              <a:gd name="adj2" fmla="val -97019"/>
            </a:avLst>
          </a:prstGeom>
          <a:solidFill>
            <a:srgbClr val="FFFFCC"/>
          </a:solidFill>
          <a:ln w="41275">
            <a:solidFill>
              <a:srgbClr val="FF00FF"/>
            </a:solidFill>
            <a:miter lim="800000"/>
            <a:headEnd/>
            <a:tailEnd/>
          </a:ln>
          <a:effectLst/>
        </p:spPr>
        <p:txBody>
          <a:bodyPr wrap="none" anchor="ctr"/>
          <a:lstStyle/>
          <a:p>
            <a:pPr algn="ctr"/>
            <a:r>
              <a:rPr kumimoji="1" lang="zh-CN" altLang="en-US" sz="2800" b="1">
                <a:solidFill>
                  <a:schemeClr val="bg2"/>
                </a:solidFill>
                <a:latin typeface="Times New Roman" pitchFamily="18" charset="0"/>
                <a:ea typeface="楷体_GB2312" pitchFamily="49" charset="-122"/>
              </a:rPr>
              <a:t>相对质心的角动量</a:t>
            </a:r>
          </a:p>
          <a:p>
            <a:pPr algn="ctr"/>
            <a:r>
              <a:rPr kumimoji="1" lang="zh-CN" altLang="en-US" sz="2800" b="1">
                <a:solidFill>
                  <a:schemeClr val="bg2"/>
                </a:solidFill>
                <a:latin typeface="Times New Roman" pitchFamily="18" charset="0"/>
                <a:ea typeface="楷体_GB2312" pitchFamily="49" charset="-122"/>
              </a:rPr>
              <a:t>内部角动量</a:t>
            </a:r>
          </a:p>
        </p:txBody>
      </p:sp>
      <p:sp>
        <p:nvSpPr>
          <p:cNvPr id="87057" name="AutoShape 17"/>
          <p:cNvSpPr>
            <a:spLocks noChangeArrowheads="1"/>
          </p:cNvSpPr>
          <p:nvPr/>
        </p:nvSpPr>
        <p:spPr bwMode="auto">
          <a:xfrm>
            <a:off x="5430838" y="4419600"/>
            <a:ext cx="3533775" cy="1169988"/>
          </a:xfrm>
          <a:prstGeom prst="wedgeEllipseCallout">
            <a:avLst>
              <a:gd name="adj1" fmla="val -52653"/>
              <a:gd name="adj2" fmla="val -59903"/>
            </a:avLst>
          </a:prstGeom>
          <a:solidFill>
            <a:srgbClr val="FFFFCC"/>
          </a:solidFill>
          <a:ln w="41275">
            <a:solidFill>
              <a:srgbClr val="FF00FF"/>
            </a:solidFill>
            <a:miter lim="800000"/>
            <a:headEnd/>
            <a:tailEnd/>
          </a:ln>
          <a:effectLst/>
        </p:spPr>
        <p:txBody>
          <a:bodyPr wrap="none" anchor="ctr"/>
          <a:lstStyle/>
          <a:p>
            <a:pPr algn="ctr">
              <a:lnSpc>
                <a:spcPct val="80000"/>
              </a:lnSpc>
              <a:spcBef>
                <a:spcPct val="20000"/>
              </a:spcBef>
            </a:pPr>
            <a:r>
              <a:rPr kumimoji="1" lang="zh-CN" altLang="en-US" sz="2800" b="1">
                <a:solidFill>
                  <a:schemeClr val="bg2"/>
                </a:solidFill>
                <a:latin typeface="Times New Roman" pitchFamily="18" charset="0"/>
                <a:ea typeface="楷体_GB2312" pitchFamily="49" charset="-122"/>
              </a:rPr>
              <a:t>相对</a:t>
            </a:r>
            <a:r>
              <a:rPr kumimoji="1" lang="en-US" altLang="zh-CN" sz="2800" b="1" i="1">
                <a:solidFill>
                  <a:schemeClr val="bg2"/>
                </a:solidFill>
                <a:latin typeface="Times New Roman" pitchFamily="18" charset="0"/>
                <a:ea typeface="楷体_GB2312" pitchFamily="49" charset="-122"/>
              </a:rPr>
              <a:t>L</a:t>
            </a:r>
            <a:r>
              <a:rPr kumimoji="1" lang="zh-CN" altLang="en-US" sz="2800" b="1">
                <a:solidFill>
                  <a:schemeClr val="bg2"/>
                </a:solidFill>
                <a:latin typeface="Times New Roman" pitchFamily="18" charset="0"/>
                <a:ea typeface="楷体_GB2312" pitchFamily="49" charset="-122"/>
              </a:rPr>
              <a:t>系的角动量</a:t>
            </a:r>
          </a:p>
          <a:p>
            <a:pPr algn="ctr">
              <a:lnSpc>
                <a:spcPct val="80000"/>
              </a:lnSpc>
              <a:spcBef>
                <a:spcPct val="20000"/>
              </a:spcBef>
            </a:pPr>
            <a:r>
              <a:rPr kumimoji="1" lang="zh-CN" altLang="en-US" sz="2800" b="1">
                <a:solidFill>
                  <a:schemeClr val="bg2"/>
                </a:solidFill>
                <a:latin typeface="Times New Roman" pitchFamily="18" charset="0"/>
                <a:ea typeface="楷体_GB2312" pitchFamily="49" charset="-122"/>
              </a:rPr>
              <a:t>外部角动量</a:t>
            </a:r>
          </a:p>
        </p:txBody>
      </p:sp>
      <p:graphicFrame>
        <p:nvGraphicFramePr>
          <p:cNvPr id="87058" name="Object 18"/>
          <p:cNvGraphicFramePr>
            <a:graphicFrameLocks noChangeAspect="1"/>
          </p:cNvGraphicFramePr>
          <p:nvPr/>
        </p:nvGraphicFramePr>
        <p:xfrm>
          <a:off x="827088" y="5470525"/>
          <a:ext cx="2093912" cy="1058863"/>
        </p:xfrm>
        <a:graphic>
          <a:graphicData uri="http://schemas.openxmlformats.org/presentationml/2006/ole">
            <p:oleObj spid="_x0000_s87058" name="Equation" r:id="rId9" imgW="838080" imgH="419040" progId="Equation.3">
              <p:embed/>
            </p:oleObj>
          </a:graphicData>
        </a:graphic>
      </p:graphicFrame>
      <p:sp>
        <p:nvSpPr>
          <p:cNvPr id="87059" name="Text Box 19"/>
          <p:cNvSpPr txBox="1">
            <a:spLocks noChangeArrowheads="1"/>
          </p:cNvSpPr>
          <p:nvPr/>
        </p:nvSpPr>
        <p:spPr bwMode="auto">
          <a:xfrm>
            <a:off x="3203575" y="5589588"/>
            <a:ext cx="5251450" cy="946150"/>
          </a:xfrm>
          <a:prstGeom prst="rect">
            <a:avLst/>
          </a:prstGeom>
          <a:noFill/>
          <a:ln w="41275">
            <a:noFill/>
            <a:miter lim="800000"/>
            <a:headEnd/>
            <a:tailEnd/>
          </a:ln>
          <a:effectLst/>
        </p:spPr>
        <p:txBody>
          <a:bodyPr wrap="none">
            <a:spAutoFit/>
          </a:bodyPr>
          <a:lstStyle/>
          <a:p>
            <a:r>
              <a:rPr kumimoji="1" lang="zh-CN" altLang="en-US" sz="2800" b="1">
                <a:latin typeface="Times New Roman" pitchFamily="18" charset="0"/>
                <a:ea typeface="楷体_GB2312" pitchFamily="49" charset="-122"/>
              </a:rPr>
              <a:t>角动量 定理在质心系中也成立。</a:t>
            </a:r>
          </a:p>
          <a:p>
            <a:r>
              <a:rPr kumimoji="1" lang="zh-CN" altLang="en-US" sz="2800" b="1">
                <a:latin typeface="Times New Roman" pitchFamily="18" charset="0"/>
                <a:ea typeface="楷体_GB2312" pitchFamily="49" charset="-122"/>
              </a:rPr>
              <a:t>而不论质心系是否为惯性系。</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043"/>
                                        </p:tgtEl>
                                        <p:attrNameLst>
                                          <p:attrName>style.visibility</p:attrName>
                                        </p:attrNameLst>
                                      </p:cBhvr>
                                      <p:to>
                                        <p:strVal val="visible"/>
                                      </p:to>
                                    </p:set>
                                    <p:animEffect transition="in" filter="wipe(left)">
                                      <p:cBhvr>
                                        <p:cTn id="7" dur="500"/>
                                        <p:tgtEl>
                                          <p:spTgt spid="8704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7044"/>
                                        </p:tgtEl>
                                        <p:attrNameLst>
                                          <p:attrName>style.visibility</p:attrName>
                                        </p:attrNameLst>
                                      </p:cBhvr>
                                      <p:to>
                                        <p:strVal val="visible"/>
                                      </p:to>
                                    </p:set>
                                    <p:animEffect transition="in" filter="wipe(left)">
                                      <p:cBhvr>
                                        <p:cTn id="12" dur="500"/>
                                        <p:tgtEl>
                                          <p:spTgt spid="8704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7045"/>
                                        </p:tgtEl>
                                        <p:attrNameLst>
                                          <p:attrName>style.visibility</p:attrName>
                                        </p:attrNameLst>
                                      </p:cBhvr>
                                      <p:to>
                                        <p:strVal val="visible"/>
                                      </p:to>
                                    </p:set>
                                    <p:animEffect transition="in" filter="wipe(left)">
                                      <p:cBhvr>
                                        <p:cTn id="17" dur="500"/>
                                        <p:tgtEl>
                                          <p:spTgt spid="8704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7042"/>
                                        </p:tgtEl>
                                        <p:attrNameLst>
                                          <p:attrName>style.visibility</p:attrName>
                                        </p:attrNameLst>
                                      </p:cBhvr>
                                      <p:to>
                                        <p:strVal val="visible"/>
                                      </p:to>
                                    </p:set>
                                    <p:animEffect transition="in" filter="wipe(left)">
                                      <p:cBhvr>
                                        <p:cTn id="22" dur="500"/>
                                        <p:tgtEl>
                                          <p:spTgt spid="8704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7046"/>
                                        </p:tgtEl>
                                        <p:attrNameLst>
                                          <p:attrName>style.visibility</p:attrName>
                                        </p:attrNameLst>
                                      </p:cBhvr>
                                      <p:to>
                                        <p:strVal val="visible"/>
                                      </p:to>
                                    </p:set>
                                    <p:animEffect transition="in" filter="wipe(left)">
                                      <p:cBhvr>
                                        <p:cTn id="27" dur="500"/>
                                        <p:tgtEl>
                                          <p:spTgt spid="8704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7047"/>
                                        </p:tgtEl>
                                        <p:attrNameLst>
                                          <p:attrName>style.visibility</p:attrName>
                                        </p:attrNameLst>
                                      </p:cBhvr>
                                      <p:to>
                                        <p:strVal val="visible"/>
                                      </p:to>
                                    </p:set>
                                    <p:animEffect transition="in" filter="wipe(left)">
                                      <p:cBhvr>
                                        <p:cTn id="32" dur="500"/>
                                        <p:tgtEl>
                                          <p:spTgt spid="8704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87050"/>
                                        </p:tgtEl>
                                        <p:attrNameLst>
                                          <p:attrName>style.visibility</p:attrName>
                                        </p:attrNameLst>
                                      </p:cBhvr>
                                      <p:to>
                                        <p:strVal val="visible"/>
                                      </p:to>
                                    </p:set>
                                    <p:animEffect transition="in" filter="wipe(left)">
                                      <p:cBhvr>
                                        <p:cTn id="37" dur="500"/>
                                        <p:tgtEl>
                                          <p:spTgt spid="8705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87055"/>
                                        </p:tgtEl>
                                        <p:attrNameLst>
                                          <p:attrName>style.visibility</p:attrName>
                                        </p:attrNameLst>
                                      </p:cBhvr>
                                      <p:to>
                                        <p:strVal val="visible"/>
                                      </p:to>
                                    </p:set>
                                    <p:animEffect transition="in" filter="wipe(left)">
                                      <p:cBhvr>
                                        <p:cTn id="42" dur="500"/>
                                        <p:tgtEl>
                                          <p:spTgt spid="8705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87056"/>
                                        </p:tgtEl>
                                        <p:attrNameLst>
                                          <p:attrName>style.visibility</p:attrName>
                                        </p:attrNameLst>
                                      </p:cBhvr>
                                      <p:to>
                                        <p:strVal val="visible"/>
                                      </p:to>
                                    </p:set>
                                    <p:animEffect transition="in" filter="wipe(down)">
                                      <p:cBhvr>
                                        <p:cTn id="47" dur="500"/>
                                        <p:tgtEl>
                                          <p:spTgt spid="8705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87057"/>
                                        </p:tgtEl>
                                        <p:attrNameLst>
                                          <p:attrName>style.visibility</p:attrName>
                                        </p:attrNameLst>
                                      </p:cBhvr>
                                      <p:to>
                                        <p:strVal val="visible"/>
                                      </p:to>
                                    </p:set>
                                    <p:animEffect transition="in" filter="wipe(right)">
                                      <p:cBhvr>
                                        <p:cTn id="52" dur="500"/>
                                        <p:tgtEl>
                                          <p:spTgt spid="8705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87058"/>
                                        </p:tgtEl>
                                        <p:attrNameLst>
                                          <p:attrName>style.visibility</p:attrName>
                                        </p:attrNameLst>
                                      </p:cBhvr>
                                      <p:to>
                                        <p:strVal val="visible"/>
                                      </p:to>
                                    </p:set>
                                    <p:animEffect transition="in" filter="wipe(left)">
                                      <p:cBhvr>
                                        <p:cTn id="57" dur="500"/>
                                        <p:tgtEl>
                                          <p:spTgt spid="8705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87059"/>
                                        </p:tgtEl>
                                        <p:attrNameLst>
                                          <p:attrName>style.visibility</p:attrName>
                                        </p:attrNameLst>
                                      </p:cBhvr>
                                      <p:to>
                                        <p:strVal val="visible"/>
                                      </p:to>
                                    </p:set>
                                    <p:animEffect transition="in" filter="wipe(left)">
                                      <p:cBhvr>
                                        <p:cTn id="62" dur="500"/>
                                        <p:tgtEl>
                                          <p:spTgt spid="87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animBg="1" autoUpdateAnimBg="0"/>
      <p:bldP spid="87043" grpId="0" autoUpdateAnimBg="0"/>
      <p:bldP spid="87056" grpId="0" animBg="1" autoUpdateAnimBg="0"/>
      <p:bldP spid="87057" grpId="0" animBg="1" autoUpdateAnimBg="0"/>
      <p:bldP spid="8705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灯片编号占位符 3"/>
          <p:cNvSpPr>
            <a:spLocks noGrp="1"/>
          </p:cNvSpPr>
          <p:nvPr>
            <p:ph type="sldNum" sz="quarter" idx="12"/>
          </p:nvPr>
        </p:nvSpPr>
        <p:spPr/>
        <p:txBody>
          <a:bodyPr/>
          <a:lstStyle/>
          <a:p>
            <a:fld id="{0CC86F72-B046-45E8-9594-0F25EA52B607}" type="slidenum">
              <a:rPr lang="en-US" altLang="zh-CN"/>
              <a:pPr/>
              <a:t>2</a:t>
            </a:fld>
            <a:endParaRPr lang="en-US" altLang="zh-CN"/>
          </a:p>
        </p:txBody>
      </p:sp>
      <p:sp>
        <p:nvSpPr>
          <p:cNvPr id="73731" name="Text Box 3"/>
          <p:cNvSpPr txBox="1">
            <a:spLocks noChangeArrowheads="1"/>
          </p:cNvSpPr>
          <p:nvPr/>
        </p:nvSpPr>
        <p:spPr bwMode="auto">
          <a:xfrm>
            <a:off x="1025525" y="990600"/>
            <a:ext cx="8042275" cy="519113"/>
          </a:xfrm>
          <a:prstGeom prst="rect">
            <a:avLst/>
          </a:prstGeom>
          <a:noFill/>
          <a:ln w="9525">
            <a:noFill/>
            <a:miter lim="800000"/>
            <a:headEnd/>
            <a:tailEnd/>
          </a:ln>
          <a:effectLst/>
        </p:spPr>
        <p:txBody>
          <a:bodyPr wrap="none">
            <a:spAutoFit/>
          </a:bodyPr>
          <a:lstStyle/>
          <a:p>
            <a:r>
              <a:rPr kumimoji="1" lang="zh-CN" altLang="en-US" sz="2800" b="1">
                <a:latin typeface="宋体" pitchFamily="2" charset="-122"/>
                <a:ea typeface="楷体_GB2312" pitchFamily="49" charset="-122"/>
              </a:rPr>
              <a:t>刚体的一般运动都可以归结为</a:t>
            </a:r>
            <a:r>
              <a:rPr kumimoji="1" lang="zh-CN" altLang="en-US" sz="2800" b="1">
                <a:solidFill>
                  <a:schemeClr val="tx2"/>
                </a:solidFill>
                <a:latin typeface="宋体" pitchFamily="2" charset="-122"/>
                <a:ea typeface="楷体_GB2312" pitchFamily="49" charset="-122"/>
              </a:rPr>
              <a:t>平动</a:t>
            </a:r>
            <a:r>
              <a:rPr kumimoji="1" lang="zh-CN" altLang="en-US" sz="2800" b="1">
                <a:latin typeface="宋体" pitchFamily="2" charset="-122"/>
                <a:ea typeface="楷体_GB2312" pitchFamily="49" charset="-122"/>
              </a:rPr>
              <a:t>和</a:t>
            </a:r>
            <a:r>
              <a:rPr kumimoji="1" lang="zh-CN" altLang="en-US" sz="2800" b="1">
                <a:solidFill>
                  <a:schemeClr val="tx2"/>
                </a:solidFill>
                <a:latin typeface="宋体" pitchFamily="2" charset="-122"/>
                <a:ea typeface="楷体_GB2312" pitchFamily="49" charset="-122"/>
              </a:rPr>
              <a:t>转动</a:t>
            </a:r>
            <a:r>
              <a:rPr kumimoji="1" lang="zh-CN" altLang="en-US" sz="2800" b="1">
                <a:latin typeface="宋体" pitchFamily="2" charset="-122"/>
                <a:ea typeface="楷体_GB2312" pitchFamily="49" charset="-122"/>
              </a:rPr>
              <a:t>的合成。</a:t>
            </a:r>
          </a:p>
        </p:txBody>
      </p:sp>
      <p:grpSp>
        <p:nvGrpSpPr>
          <p:cNvPr id="73803" name="Group 75"/>
          <p:cNvGrpSpPr>
            <a:grpSpLocks/>
          </p:cNvGrpSpPr>
          <p:nvPr/>
        </p:nvGrpSpPr>
        <p:grpSpPr bwMode="auto">
          <a:xfrm>
            <a:off x="5522913" y="3476625"/>
            <a:ext cx="788987" cy="519113"/>
            <a:chOff x="3072" y="2352"/>
            <a:chExt cx="497" cy="327"/>
          </a:xfrm>
        </p:grpSpPr>
        <p:sp>
          <p:nvSpPr>
            <p:cNvPr id="73757" name="Text Box 29"/>
            <p:cNvSpPr txBox="1">
              <a:spLocks noChangeArrowheads="1"/>
            </p:cNvSpPr>
            <p:nvPr/>
          </p:nvSpPr>
          <p:spPr bwMode="auto">
            <a:xfrm>
              <a:off x="3168" y="2352"/>
              <a:ext cx="394" cy="327"/>
            </a:xfrm>
            <a:prstGeom prst="rect">
              <a:avLst/>
            </a:prstGeom>
            <a:noFill/>
            <a:ln w="9525">
              <a:noFill/>
              <a:miter lim="800000"/>
              <a:headEnd/>
              <a:tailEnd/>
            </a:ln>
            <a:effectLst/>
          </p:spPr>
          <p:txBody>
            <a:bodyPr>
              <a:spAutoFit/>
            </a:bodyPr>
            <a:lstStyle/>
            <a:p>
              <a:r>
                <a:rPr kumimoji="1" lang="en-US" altLang="zh-CN" sz="2800" b="1" i="1">
                  <a:latin typeface="Times New Roman" pitchFamily="18" charset="0"/>
                  <a:ea typeface="楷体_GB2312" pitchFamily="49" charset="-122"/>
                  <a:sym typeface="Symbol" pitchFamily="18" charset="2"/>
                </a:rPr>
                <a:t></a:t>
              </a:r>
              <a:endParaRPr kumimoji="1" lang="en-US" altLang="zh-CN" sz="2800" b="1">
                <a:latin typeface="Times New Roman" pitchFamily="18" charset="0"/>
                <a:ea typeface="楷体_GB2312" pitchFamily="49" charset="-122"/>
              </a:endParaRPr>
            </a:p>
          </p:txBody>
        </p:sp>
        <p:sp>
          <p:nvSpPr>
            <p:cNvPr id="73759" name="Freeform 31"/>
            <p:cNvSpPr>
              <a:spLocks/>
            </p:cNvSpPr>
            <p:nvPr/>
          </p:nvSpPr>
          <p:spPr bwMode="auto">
            <a:xfrm flipH="1">
              <a:off x="3072" y="2536"/>
              <a:ext cx="497" cy="104"/>
            </a:xfrm>
            <a:custGeom>
              <a:avLst/>
              <a:gdLst/>
              <a:ahLst/>
              <a:cxnLst>
                <a:cxn ang="0">
                  <a:pos x="0" y="0"/>
                </a:cxn>
                <a:cxn ang="0">
                  <a:pos x="244" y="96"/>
                </a:cxn>
                <a:cxn ang="0">
                  <a:pos x="497" y="2"/>
                </a:cxn>
              </a:cxnLst>
              <a:rect l="0" t="0" r="r" b="b"/>
              <a:pathLst>
                <a:path w="497" h="104">
                  <a:moveTo>
                    <a:pt x="0" y="0"/>
                  </a:moveTo>
                  <a:cubicBezTo>
                    <a:pt x="41" y="16"/>
                    <a:pt x="161" y="96"/>
                    <a:pt x="244" y="96"/>
                  </a:cubicBezTo>
                  <a:cubicBezTo>
                    <a:pt x="324" y="104"/>
                    <a:pt x="444" y="22"/>
                    <a:pt x="497" y="2"/>
                  </a:cubicBezTo>
                </a:path>
              </a:pathLst>
            </a:custGeom>
            <a:noFill/>
            <a:ln w="28575" cap="flat" cmpd="sng">
              <a:solidFill>
                <a:srgbClr val="FF0000"/>
              </a:solidFill>
              <a:prstDash val="solid"/>
              <a:round/>
              <a:headEnd type="none" w="med" len="med"/>
              <a:tailEnd type="arrow" w="med" len="med"/>
            </a:ln>
            <a:effectLst/>
          </p:spPr>
          <p:txBody>
            <a:bodyPr wrap="none" anchor="ctr"/>
            <a:lstStyle/>
            <a:p>
              <a:endParaRPr lang="zh-CN" altLang="en-US"/>
            </a:p>
          </p:txBody>
        </p:sp>
      </p:grpSp>
      <p:grpSp>
        <p:nvGrpSpPr>
          <p:cNvPr id="73802" name="Group 74"/>
          <p:cNvGrpSpPr>
            <a:grpSpLocks/>
          </p:cNvGrpSpPr>
          <p:nvPr/>
        </p:nvGrpSpPr>
        <p:grpSpPr bwMode="auto">
          <a:xfrm>
            <a:off x="1547813" y="1989138"/>
            <a:ext cx="1473200" cy="2019300"/>
            <a:chOff x="1449" y="1401"/>
            <a:chExt cx="928" cy="1272"/>
          </a:xfrm>
        </p:grpSpPr>
        <p:sp>
          <p:nvSpPr>
            <p:cNvPr id="73735" name="Text Box 7"/>
            <p:cNvSpPr txBox="1">
              <a:spLocks noChangeArrowheads="1"/>
            </p:cNvSpPr>
            <p:nvPr/>
          </p:nvSpPr>
          <p:spPr bwMode="auto">
            <a:xfrm>
              <a:off x="1511" y="1401"/>
              <a:ext cx="265" cy="327"/>
            </a:xfrm>
            <a:prstGeom prst="rect">
              <a:avLst/>
            </a:prstGeom>
            <a:noFill/>
            <a:ln w="9525">
              <a:noFill/>
              <a:miter lim="800000"/>
              <a:headEnd/>
              <a:tailEnd/>
            </a:ln>
            <a:effectLst/>
          </p:spPr>
          <p:txBody>
            <a:bodyPr wrap="none">
              <a:spAutoFit/>
            </a:bodyPr>
            <a:lstStyle/>
            <a:p>
              <a:r>
                <a:rPr kumimoji="1" lang="en-US" altLang="zh-CN" sz="2800" b="1" i="1">
                  <a:latin typeface="Times New Roman" pitchFamily="18" charset="0"/>
                  <a:ea typeface="楷体_GB2312" pitchFamily="49" charset="-122"/>
                </a:rPr>
                <a:t>A</a:t>
              </a:r>
              <a:endParaRPr kumimoji="1" lang="en-US" altLang="zh-CN" sz="2800" b="1">
                <a:latin typeface="Times New Roman" pitchFamily="18" charset="0"/>
                <a:ea typeface="楷体_GB2312" pitchFamily="49" charset="-122"/>
              </a:endParaRPr>
            </a:p>
          </p:txBody>
        </p:sp>
        <p:sp>
          <p:nvSpPr>
            <p:cNvPr id="73736" name="Text Box 8"/>
            <p:cNvSpPr txBox="1">
              <a:spLocks noChangeArrowheads="1"/>
            </p:cNvSpPr>
            <p:nvPr/>
          </p:nvSpPr>
          <p:spPr bwMode="auto">
            <a:xfrm>
              <a:off x="2112" y="2346"/>
              <a:ext cx="265" cy="327"/>
            </a:xfrm>
            <a:prstGeom prst="rect">
              <a:avLst/>
            </a:prstGeom>
            <a:noFill/>
            <a:ln w="9525">
              <a:noFill/>
              <a:miter lim="800000"/>
              <a:headEnd/>
              <a:tailEnd/>
            </a:ln>
            <a:effectLst/>
          </p:spPr>
          <p:txBody>
            <a:bodyPr wrap="none">
              <a:spAutoFit/>
            </a:bodyPr>
            <a:lstStyle/>
            <a:p>
              <a:r>
                <a:rPr kumimoji="1" lang="en-US" altLang="zh-CN" sz="2800" b="1" i="1">
                  <a:latin typeface="Times New Roman" pitchFamily="18" charset="0"/>
                  <a:ea typeface="楷体_GB2312" pitchFamily="49" charset="-122"/>
                </a:rPr>
                <a:t>B</a:t>
              </a:r>
              <a:endParaRPr kumimoji="1" lang="en-US" altLang="zh-CN" sz="2800" b="1">
                <a:latin typeface="Times New Roman" pitchFamily="18" charset="0"/>
                <a:ea typeface="楷体_GB2312" pitchFamily="49" charset="-122"/>
              </a:endParaRPr>
            </a:p>
          </p:txBody>
        </p:sp>
        <p:sp>
          <p:nvSpPr>
            <p:cNvPr id="73737" name="Text Box 9"/>
            <p:cNvSpPr txBox="1">
              <a:spLocks noChangeArrowheads="1"/>
            </p:cNvSpPr>
            <p:nvPr/>
          </p:nvSpPr>
          <p:spPr bwMode="auto">
            <a:xfrm>
              <a:off x="1776" y="1824"/>
              <a:ext cx="278" cy="327"/>
            </a:xfrm>
            <a:prstGeom prst="rect">
              <a:avLst/>
            </a:prstGeom>
            <a:noFill/>
            <a:ln w="9525">
              <a:noFill/>
              <a:miter lim="800000"/>
              <a:headEnd/>
              <a:tailEnd/>
            </a:ln>
            <a:effectLst/>
          </p:spPr>
          <p:txBody>
            <a:bodyPr wrap="none">
              <a:spAutoFit/>
            </a:bodyPr>
            <a:lstStyle/>
            <a:p>
              <a:r>
                <a:rPr kumimoji="1" lang="en-US" altLang="zh-CN" sz="2800" b="1" i="1">
                  <a:latin typeface="Times New Roman" pitchFamily="18" charset="0"/>
                  <a:ea typeface="楷体_GB2312" pitchFamily="49" charset="-122"/>
                </a:rPr>
                <a:t>O</a:t>
              </a:r>
              <a:endParaRPr kumimoji="1" lang="en-US" altLang="zh-CN" sz="2800" b="1">
                <a:latin typeface="Times New Roman" pitchFamily="18" charset="0"/>
                <a:ea typeface="楷体_GB2312" pitchFamily="49" charset="-122"/>
              </a:endParaRPr>
            </a:p>
          </p:txBody>
        </p:sp>
        <p:sp>
          <p:nvSpPr>
            <p:cNvPr id="73771" name="Freeform 43"/>
            <p:cNvSpPr>
              <a:spLocks/>
            </p:cNvSpPr>
            <p:nvPr/>
          </p:nvSpPr>
          <p:spPr bwMode="auto">
            <a:xfrm flipH="1" flipV="1">
              <a:off x="1449" y="1530"/>
              <a:ext cx="728" cy="836"/>
            </a:xfrm>
            <a:custGeom>
              <a:avLst/>
              <a:gdLst/>
              <a:ahLst/>
              <a:cxnLst>
                <a:cxn ang="0">
                  <a:pos x="0" y="0"/>
                </a:cxn>
                <a:cxn ang="0">
                  <a:pos x="133" y="836"/>
                </a:cxn>
                <a:cxn ang="0">
                  <a:pos x="728" y="446"/>
                </a:cxn>
                <a:cxn ang="0">
                  <a:pos x="12" y="0"/>
                </a:cxn>
              </a:cxnLst>
              <a:rect l="0" t="0" r="r" b="b"/>
              <a:pathLst>
                <a:path w="728" h="836">
                  <a:moveTo>
                    <a:pt x="0" y="0"/>
                  </a:moveTo>
                  <a:lnTo>
                    <a:pt x="133" y="836"/>
                  </a:lnTo>
                  <a:lnTo>
                    <a:pt x="728" y="446"/>
                  </a:lnTo>
                  <a:lnTo>
                    <a:pt x="12" y="0"/>
                  </a:lnTo>
                </a:path>
              </a:pathLst>
            </a:custGeom>
            <a:noFill/>
            <a:ln w="28575" cap="flat" cmpd="sng">
              <a:solidFill>
                <a:schemeClr val="tx1"/>
              </a:solidFill>
              <a:prstDash val="solid"/>
              <a:round/>
              <a:headEnd type="none" w="med" len="med"/>
              <a:tailEnd type="none" w="med" len="med"/>
            </a:ln>
            <a:effectLst/>
          </p:spPr>
          <p:txBody>
            <a:bodyPr/>
            <a:lstStyle/>
            <a:p>
              <a:endParaRPr lang="zh-CN" altLang="en-US"/>
            </a:p>
          </p:txBody>
        </p:sp>
        <p:sp>
          <p:nvSpPr>
            <p:cNvPr id="73772" name="Oval 44"/>
            <p:cNvSpPr>
              <a:spLocks noChangeArrowheads="1"/>
            </p:cNvSpPr>
            <p:nvPr/>
          </p:nvSpPr>
          <p:spPr bwMode="auto">
            <a:xfrm>
              <a:off x="1968" y="2112"/>
              <a:ext cx="48" cy="48"/>
            </a:xfrm>
            <a:prstGeom prst="ellipse">
              <a:avLst/>
            </a:prstGeom>
            <a:solidFill>
              <a:schemeClr val="tx2"/>
            </a:solidFill>
            <a:ln w="9525">
              <a:solidFill>
                <a:schemeClr val="tx2"/>
              </a:solidFill>
              <a:round/>
              <a:headEnd/>
              <a:tailEnd/>
            </a:ln>
            <a:effectLst/>
          </p:spPr>
          <p:txBody>
            <a:bodyPr wrap="none" anchor="ctr"/>
            <a:lstStyle/>
            <a:p>
              <a:endParaRPr lang="zh-CN" altLang="en-US"/>
            </a:p>
          </p:txBody>
        </p:sp>
      </p:grpSp>
      <p:grpSp>
        <p:nvGrpSpPr>
          <p:cNvPr id="73801" name="Group 73"/>
          <p:cNvGrpSpPr>
            <a:grpSpLocks/>
          </p:cNvGrpSpPr>
          <p:nvPr/>
        </p:nvGrpSpPr>
        <p:grpSpPr bwMode="auto">
          <a:xfrm>
            <a:off x="5332413" y="2043113"/>
            <a:ext cx="1716087" cy="1890712"/>
            <a:chOff x="2928" y="1344"/>
            <a:chExt cx="1081" cy="1191"/>
          </a:xfrm>
        </p:grpSpPr>
        <p:sp>
          <p:nvSpPr>
            <p:cNvPr id="73743" name="Text Box 15"/>
            <p:cNvSpPr txBox="1">
              <a:spLocks noChangeArrowheads="1"/>
            </p:cNvSpPr>
            <p:nvPr/>
          </p:nvSpPr>
          <p:spPr bwMode="auto">
            <a:xfrm>
              <a:off x="2928" y="2208"/>
              <a:ext cx="265" cy="327"/>
            </a:xfrm>
            <a:prstGeom prst="rect">
              <a:avLst/>
            </a:prstGeom>
            <a:noFill/>
            <a:ln w="9525">
              <a:noFill/>
              <a:miter lim="800000"/>
              <a:headEnd/>
              <a:tailEnd/>
            </a:ln>
            <a:effectLst/>
          </p:spPr>
          <p:txBody>
            <a:bodyPr wrap="none">
              <a:spAutoFit/>
            </a:bodyPr>
            <a:lstStyle/>
            <a:p>
              <a:r>
                <a:rPr kumimoji="1" lang="en-US" altLang="zh-CN" sz="2800" b="1" i="1">
                  <a:latin typeface="Times New Roman" pitchFamily="18" charset="0"/>
                  <a:ea typeface="楷体_GB2312" pitchFamily="49" charset="-122"/>
                </a:rPr>
                <a:t>B</a:t>
              </a:r>
              <a:endParaRPr kumimoji="1" lang="en-US" altLang="zh-CN" sz="2800" b="1">
                <a:latin typeface="Times New Roman" pitchFamily="18" charset="0"/>
                <a:ea typeface="楷体_GB2312" pitchFamily="49" charset="-122"/>
              </a:endParaRPr>
            </a:p>
          </p:txBody>
        </p:sp>
        <p:sp>
          <p:nvSpPr>
            <p:cNvPr id="73775" name="Text Box 47"/>
            <p:cNvSpPr txBox="1">
              <a:spLocks noChangeArrowheads="1"/>
            </p:cNvSpPr>
            <p:nvPr/>
          </p:nvSpPr>
          <p:spPr bwMode="auto">
            <a:xfrm>
              <a:off x="3744" y="1344"/>
              <a:ext cx="265" cy="327"/>
            </a:xfrm>
            <a:prstGeom prst="rect">
              <a:avLst/>
            </a:prstGeom>
            <a:noFill/>
            <a:ln w="9525">
              <a:noFill/>
              <a:miter lim="800000"/>
              <a:headEnd/>
              <a:tailEnd/>
            </a:ln>
            <a:effectLst/>
          </p:spPr>
          <p:txBody>
            <a:bodyPr wrap="none">
              <a:spAutoFit/>
            </a:bodyPr>
            <a:lstStyle/>
            <a:p>
              <a:r>
                <a:rPr kumimoji="1" lang="en-US" altLang="zh-CN" sz="2800" b="1" i="1">
                  <a:latin typeface="Times New Roman" pitchFamily="18" charset="0"/>
                  <a:ea typeface="楷体_GB2312" pitchFamily="49" charset="-122"/>
                </a:rPr>
                <a:t>A</a:t>
              </a:r>
              <a:endParaRPr kumimoji="1" lang="en-US" altLang="zh-CN" sz="2800" b="1">
                <a:latin typeface="Times New Roman" pitchFamily="18" charset="0"/>
                <a:ea typeface="楷体_GB2312" pitchFamily="49" charset="-122"/>
              </a:endParaRPr>
            </a:p>
          </p:txBody>
        </p:sp>
        <p:sp>
          <p:nvSpPr>
            <p:cNvPr id="73797" name="Freeform 69"/>
            <p:cNvSpPr>
              <a:spLocks/>
            </p:cNvSpPr>
            <p:nvPr/>
          </p:nvSpPr>
          <p:spPr bwMode="auto">
            <a:xfrm rot="4569013" flipH="1" flipV="1">
              <a:off x="3166" y="1415"/>
              <a:ext cx="728" cy="836"/>
            </a:xfrm>
            <a:custGeom>
              <a:avLst/>
              <a:gdLst/>
              <a:ahLst/>
              <a:cxnLst>
                <a:cxn ang="0">
                  <a:pos x="0" y="0"/>
                </a:cxn>
                <a:cxn ang="0">
                  <a:pos x="133" y="836"/>
                </a:cxn>
                <a:cxn ang="0">
                  <a:pos x="728" y="446"/>
                </a:cxn>
                <a:cxn ang="0">
                  <a:pos x="12" y="0"/>
                </a:cxn>
              </a:cxnLst>
              <a:rect l="0" t="0" r="r" b="b"/>
              <a:pathLst>
                <a:path w="728" h="836">
                  <a:moveTo>
                    <a:pt x="0" y="0"/>
                  </a:moveTo>
                  <a:lnTo>
                    <a:pt x="133" y="836"/>
                  </a:lnTo>
                  <a:lnTo>
                    <a:pt x="728" y="446"/>
                  </a:lnTo>
                  <a:lnTo>
                    <a:pt x="12" y="0"/>
                  </a:lnTo>
                </a:path>
              </a:pathLst>
            </a:custGeom>
            <a:noFill/>
            <a:ln w="28575" cap="flat" cmpd="sng">
              <a:solidFill>
                <a:schemeClr val="tx1"/>
              </a:solidFill>
              <a:prstDash val="solid"/>
              <a:round/>
              <a:headEnd type="none" w="med" len="med"/>
              <a:tailEnd type="none" w="med" len="med"/>
            </a:ln>
            <a:effectLst/>
          </p:spPr>
          <p:txBody>
            <a:bodyPr/>
            <a:lstStyle/>
            <a:p>
              <a:endParaRPr lang="zh-CN" altLang="en-US"/>
            </a:p>
          </p:txBody>
        </p:sp>
        <p:sp>
          <p:nvSpPr>
            <p:cNvPr id="73798" name="Oval 70"/>
            <p:cNvSpPr>
              <a:spLocks noChangeArrowheads="1"/>
            </p:cNvSpPr>
            <p:nvPr/>
          </p:nvSpPr>
          <p:spPr bwMode="auto">
            <a:xfrm rot="4569013">
              <a:off x="3366" y="2028"/>
              <a:ext cx="48" cy="48"/>
            </a:xfrm>
            <a:prstGeom prst="ellipse">
              <a:avLst/>
            </a:prstGeom>
            <a:solidFill>
              <a:schemeClr val="tx2"/>
            </a:solidFill>
            <a:ln w="9525">
              <a:solidFill>
                <a:schemeClr val="tx2"/>
              </a:solidFill>
              <a:round/>
              <a:headEnd/>
              <a:tailEnd/>
            </a:ln>
            <a:effectLst/>
          </p:spPr>
          <p:txBody>
            <a:bodyPr wrap="none" anchor="ctr"/>
            <a:lstStyle/>
            <a:p>
              <a:endParaRPr lang="zh-CN" altLang="en-US"/>
            </a:p>
          </p:txBody>
        </p:sp>
        <p:sp>
          <p:nvSpPr>
            <p:cNvPr id="73800" name="Text Box 72"/>
            <p:cNvSpPr txBox="1">
              <a:spLocks noChangeArrowheads="1"/>
            </p:cNvSpPr>
            <p:nvPr/>
          </p:nvSpPr>
          <p:spPr bwMode="auto">
            <a:xfrm>
              <a:off x="3378" y="1785"/>
              <a:ext cx="278" cy="327"/>
            </a:xfrm>
            <a:prstGeom prst="rect">
              <a:avLst/>
            </a:prstGeom>
            <a:noFill/>
            <a:ln w="9525">
              <a:noFill/>
              <a:miter lim="800000"/>
              <a:headEnd/>
              <a:tailEnd/>
            </a:ln>
            <a:effectLst/>
          </p:spPr>
          <p:txBody>
            <a:bodyPr wrap="none">
              <a:spAutoFit/>
            </a:bodyPr>
            <a:lstStyle/>
            <a:p>
              <a:r>
                <a:rPr kumimoji="1" lang="en-US" altLang="zh-CN" sz="2800" b="1" i="1">
                  <a:latin typeface="Times New Roman" pitchFamily="18" charset="0"/>
                  <a:ea typeface="楷体_GB2312" pitchFamily="49" charset="-122"/>
                </a:rPr>
                <a:t>O</a:t>
              </a:r>
              <a:endParaRPr kumimoji="1" lang="en-US" altLang="zh-CN" sz="2800" b="1">
                <a:latin typeface="Times New Roman" pitchFamily="18" charset="0"/>
                <a:ea typeface="楷体_GB2312" pitchFamily="49" charset="-122"/>
              </a:endParaRPr>
            </a:p>
          </p:txBody>
        </p:sp>
      </p:grpSp>
      <p:sp>
        <p:nvSpPr>
          <p:cNvPr id="73810" name="Text Box 82"/>
          <p:cNvSpPr txBox="1">
            <a:spLocks noChangeArrowheads="1"/>
          </p:cNvSpPr>
          <p:nvPr/>
        </p:nvSpPr>
        <p:spPr bwMode="auto">
          <a:xfrm>
            <a:off x="539750" y="4149725"/>
            <a:ext cx="8299450" cy="2308324"/>
          </a:xfrm>
          <a:prstGeom prst="rect">
            <a:avLst/>
          </a:prstGeom>
          <a:noFill/>
          <a:ln w="9525">
            <a:noFill/>
            <a:miter lim="800000"/>
            <a:headEnd/>
            <a:tailEnd/>
          </a:ln>
          <a:effectLst/>
        </p:spPr>
        <p:txBody>
          <a:bodyPr>
            <a:spAutoFit/>
          </a:bodyPr>
          <a:lstStyle/>
          <a:p>
            <a:pPr algn="r">
              <a:lnSpc>
                <a:spcPct val="150000"/>
              </a:lnSpc>
            </a:pPr>
            <a:r>
              <a:rPr kumimoji="1" lang="zh-CN" altLang="en-US" sz="2400" b="1" dirty="0">
                <a:solidFill>
                  <a:srgbClr val="0000CC"/>
                </a:solidFill>
                <a:latin typeface="Times New Roman" pitchFamily="18" charset="0"/>
                <a:ea typeface="楷体_GB2312" pitchFamily="49" charset="-122"/>
              </a:rPr>
              <a:t>结论：</a:t>
            </a:r>
            <a:r>
              <a:rPr kumimoji="1" lang="zh-CN" altLang="en-US" sz="2400" b="1" dirty="0">
                <a:latin typeface="Times New Roman" pitchFamily="18" charset="0"/>
                <a:ea typeface="楷体_GB2312" pitchFamily="49" charset="-122"/>
              </a:rPr>
              <a:t>在以</a:t>
            </a:r>
            <a:r>
              <a:rPr kumimoji="1" lang="en-US" altLang="zh-CN" sz="2400" b="1" i="1" dirty="0">
                <a:latin typeface="Times New Roman" pitchFamily="18" charset="0"/>
                <a:ea typeface="楷体_GB2312" pitchFamily="49" charset="-122"/>
              </a:rPr>
              <a:t>O</a:t>
            </a:r>
            <a:r>
              <a:rPr kumimoji="1" lang="zh-CN" altLang="en-US" sz="2400" b="1" dirty="0">
                <a:latin typeface="Times New Roman" pitchFamily="18" charset="0"/>
                <a:ea typeface="楷体_GB2312" pitchFamily="49" charset="-122"/>
              </a:rPr>
              <a:t>点为原点的平动参照系中，刚体上所有质元（如</a:t>
            </a:r>
            <a:r>
              <a:rPr kumimoji="1" lang="en-US" altLang="zh-CN" sz="2400" b="1" i="1" dirty="0">
                <a:latin typeface="Times New Roman" pitchFamily="18" charset="0"/>
                <a:ea typeface="楷体_GB2312" pitchFamily="49" charset="-122"/>
              </a:rPr>
              <a:t>A</a:t>
            </a:r>
            <a:r>
              <a:rPr kumimoji="1" lang="zh-CN" altLang="en-US" sz="2400" b="1" dirty="0">
                <a:latin typeface="Times New Roman" pitchFamily="18" charset="0"/>
                <a:ea typeface="楷体_GB2312" pitchFamily="49" charset="-122"/>
              </a:rPr>
              <a:t>点）的运动都可看成是它相对于</a:t>
            </a:r>
            <a:r>
              <a:rPr kumimoji="1" lang="en-US" altLang="zh-CN" sz="2400" b="1" i="1" dirty="0">
                <a:latin typeface="Times New Roman" pitchFamily="18" charset="0"/>
                <a:ea typeface="楷体_GB2312" pitchFamily="49" charset="-122"/>
              </a:rPr>
              <a:t>O</a:t>
            </a:r>
            <a:r>
              <a:rPr kumimoji="1" lang="zh-CN" altLang="en-US" sz="2400" b="1" dirty="0">
                <a:latin typeface="Times New Roman" pitchFamily="18" charset="0"/>
                <a:ea typeface="楷体_GB2312" pitchFamily="49" charset="-122"/>
              </a:rPr>
              <a:t>点的</a:t>
            </a:r>
            <a:r>
              <a:rPr kumimoji="1" lang="zh-CN" altLang="en-US" sz="2400" b="1" dirty="0">
                <a:solidFill>
                  <a:srgbClr val="0000CC"/>
                </a:solidFill>
                <a:latin typeface="Times New Roman" pitchFamily="18" charset="0"/>
                <a:ea typeface="楷体_GB2312" pitchFamily="49" charset="-122"/>
              </a:rPr>
              <a:t>转动</a:t>
            </a:r>
            <a:r>
              <a:rPr kumimoji="1" lang="zh-CN" altLang="en-US" sz="2400" b="1" dirty="0">
                <a:latin typeface="Times New Roman" pitchFamily="18" charset="0"/>
                <a:ea typeface="楷体_GB2312" pitchFamily="49" charset="-122"/>
              </a:rPr>
              <a:t>。再利用相对平动的两个参照系的变换，即该质元本身的</a:t>
            </a:r>
            <a:r>
              <a:rPr kumimoji="1" lang="zh-CN" altLang="en-US" sz="2400" b="1" dirty="0">
                <a:solidFill>
                  <a:srgbClr val="0000CC"/>
                </a:solidFill>
                <a:latin typeface="Times New Roman" pitchFamily="18" charset="0"/>
                <a:ea typeface="楷体_GB2312" pitchFamily="49" charset="-122"/>
              </a:rPr>
              <a:t>平动</a:t>
            </a:r>
            <a:r>
              <a:rPr kumimoji="1" lang="en-US" altLang="zh-CN" sz="2400" b="1" dirty="0">
                <a:latin typeface="Times New Roman" pitchFamily="18" charset="0"/>
                <a:ea typeface="楷体_GB2312" pitchFamily="49" charset="-122"/>
              </a:rPr>
              <a:t>,</a:t>
            </a:r>
            <a:r>
              <a:rPr kumimoji="1" lang="zh-CN" altLang="en-US" sz="2400" b="1" dirty="0">
                <a:latin typeface="Times New Roman" pitchFamily="18" charset="0"/>
                <a:ea typeface="楷体_GB2312" pitchFamily="49" charset="-122"/>
              </a:rPr>
              <a:t>可求出</a:t>
            </a:r>
            <a:r>
              <a:rPr kumimoji="1" lang="en-US" altLang="zh-CN" sz="2400" b="1" i="1" dirty="0">
                <a:latin typeface="Times New Roman" pitchFamily="18" charset="0"/>
                <a:ea typeface="楷体_GB2312" pitchFamily="49" charset="-122"/>
              </a:rPr>
              <a:t>A</a:t>
            </a:r>
            <a:r>
              <a:rPr kumimoji="1" lang="zh-CN" altLang="en-US" sz="2400" b="1" dirty="0">
                <a:latin typeface="Times New Roman" pitchFamily="18" charset="0"/>
                <a:ea typeface="楷体_GB2312" pitchFamily="49" charset="-122"/>
              </a:rPr>
              <a:t>点相对静止参照系的运动描述。</a:t>
            </a:r>
          </a:p>
        </p:txBody>
      </p:sp>
      <p:sp>
        <p:nvSpPr>
          <p:cNvPr id="73811" name="Text Box 83"/>
          <p:cNvSpPr txBox="1">
            <a:spLocks noChangeArrowheads="1"/>
          </p:cNvSpPr>
          <p:nvPr/>
        </p:nvSpPr>
        <p:spPr bwMode="auto">
          <a:xfrm>
            <a:off x="685800" y="228600"/>
            <a:ext cx="3810000" cy="519113"/>
          </a:xfrm>
          <a:prstGeom prst="rect">
            <a:avLst/>
          </a:prstGeom>
          <a:noFill/>
          <a:ln w="9525">
            <a:noFill/>
            <a:miter lim="800000"/>
            <a:headEnd/>
            <a:tailEnd/>
          </a:ln>
          <a:effectLst/>
        </p:spPr>
        <p:txBody>
          <a:bodyPr>
            <a:spAutoFit/>
          </a:bodyPr>
          <a:lstStyle/>
          <a:p>
            <a:r>
              <a:rPr kumimoji="1" lang="en-US" altLang="zh-CN" sz="2800" b="1">
                <a:latin typeface="宋体" pitchFamily="2" charset="-122"/>
                <a:ea typeface="楷体_GB2312" pitchFamily="49" charset="-122"/>
              </a:rPr>
              <a:t>5.1 </a:t>
            </a:r>
            <a:r>
              <a:rPr kumimoji="1" lang="zh-CN" altLang="en-US" sz="2800" b="1">
                <a:latin typeface="宋体" pitchFamily="2" charset="-122"/>
                <a:ea typeface="楷体_GB2312" pitchFamily="49" charset="-122"/>
              </a:rPr>
              <a:t>刚体的一般运动</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3811"/>
                                        </p:tgtEl>
                                        <p:attrNameLst>
                                          <p:attrName>style.visibility</p:attrName>
                                        </p:attrNameLst>
                                      </p:cBhvr>
                                      <p:to>
                                        <p:strVal val="visible"/>
                                      </p:to>
                                    </p:set>
                                    <p:animEffect transition="in" filter="wipe(left)">
                                      <p:cBhvr>
                                        <p:cTn id="7" dur="500"/>
                                        <p:tgtEl>
                                          <p:spTgt spid="738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3731"/>
                                        </p:tgtEl>
                                        <p:attrNameLst>
                                          <p:attrName>style.visibility</p:attrName>
                                        </p:attrNameLst>
                                      </p:cBhvr>
                                      <p:to>
                                        <p:strVal val="visible"/>
                                      </p:to>
                                    </p:set>
                                    <p:animEffect transition="in" filter="wipe(left)">
                                      <p:cBhvr>
                                        <p:cTn id="12" dur="500"/>
                                        <p:tgtEl>
                                          <p:spTgt spid="73731"/>
                                        </p:tgtEl>
                                      </p:cBhvr>
                                    </p:animEffect>
                                  </p:childTnLst>
                                </p:cTn>
                              </p:par>
                            </p:childTnLst>
                          </p:cTn>
                        </p:par>
                      </p:childTnLst>
                    </p:cTn>
                  </p:par>
                  <p:par>
                    <p:cTn id="13" fill="hold">
                      <p:stCondLst>
                        <p:cond delay="indefinite"/>
                      </p:stCondLst>
                      <p:childTnLst>
                        <p:par>
                          <p:cTn id="14" fill="hold">
                            <p:stCondLst>
                              <p:cond delay="0"/>
                            </p:stCondLst>
                            <p:childTnLst>
                              <p:par>
                                <p:cTn id="15" presetID="63" presetClass="path" presetSubtype="0" accel="50000" decel="50000" fill="hold" nodeType="clickEffect">
                                  <p:stCondLst>
                                    <p:cond delay="0"/>
                                  </p:stCondLst>
                                  <p:childTnLst>
                                    <p:animMotion origin="layout" path="M -2.77778E-7 2.96296E-6 L 0.40156 2.96296E-6 " pathEditMode="relative" rAng="0" ptsTypes="AA">
                                      <p:cBhvr>
                                        <p:cTn id="16" dur="2000" fill="hold"/>
                                        <p:tgtEl>
                                          <p:spTgt spid="73802"/>
                                        </p:tgtEl>
                                        <p:attrNameLst>
                                          <p:attrName>ppt_x</p:attrName>
                                          <p:attrName>ppt_y</p:attrName>
                                        </p:attrNameLst>
                                      </p:cBhvr>
                                      <p:rCtr x="201" y="0"/>
                                    </p:animMotion>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7380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73802"/>
                                        </p:tgtEl>
                                        <p:attrNameLst>
                                          <p:attrName>style.visibility</p:attrName>
                                        </p:attrNameLst>
                                      </p:cBhvr>
                                      <p:to>
                                        <p:strVal val="visible"/>
                                      </p:to>
                                    </p:set>
                                    <p:animEffect transition="in" filter="wipe(up)">
                                      <p:cBhvr>
                                        <p:cTn id="25" dur="500"/>
                                        <p:tgtEl>
                                          <p:spTgt spid="7380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nodeType="clickEffect">
                                  <p:stCondLst>
                                    <p:cond delay="0"/>
                                  </p:stCondLst>
                                  <p:childTnLst>
                                    <p:set>
                                      <p:cBhvr>
                                        <p:cTn id="29" dur="1" fill="hold">
                                          <p:stCondLst>
                                            <p:cond delay="0"/>
                                          </p:stCondLst>
                                        </p:cTn>
                                        <p:tgtEl>
                                          <p:spTgt spid="73803"/>
                                        </p:tgtEl>
                                        <p:attrNameLst>
                                          <p:attrName>style.visibility</p:attrName>
                                        </p:attrNameLst>
                                      </p:cBhvr>
                                      <p:to>
                                        <p:strVal val="visible"/>
                                      </p:to>
                                    </p:set>
                                    <p:animEffect transition="in" filter="wipe(right)">
                                      <p:cBhvr>
                                        <p:cTn id="30" dur="500"/>
                                        <p:tgtEl>
                                          <p:spTgt spid="7380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73801"/>
                                        </p:tgtEl>
                                        <p:attrNameLst>
                                          <p:attrName>style.visibility</p:attrName>
                                        </p:attrNameLst>
                                      </p:cBhvr>
                                      <p:to>
                                        <p:strVal val="visible"/>
                                      </p:to>
                                    </p:set>
                                    <p:animEffect transition="in" filter="wipe(down)">
                                      <p:cBhvr>
                                        <p:cTn id="35" dur="500"/>
                                        <p:tgtEl>
                                          <p:spTgt spid="73801"/>
                                        </p:tgtEl>
                                      </p:cBhvr>
                                    </p:animEffect>
                                  </p:childTnLst>
                                  <p:subTnLst>
                                    <p:set>
                                      <p:cBhvr override="childStyle">
                                        <p:cTn dur="1" fill="hold" display="0" masterRel="nextClick" afterEffect="1"/>
                                        <p:tgtEl>
                                          <p:spTgt spid="73801"/>
                                        </p:tgtEl>
                                        <p:attrNameLst>
                                          <p:attrName>style.visibility</p:attrName>
                                        </p:attrNameLst>
                                      </p:cBhvr>
                                      <p:to>
                                        <p:strVal val="hidden"/>
                                      </p:to>
                                    </p:set>
                                  </p:sub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73810"/>
                                        </p:tgtEl>
                                        <p:attrNameLst>
                                          <p:attrName>style.visibility</p:attrName>
                                        </p:attrNameLst>
                                      </p:cBhvr>
                                      <p:to>
                                        <p:strVal val="visible"/>
                                      </p:to>
                                    </p:set>
                                    <p:animEffect transition="in" filter="wipe(left)">
                                      <p:cBhvr>
                                        <p:cTn id="40" dur="500"/>
                                        <p:tgtEl>
                                          <p:spTgt spid="738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autoUpdateAnimBg="0"/>
      <p:bldP spid="73810" grpId="0" autoUpdateAnimBg="0"/>
      <p:bldP spid="73811"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3" name="灯片编号占位符 3"/>
          <p:cNvSpPr>
            <a:spLocks noGrp="1"/>
          </p:cNvSpPr>
          <p:nvPr>
            <p:ph type="sldNum" sz="quarter" idx="12"/>
          </p:nvPr>
        </p:nvSpPr>
        <p:spPr/>
        <p:txBody>
          <a:bodyPr/>
          <a:lstStyle/>
          <a:p>
            <a:fld id="{5BD1DD30-A5ED-4B50-80C2-E0D8D9F2C246}" type="slidenum">
              <a:rPr lang="en-US" altLang="zh-CN"/>
              <a:pPr/>
              <a:t>20</a:t>
            </a:fld>
            <a:endParaRPr lang="en-US" altLang="zh-CN"/>
          </a:p>
        </p:txBody>
      </p:sp>
      <p:sp>
        <p:nvSpPr>
          <p:cNvPr id="116738" name="Text Box 2"/>
          <p:cNvSpPr txBox="1">
            <a:spLocks noChangeArrowheads="1"/>
          </p:cNvSpPr>
          <p:nvPr/>
        </p:nvSpPr>
        <p:spPr bwMode="auto">
          <a:xfrm>
            <a:off x="0" y="0"/>
            <a:ext cx="9144000" cy="579438"/>
          </a:xfrm>
          <a:prstGeom prst="rect">
            <a:avLst/>
          </a:prstGeom>
          <a:noFill/>
          <a:ln w="9525">
            <a:noFill/>
            <a:miter lim="800000"/>
            <a:headEnd/>
            <a:tailEnd/>
          </a:ln>
          <a:effectLst/>
        </p:spPr>
        <p:txBody>
          <a:bodyPr>
            <a:spAutoFit/>
          </a:bodyPr>
          <a:lstStyle/>
          <a:p>
            <a:pPr algn="ctr"/>
            <a:r>
              <a:rPr kumimoji="1" lang="zh-CN" altLang="en-US" sz="3200" b="1">
                <a:solidFill>
                  <a:srgbClr val="FF3300"/>
                </a:solidFill>
                <a:latin typeface="Times New Roman" pitchFamily="18" charset="0"/>
                <a:ea typeface="楷体_GB2312" pitchFamily="49" charset="-122"/>
              </a:rPr>
              <a:t>刚体定轴转动与质点一维运动的对比</a:t>
            </a:r>
          </a:p>
        </p:txBody>
      </p:sp>
      <p:sp>
        <p:nvSpPr>
          <p:cNvPr id="116739" name="Line 3"/>
          <p:cNvSpPr>
            <a:spLocks noChangeShapeType="1"/>
          </p:cNvSpPr>
          <p:nvPr/>
        </p:nvSpPr>
        <p:spPr bwMode="auto">
          <a:xfrm>
            <a:off x="4495800" y="533400"/>
            <a:ext cx="0" cy="6324600"/>
          </a:xfrm>
          <a:prstGeom prst="line">
            <a:avLst/>
          </a:prstGeom>
          <a:noFill/>
          <a:ln w="9525">
            <a:solidFill>
              <a:srgbClr val="3333FF"/>
            </a:solidFill>
            <a:round/>
            <a:headEnd/>
            <a:tailEnd/>
          </a:ln>
          <a:effectLst/>
        </p:spPr>
        <p:txBody>
          <a:bodyPr/>
          <a:lstStyle/>
          <a:p>
            <a:endParaRPr lang="zh-CN" altLang="en-US"/>
          </a:p>
        </p:txBody>
      </p:sp>
      <p:sp>
        <p:nvSpPr>
          <p:cNvPr id="116740" name="Text Box 4"/>
          <p:cNvSpPr txBox="1">
            <a:spLocks noChangeArrowheads="1"/>
          </p:cNvSpPr>
          <p:nvPr/>
        </p:nvSpPr>
        <p:spPr bwMode="auto">
          <a:xfrm>
            <a:off x="0" y="1143000"/>
            <a:ext cx="12192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位移</a:t>
            </a:r>
          </a:p>
        </p:txBody>
      </p:sp>
      <p:graphicFrame>
        <p:nvGraphicFramePr>
          <p:cNvPr id="116741" name="Object 5"/>
          <p:cNvGraphicFramePr>
            <a:graphicFrameLocks noChangeAspect="1"/>
          </p:cNvGraphicFramePr>
          <p:nvPr/>
        </p:nvGraphicFramePr>
        <p:xfrm>
          <a:off x="1447800" y="1219200"/>
          <a:ext cx="482600" cy="330200"/>
        </p:xfrm>
        <a:graphic>
          <a:graphicData uri="http://schemas.openxmlformats.org/presentationml/2006/ole">
            <p:oleObj spid="_x0000_s116741" name="Equation" r:id="rId3" imgW="482400" imgH="330120" progId="Equation.3">
              <p:embed/>
            </p:oleObj>
          </a:graphicData>
        </a:graphic>
      </p:graphicFrame>
      <p:sp>
        <p:nvSpPr>
          <p:cNvPr id="116742" name="Rectangle 6"/>
          <p:cNvSpPr>
            <a:spLocks noChangeArrowheads="1"/>
          </p:cNvSpPr>
          <p:nvPr/>
        </p:nvSpPr>
        <p:spPr bwMode="auto">
          <a:xfrm>
            <a:off x="4495800" y="1143000"/>
            <a:ext cx="14478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角位移</a:t>
            </a:r>
          </a:p>
        </p:txBody>
      </p:sp>
      <p:graphicFrame>
        <p:nvGraphicFramePr>
          <p:cNvPr id="116743" name="Object 7"/>
          <p:cNvGraphicFramePr>
            <a:graphicFrameLocks noChangeAspect="1"/>
          </p:cNvGraphicFramePr>
          <p:nvPr/>
        </p:nvGraphicFramePr>
        <p:xfrm>
          <a:off x="6172200" y="1219200"/>
          <a:ext cx="469900" cy="330200"/>
        </p:xfrm>
        <a:graphic>
          <a:graphicData uri="http://schemas.openxmlformats.org/presentationml/2006/ole">
            <p:oleObj spid="_x0000_s116743" name="Equation" r:id="rId4" imgW="469800" imgH="330120" progId="Equation.3">
              <p:embed/>
            </p:oleObj>
          </a:graphicData>
        </a:graphic>
      </p:graphicFrame>
      <p:sp>
        <p:nvSpPr>
          <p:cNvPr id="116744" name="Text Box 8"/>
          <p:cNvSpPr txBox="1">
            <a:spLocks noChangeArrowheads="1"/>
          </p:cNvSpPr>
          <p:nvPr/>
        </p:nvSpPr>
        <p:spPr bwMode="auto">
          <a:xfrm>
            <a:off x="0" y="1676400"/>
            <a:ext cx="12192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速度</a:t>
            </a:r>
          </a:p>
        </p:txBody>
      </p:sp>
      <p:graphicFrame>
        <p:nvGraphicFramePr>
          <p:cNvPr id="116745" name="Object 9"/>
          <p:cNvGraphicFramePr>
            <a:graphicFrameLocks noChangeAspect="1"/>
          </p:cNvGraphicFramePr>
          <p:nvPr/>
        </p:nvGraphicFramePr>
        <p:xfrm>
          <a:off x="1828800" y="1447800"/>
          <a:ext cx="1028700" cy="889000"/>
        </p:xfrm>
        <a:graphic>
          <a:graphicData uri="http://schemas.openxmlformats.org/presentationml/2006/ole">
            <p:oleObj spid="_x0000_s116745" name="Equation" r:id="rId5" imgW="1028520" imgH="888840" progId="Equation.DSMT4">
              <p:embed/>
            </p:oleObj>
          </a:graphicData>
        </a:graphic>
      </p:graphicFrame>
      <p:sp>
        <p:nvSpPr>
          <p:cNvPr id="116746" name="Rectangle 10"/>
          <p:cNvSpPr>
            <a:spLocks noChangeArrowheads="1"/>
          </p:cNvSpPr>
          <p:nvPr/>
        </p:nvSpPr>
        <p:spPr bwMode="auto">
          <a:xfrm>
            <a:off x="4495800" y="1676400"/>
            <a:ext cx="13716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角速度</a:t>
            </a:r>
          </a:p>
        </p:txBody>
      </p:sp>
      <p:graphicFrame>
        <p:nvGraphicFramePr>
          <p:cNvPr id="116747" name="Object 11"/>
          <p:cNvGraphicFramePr>
            <a:graphicFrameLocks noChangeAspect="1"/>
          </p:cNvGraphicFramePr>
          <p:nvPr/>
        </p:nvGraphicFramePr>
        <p:xfrm>
          <a:off x="6400800" y="1295400"/>
          <a:ext cx="1092200" cy="889000"/>
        </p:xfrm>
        <a:graphic>
          <a:graphicData uri="http://schemas.openxmlformats.org/presentationml/2006/ole">
            <p:oleObj spid="_x0000_s116747" name="Equation" r:id="rId6" imgW="1091880" imgH="888840" progId="Equation.3">
              <p:embed/>
            </p:oleObj>
          </a:graphicData>
        </a:graphic>
      </p:graphicFrame>
      <p:sp>
        <p:nvSpPr>
          <p:cNvPr id="116748" name="Rectangle 12"/>
          <p:cNvSpPr>
            <a:spLocks noChangeArrowheads="1"/>
          </p:cNvSpPr>
          <p:nvPr/>
        </p:nvSpPr>
        <p:spPr bwMode="auto">
          <a:xfrm>
            <a:off x="0" y="2133600"/>
            <a:ext cx="13716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加速度</a:t>
            </a:r>
          </a:p>
        </p:txBody>
      </p:sp>
      <p:graphicFrame>
        <p:nvGraphicFramePr>
          <p:cNvPr id="116749" name="Object 13"/>
          <p:cNvGraphicFramePr>
            <a:graphicFrameLocks noChangeAspect="1"/>
          </p:cNvGraphicFramePr>
          <p:nvPr/>
        </p:nvGraphicFramePr>
        <p:xfrm>
          <a:off x="2286000" y="2057400"/>
          <a:ext cx="2057400" cy="977900"/>
        </p:xfrm>
        <a:graphic>
          <a:graphicData uri="http://schemas.openxmlformats.org/presentationml/2006/ole">
            <p:oleObj spid="_x0000_s116749" name="Equation" r:id="rId7" imgW="2057400" imgH="977760" progId="Equation.3">
              <p:embed/>
            </p:oleObj>
          </a:graphicData>
        </a:graphic>
      </p:graphicFrame>
      <p:sp>
        <p:nvSpPr>
          <p:cNvPr id="116750" name="Rectangle 14"/>
          <p:cNvSpPr>
            <a:spLocks noChangeArrowheads="1"/>
          </p:cNvSpPr>
          <p:nvPr/>
        </p:nvSpPr>
        <p:spPr bwMode="auto">
          <a:xfrm>
            <a:off x="4495800" y="2133600"/>
            <a:ext cx="17526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角加速度</a:t>
            </a:r>
          </a:p>
        </p:txBody>
      </p:sp>
      <p:graphicFrame>
        <p:nvGraphicFramePr>
          <p:cNvPr id="116751" name="Object 15"/>
          <p:cNvGraphicFramePr>
            <a:graphicFrameLocks noChangeAspect="1"/>
          </p:cNvGraphicFramePr>
          <p:nvPr/>
        </p:nvGraphicFramePr>
        <p:xfrm>
          <a:off x="7061200" y="1905000"/>
          <a:ext cx="2082800" cy="977900"/>
        </p:xfrm>
        <a:graphic>
          <a:graphicData uri="http://schemas.openxmlformats.org/presentationml/2006/ole">
            <p:oleObj spid="_x0000_s116751" name="Equation" r:id="rId8" imgW="2082600" imgH="977760" progId="Equation.3">
              <p:embed/>
            </p:oleObj>
          </a:graphicData>
        </a:graphic>
      </p:graphicFrame>
      <p:sp>
        <p:nvSpPr>
          <p:cNvPr id="116752" name="Rectangle 16"/>
          <p:cNvSpPr>
            <a:spLocks noChangeArrowheads="1"/>
          </p:cNvSpPr>
          <p:nvPr/>
        </p:nvSpPr>
        <p:spPr bwMode="auto">
          <a:xfrm>
            <a:off x="990600" y="533400"/>
            <a:ext cx="2743200" cy="519113"/>
          </a:xfrm>
          <a:prstGeom prst="rect">
            <a:avLst/>
          </a:prstGeom>
          <a:noFill/>
          <a:ln w="9525">
            <a:noFill/>
            <a:miter lim="800000"/>
            <a:headEnd/>
            <a:tailEnd/>
          </a:ln>
          <a:effectLst/>
        </p:spPr>
        <p:txBody>
          <a:bodyPr>
            <a:spAutoFit/>
          </a:bodyPr>
          <a:lstStyle/>
          <a:p>
            <a:r>
              <a:rPr kumimoji="1" lang="zh-CN" altLang="en-US" sz="2800" b="1">
                <a:solidFill>
                  <a:srgbClr val="FFFF00"/>
                </a:solidFill>
                <a:latin typeface="Times New Roman" pitchFamily="18" charset="0"/>
                <a:ea typeface="楷体_GB2312" pitchFamily="49" charset="-122"/>
              </a:rPr>
              <a:t>质点一维运动</a:t>
            </a:r>
          </a:p>
        </p:txBody>
      </p:sp>
      <p:sp>
        <p:nvSpPr>
          <p:cNvPr id="116753" name="Rectangle 17"/>
          <p:cNvSpPr>
            <a:spLocks noChangeArrowheads="1"/>
          </p:cNvSpPr>
          <p:nvPr/>
        </p:nvSpPr>
        <p:spPr bwMode="auto">
          <a:xfrm>
            <a:off x="5181600" y="533400"/>
            <a:ext cx="2667000" cy="519113"/>
          </a:xfrm>
          <a:prstGeom prst="rect">
            <a:avLst/>
          </a:prstGeom>
          <a:noFill/>
          <a:ln w="9525">
            <a:noFill/>
            <a:miter lim="800000"/>
            <a:headEnd/>
            <a:tailEnd/>
          </a:ln>
          <a:effectLst/>
        </p:spPr>
        <p:txBody>
          <a:bodyPr>
            <a:spAutoFit/>
          </a:bodyPr>
          <a:lstStyle/>
          <a:p>
            <a:r>
              <a:rPr kumimoji="1" lang="zh-CN" altLang="en-US" sz="2800" b="1">
                <a:solidFill>
                  <a:srgbClr val="FFFF00"/>
                </a:solidFill>
                <a:latin typeface="Times New Roman" pitchFamily="18" charset="0"/>
                <a:ea typeface="楷体_GB2312" pitchFamily="49" charset="-122"/>
              </a:rPr>
              <a:t>刚体定轴转动</a:t>
            </a:r>
          </a:p>
        </p:txBody>
      </p:sp>
      <p:sp>
        <p:nvSpPr>
          <p:cNvPr id="116754" name="Text Box 18"/>
          <p:cNvSpPr txBox="1">
            <a:spLocks noChangeArrowheads="1"/>
          </p:cNvSpPr>
          <p:nvPr/>
        </p:nvSpPr>
        <p:spPr bwMode="auto">
          <a:xfrm>
            <a:off x="0" y="2667000"/>
            <a:ext cx="11430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质量</a:t>
            </a:r>
          </a:p>
        </p:txBody>
      </p:sp>
      <p:graphicFrame>
        <p:nvGraphicFramePr>
          <p:cNvPr id="116755" name="Object 19"/>
          <p:cNvGraphicFramePr>
            <a:graphicFrameLocks noChangeAspect="1"/>
          </p:cNvGraphicFramePr>
          <p:nvPr/>
        </p:nvGraphicFramePr>
        <p:xfrm>
          <a:off x="1524000" y="2819400"/>
          <a:ext cx="342900" cy="254000"/>
        </p:xfrm>
        <a:graphic>
          <a:graphicData uri="http://schemas.openxmlformats.org/presentationml/2006/ole">
            <p:oleObj spid="_x0000_s116755" name="Equation" r:id="rId9" imgW="342720" imgH="253800" progId="Equation.3">
              <p:embed/>
            </p:oleObj>
          </a:graphicData>
        </a:graphic>
      </p:graphicFrame>
      <p:sp>
        <p:nvSpPr>
          <p:cNvPr id="116756" name="Text Box 20"/>
          <p:cNvSpPr txBox="1">
            <a:spLocks noChangeArrowheads="1"/>
          </p:cNvSpPr>
          <p:nvPr/>
        </p:nvSpPr>
        <p:spPr bwMode="auto">
          <a:xfrm>
            <a:off x="4495800" y="2667000"/>
            <a:ext cx="1920875"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转动惯量</a:t>
            </a:r>
          </a:p>
        </p:txBody>
      </p:sp>
      <p:graphicFrame>
        <p:nvGraphicFramePr>
          <p:cNvPr id="116757" name="Object 21"/>
          <p:cNvGraphicFramePr>
            <a:graphicFrameLocks noChangeAspect="1"/>
          </p:cNvGraphicFramePr>
          <p:nvPr/>
        </p:nvGraphicFramePr>
        <p:xfrm>
          <a:off x="6283325" y="2674938"/>
          <a:ext cx="1462088" cy="536575"/>
        </p:xfrm>
        <a:graphic>
          <a:graphicData uri="http://schemas.openxmlformats.org/presentationml/2006/ole">
            <p:oleObj spid="_x0000_s116757" name="Equation" r:id="rId10" imgW="622080" imgH="228600" progId="Equation.3">
              <p:embed/>
            </p:oleObj>
          </a:graphicData>
        </a:graphic>
      </p:graphicFrame>
      <p:sp>
        <p:nvSpPr>
          <p:cNvPr id="116758" name="Text Box 22"/>
          <p:cNvSpPr txBox="1">
            <a:spLocks noChangeArrowheads="1"/>
          </p:cNvSpPr>
          <p:nvPr/>
        </p:nvSpPr>
        <p:spPr bwMode="auto">
          <a:xfrm>
            <a:off x="0" y="3124200"/>
            <a:ext cx="6858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力</a:t>
            </a:r>
          </a:p>
        </p:txBody>
      </p:sp>
      <p:graphicFrame>
        <p:nvGraphicFramePr>
          <p:cNvPr id="116759" name="Object 23"/>
          <p:cNvGraphicFramePr>
            <a:graphicFrameLocks noChangeAspect="1"/>
          </p:cNvGraphicFramePr>
          <p:nvPr/>
        </p:nvGraphicFramePr>
        <p:xfrm>
          <a:off x="1143000" y="3200400"/>
          <a:ext cx="342900" cy="381000"/>
        </p:xfrm>
        <a:graphic>
          <a:graphicData uri="http://schemas.openxmlformats.org/presentationml/2006/ole">
            <p:oleObj spid="_x0000_s116759" name="Equation" r:id="rId11" imgW="342720" imgH="380880" progId="Equation.3">
              <p:embed/>
            </p:oleObj>
          </a:graphicData>
        </a:graphic>
      </p:graphicFrame>
      <p:sp>
        <p:nvSpPr>
          <p:cNvPr id="116760" name="Text Box 24"/>
          <p:cNvSpPr txBox="1">
            <a:spLocks noChangeArrowheads="1"/>
          </p:cNvSpPr>
          <p:nvPr/>
        </p:nvSpPr>
        <p:spPr bwMode="auto">
          <a:xfrm>
            <a:off x="4495800" y="3124200"/>
            <a:ext cx="1158875"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力矩</a:t>
            </a:r>
          </a:p>
        </p:txBody>
      </p:sp>
      <p:graphicFrame>
        <p:nvGraphicFramePr>
          <p:cNvPr id="116761" name="Object 25"/>
          <p:cNvGraphicFramePr>
            <a:graphicFrameLocks noChangeAspect="1"/>
          </p:cNvGraphicFramePr>
          <p:nvPr/>
        </p:nvGraphicFramePr>
        <p:xfrm>
          <a:off x="7673975" y="3135313"/>
          <a:ext cx="1470025" cy="438150"/>
        </p:xfrm>
        <a:graphic>
          <a:graphicData uri="http://schemas.openxmlformats.org/presentationml/2006/ole">
            <p:oleObj spid="_x0000_s116761" name="Equation" r:id="rId12" imgW="596880" imgH="177480" progId="Equation.3">
              <p:embed/>
            </p:oleObj>
          </a:graphicData>
        </a:graphic>
      </p:graphicFrame>
      <p:sp>
        <p:nvSpPr>
          <p:cNvPr id="116762" name="Text Box 26"/>
          <p:cNvSpPr txBox="1">
            <a:spLocks noChangeArrowheads="1"/>
          </p:cNvSpPr>
          <p:nvPr/>
        </p:nvSpPr>
        <p:spPr bwMode="auto">
          <a:xfrm>
            <a:off x="0" y="3657600"/>
            <a:ext cx="18288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运动定律</a:t>
            </a:r>
          </a:p>
        </p:txBody>
      </p:sp>
      <p:graphicFrame>
        <p:nvGraphicFramePr>
          <p:cNvPr id="116763" name="Object 27"/>
          <p:cNvGraphicFramePr>
            <a:graphicFrameLocks noChangeAspect="1"/>
          </p:cNvGraphicFramePr>
          <p:nvPr/>
        </p:nvGraphicFramePr>
        <p:xfrm>
          <a:off x="1752600" y="3657600"/>
          <a:ext cx="1257300" cy="393700"/>
        </p:xfrm>
        <a:graphic>
          <a:graphicData uri="http://schemas.openxmlformats.org/presentationml/2006/ole">
            <p:oleObj spid="_x0000_s116763" name="Equation" r:id="rId13" imgW="1257120" imgH="393480" progId="Equation.3">
              <p:embed/>
            </p:oleObj>
          </a:graphicData>
        </a:graphic>
      </p:graphicFrame>
      <p:sp>
        <p:nvSpPr>
          <p:cNvPr id="116764" name="Text Box 28"/>
          <p:cNvSpPr txBox="1">
            <a:spLocks noChangeArrowheads="1"/>
          </p:cNvSpPr>
          <p:nvPr/>
        </p:nvSpPr>
        <p:spPr bwMode="auto">
          <a:xfrm>
            <a:off x="4495800" y="3581400"/>
            <a:ext cx="17526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转动定律</a:t>
            </a:r>
          </a:p>
        </p:txBody>
      </p:sp>
      <p:graphicFrame>
        <p:nvGraphicFramePr>
          <p:cNvPr id="116765" name="Object 29"/>
          <p:cNvGraphicFramePr>
            <a:graphicFrameLocks noChangeAspect="1"/>
          </p:cNvGraphicFramePr>
          <p:nvPr/>
        </p:nvGraphicFramePr>
        <p:xfrm>
          <a:off x="6264275" y="3535363"/>
          <a:ext cx="1214438" cy="560387"/>
        </p:xfrm>
        <a:graphic>
          <a:graphicData uri="http://schemas.openxmlformats.org/presentationml/2006/ole">
            <p:oleObj spid="_x0000_s116765" name="Equation" r:id="rId14" imgW="469800" imgH="215640" progId="Equation.3">
              <p:embed/>
            </p:oleObj>
          </a:graphicData>
        </a:graphic>
      </p:graphicFrame>
      <p:sp>
        <p:nvSpPr>
          <p:cNvPr id="116766" name="Text Box 30"/>
          <p:cNvSpPr txBox="1">
            <a:spLocks noChangeArrowheads="1"/>
          </p:cNvSpPr>
          <p:nvPr/>
        </p:nvSpPr>
        <p:spPr bwMode="auto">
          <a:xfrm>
            <a:off x="0" y="4114800"/>
            <a:ext cx="1143000" cy="519113"/>
          </a:xfrm>
          <a:prstGeom prst="rect">
            <a:avLst/>
          </a:prstGeom>
          <a:noFill/>
          <a:ln w="9525">
            <a:noFill/>
            <a:miter lim="800000"/>
            <a:headEnd/>
            <a:tailEnd/>
          </a:ln>
          <a:effectLst/>
        </p:spPr>
        <p:txBody>
          <a:bodyPr>
            <a:spAutoFit/>
          </a:bodyPr>
          <a:lstStyle/>
          <a:p>
            <a:pPr>
              <a:spcBef>
                <a:spcPct val="50000"/>
              </a:spcBef>
            </a:pPr>
            <a:r>
              <a:rPr kumimoji="1" lang="zh-CN" altLang="en-US" sz="2800" b="1">
                <a:solidFill>
                  <a:srgbClr val="00FFFF"/>
                </a:solidFill>
                <a:latin typeface="Times New Roman" pitchFamily="18" charset="0"/>
                <a:ea typeface="楷体_GB2312" pitchFamily="49" charset="-122"/>
              </a:rPr>
              <a:t>动量</a:t>
            </a:r>
          </a:p>
        </p:txBody>
      </p:sp>
      <p:graphicFrame>
        <p:nvGraphicFramePr>
          <p:cNvPr id="116767" name="Object 31"/>
          <p:cNvGraphicFramePr>
            <a:graphicFrameLocks noChangeAspect="1"/>
          </p:cNvGraphicFramePr>
          <p:nvPr/>
        </p:nvGraphicFramePr>
        <p:xfrm>
          <a:off x="2971800" y="4191000"/>
          <a:ext cx="1193800" cy="393700"/>
        </p:xfrm>
        <a:graphic>
          <a:graphicData uri="http://schemas.openxmlformats.org/presentationml/2006/ole">
            <p:oleObj spid="_x0000_s116767" name="Equation" r:id="rId15" imgW="1193760" imgH="393480" progId="Equation.3">
              <p:embed/>
            </p:oleObj>
          </a:graphicData>
        </a:graphic>
      </p:graphicFrame>
      <p:sp>
        <p:nvSpPr>
          <p:cNvPr id="116768" name="Rectangle 32"/>
          <p:cNvSpPr>
            <a:spLocks noChangeArrowheads="1"/>
          </p:cNvSpPr>
          <p:nvPr/>
        </p:nvSpPr>
        <p:spPr bwMode="auto">
          <a:xfrm>
            <a:off x="4495800" y="4038600"/>
            <a:ext cx="1524000" cy="519113"/>
          </a:xfrm>
          <a:prstGeom prst="rect">
            <a:avLst/>
          </a:prstGeom>
          <a:noFill/>
          <a:ln w="9525">
            <a:noFill/>
            <a:miter lim="800000"/>
            <a:headEnd/>
            <a:tailEnd/>
          </a:ln>
          <a:effectLst/>
        </p:spPr>
        <p:txBody>
          <a:bodyPr>
            <a:spAutoFit/>
          </a:bodyPr>
          <a:lstStyle/>
          <a:p>
            <a:pPr>
              <a:spcBef>
                <a:spcPct val="50000"/>
              </a:spcBef>
            </a:pPr>
            <a:r>
              <a:rPr kumimoji="1" lang="zh-CN" altLang="en-US" sz="2800" b="1">
                <a:solidFill>
                  <a:srgbClr val="00FFFF"/>
                </a:solidFill>
                <a:latin typeface="Times New Roman" pitchFamily="18" charset="0"/>
                <a:ea typeface="楷体_GB2312" pitchFamily="49" charset="-122"/>
              </a:rPr>
              <a:t>动量</a:t>
            </a:r>
          </a:p>
        </p:txBody>
      </p:sp>
      <p:graphicFrame>
        <p:nvGraphicFramePr>
          <p:cNvPr id="116769" name="Object 33"/>
          <p:cNvGraphicFramePr>
            <a:graphicFrameLocks noChangeAspect="1"/>
          </p:cNvGraphicFramePr>
          <p:nvPr/>
        </p:nvGraphicFramePr>
        <p:xfrm>
          <a:off x="7467600" y="4038600"/>
          <a:ext cx="1676400" cy="482600"/>
        </p:xfrm>
        <a:graphic>
          <a:graphicData uri="http://schemas.openxmlformats.org/presentationml/2006/ole">
            <p:oleObj spid="_x0000_s116769" name="Equation" r:id="rId16" imgW="1676160" imgH="482400" progId="Equation.3">
              <p:embed/>
            </p:oleObj>
          </a:graphicData>
        </a:graphic>
      </p:graphicFrame>
      <p:sp>
        <p:nvSpPr>
          <p:cNvPr id="116770" name="Rectangle 34"/>
          <p:cNvSpPr>
            <a:spLocks noChangeArrowheads="1"/>
          </p:cNvSpPr>
          <p:nvPr/>
        </p:nvSpPr>
        <p:spPr bwMode="auto">
          <a:xfrm>
            <a:off x="0" y="4648200"/>
            <a:ext cx="1371600" cy="519113"/>
          </a:xfrm>
          <a:prstGeom prst="rect">
            <a:avLst/>
          </a:prstGeom>
          <a:noFill/>
          <a:ln w="9525">
            <a:noFill/>
            <a:miter lim="800000"/>
            <a:headEnd/>
            <a:tailEnd/>
          </a:ln>
          <a:effectLst/>
        </p:spPr>
        <p:txBody>
          <a:bodyPr>
            <a:spAutoFit/>
          </a:bodyPr>
          <a:lstStyle/>
          <a:p>
            <a:pPr>
              <a:spcBef>
                <a:spcPct val="50000"/>
              </a:spcBef>
            </a:pPr>
            <a:r>
              <a:rPr kumimoji="1" lang="zh-CN" altLang="en-US" sz="2800" b="1">
                <a:solidFill>
                  <a:srgbClr val="00FFFF"/>
                </a:solidFill>
                <a:latin typeface="Times New Roman" pitchFamily="18" charset="0"/>
                <a:ea typeface="楷体_GB2312" pitchFamily="49" charset="-122"/>
              </a:rPr>
              <a:t>角动量</a:t>
            </a:r>
          </a:p>
        </p:txBody>
      </p:sp>
      <p:graphicFrame>
        <p:nvGraphicFramePr>
          <p:cNvPr id="116771" name="Object 35"/>
          <p:cNvGraphicFramePr>
            <a:graphicFrameLocks noChangeAspect="1"/>
          </p:cNvGraphicFramePr>
          <p:nvPr/>
        </p:nvGraphicFramePr>
        <p:xfrm>
          <a:off x="1371600" y="4648200"/>
          <a:ext cx="1435100" cy="469900"/>
        </p:xfrm>
        <a:graphic>
          <a:graphicData uri="http://schemas.openxmlformats.org/presentationml/2006/ole">
            <p:oleObj spid="_x0000_s116771" name="Equation" r:id="rId17" imgW="1434960" imgH="469800" progId="Equation.3">
              <p:embed/>
            </p:oleObj>
          </a:graphicData>
        </a:graphic>
      </p:graphicFrame>
      <p:sp>
        <p:nvSpPr>
          <p:cNvPr id="116772" name="Rectangle 36"/>
          <p:cNvSpPr>
            <a:spLocks noChangeArrowheads="1"/>
          </p:cNvSpPr>
          <p:nvPr/>
        </p:nvSpPr>
        <p:spPr bwMode="auto">
          <a:xfrm>
            <a:off x="4495800" y="4495800"/>
            <a:ext cx="1255713" cy="519113"/>
          </a:xfrm>
          <a:prstGeom prst="rect">
            <a:avLst/>
          </a:prstGeom>
          <a:noFill/>
          <a:ln w="9525">
            <a:noFill/>
            <a:miter lim="800000"/>
            <a:headEnd/>
            <a:tailEnd/>
          </a:ln>
          <a:effectLst/>
        </p:spPr>
        <p:txBody>
          <a:bodyPr wrap="none">
            <a:spAutoFit/>
          </a:bodyPr>
          <a:lstStyle/>
          <a:p>
            <a:r>
              <a:rPr kumimoji="1" lang="zh-CN" altLang="en-US" sz="2800" b="1">
                <a:solidFill>
                  <a:srgbClr val="00FFFF"/>
                </a:solidFill>
                <a:latin typeface="Times New Roman" pitchFamily="18" charset="0"/>
                <a:ea typeface="楷体_GB2312" pitchFamily="49" charset="-122"/>
              </a:rPr>
              <a:t>角动量</a:t>
            </a:r>
          </a:p>
        </p:txBody>
      </p:sp>
      <p:graphicFrame>
        <p:nvGraphicFramePr>
          <p:cNvPr id="116773" name="Object 37"/>
          <p:cNvGraphicFramePr>
            <a:graphicFrameLocks noChangeAspect="1"/>
          </p:cNvGraphicFramePr>
          <p:nvPr/>
        </p:nvGraphicFramePr>
        <p:xfrm>
          <a:off x="5953125" y="4514850"/>
          <a:ext cx="1397000" cy="436563"/>
        </p:xfrm>
        <a:graphic>
          <a:graphicData uri="http://schemas.openxmlformats.org/presentationml/2006/ole">
            <p:oleObj spid="_x0000_s116773" name="Equation" r:id="rId18" imgW="609480" imgH="190440" progId="Equation.3">
              <p:embed/>
            </p:oleObj>
          </a:graphicData>
        </a:graphic>
      </p:graphicFrame>
      <p:sp>
        <p:nvSpPr>
          <p:cNvPr id="116774" name="Text Box 38"/>
          <p:cNvSpPr txBox="1">
            <a:spLocks noChangeArrowheads="1"/>
          </p:cNvSpPr>
          <p:nvPr/>
        </p:nvSpPr>
        <p:spPr bwMode="auto">
          <a:xfrm>
            <a:off x="0" y="5181600"/>
            <a:ext cx="20574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动量定理</a:t>
            </a:r>
          </a:p>
        </p:txBody>
      </p:sp>
      <p:graphicFrame>
        <p:nvGraphicFramePr>
          <p:cNvPr id="116775" name="Object 39"/>
          <p:cNvGraphicFramePr>
            <a:graphicFrameLocks noChangeAspect="1"/>
          </p:cNvGraphicFramePr>
          <p:nvPr/>
        </p:nvGraphicFramePr>
        <p:xfrm>
          <a:off x="1524000" y="5105400"/>
          <a:ext cx="2971800" cy="635000"/>
        </p:xfrm>
        <a:graphic>
          <a:graphicData uri="http://schemas.openxmlformats.org/presentationml/2006/ole">
            <p:oleObj spid="_x0000_s116775" name="Equation" r:id="rId19" imgW="2971800" imgH="634680" progId="Equation.3">
              <p:embed/>
            </p:oleObj>
          </a:graphicData>
        </a:graphic>
      </p:graphicFrame>
      <p:sp>
        <p:nvSpPr>
          <p:cNvPr id="116776" name="Rectangle 40"/>
          <p:cNvSpPr>
            <a:spLocks noChangeArrowheads="1"/>
          </p:cNvSpPr>
          <p:nvPr/>
        </p:nvSpPr>
        <p:spPr bwMode="auto">
          <a:xfrm>
            <a:off x="4419600" y="5029200"/>
            <a:ext cx="21336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角动量定理</a:t>
            </a:r>
          </a:p>
        </p:txBody>
      </p:sp>
      <p:graphicFrame>
        <p:nvGraphicFramePr>
          <p:cNvPr id="116777" name="Object 41"/>
          <p:cNvGraphicFramePr>
            <a:graphicFrameLocks noChangeAspect="1"/>
          </p:cNvGraphicFramePr>
          <p:nvPr/>
        </p:nvGraphicFramePr>
        <p:xfrm>
          <a:off x="6724650" y="4956175"/>
          <a:ext cx="2327275" cy="601663"/>
        </p:xfrm>
        <a:graphic>
          <a:graphicData uri="http://schemas.openxmlformats.org/presentationml/2006/ole">
            <p:oleObj spid="_x0000_s116777" name="Equation" r:id="rId20" imgW="1079280" imgH="279360" progId="Equation.3">
              <p:embed/>
            </p:oleObj>
          </a:graphicData>
        </a:graphic>
      </p:graphicFrame>
      <p:sp>
        <p:nvSpPr>
          <p:cNvPr id="116778" name="Rectangle 42"/>
          <p:cNvSpPr>
            <a:spLocks noChangeArrowheads="1"/>
          </p:cNvSpPr>
          <p:nvPr/>
        </p:nvSpPr>
        <p:spPr bwMode="auto">
          <a:xfrm>
            <a:off x="0" y="5791200"/>
            <a:ext cx="25908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动量守恒定律</a:t>
            </a:r>
          </a:p>
        </p:txBody>
      </p:sp>
      <p:graphicFrame>
        <p:nvGraphicFramePr>
          <p:cNvPr id="116779" name="Object 43"/>
          <p:cNvGraphicFramePr>
            <a:graphicFrameLocks noChangeAspect="1"/>
          </p:cNvGraphicFramePr>
          <p:nvPr/>
        </p:nvGraphicFramePr>
        <p:xfrm>
          <a:off x="2514600" y="5791200"/>
          <a:ext cx="1663700" cy="431800"/>
        </p:xfrm>
        <a:graphic>
          <a:graphicData uri="http://schemas.openxmlformats.org/presentationml/2006/ole">
            <p:oleObj spid="_x0000_s116779" name="Equation" r:id="rId21" imgW="1663560" imgH="431640" progId="Equation.3">
              <p:embed/>
            </p:oleObj>
          </a:graphicData>
        </a:graphic>
      </p:graphicFrame>
      <p:graphicFrame>
        <p:nvGraphicFramePr>
          <p:cNvPr id="116780" name="Object 44"/>
          <p:cNvGraphicFramePr>
            <a:graphicFrameLocks noChangeAspect="1"/>
          </p:cNvGraphicFramePr>
          <p:nvPr/>
        </p:nvGraphicFramePr>
        <p:xfrm>
          <a:off x="2209800" y="6419850"/>
          <a:ext cx="2133600" cy="438150"/>
        </p:xfrm>
        <a:graphic>
          <a:graphicData uri="http://schemas.openxmlformats.org/presentationml/2006/ole">
            <p:oleObj spid="_x0000_s116780" name="Equation" r:id="rId22" imgW="2222280" imgH="457200" progId="Equation.3">
              <p:embed/>
            </p:oleObj>
          </a:graphicData>
        </a:graphic>
      </p:graphicFrame>
      <p:sp>
        <p:nvSpPr>
          <p:cNvPr id="116781" name="Rectangle 45"/>
          <p:cNvSpPr>
            <a:spLocks noChangeArrowheads="1"/>
          </p:cNvSpPr>
          <p:nvPr/>
        </p:nvSpPr>
        <p:spPr bwMode="auto">
          <a:xfrm>
            <a:off x="4495800" y="5715000"/>
            <a:ext cx="30480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角动量守恒定律</a:t>
            </a:r>
          </a:p>
        </p:txBody>
      </p:sp>
      <p:graphicFrame>
        <p:nvGraphicFramePr>
          <p:cNvPr id="116782" name="Object 46"/>
          <p:cNvGraphicFramePr>
            <a:graphicFrameLocks noChangeAspect="1"/>
          </p:cNvGraphicFramePr>
          <p:nvPr/>
        </p:nvGraphicFramePr>
        <p:xfrm>
          <a:off x="7313613" y="5756275"/>
          <a:ext cx="1316037" cy="439738"/>
        </p:xfrm>
        <a:graphic>
          <a:graphicData uri="http://schemas.openxmlformats.org/presentationml/2006/ole">
            <p:oleObj spid="_x0000_s116782" name="Equation" r:id="rId23" imgW="533160" imgH="177480" progId="Equation.3">
              <p:embed/>
            </p:oleObj>
          </a:graphicData>
        </a:graphic>
      </p:graphicFrame>
      <p:graphicFrame>
        <p:nvGraphicFramePr>
          <p:cNvPr id="116783" name="Object 47"/>
          <p:cNvGraphicFramePr>
            <a:graphicFrameLocks noChangeAspect="1"/>
          </p:cNvGraphicFramePr>
          <p:nvPr/>
        </p:nvGraphicFramePr>
        <p:xfrm>
          <a:off x="6230938" y="6350000"/>
          <a:ext cx="1884362" cy="487363"/>
        </p:xfrm>
        <a:graphic>
          <a:graphicData uri="http://schemas.openxmlformats.org/presentationml/2006/ole">
            <p:oleObj spid="_x0000_s116783" name="Equation" r:id="rId24" imgW="736560" imgH="190440" progId="Equation.3">
              <p:embed/>
            </p:oleObj>
          </a:graphicData>
        </a:graphic>
      </p:graphicFrame>
      <p:grpSp>
        <p:nvGrpSpPr>
          <p:cNvPr id="116784" name="Group 48"/>
          <p:cNvGrpSpPr>
            <a:grpSpLocks/>
          </p:cNvGrpSpPr>
          <p:nvPr/>
        </p:nvGrpSpPr>
        <p:grpSpPr bwMode="auto">
          <a:xfrm>
            <a:off x="0" y="533400"/>
            <a:ext cx="9144000" cy="533400"/>
            <a:chOff x="0" y="336"/>
            <a:chExt cx="5760" cy="336"/>
          </a:xfrm>
        </p:grpSpPr>
        <p:sp>
          <p:nvSpPr>
            <p:cNvPr id="116785" name="Line 49"/>
            <p:cNvSpPr>
              <a:spLocks noChangeShapeType="1"/>
            </p:cNvSpPr>
            <p:nvPr/>
          </p:nvSpPr>
          <p:spPr bwMode="auto">
            <a:xfrm>
              <a:off x="0" y="336"/>
              <a:ext cx="5760" cy="0"/>
            </a:xfrm>
            <a:prstGeom prst="line">
              <a:avLst/>
            </a:prstGeom>
            <a:noFill/>
            <a:ln w="9525">
              <a:solidFill>
                <a:srgbClr val="3333FF"/>
              </a:solidFill>
              <a:round/>
              <a:headEnd/>
              <a:tailEnd/>
            </a:ln>
            <a:effectLst/>
          </p:spPr>
          <p:txBody>
            <a:bodyPr/>
            <a:lstStyle/>
            <a:p>
              <a:endParaRPr lang="zh-CN" altLang="en-US"/>
            </a:p>
          </p:txBody>
        </p:sp>
        <p:sp>
          <p:nvSpPr>
            <p:cNvPr id="116786" name="Line 50"/>
            <p:cNvSpPr>
              <a:spLocks noChangeShapeType="1"/>
            </p:cNvSpPr>
            <p:nvPr/>
          </p:nvSpPr>
          <p:spPr bwMode="auto">
            <a:xfrm>
              <a:off x="0" y="672"/>
              <a:ext cx="5760" cy="0"/>
            </a:xfrm>
            <a:prstGeom prst="line">
              <a:avLst/>
            </a:prstGeom>
            <a:noFill/>
            <a:ln w="9525">
              <a:solidFill>
                <a:srgbClr val="3333FF"/>
              </a:solidFill>
              <a:round/>
              <a:headEnd/>
              <a:tailEnd/>
            </a:ln>
            <a:effectLst/>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16738"/>
                                        </p:tgtEl>
                                        <p:attrNameLst>
                                          <p:attrName>style.visibility</p:attrName>
                                        </p:attrNameLst>
                                      </p:cBhvr>
                                      <p:to>
                                        <p:strVal val="visible"/>
                                      </p:to>
                                    </p:set>
                                    <p:animEffect transition="in" filter="barn(outVertical)">
                                      <p:cBhvr>
                                        <p:cTn id="7" dur="500"/>
                                        <p:tgtEl>
                                          <p:spTgt spid="11673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6784"/>
                                        </p:tgtEl>
                                        <p:attrNameLst>
                                          <p:attrName>style.visibility</p:attrName>
                                        </p:attrNameLst>
                                      </p:cBhvr>
                                      <p:to>
                                        <p:strVal val="visible"/>
                                      </p:to>
                                    </p:set>
                                    <p:animEffect transition="in" filter="wipe(left)">
                                      <p:cBhvr>
                                        <p:cTn id="12" dur="500"/>
                                        <p:tgtEl>
                                          <p:spTgt spid="11678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6739"/>
                                        </p:tgtEl>
                                        <p:attrNameLst>
                                          <p:attrName>style.visibility</p:attrName>
                                        </p:attrNameLst>
                                      </p:cBhvr>
                                      <p:to>
                                        <p:strVal val="visible"/>
                                      </p:to>
                                    </p:set>
                                    <p:animEffect transition="in" filter="wipe(up)">
                                      <p:cBhvr>
                                        <p:cTn id="17" dur="500"/>
                                        <p:tgtEl>
                                          <p:spTgt spid="11673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iterate type="lt">
                                    <p:tmPct val="100000"/>
                                  </p:iterate>
                                  <p:childTnLst>
                                    <p:set>
                                      <p:cBhvr>
                                        <p:cTn id="21" dur="1" fill="hold">
                                          <p:stCondLst>
                                            <p:cond delay="0"/>
                                          </p:stCondLst>
                                        </p:cTn>
                                        <p:tgtEl>
                                          <p:spTgt spid="116752"/>
                                        </p:tgtEl>
                                        <p:attrNameLst>
                                          <p:attrName>style.visibility</p:attrName>
                                        </p:attrNameLst>
                                      </p:cBhvr>
                                      <p:to>
                                        <p:strVal val="visible"/>
                                      </p:to>
                                    </p:set>
                                    <p:animEffect transition="in" filter="dissolve">
                                      <p:cBhvr>
                                        <p:cTn id="22" dur="75"/>
                                        <p:tgtEl>
                                          <p:spTgt spid="11675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iterate type="lt">
                                    <p:tmPct val="100000"/>
                                  </p:iterate>
                                  <p:childTnLst>
                                    <p:set>
                                      <p:cBhvr>
                                        <p:cTn id="26" dur="1" fill="hold">
                                          <p:stCondLst>
                                            <p:cond delay="0"/>
                                          </p:stCondLst>
                                        </p:cTn>
                                        <p:tgtEl>
                                          <p:spTgt spid="116753"/>
                                        </p:tgtEl>
                                        <p:attrNameLst>
                                          <p:attrName>style.visibility</p:attrName>
                                        </p:attrNameLst>
                                      </p:cBhvr>
                                      <p:to>
                                        <p:strVal val="visible"/>
                                      </p:to>
                                    </p:set>
                                    <p:animEffect transition="in" filter="dissolve">
                                      <p:cBhvr>
                                        <p:cTn id="27" dur="75"/>
                                        <p:tgtEl>
                                          <p:spTgt spid="11675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6740"/>
                                        </p:tgtEl>
                                        <p:attrNameLst>
                                          <p:attrName>style.visibility</p:attrName>
                                        </p:attrNameLst>
                                      </p:cBhvr>
                                      <p:to>
                                        <p:strVal val="visible"/>
                                      </p:to>
                                    </p:set>
                                    <p:animEffect transition="in" filter="wipe(left)">
                                      <p:cBhvr>
                                        <p:cTn id="32" dur="500"/>
                                        <p:tgtEl>
                                          <p:spTgt spid="11674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16741"/>
                                        </p:tgtEl>
                                        <p:attrNameLst>
                                          <p:attrName>style.visibility</p:attrName>
                                        </p:attrNameLst>
                                      </p:cBhvr>
                                      <p:to>
                                        <p:strVal val="visible"/>
                                      </p:to>
                                    </p:set>
                                    <p:animEffect transition="in" filter="wipe(left)">
                                      <p:cBhvr>
                                        <p:cTn id="37" dur="500"/>
                                        <p:tgtEl>
                                          <p:spTgt spid="11674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6742"/>
                                        </p:tgtEl>
                                        <p:attrNameLst>
                                          <p:attrName>style.visibility</p:attrName>
                                        </p:attrNameLst>
                                      </p:cBhvr>
                                      <p:to>
                                        <p:strVal val="visible"/>
                                      </p:to>
                                    </p:set>
                                    <p:animEffect transition="in" filter="wipe(left)">
                                      <p:cBhvr>
                                        <p:cTn id="42" dur="500"/>
                                        <p:tgtEl>
                                          <p:spTgt spid="11674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16743"/>
                                        </p:tgtEl>
                                        <p:attrNameLst>
                                          <p:attrName>style.visibility</p:attrName>
                                        </p:attrNameLst>
                                      </p:cBhvr>
                                      <p:to>
                                        <p:strVal val="visible"/>
                                      </p:to>
                                    </p:set>
                                    <p:animEffect transition="in" filter="wipe(left)">
                                      <p:cBhvr>
                                        <p:cTn id="47" dur="500"/>
                                        <p:tgtEl>
                                          <p:spTgt spid="11674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16744"/>
                                        </p:tgtEl>
                                        <p:attrNameLst>
                                          <p:attrName>style.visibility</p:attrName>
                                        </p:attrNameLst>
                                      </p:cBhvr>
                                      <p:to>
                                        <p:strVal val="visible"/>
                                      </p:to>
                                    </p:set>
                                    <p:animEffect transition="in" filter="wipe(left)">
                                      <p:cBhvr>
                                        <p:cTn id="52" dur="500"/>
                                        <p:tgtEl>
                                          <p:spTgt spid="11674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16745"/>
                                        </p:tgtEl>
                                        <p:attrNameLst>
                                          <p:attrName>style.visibility</p:attrName>
                                        </p:attrNameLst>
                                      </p:cBhvr>
                                      <p:to>
                                        <p:strVal val="visible"/>
                                      </p:to>
                                    </p:set>
                                    <p:animEffect transition="in" filter="wipe(left)">
                                      <p:cBhvr>
                                        <p:cTn id="57" dur="500"/>
                                        <p:tgtEl>
                                          <p:spTgt spid="11674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16746"/>
                                        </p:tgtEl>
                                        <p:attrNameLst>
                                          <p:attrName>style.visibility</p:attrName>
                                        </p:attrNameLst>
                                      </p:cBhvr>
                                      <p:to>
                                        <p:strVal val="visible"/>
                                      </p:to>
                                    </p:set>
                                    <p:animEffect transition="in" filter="wipe(left)">
                                      <p:cBhvr>
                                        <p:cTn id="62" dur="500"/>
                                        <p:tgtEl>
                                          <p:spTgt spid="11674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116747"/>
                                        </p:tgtEl>
                                        <p:attrNameLst>
                                          <p:attrName>style.visibility</p:attrName>
                                        </p:attrNameLst>
                                      </p:cBhvr>
                                      <p:to>
                                        <p:strVal val="visible"/>
                                      </p:to>
                                    </p:set>
                                    <p:animEffect transition="in" filter="wipe(left)">
                                      <p:cBhvr>
                                        <p:cTn id="67" dur="500"/>
                                        <p:tgtEl>
                                          <p:spTgt spid="11674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16748"/>
                                        </p:tgtEl>
                                        <p:attrNameLst>
                                          <p:attrName>style.visibility</p:attrName>
                                        </p:attrNameLst>
                                      </p:cBhvr>
                                      <p:to>
                                        <p:strVal val="visible"/>
                                      </p:to>
                                    </p:set>
                                    <p:animEffect transition="in" filter="wipe(left)">
                                      <p:cBhvr>
                                        <p:cTn id="72" dur="500"/>
                                        <p:tgtEl>
                                          <p:spTgt spid="11674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116749"/>
                                        </p:tgtEl>
                                        <p:attrNameLst>
                                          <p:attrName>style.visibility</p:attrName>
                                        </p:attrNameLst>
                                      </p:cBhvr>
                                      <p:to>
                                        <p:strVal val="visible"/>
                                      </p:to>
                                    </p:set>
                                    <p:animEffect transition="in" filter="wipe(left)">
                                      <p:cBhvr>
                                        <p:cTn id="77" dur="500"/>
                                        <p:tgtEl>
                                          <p:spTgt spid="11674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116750"/>
                                        </p:tgtEl>
                                        <p:attrNameLst>
                                          <p:attrName>style.visibility</p:attrName>
                                        </p:attrNameLst>
                                      </p:cBhvr>
                                      <p:to>
                                        <p:strVal val="visible"/>
                                      </p:to>
                                    </p:set>
                                    <p:animEffect transition="in" filter="wipe(left)">
                                      <p:cBhvr>
                                        <p:cTn id="82" dur="500"/>
                                        <p:tgtEl>
                                          <p:spTgt spid="11675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116751"/>
                                        </p:tgtEl>
                                        <p:attrNameLst>
                                          <p:attrName>style.visibility</p:attrName>
                                        </p:attrNameLst>
                                      </p:cBhvr>
                                      <p:to>
                                        <p:strVal val="visible"/>
                                      </p:to>
                                    </p:set>
                                    <p:animEffect transition="in" filter="wipe(left)">
                                      <p:cBhvr>
                                        <p:cTn id="87" dur="500"/>
                                        <p:tgtEl>
                                          <p:spTgt spid="116751"/>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116754"/>
                                        </p:tgtEl>
                                        <p:attrNameLst>
                                          <p:attrName>style.visibility</p:attrName>
                                        </p:attrNameLst>
                                      </p:cBhvr>
                                      <p:to>
                                        <p:strVal val="visible"/>
                                      </p:to>
                                    </p:set>
                                    <p:animEffect transition="in" filter="wipe(left)">
                                      <p:cBhvr>
                                        <p:cTn id="92" dur="500"/>
                                        <p:tgtEl>
                                          <p:spTgt spid="116754"/>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116755"/>
                                        </p:tgtEl>
                                        <p:attrNameLst>
                                          <p:attrName>style.visibility</p:attrName>
                                        </p:attrNameLst>
                                      </p:cBhvr>
                                      <p:to>
                                        <p:strVal val="visible"/>
                                      </p:to>
                                    </p:set>
                                    <p:animEffect transition="in" filter="wipe(left)">
                                      <p:cBhvr>
                                        <p:cTn id="97" dur="500"/>
                                        <p:tgtEl>
                                          <p:spTgt spid="116755"/>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116756"/>
                                        </p:tgtEl>
                                        <p:attrNameLst>
                                          <p:attrName>style.visibility</p:attrName>
                                        </p:attrNameLst>
                                      </p:cBhvr>
                                      <p:to>
                                        <p:strVal val="visible"/>
                                      </p:to>
                                    </p:set>
                                    <p:animEffect transition="in" filter="wipe(left)">
                                      <p:cBhvr>
                                        <p:cTn id="102" dur="500"/>
                                        <p:tgtEl>
                                          <p:spTgt spid="116756"/>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116757"/>
                                        </p:tgtEl>
                                        <p:attrNameLst>
                                          <p:attrName>style.visibility</p:attrName>
                                        </p:attrNameLst>
                                      </p:cBhvr>
                                      <p:to>
                                        <p:strVal val="visible"/>
                                      </p:to>
                                    </p:set>
                                    <p:animEffect transition="in" filter="wipe(left)">
                                      <p:cBhvr>
                                        <p:cTn id="107" dur="500"/>
                                        <p:tgtEl>
                                          <p:spTgt spid="116757"/>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116758"/>
                                        </p:tgtEl>
                                        <p:attrNameLst>
                                          <p:attrName>style.visibility</p:attrName>
                                        </p:attrNameLst>
                                      </p:cBhvr>
                                      <p:to>
                                        <p:strVal val="visible"/>
                                      </p:to>
                                    </p:set>
                                    <p:animEffect transition="in" filter="wipe(left)">
                                      <p:cBhvr>
                                        <p:cTn id="112" dur="500"/>
                                        <p:tgtEl>
                                          <p:spTgt spid="116758"/>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nodeType="clickEffect">
                                  <p:stCondLst>
                                    <p:cond delay="0"/>
                                  </p:stCondLst>
                                  <p:childTnLst>
                                    <p:set>
                                      <p:cBhvr>
                                        <p:cTn id="116" dur="1" fill="hold">
                                          <p:stCondLst>
                                            <p:cond delay="0"/>
                                          </p:stCondLst>
                                        </p:cTn>
                                        <p:tgtEl>
                                          <p:spTgt spid="116759"/>
                                        </p:tgtEl>
                                        <p:attrNameLst>
                                          <p:attrName>style.visibility</p:attrName>
                                        </p:attrNameLst>
                                      </p:cBhvr>
                                      <p:to>
                                        <p:strVal val="visible"/>
                                      </p:to>
                                    </p:set>
                                    <p:animEffect transition="in" filter="wipe(left)">
                                      <p:cBhvr>
                                        <p:cTn id="117" dur="500"/>
                                        <p:tgtEl>
                                          <p:spTgt spid="116759"/>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8" fill="hold" grpId="0" nodeType="clickEffect">
                                  <p:stCondLst>
                                    <p:cond delay="0"/>
                                  </p:stCondLst>
                                  <p:childTnLst>
                                    <p:set>
                                      <p:cBhvr>
                                        <p:cTn id="121" dur="1" fill="hold">
                                          <p:stCondLst>
                                            <p:cond delay="0"/>
                                          </p:stCondLst>
                                        </p:cTn>
                                        <p:tgtEl>
                                          <p:spTgt spid="116760"/>
                                        </p:tgtEl>
                                        <p:attrNameLst>
                                          <p:attrName>style.visibility</p:attrName>
                                        </p:attrNameLst>
                                      </p:cBhvr>
                                      <p:to>
                                        <p:strVal val="visible"/>
                                      </p:to>
                                    </p:set>
                                    <p:animEffect transition="in" filter="wipe(left)">
                                      <p:cBhvr>
                                        <p:cTn id="122" dur="500"/>
                                        <p:tgtEl>
                                          <p:spTgt spid="116760"/>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nodeType="clickEffect">
                                  <p:stCondLst>
                                    <p:cond delay="0"/>
                                  </p:stCondLst>
                                  <p:childTnLst>
                                    <p:set>
                                      <p:cBhvr>
                                        <p:cTn id="126" dur="1" fill="hold">
                                          <p:stCondLst>
                                            <p:cond delay="0"/>
                                          </p:stCondLst>
                                        </p:cTn>
                                        <p:tgtEl>
                                          <p:spTgt spid="116761"/>
                                        </p:tgtEl>
                                        <p:attrNameLst>
                                          <p:attrName>style.visibility</p:attrName>
                                        </p:attrNameLst>
                                      </p:cBhvr>
                                      <p:to>
                                        <p:strVal val="visible"/>
                                      </p:to>
                                    </p:set>
                                    <p:animEffect transition="in" filter="wipe(left)">
                                      <p:cBhvr>
                                        <p:cTn id="127" dur="500"/>
                                        <p:tgtEl>
                                          <p:spTgt spid="116761"/>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8" fill="hold" grpId="0" nodeType="clickEffect">
                                  <p:stCondLst>
                                    <p:cond delay="0"/>
                                  </p:stCondLst>
                                  <p:childTnLst>
                                    <p:set>
                                      <p:cBhvr>
                                        <p:cTn id="131" dur="1" fill="hold">
                                          <p:stCondLst>
                                            <p:cond delay="0"/>
                                          </p:stCondLst>
                                        </p:cTn>
                                        <p:tgtEl>
                                          <p:spTgt spid="116762"/>
                                        </p:tgtEl>
                                        <p:attrNameLst>
                                          <p:attrName>style.visibility</p:attrName>
                                        </p:attrNameLst>
                                      </p:cBhvr>
                                      <p:to>
                                        <p:strVal val="visible"/>
                                      </p:to>
                                    </p:set>
                                    <p:animEffect transition="in" filter="wipe(left)">
                                      <p:cBhvr>
                                        <p:cTn id="132" dur="500"/>
                                        <p:tgtEl>
                                          <p:spTgt spid="116762"/>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8" fill="hold" nodeType="clickEffect">
                                  <p:stCondLst>
                                    <p:cond delay="0"/>
                                  </p:stCondLst>
                                  <p:childTnLst>
                                    <p:set>
                                      <p:cBhvr>
                                        <p:cTn id="136" dur="1" fill="hold">
                                          <p:stCondLst>
                                            <p:cond delay="0"/>
                                          </p:stCondLst>
                                        </p:cTn>
                                        <p:tgtEl>
                                          <p:spTgt spid="116763"/>
                                        </p:tgtEl>
                                        <p:attrNameLst>
                                          <p:attrName>style.visibility</p:attrName>
                                        </p:attrNameLst>
                                      </p:cBhvr>
                                      <p:to>
                                        <p:strVal val="visible"/>
                                      </p:to>
                                    </p:set>
                                    <p:animEffect transition="in" filter="wipe(left)">
                                      <p:cBhvr>
                                        <p:cTn id="137" dur="500"/>
                                        <p:tgtEl>
                                          <p:spTgt spid="116763"/>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8" fill="hold" grpId="0" nodeType="clickEffect">
                                  <p:stCondLst>
                                    <p:cond delay="0"/>
                                  </p:stCondLst>
                                  <p:childTnLst>
                                    <p:set>
                                      <p:cBhvr>
                                        <p:cTn id="141" dur="1" fill="hold">
                                          <p:stCondLst>
                                            <p:cond delay="0"/>
                                          </p:stCondLst>
                                        </p:cTn>
                                        <p:tgtEl>
                                          <p:spTgt spid="116764"/>
                                        </p:tgtEl>
                                        <p:attrNameLst>
                                          <p:attrName>style.visibility</p:attrName>
                                        </p:attrNameLst>
                                      </p:cBhvr>
                                      <p:to>
                                        <p:strVal val="visible"/>
                                      </p:to>
                                    </p:set>
                                    <p:animEffect transition="in" filter="wipe(left)">
                                      <p:cBhvr>
                                        <p:cTn id="142" dur="500"/>
                                        <p:tgtEl>
                                          <p:spTgt spid="116764"/>
                                        </p:tgtEl>
                                      </p:cBhvr>
                                    </p:animEffect>
                                  </p:childTnLst>
                                </p:cTn>
                              </p:par>
                            </p:childTnLst>
                          </p:cTn>
                        </p:par>
                      </p:childTnLst>
                    </p:cTn>
                  </p:par>
                  <p:par>
                    <p:cTn id="143" fill="hold">
                      <p:stCondLst>
                        <p:cond delay="indefinite"/>
                      </p:stCondLst>
                      <p:childTnLst>
                        <p:par>
                          <p:cTn id="144" fill="hold">
                            <p:stCondLst>
                              <p:cond delay="0"/>
                            </p:stCondLst>
                            <p:childTnLst>
                              <p:par>
                                <p:cTn id="145" presetID="22" presetClass="entr" presetSubtype="8" fill="hold" nodeType="clickEffect">
                                  <p:stCondLst>
                                    <p:cond delay="0"/>
                                  </p:stCondLst>
                                  <p:childTnLst>
                                    <p:set>
                                      <p:cBhvr>
                                        <p:cTn id="146" dur="1" fill="hold">
                                          <p:stCondLst>
                                            <p:cond delay="0"/>
                                          </p:stCondLst>
                                        </p:cTn>
                                        <p:tgtEl>
                                          <p:spTgt spid="116765"/>
                                        </p:tgtEl>
                                        <p:attrNameLst>
                                          <p:attrName>style.visibility</p:attrName>
                                        </p:attrNameLst>
                                      </p:cBhvr>
                                      <p:to>
                                        <p:strVal val="visible"/>
                                      </p:to>
                                    </p:set>
                                    <p:animEffect transition="in" filter="wipe(left)">
                                      <p:cBhvr>
                                        <p:cTn id="147" dur="500"/>
                                        <p:tgtEl>
                                          <p:spTgt spid="116765"/>
                                        </p:tgtEl>
                                      </p:cBhvr>
                                    </p:animEffect>
                                  </p:childTnLst>
                                </p:cTn>
                              </p:par>
                            </p:childTnLst>
                          </p:cTn>
                        </p:par>
                      </p:childTnLst>
                    </p:cTn>
                  </p:par>
                  <p:par>
                    <p:cTn id="148" fill="hold">
                      <p:stCondLst>
                        <p:cond delay="indefinite"/>
                      </p:stCondLst>
                      <p:childTnLst>
                        <p:par>
                          <p:cTn id="149" fill="hold">
                            <p:stCondLst>
                              <p:cond delay="0"/>
                            </p:stCondLst>
                            <p:childTnLst>
                              <p:par>
                                <p:cTn id="150" presetID="22" presetClass="entr" presetSubtype="8" fill="hold" grpId="0" nodeType="clickEffect">
                                  <p:stCondLst>
                                    <p:cond delay="0"/>
                                  </p:stCondLst>
                                  <p:childTnLst>
                                    <p:set>
                                      <p:cBhvr>
                                        <p:cTn id="151" dur="1" fill="hold">
                                          <p:stCondLst>
                                            <p:cond delay="0"/>
                                          </p:stCondLst>
                                        </p:cTn>
                                        <p:tgtEl>
                                          <p:spTgt spid="116766"/>
                                        </p:tgtEl>
                                        <p:attrNameLst>
                                          <p:attrName>style.visibility</p:attrName>
                                        </p:attrNameLst>
                                      </p:cBhvr>
                                      <p:to>
                                        <p:strVal val="visible"/>
                                      </p:to>
                                    </p:set>
                                    <p:animEffect transition="in" filter="wipe(left)">
                                      <p:cBhvr>
                                        <p:cTn id="152" dur="500"/>
                                        <p:tgtEl>
                                          <p:spTgt spid="116766"/>
                                        </p:tgtEl>
                                      </p:cBhvr>
                                    </p:animEffect>
                                  </p:childTnLst>
                                </p:cTn>
                              </p:par>
                            </p:childTnLst>
                          </p:cTn>
                        </p:par>
                      </p:childTnLst>
                    </p:cTn>
                  </p:par>
                  <p:par>
                    <p:cTn id="153" fill="hold">
                      <p:stCondLst>
                        <p:cond delay="indefinite"/>
                      </p:stCondLst>
                      <p:childTnLst>
                        <p:par>
                          <p:cTn id="154" fill="hold">
                            <p:stCondLst>
                              <p:cond delay="0"/>
                            </p:stCondLst>
                            <p:childTnLst>
                              <p:par>
                                <p:cTn id="155" presetID="22" presetClass="entr" presetSubtype="8" fill="hold" nodeType="clickEffect">
                                  <p:stCondLst>
                                    <p:cond delay="0"/>
                                  </p:stCondLst>
                                  <p:childTnLst>
                                    <p:set>
                                      <p:cBhvr>
                                        <p:cTn id="156" dur="1" fill="hold">
                                          <p:stCondLst>
                                            <p:cond delay="0"/>
                                          </p:stCondLst>
                                        </p:cTn>
                                        <p:tgtEl>
                                          <p:spTgt spid="116767"/>
                                        </p:tgtEl>
                                        <p:attrNameLst>
                                          <p:attrName>style.visibility</p:attrName>
                                        </p:attrNameLst>
                                      </p:cBhvr>
                                      <p:to>
                                        <p:strVal val="visible"/>
                                      </p:to>
                                    </p:set>
                                    <p:animEffect transition="in" filter="wipe(left)">
                                      <p:cBhvr>
                                        <p:cTn id="157" dur="500"/>
                                        <p:tgtEl>
                                          <p:spTgt spid="116767"/>
                                        </p:tgtEl>
                                      </p:cBhvr>
                                    </p:animEffect>
                                  </p:childTnLst>
                                </p:cTn>
                              </p:par>
                            </p:childTnLst>
                          </p:cTn>
                        </p:par>
                      </p:childTnLst>
                    </p:cTn>
                  </p:par>
                  <p:par>
                    <p:cTn id="158" fill="hold">
                      <p:stCondLst>
                        <p:cond delay="indefinite"/>
                      </p:stCondLst>
                      <p:childTnLst>
                        <p:par>
                          <p:cTn id="159" fill="hold">
                            <p:stCondLst>
                              <p:cond delay="0"/>
                            </p:stCondLst>
                            <p:childTnLst>
                              <p:par>
                                <p:cTn id="160" presetID="22" presetClass="entr" presetSubtype="8" fill="hold" grpId="0" nodeType="clickEffect">
                                  <p:stCondLst>
                                    <p:cond delay="0"/>
                                  </p:stCondLst>
                                  <p:childTnLst>
                                    <p:set>
                                      <p:cBhvr>
                                        <p:cTn id="161" dur="1" fill="hold">
                                          <p:stCondLst>
                                            <p:cond delay="0"/>
                                          </p:stCondLst>
                                        </p:cTn>
                                        <p:tgtEl>
                                          <p:spTgt spid="116768"/>
                                        </p:tgtEl>
                                        <p:attrNameLst>
                                          <p:attrName>style.visibility</p:attrName>
                                        </p:attrNameLst>
                                      </p:cBhvr>
                                      <p:to>
                                        <p:strVal val="visible"/>
                                      </p:to>
                                    </p:set>
                                    <p:animEffect transition="in" filter="wipe(left)">
                                      <p:cBhvr>
                                        <p:cTn id="162" dur="500"/>
                                        <p:tgtEl>
                                          <p:spTgt spid="116768"/>
                                        </p:tgtEl>
                                      </p:cBhvr>
                                    </p:animEffect>
                                  </p:childTnLst>
                                </p:cTn>
                              </p:par>
                            </p:childTnLst>
                          </p:cTn>
                        </p:par>
                      </p:childTnLst>
                    </p:cTn>
                  </p:par>
                  <p:par>
                    <p:cTn id="163" fill="hold">
                      <p:stCondLst>
                        <p:cond delay="indefinite"/>
                      </p:stCondLst>
                      <p:childTnLst>
                        <p:par>
                          <p:cTn id="164" fill="hold">
                            <p:stCondLst>
                              <p:cond delay="0"/>
                            </p:stCondLst>
                            <p:childTnLst>
                              <p:par>
                                <p:cTn id="165" presetID="22" presetClass="entr" presetSubtype="8" fill="hold" nodeType="clickEffect">
                                  <p:stCondLst>
                                    <p:cond delay="0"/>
                                  </p:stCondLst>
                                  <p:childTnLst>
                                    <p:set>
                                      <p:cBhvr>
                                        <p:cTn id="166" dur="1" fill="hold">
                                          <p:stCondLst>
                                            <p:cond delay="0"/>
                                          </p:stCondLst>
                                        </p:cTn>
                                        <p:tgtEl>
                                          <p:spTgt spid="116769"/>
                                        </p:tgtEl>
                                        <p:attrNameLst>
                                          <p:attrName>style.visibility</p:attrName>
                                        </p:attrNameLst>
                                      </p:cBhvr>
                                      <p:to>
                                        <p:strVal val="visible"/>
                                      </p:to>
                                    </p:set>
                                    <p:animEffect transition="in" filter="wipe(left)">
                                      <p:cBhvr>
                                        <p:cTn id="167" dur="500"/>
                                        <p:tgtEl>
                                          <p:spTgt spid="116769"/>
                                        </p:tgtEl>
                                      </p:cBhvr>
                                    </p:animEffect>
                                  </p:childTnLst>
                                </p:cTn>
                              </p:par>
                            </p:childTnLst>
                          </p:cTn>
                        </p:par>
                      </p:childTnLst>
                    </p:cTn>
                  </p:par>
                  <p:par>
                    <p:cTn id="168" fill="hold">
                      <p:stCondLst>
                        <p:cond delay="indefinite"/>
                      </p:stCondLst>
                      <p:childTnLst>
                        <p:par>
                          <p:cTn id="169" fill="hold">
                            <p:stCondLst>
                              <p:cond delay="0"/>
                            </p:stCondLst>
                            <p:childTnLst>
                              <p:par>
                                <p:cTn id="170" presetID="22" presetClass="entr" presetSubtype="8" fill="hold" grpId="0" nodeType="clickEffect">
                                  <p:stCondLst>
                                    <p:cond delay="0"/>
                                  </p:stCondLst>
                                  <p:childTnLst>
                                    <p:set>
                                      <p:cBhvr>
                                        <p:cTn id="171" dur="1" fill="hold">
                                          <p:stCondLst>
                                            <p:cond delay="0"/>
                                          </p:stCondLst>
                                        </p:cTn>
                                        <p:tgtEl>
                                          <p:spTgt spid="116770"/>
                                        </p:tgtEl>
                                        <p:attrNameLst>
                                          <p:attrName>style.visibility</p:attrName>
                                        </p:attrNameLst>
                                      </p:cBhvr>
                                      <p:to>
                                        <p:strVal val="visible"/>
                                      </p:to>
                                    </p:set>
                                    <p:animEffect transition="in" filter="wipe(left)">
                                      <p:cBhvr>
                                        <p:cTn id="172" dur="500"/>
                                        <p:tgtEl>
                                          <p:spTgt spid="116770"/>
                                        </p:tgtEl>
                                      </p:cBhvr>
                                    </p:animEffect>
                                  </p:childTnLst>
                                </p:cTn>
                              </p:par>
                            </p:childTnLst>
                          </p:cTn>
                        </p:par>
                      </p:childTnLst>
                    </p:cTn>
                  </p:par>
                  <p:par>
                    <p:cTn id="173" fill="hold">
                      <p:stCondLst>
                        <p:cond delay="indefinite"/>
                      </p:stCondLst>
                      <p:childTnLst>
                        <p:par>
                          <p:cTn id="174" fill="hold">
                            <p:stCondLst>
                              <p:cond delay="0"/>
                            </p:stCondLst>
                            <p:childTnLst>
                              <p:par>
                                <p:cTn id="175" presetID="22" presetClass="entr" presetSubtype="8" fill="hold" nodeType="clickEffect">
                                  <p:stCondLst>
                                    <p:cond delay="0"/>
                                  </p:stCondLst>
                                  <p:childTnLst>
                                    <p:set>
                                      <p:cBhvr>
                                        <p:cTn id="176" dur="1" fill="hold">
                                          <p:stCondLst>
                                            <p:cond delay="0"/>
                                          </p:stCondLst>
                                        </p:cTn>
                                        <p:tgtEl>
                                          <p:spTgt spid="116771"/>
                                        </p:tgtEl>
                                        <p:attrNameLst>
                                          <p:attrName>style.visibility</p:attrName>
                                        </p:attrNameLst>
                                      </p:cBhvr>
                                      <p:to>
                                        <p:strVal val="visible"/>
                                      </p:to>
                                    </p:set>
                                    <p:animEffect transition="in" filter="wipe(left)">
                                      <p:cBhvr>
                                        <p:cTn id="177" dur="500"/>
                                        <p:tgtEl>
                                          <p:spTgt spid="116771"/>
                                        </p:tgtEl>
                                      </p:cBhvr>
                                    </p:animEffect>
                                  </p:childTnLst>
                                </p:cTn>
                              </p:par>
                            </p:childTnLst>
                          </p:cTn>
                        </p:par>
                      </p:childTnLst>
                    </p:cTn>
                  </p:par>
                  <p:par>
                    <p:cTn id="178" fill="hold">
                      <p:stCondLst>
                        <p:cond delay="indefinite"/>
                      </p:stCondLst>
                      <p:childTnLst>
                        <p:par>
                          <p:cTn id="179" fill="hold">
                            <p:stCondLst>
                              <p:cond delay="0"/>
                            </p:stCondLst>
                            <p:childTnLst>
                              <p:par>
                                <p:cTn id="180" presetID="22" presetClass="entr" presetSubtype="8" fill="hold" grpId="0" nodeType="clickEffect">
                                  <p:stCondLst>
                                    <p:cond delay="0"/>
                                  </p:stCondLst>
                                  <p:childTnLst>
                                    <p:set>
                                      <p:cBhvr>
                                        <p:cTn id="181" dur="1" fill="hold">
                                          <p:stCondLst>
                                            <p:cond delay="0"/>
                                          </p:stCondLst>
                                        </p:cTn>
                                        <p:tgtEl>
                                          <p:spTgt spid="116772"/>
                                        </p:tgtEl>
                                        <p:attrNameLst>
                                          <p:attrName>style.visibility</p:attrName>
                                        </p:attrNameLst>
                                      </p:cBhvr>
                                      <p:to>
                                        <p:strVal val="visible"/>
                                      </p:to>
                                    </p:set>
                                    <p:animEffect transition="in" filter="wipe(left)">
                                      <p:cBhvr>
                                        <p:cTn id="182" dur="500"/>
                                        <p:tgtEl>
                                          <p:spTgt spid="116772"/>
                                        </p:tgtEl>
                                      </p:cBhvr>
                                    </p:animEffect>
                                  </p:childTnLst>
                                </p:cTn>
                              </p:par>
                            </p:childTnLst>
                          </p:cTn>
                        </p:par>
                      </p:childTnLst>
                    </p:cTn>
                  </p:par>
                  <p:par>
                    <p:cTn id="183" fill="hold">
                      <p:stCondLst>
                        <p:cond delay="indefinite"/>
                      </p:stCondLst>
                      <p:childTnLst>
                        <p:par>
                          <p:cTn id="184" fill="hold">
                            <p:stCondLst>
                              <p:cond delay="0"/>
                            </p:stCondLst>
                            <p:childTnLst>
                              <p:par>
                                <p:cTn id="185" presetID="22" presetClass="entr" presetSubtype="8" fill="hold" nodeType="clickEffect">
                                  <p:stCondLst>
                                    <p:cond delay="0"/>
                                  </p:stCondLst>
                                  <p:childTnLst>
                                    <p:set>
                                      <p:cBhvr>
                                        <p:cTn id="186" dur="1" fill="hold">
                                          <p:stCondLst>
                                            <p:cond delay="0"/>
                                          </p:stCondLst>
                                        </p:cTn>
                                        <p:tgtEl>
                                          <p:spTgt spid="116773"/>
                                        </p:tgtEl>
                                        <p:attrNameLst>
                                          <p:attrName>style.visibility</p:attrName>
                                        </p:attrNameLst>
                                      </p:cBhvr>
                                      <p:to>
                                        <p:strVal val="visible"/>
                                      </p:to>
                                    </p:set>
                                    <p:animEffect transition="in" filter="wipe(left)">
                                      <p:cBhvr>
                                        <p:cTn id="187" dur="500"/>
                                        <p:tgtEl>
                                          <p:spTgt spid="116773"/>
                                        </p:tgtEl>
                                      </p:cBhvr>
                                    </p:animEffect>
                                  </p:childTnLst>
                                </p:cTn>
                              </p:par>
                            </p:childTnLst>
                          </p:cTn>
                        </p:par>
                      </p:childTnLst>
                    </p:cTn>
                  </p:par>
                  <p:par>
                    <p:cTn id="188" fill="hold">
                      <p:stCondLst>
                        <p:cond delay="indefinite"/>
                      </p:stCondLst>
                      <p:childTnLst>
                        <p:par>
                          <p:cTn id="189" fill="hold">
                            <p:stCondLst>
                              <p:cond delay="0"/>
                            </p:stCondLst>
                            <p:childTnLst>
                              <p:par>
                                <p:cTn id="190" presetID="22" presetClass="entr" presetSubtype="8" fill="hold" grpId="0" nodeType="clickEffect">
                                  <p:stCondLst>
                                    <p:cond delay="0"/>
                                  </p:stCondLst>
                                  <p:childTnLst>
                                    <p:set>
                                      <p:cBhvr>
                                        <p:cTn id="191" dur="1" fill="hold">
                                          <p:stCondLst>
                                            <p:cond delay="0"/>
                                          </p:stCondLst>
                                        </p:cTn>
                                        <p:tgtEl>
                                          <p:spTgt spid="116774"/>
                                        </p:tgtEl>
                                        <p:attrNameLst>
                                          <p:attrName>style.visibility</p:attrName>
                                        </p:attrNameLst>
                                      </p:cBhvr>
                                      <p:to>
                                        <p:strVal val="visible"/>
                                      </p:to>
                                    </p:set>
                                    <p:animEffect transition="in" filter="wipe(left)">
                                      <p:cBhvr>
                                        <p:cTn id="192" dur="500"/>
                                        <p:tgtEl>
                                          <p:spTgt spid="116774"/>
                                        </p:tgtEl>
                                      </p:cBhvr>
                                    </p:animEffect>
                                  </p:childTnLst>
                                </p:cTn>
                              </p:par>
                            </p:childTnLst>
                          </p:cTn>
                        </p:par>
                      </p:childTnLst>
                    </p:cTn>
                  </p:par>
                  <p:par>
                    <p:cTn id="193" fill="hold">
                      <p:stCondLst>
                        <p:cond delay="indefinite"/>
                      </p:stCondLst>
                      <p:childTnLst>
                        <p:par>
                          <p:cTn id="194" fill="hold">
                            <p:stCondLst>
                              <p:cond delay="0"/>
                            </p:stCondLst>
                            <p:childTnLst>
                              <p:par>
                                <p:cTn id="195" presetID="22" presetClass="entr" presetSubtype="8" fill="hold" nodeType="clickEffect">
                                  <p:stCondLst>
                                    <p:cond delay="0"/>
                                  </p:stCondLst>
                                  <p:childTnLst>
                                    <p:set>
                                      <p:cBhvr>
                                        <p:cTn id="196" dur="1" fill="hold">
                                          <p:stCondLst>
                                            <p:cond delay="0"/>
                                          </p:stCondLst>
                                        </p:cTn>
                                        <p:tgtEl>
                                          <p:spTgt spid="116775"/>
                                        </p:tgtEl>
                                        <p:attrNameLst>
                                          <p:attrName>style.visibility</p:attrName>
                                        </p:attrNameLst>
                                      </p:cBhvr>
                                      <p:to>
                                        <p:strVal val="visible"/>
                                      </p:to>
                                    </p:set>
                                    <p:animEffect transition="in" filter="wipe(left)">
                                      <p:cBhvr>
                                        <p:cTn id="197" dur="500"/>
                                        <p:tgtEl>
                                          <p:spTgt spid="116775"/>
                                        </p:tgtEl>
                                      </p:cBhvr>
                                    </p:animEffect>
                                  </p:childTnLst>
                                </p:cTn>
                              </p:par>
                            </p:childTnLst>
                          </p:cTn>
                        </p:par>
                      </p:childTnLst>
                    </p:cTn>
                  </p:par>
                  <p:par>
                    <p:cTn id="198" fill="hold">
                      <p:stCondLst>
                        <p:cond delay="indefinite"/>
                      </p:stCondLst>
                      <p:childTnLst>
                        <p:par>
                          <p:cTn id="199" fill="hold">
                            <p:stCondLst>
                              <p:cond delay="0"/>
                            </p:stCondLst>
                            <p:childTnLst>
                              <p:par>
                                <p:cTn id="200" presetID="22" presetClass="entr" presetSubtype="8" fill="hold" grpId="0" nodeType="clickEffect">
                                  <p:stCondLst>
                                    <p:cond delay="0"/>
                                  </p:stCondLst>
                                  <p:childTnLst>
                                    <p:set>
                                      <p:cBhvr>
                                        <p:cTn id="201" dur="1" fill="hold">
                                          <p:stCondLst>
                                            <p:cond delay="0"/>
                                          </p:stCondLst>
                                        </p:cTn>
                                        <p:tgtEl>
                                          <p:spTgt spid="116776"/>
                                        </p:tgtEl>
                                        <p:attrNameLst>
                                          <p:attrName>style.visibility</p:attrName>
                                        </p:attrNameLst>
                                      </p:cBhvr>
                                      <p:to>
                                        <p:strVal val="visible"/>
                                      </p:to>
                                    </p:set>
                                    <p:animEffect transition="in" filter="wipe(left)">
                                      <p:cBhvr>
                                        <p:cTn id="202" dur="500"/>
                                        <p:tgtEl>
                                          <p:spTgt spid="116776"/>
                                        </p:tgtEl>
                                      </p:cBhvr>
                                    </p:animEffect>
                                  </p:childTnLst>
                                </p:cTn>
                              </p:par>
                            </p:childTnLst>
                          </p:cTn>
                        </p:par>
                      </p:childTnLst>
                    </p:cTn>
                  </p:par>
                  <p:par>
                    <p:cTn id="203" fill="hold">
                      <p:stCondLst>
                        <p:cond delay="indefinite"/>
                      </p:stCondLst>
                      <p:childTnLst>
                        <p:par>
                          <p:cTn id="204" fill="hold">
                            <p:stCondLst>
                              <p:cond delay="0"/>
                            </p:stCondLst>
                            <p:childTnLst>
                              <p:par>
                                <p:cTn id="205" presetID="22" presetClass="entr" presetSubtype="8" fill="hold" nodeType="clickEffect">
                                  <p:stCondLst>
                                    <p:cond delay="0"/>
                                  </p:stCondLst>
                                  <p:childTnLst>
                                    <p:set>
                                      <p:cBhvr>
                                        <p:cTn id="206" dur="1" fill="hold">
                                          <p:stCondLst>
                                            <p:cond delay="0"/>
                                          </p:stCondLst>
                                        </p:cTn>
                                        <p:tgtEl>
                                          <p:spTgt spid="116777"/>
                                        </p:tgtEl>
                                        <p:attrNameLst>
                                          <p:attrName>style.visibility</p:attrName>
                                        </p:attrNameLst>
                                      </p:cBhvr>
                                      <p:to>
                                        <p:strVal val="visible"/>
                                      </p:to>
                                    </p:set>
                                    <p:animEffect transition="in" filter="wipe(left)">
                                      <p:cBhvr>
                                        <p:cTn id="207" dur="500"/>
                                        <p:tgtEl>
                                          <p:spTgt spid="116777"/>
                                        </p:tgtEl>
                                      </p:cBhvr>
                                    </p:animEffect>
                                  </p:childTnLst>
                                </p:cTn>
                              </p:par>
                            </p:childTnLst>
                          </p:cTn>
                        </p:par>
                      </p:childTnLst>
                    </p:cTn>
                  </p:par>
                  <p:par>
                    <p:cTn id="208" fill="hold">
                      <p:stCondLst>
                        <p:cond delay="indefinite"/>
                      </p:stCondLst>
                      <p:childTnLst>
                        <p:par>
                          <p:cTn id="209" fill="hold">
                            <p:stCondLst>
                              <p:cond delay="0"/>
                            </p:stCondLst>
                            <p:childTnLst>
                              <p:par>
                                <p:cTn id="210" presetID="22" presetClass="entr" presetSubtype="8" fill="hold" grpId="0" nodeType="clickEffect">
                                  <p:stCondLst>
                                    <p:cond delay="0"/>
                                  </p:stCondLst>
                                  <p:childTnLst>
                                    <p:set>
                                      <p:cBhvr>
                                        <p:cTn id="211" dur="1" fill="hold">
                                          <p:stCondLst>
                                            <p:cond delay="0"/>
                                          </p:stCondLst>
                                        </p:cTn>
                                        <p:tgtEl>
                                          <p:spTgt spid="116778"/>
                                        </p:tgtEl>
                                        <p:attrNameLst>
                                          <p:attrName>style.visibility</p:attrName>
                                        </p:attrNameLst>
                                      </p:cBhvr>
                                      <p:to>
                                        <p:strVal val="visible"/>
                                      </p:to>
                                    </p:set>
                                    <p:animEffect transition="in" filter="wipe(left)">
                                      <p:cBhvr>
                                        <p:cTn id="212" dur="500"/>
                                        <p:tgtEl>
                                          <p:spTgt spid="116778"/>
                                        </p:tgtEl>
                                      </p:cBhvr>
                                    </p:animEffect>
                                  </p:childTnLst>
                                </p:cTn>
                              </p:par>
                            </p:childTnLst>
                          </p:cTn>
                        </p:par>
                      </p:childTnLst>
                    </p:cTn>
                  </p:par>
                  <p:par>
                    <p:cTn id="213" fill="hold">
                      <p:stCondLst>
                        <p:cond delay="indefinite"/>
                      </p:stCondLst>
                      <p:childTnLst>
                        <p:par>
                          <p:cTn id="214" fill="hold">
                            <p:stCondLst>
                              <p:cond delay="0"/>
                            </p:stCondLst>
                            <p:childTnLst>
                              <p:par>
                                <p:cTn id="215" presetID="22" presetClass="entr" presetSubtype="8" fill="hold" nodeType="clickEffect">
                                  <p:stCondLst>
                                    <p:cond delay="0"/>
                                  </p:stCondLst>
                                  <p:childTnLst>
                                    <p:set>
                                      <p:cBhvr>
                                        <p:cTn id="216" dur="1" fill="hold">
                                          <p:stCondLst>
                                            <p:cond delay="0"/>
                                          </p:stCondLst>
                                        </p:cTn>
                                        <p:tgtEl>
                                          <p:spTgt spid="116779"/>
                                        </p:tgtEl>
                                        <p:attrNameLst>
                                          <p:attrName>style.visibility</p:attrName>
                                        </p:attrNameLst>
                                      </p:cBhvr>
                                      <p:to>
                                        <p:strVal val="visible"/>
                                      </p:to>
                                    </p:set>
                                    <p:animEffect transition="in" filter="wipe(left)">
                                      <p:cBhvr>
                                        <p:cTn id="217" dur="500"/>
                                        <p:tgtEl>
                                          <p:spTgt spid="116779"/>
                                        </p:tgtEl>
                                      </p:cBhvr>
                                    </p:animEffect>
                                  </p:childTnLst>
                                </p:cTn>
                              </p:par>
                            </p:childTnLst>
                          </p:cTn>
                        </p:par>
                      </p:childTnLst>
                    </p:cTn>
                  </p:par>
                  <p:par>
                    <p:cTn id="218" fill="hold">
                      <p:stCondLst>
                        <p:cond delay="indefinite"/>
                      </p:stCondLst>
                      <p:childTnLst>
                        <p:par>
                          <p:cTn id="219" fill="hold">
                            <p:stCondLst>
                              <p:cond delay="0"/>
                            </p:stCondLst>
                            <p:childTnLst>
                              <p:par>
                                <p:cTn id="220" presetID="22" presetClass="entr" presetSubtype="8" fill="hold" nodeType="clickEffect">
                                  <p:stCondLst>
                                    <p:cond delay="0"/>
                                  </p:stCondLst>
                                  <p:childTnLst>
                                    <p:set>
                                      <p:cBhvr>
                                        <p:cTn id="221" dur="1" fill="hold">
                                          <p:stCondLst>
                                            <p:cond delay="0"/>
                                          </p:stCondLst>
                                        </p:cTn>
                                        <p:tgtEl>
                                          <p:spTgt spid="116780"/>
                                        </p:tgtEl>
                                        <p:attrNameLst>
                                          <p:attrName>style.visibility</p:attrName>
                                        </p:attrNameLst>
                                      </p:cBhvr>
                                      <p:to>
                                        <p:strVal val="visible"/>
                                      </p:to>
                                    </p:set>
                                    <p:animEffect transition="in" filter="wipe(left)">
                                      <p:cBhvr>
                                        <p:cTn id="222" dur="500"/>
                                        <p:tgtEl>
                                          <p:spTgt spid="116780"/>
                                        </p:tgtEl>
                                      </p:cBhvr>
                                    </p:animEffect>
                                  </p:childTnLst>
                                </p:cTn>
                              </p:par>
                            </p:childTnLst>
                          </p:cTn>
                        </p:par>
                      </p:childTnLst>
                    </p:cTn>
                  </p:par>
                  <p:par>
                    <p:cTn id="223" fill="hold">
                      <p:stCondLst>
                        <p:cond delay="indefinite"/>
                      </p:stCondLst>
                      <p:childTnLst>
                        <p:par>
                          <p:cTn id="224" fill="hold">
                            <p:stCondLst>
                              <p:cond delay="0"/>
                            </p:stCondLst>
                            <p:childTnLst>
                              <p:par>
                                <p:cTn id="225" presetID="22" presetClass="entr" presetSubtype="8" fill="hold" grpId="0" nodeType="clickEffect">
                                  <p:stCondLst>
                                    <p:cond delay="0"/>
                                  </p:stCondLst>
                                  <p:childTnLst>
                                    <p:set>
                                      <p:cBhvr>
                                        <p:cTn id="226" dur="1" fill="hold">
                                          <p:stCondLst>
                                            <p:cond delay="0"/>
                                          </p:stCondLst>
                                        </p:cTn>
                                        <p:tgtEl>
                                          <p:spTgt spid="116781"/>
                                        </p:tgtEl>
                                        <p:attrNameLst>
                                          <p:attrName>style.visibility</p:attrName>
                                        </p:attrNameLst>
                                      </p:cBhvr>
                                      <p:to>
                                        <p:strVal val="visible"/>
                                      </p:to>
                                    </p:set>
                                    <p:animEffect transition="in" filter="wipe(left)">
                                      <p:cBhvr>
                                        <p:cTn id="227" dur="500"/>
                                        <p:tgtEl>
                                          <p:spTgt spid="116781"/>
                                        </p:tgtEl>
                                      </p:cBhvr>
                                    </p:animEffect>
                                  </p:childTnLst>
                                </p:cTn>
                              </p:par>
                            </p:childTnLst>
                          </p:cTn>
                        </p:par>
                      </p:childTnLst>
                    </p:cTn>
                  </p:par>
                  <p:par>
                    <p:cTn id="228" fill="hold">
                      <p:stCondLst>
                        <p:cond delay="indefinite"/>
                      </p:stCondLst>
                      <p:childTnLst>
                        <p:par>
                          <p:cTn id="229" fill="hold">
                            <p:stCondLst>
                              <p:cond delay="0"/>
                            </p:stCondLst>
                            <p:childTnLst>
                              <p:par>
                                <p:cTn id="230" presetID="22" presetClass="entr" presetSubtype="8" fill="hold" nodeType="clickEffect">
                                  <p:stCondLst>
                                    <p:cond delay="0"/>
                                  </p:stCondLst>
                                  <p:childTnLst>
                                    <p:set>
                                      <p:cBhvr>
                                        <p:cTn id="231" dur="1" fill="hold">
                                          <p:stCondLst>
                                            <p:cond delay="0"/>
                                          </p:stCondLst>
                                        </p:cTn>
                                        <p:tgtEl>
                                          <p:spTgt spid="116782"/>
                                        </p:tgtEl>
                                        <p:attrNameLst>
                                          <p:attrName>style.visibility</p:attrName>
                                        </p:attrNameLst>
                                      </p:cBhvr>
                                      <p:to>
                                        <p:strVal val="visible"/>
                                      </p:to>
                                    </p:set>
                                    <p:animEffect transition="in" filter="wipe(left)">
                                      <p:cBhvr>
                                        <p:cTn id="232" dur="500"/>
                                        <p:tgtEl>
                                          <p:spTgt spid="116782"/>
                                        </p:tgtEl>
                                      </p:cBhvr>
                                    </p:animEffect>
                                  </p:childTnLst>
                                </p:cTn>
                              </p:par>
                            </p:childTnLst>
                          </p:cTn>
                        </p:par>
                      </p:childTnLst>
                    </p:cTn>
                  </p:par>
                  <p:par>
                    <p:cTn id="233" fill="hold">
                      <p:stCondLst>
                        <p:cond delay="indefinite"/>
                      </p:stCondLst>
                      <p:childTnLst>
                        <p:par>
                          <p:cTn id="234" fill="hold">
                            <p:stCondLst>
                              <p:cond delay="0"/>
                            </p:stCondLst>
                            <p:childTnLst>
                              <p:par>
                                <p:cTn id="235" presetID="22" presetClass="entr" presetSubtype="8" fill="hold" nodeType="clickEffect">
                                  <p:stCondLst>
                                    <p:cond delay="0"/>
                                  </p:stCondLst>
                                  <p:childTnLst>
                                    <p:set>
                                      <p:cBhvr>
                                        <p:cTn id="236" dur="1" fill="hold">
                                          <p:stCondLst>
                                            <p:cond delay="0"/>
                                          </p:stCondLst>
                                        </p:cTn>
                                        <p:tgtEl>
                                          <p:spTgt spid="116783"/>
                                        </p:tgtEl>
                                        <p:attrNameLst>
                                          <p:attrName>style.visibility</p:attrName>
                                        </p:attrNameLst>
                                      </p:cBhvr>
                                      <p:to>
                                        <p:strVal val="visible"/>
                                      </p:to>
                                    </p:set>
                                    <p:animEffect transition="in" filter="wipe(left)">
                                      <p:cBhvr>
                                        <p:cTn id="237" dur="500"/>
                                        <p:tgtEl>
                                          <p:spTgt spid="1167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autoUpdateAnimBg="0"/>
      <p:bldP spid="116739" grpId="0" animBg="1"/>
      <p:bldP spid="116740" grpId="0" autoUpdateAnimBg="0"/>
      <p:bldP spid="116742" grpId="0" autoUpdateAnimBg="0"/>
      <p:bldP spid="116744" grpId="0" autoUpdateAnimBg="0"/>
      <p:bldP spid="116746" grpId="0" autoUpdateAnimBg="0"/>
      <p:bldP spid="116748" grpId="0" autoUpdateAnimBg="0"/>
      <p:bldP spid="116750" grpId="0" autoUpdateAnimBg="0"/>
      <p:bldP spid="116752" grpId="0" autoUpdateAnimBg="0"/>
      <p:bldP spid="116753" grpId="0" autoUpdateAnimBg="0"/>
      <p:bldP spid="116754" grpId="0" autoUpdateAnimBg="0"/>
      <p:bldP spid="116756" grpId="0" autoUpdateAnimBg="0"/>
      <p:bldP spid="116758" grpId="0" autoUpdateAnimBg="0"/>
      <p:bldP spid="116760" grpId="0" autoUpdateAnimBg="0"/>
      <p:bldP spid="116762" grpId="0" autoUpdateAnimBg="0"/>
      <p:bldP spid="116764" grpId="0" autoUpdateAnimBg="0"/>
      <p:bldP spid="116766" grpId="0" autoUpdateAnimBg="0"/>
      <p:bldP spid="116768" grpId="0" autoUpdateAnimBg="0"/>
      <p:bldP spid="116770" grpId="0" autoUpdateAnimBg="0"/>
      <p:bldP spid="116772" grpId="0" autoUpdateAnimBg="0"/>
      <p:bldP spid="116774" grpId="0" autoUpdateAnimBg="0"/>
      <p:bldP spid="116776" grpId="0" autoUpdateAnimBg="0"/>
      <p:bldP spid="116778" grpId="0" autoUpdateAnimBg="0"/>
      <p:bldP spid="116781"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5" name="灯片编号占位符 3"/>
          <p:cNvSpPr>
            <a:spLocks noGrp="1"/>
          </p:cNvSpPr>
          <p:nvPr>
            <p:ph type="sldNum" sz="quarter" idx="12"/>
          </p:nvPr>
        </p:nvSpPr>
        <p:spPr/>
        <p:txBody>
          <a:bodyPr/>
          <a:lstStyle/>
          <a:p>
            <a:fld id="{F347832B-367E-4840-80E2-7EB1F9F55B40}" type="slidenum">
              <a:rPr lang="en-US" altLang="zh-CN"/>
              <a:pPr/>
              <a:t>21</a:t>
            </a:fld>
            <a:endParaRPr lang="en-US" altLang="zh-CN"/>
          </a:p>
        </p:txBody>
      </p:sp>
      <p:grpSp>
        <p:nvGrpSpPr>
          <p:cNvPr id="117762" name="Group 2"/>
          <p:cNvGrpSpPr>
            <a:grpSpLocks/>
          </p:cNvGrpSpPr>
          <p:nvPr/>
        </p:nvGrpSpPr>
        <p:grpSpPr bwMode="auto">
          <a:xfrm>
            <a:off x="0" y="0"/>
            <a:ext cx="9144000" cy="6858000"/>
            <a:chOff x="0" y="0"/>
            <a:chExt cx="5760" cy="4320"/>
          </a:xfrm>
        </p:grpSpPr>
        <p:sp>
          <p:nvSpPr>
            <p:cNvPr id="117763" name="Line 3"/>
            <p:cNvSpPr>
              <a:spLocks noChangeShapeType="1"/>
            </p:cNvSpPr>
            <p:nvPr/>
          </p:nvSpPr>
          <p:spPr bwMode="auto">
            <a:xfrm>
              <a:off x="0" y="0"/>
              <a:ext cx="5760" cy="0"/>
            </a:xfrm>
            <a:prstGeom prst="line">
              <a:avLst/>
            </a:prstGeom>
            <a:noFill/>
            <a:ln w="9525">
              <a:solidFill>
                <a:srgbClr val="3333FF"/>
              </a:solidFill>
              <a:round/>
              <a:headEnd/>
              <a:tailEnd/>
            </a:ln>
            <a:effectLst/>
          </p:spPr>
          <p:txBody>
            <a:bodyPr/>
            <a:lstStyle/>
            <a:p>
              <a:endParaRPr lang="zh-CN" altLang="en-US"/>
            </a:p>
          </p:txBody>
        </p:sp>
        <p:sp>
          <p:nvSpPr>
            <p:cNvPr id="117764" name="Line 4"/>
            <p:cNvSpPr>
              <a:spLocks noChangeShapeType="1"/>
            </p:cNvSpPr>
            <p:nvPr/>
          </p:nvSpPr>
          <p:spPr bwMode="auto">
            <a:xfrm>
              <a:off x="2832" y="0"/>
              <a:ext cx="0" cy="4320"/>
            </a:xfrm>
            <a:prstGeom prst="line">
              <a:avLst/>
            </a:prstGeom>
            <a:noFill/>
            <a:ln w="9525">
              <a:solidFill>
                <a:srgbClr val="3333FF"/>
              </a:solidFill>
              <a:round/>
              <a:headEnd/>
              <a:tailEnd/>
            </a:ln>
            <a:effectLst/>
          </p:spPr>
          <p:txBody>
            <a:bodyPr/>
            <a:lstStyle/>
            <a:p>
              <a:endParaRPr lang="zh-CN" altLang="en-US"/>
            </a:p>
          </p:txBody>
        </p:sp>
        <p:sp>
          <p:nvSpPr>
            <p:cNvPr id="117765" name="Rectangle 5"/>
            <p:cNvSpPr>
              <a:spLocks noChangeArrowheads="1"/>
            </p:cNvSpPr>
            <p:nvPr/>
          </p:nvSpPr>
          <p:spPr bwMode="auto">
            <a:xfrm>
              <a:off x="624" y="0"/>
              <a:ext cx="1728" cy="327"/>
            </a:xfrm>
            <a:prstGeom prst="rect">
              <a:avLst/>
            </a:prstGeom>
            <a:noFill/>
            <a:ln w="9525">
              <a:noFill/>
              <a:miter lim="800000"/>
              <a:headEnd/>
              <a:tailEnd/>
            </a:ln>
            <a:effectLst/>
          </p:spPr>
          <p:txBody>
            <a:bodyPr>
              <a:spAutoFit/>
            </a:bodyPr>
            <a:lstStyle/>
            <a:p>
              <a:r>
                <a:rPr kumimoji="1" lang="zh-CN" altLang="en-US" sz="2800" b="1">
                  <a:solidFill>
                    <a:srgbClr val="FF3300"/>
                  </a:solidFill>
                  <a:latin typeface="Times New Roman" pitchFamily="18" charset="0"/>
                  <a:ea typeface="楷体_GB2312" pitchFamily="49" charset="-122"/>
                </a:rPr>
                <a:t>质点一维运动</a:t>
              </a:r>
            </a:p>
          </p:txBody>
        </p:sp>
        <p:sp>
          <p:nvSpPr>
            <p:cNvPr id="117766" name="Rectangle 6"/>
            <p:cNvSpPr>
              <a:spLocks noChangeArrowheads="1"/>
            </p:cNvSpPr>
            <p:nvPr/>
          </p:nvSpPr>
          <p:spPr bwMode="auto">
            <a:xfrm>
              <a:off x="3264" y="0"/>
              <a:ext cx="1680" cy="327"/>
            </a:xfrm>
            <a:prstGeom prst="rect">
              <a:avLst/>
            </a:prstGeom>
            <a:noFill/>
            <a:ln w="9525">
              <a:noFill/>
              <a:miter lim="800000"/>
              <a:headEnd/>
              <a:tailEnd/>
            </a:ln>
            <a:effectLst/>
          </p:spPr>
          <p:txBody>
            <a:bodyPr>
              <a:spAutoFit/>
            </a:bodyPr>
            <a:lstStyle/>
            <a:p>
              <a:r>
                <a:rPr kumimoji="1" lang="zh-CN" altLang="en-US" sz="2800" b="1">
                  <a:solidFill>
                    <a:srgbClr val="FF3300"/>
                  </a:solidFill>
                  <a:latin typeface="Times New Roman" pitchFamily="18" charset="0"/>
                  <a:ea typeface="楷体_GB2312" pitchFamily="49" charset="-122"/>
                </a:rPr>
                <a:t>刚体定轴转动</a:t>
              </a:r>
            </a:p>
          </p:txBody>
        </p:sp>
        <p:sp>
          <p:nvSpPr>
            <p:cNvPr id="117767" name="Line 7"/>
            <p:cNvSpPr>
              <a:spLocks noChangeShapeType="1"/>
            </p:cNvSpPr>
            <p:nvPr/>
          </p:nvSpPr>
          <p:spPr bwMode="auto">
            <a:xfrm>
              <a:off x="0" y="336"/>
              <a:ext cx="5760" cy="0"/>
            </a:xfrm>
            <a:prstGeom prst="line">
              <a:avLst/>
            </a:prstGeom>
            <a:noFill/>
            <a:ln w="9525">
              <a:solidFill>
                <a:srgbClr val="3333FF"/>
              </a:solidFill>
              <a:round/>
              <a:headEnd/>
              <a:tailEnd/>
            </a:ln>
            <a:effectLst/>
          </p:spPr>
          <p:txBody>
            <a:bodyPr/>
            <a:lstStyle/>
            <a:p>
              <a:endParaRPr lang="zh-CN" altLang="en-US"/>
            </a:p>
          </p:txBody>
        </p:sp>
      </p:grpSp>
      <p:sp>
        <p:nvSpPr>
          <p:cNvPr id="117768" name="Text Box 8"/>
          <p:cNvSpPr txBox="1">
            <a:spLocks noChangeArrowheads="1"/>
          </p:cNvSpPr>
          <p:nvPr/>
        </p:nvSpPr>
        <p:spPr bwMode="auto">
          <a:xfrm>
            <a:off x="0" y="533400"/>
            <a:ext cx="13716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力的功</a:t>
            </a:r>
          </a:p>
        </p:txBody>
      </p:sp>
      <p:graphicFrame>
        <p:nvGraphicFramePr>
          <p:cNvPr id="117769" name="Object 9"/>
          <p:cNvGraphicFramePr>
            <a:graphicFrameLocks noChangeAspect="1"/>
          </p:cNvGraphicFramePr>
          <p:nvPr/>
        </p:nvGraphicFramePr>
        <p:xfrm>
          <a:off x="1443038" y="546100"/>
          <a:ext cx="1643062" cy="547688"/>
        </p:xfrm>
        <a:graphic>
          <a:graphicData uri="http://schemas.openxmlformats.org/presentationml/2006/ole">
            <p:oleObj spid="_x0000_s117769" name="Equation" r:id="rId3" imgW="685800" imgH="228600" progId="Equation.3">
              <p:embed/>
            </p:oleObj>
          </a:graphicData>
        </a:graphic>
      </p:graphicFrame>
      <p:sp>
        <p:nvSpPr>
          <p:cNvPr id="117770" name="Rectangle 10"/>
          <p:cNvSpPr>
            <a:spLocks noChangeArrowheads="1"/>
          </p:cNvSpPr>
          <p:nvPr/>
        </p:nvSpPr>
        <p:spPr bwMode="auto">
          <a:xfrm>
            <a:off x="4495800" y="533400"/>
            <a:ext cx="20574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力矩的功</a:t>
            </a:r>
          </a:p>
        </p:txBody>
      </p:sp>
      <p:graphicFrame>
        <p:nvGraphicFramePr>
          <p:cNvPr id="117771" name="Object 11"/>
          <p:cNvGraphicFramePr>
            <a:graphicFrameLocks noChangeAspect="1"/>
          </p:cNvGraphicFramePr>
          <p:nvPr/>
        </p:nvGraphicFramePr>
        <p:xfrm>
          <a:off x="6361113" y="582613"/>
          <a:ext cx="1476375" cy="492125"/>
        </p:xfrm>
        <a:graphic>
          <a:graphicData uri="http://schemas.openxmlformats.org/presentationml/2006/ole">
            <p:oleObj spid="_x0000_s117771" name="Equation" r:id="rId4" imgW="647640" imgH="215640" progId="Equation.3">
              <p:embed/>
            </p:oleObj>
          </a:graphicData>
        </a:graphic>
      </p:graphicFrame>
      <p:sp>
        <p:nvSpPr>
          <p:cNvPr id="117772" name="Text Box 12"/>
          <p:cNvSpPr txBox="1">
            <a:spLocks noChangeArrowheads="1"/>
          </p:cNvSpPr>
          <p:nvPr/>
        </p:nvSpPr>
        <p:spPr bwMode="auto">
          <a:xfrm>
            <a:off x="0" y="1219200"/>
            <a:ext cx="16002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动能</a:t>
            </a:r>
          </a:p>
        </p:txBody>
      </p:sp>
      <p:graphicFrame>
        <p:nvGraphicFramePr>
          <p:cNvPr id="117773" name="Object 13"/>
          <p:cNvGraphicFramePr>
            <a:graphicFrameLocks noChangeAspect="1"/>
          </p:cNvGraphicFramePr>
          <p:nvPr/>
        </p:nvGraphicFramePr>
        <p:xfrm>
          <a:off x="1066800" y="1066800"/>
          <a:ext cx="1790700" cy="889000"/>
        </p:xfrm>
        <a:graphic>
          <a:graphicData uri="http://schemas.openxmlformats.org/presentationml/2006/ole">
            <p:oleObj spid="_x0000_s117773" name="Equation" r:id="rId5" imgW="1790640" imgH="888840" progId="Equation.3">
              <p:embed/>
            </p:oleObj>
          </a:graphicData>
        </a:graphic>
      </p:graphicFrame>
      <p:sp>
        <p:nvSpPr>
          <p:cNvPr id="117774" name="Rectangle 14"/>
          <p:cNvSpPr>
            <a:spLocks noChangeArrowheads="1"/>
          </p:cNvSpPr>
          <p:nvPr/>
        </p:nvSpPr>
        <p:spPr bwMode="auto">
          <a:xfrm>
            <a:off x="4495800" y="1295400"/>
            <a:ext cx="18288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转动动能</a:t>
            </a:r>
          </a:p>
        </p:txBody>
      </p:sp>
      <p:graphicFrame>
        <p:nvGraphicFramePr>
          <p:cNvPr id="117775" name="Object 15"/>
          <p:cNvGraphicFramePr>
            <a:graphicFrameLocks noChangeAspect="1"/>
          </p:cNvGraphicFramePr>
          <p:nvPr/>
        </p:nvGraphicFramePr>
        <p:xfrm>
          <a:off x="6451600" y="1122363"/>
          <a:ext cx="1687513" cy="844550"/>
        </p:xfrm>
        <a:graphic>
          <a:graphicData uri="http://schemas.openxmlformats.org/presentationml/2006/ole">
            <p:oleObj spid="_x0000_s117775" name="Equation" r:id="rId6" imgW="685800" imgH="342720" progId="Equation.3">
              <p:embed/>
            </p:oleObj>
          </a:graphicData>
        </a:graphic>
      </p:graphicFrame>
      <p:grpSp>
        <p:nvGrpSpPr>
          <p:cNvPr id="117776" name="Group 16"/>
          <p:cNvGrpSpPr>
            <a:grpSpLocks/>
          </p:cNvGrpSpPr>
          <p:nvPr/>
        </p:nvGrpSpPr>
        <p:grpSpPr bwMode="auto">
          <a:xfrm>
            <a:off x="4483100" y="1905000"/>
            <a:ext cx="4648200" cy="889000"/>
            <a:chOff x="2832" y="1200"/>
            <a:chExt cx="2928" cy="560"/>
          </a:xfrm>
        </p:grpSpPr>
        <p:sp>
          <p:nvSpPr>
            <p:cNvPr id="117777" name="Rectangle 17"/>
            <p:cNvSpPr>
              <a:spLocks noChangeArrowheads="1"/>
            </p:cNvSpPr>
            <p:nvPr/>
          </p:nvSpPr>
          <p:spPr bwMode="auto">
            <a:xfrm>
              <a:off x="2832" y="1344"/>
              <a:ext cx="2928" cy="327"/>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（平动动能）</a:t>
              </a:r>
            </a:p>
          </p:txBody>
        </p:sp>
        <p:graphicFrame>
          <p:nvGraphicFramePr>
            <p:cNvPr id="117778" name="Object 18"/>
            <p:cNvGraphicFramePr>
              <a:graphicFrameLocks noChangeAspect="1"/>
            </p:cNvGraphicFramePr>
            <p:nvPr/>
          </p:nvGraphicFramePr>
          <p:xfrm>
            <a:off x="4128" y="1200"/>
            <a:ext cx="1352" cy="560"/>
          </p:xfrm>
          <a:graphic>
            <a:graphicData uri="http://schemas.openxmlformats.org/presentationml/2006/ole">
              <p:oleObj spid="_x0000_s117778" name="Equation" r:id="rId7" imgW="2145960" imgH="888840" progId="Equation.3">
                <p:embed/>
              </p:oleObj>
            </a:graphicData>
          </a:graphic>
        </p:graphicFrame>
      </p:grpSp>
      <p:sp>
        <p:nvSpPr>
          <p:cNvPr id="117779" name="Rectangle 19"/>
          <p:cNvSpPr>
            <a:spLocks noChangeArrowheads="1"/>
          </p:cNvSpPr>
          <p:nvPr/>
        </p:nvSpPr>
        <p:spPr bwMode="auto">
          <a:xfrm>
            <a:off x="0" y="2667000"/>
            <a:ext cx="25908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动能定理</a:t>
            </a:r>
          </a:p>
        </p:txBody>
      </p:sp>
      <p:graphicFrame>
        <p:nvGraphicFramePr>
          <p:cNvPr id="117780" name="Object 20"/>
          <p:cNvGraphicFramePr>
            <a:graphicFrameLocks noChangeAspect="1"/>
          </p:cNvGraphicFramePr>
          <p:nvPr/>
        </p:nvGraphicFramePr>
        <p:xfrm>
          <a:off x="1304925" y="3086100"/>
          <a:ext cx="3273425" cy="995363"/>
        </p:xfrm>
        <a:graphic>
          <a:graphicData uri="http://schemas.openxmlformats.org/presentationml/2006/ole">
            <p:oleObj spid="_x0000_s117780" name="Equation" r:id="rId8" imgW="1295280" imgH="393480" progId="Equation.3">
              <p:embed/>
            </p:oleObj>
          </a:graphicData>
        </a:graphic>
      </p:graphicFrame>
      <p:graphicFrame>
        <p:nvGraphicFramePr>
          <p:cNvPr id="117781" name="Object 21"/>
          <p:cNvGraphicFramePr>
            <a:graphicFrameLocks noChangeAspect="1"/>
          </p:cNvGraphicFramePr>
          <p:nvPr/>
        </p:nvGraphicFramePr>
        <p:xfrm>
          <a:off x="6224588" y="3241675"/>
          <a:ext cx="2919412" cy="847725"/>
        </p:xfrm>
        <a:graphic>
          <a:graphicData uri="http://schemas.openxmlformats.org/presentationml/2006/ole">
            <p:oleObj spid="_x0000_s117781" name="Equation" r:id="rId9" imgW="1180800" imgH="342720" progId="Equation.3">
              <p:embed/>
            </p:oleObj>
          </a:graphicData>
        </a:graphic>
      </p:graphicFrame>
      <p:sp>
        <p:nvSpPr>
          <p:cNvPr id="117782" name="Rectangle 22"/>
          <p:cNvSpPr>
            <a:spLocks noChangeArrowheads="1"/>
          </p:cNvSpPr>
          <p:nvPr/>
        </p:nvSpPr>
        <p:spPr bwMode="auto">
          <a:xfrm>
            <a:off x="4495800" y="2819400"/>
            <a:ext cx="25908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转动动能定理</a:t>
            </a:r>
          </a:p>
        </p:txBody>
      </p:sp>
      <p:sp>
        <p:nvSpPr>
          <p:cNvPr id="117783" name="Text Box 23"/>
          <p:cNvSpPr txBox="1">
            <a:spLocks noChangeArrowheads="1"/>
          </p:cNvSpPr>
          <p:nvPr/>
        </p:nvSpPr>
        <p:spPr bwMode="auto">
          <a:xfrm>
            <a:off x="0" y="4191000"/>
            <a:ext cx="20574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重力势能</a:t>
            </a:r>
          </a:p>
        </p:txBody>
      </p:sp>
      <p:graphicFrame>
        <p:nvGraphicFramePr>
          <p:cNvPr id="117784" name="Object 24"/>
          <p:cNvGraphicFramePr>
            <a:graphicFrameLocks noChangeAspect="1"/>
          </p:cNvGraphicFramePr>
          <p:nvPr/>
        </p:nvGraphicFramePr>
        <p:xfrm>
          <a:off x="1981200" y="4267200"/>
          <a:ext cx="736600" cy="406400"/>
        </p:xfrm>
        <a:graphic>
          <a:graphicData uri="http://schemas.openxmlformats.org/presentationml/2006/ole">
            <p:oleObj spid="_x0000_s117784" name="Equation" r:id="rId10" imgW="736560" imgH="406080" progId="Equation.3">
              <p:embed/>
            </p:oleObj>
          </a:graphicData>
        </a:graphic>
      </p:graphicFrame>
      <p:sp>
        <p:nvSpPr>
          <p:cNvPr id="117785" name="Rectangle 25"/>
          <p:cNvSpPr>
            <a:spLocks noChangeArrowheads="1"/>
          </p:cNvSpPr>
          <p:nvPr/>
        </p:nvSpPr>
        <p:spPr bwMode="auto">
          <a:xfrm>
            <a:off x="4495800" y="4191000"/>
            <a:ext cx="18161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重力势能</a:t>
            </a:r>
          </a:p>
        </p:txBody>
      </p:sp>
      <p:graphicFrame>
        <p:nvGraphicFramePr>
          <p:cNvPr id="117786" name="Object 26"/>
          <p:cNvGraphicFramePr>
            <a:graphicFrameLocks noChangeAspect="1"/>
          </p:cNvGraphicFramePr>
          <p:nvPr/>
        </p:nvGraphicFramePr>
        <p:xfrm>
          <a:off x="6400800" y="4191000"/>
          <a:ext cx="1231900" cy="482600"/>
        </p:xfrm>
        <a:graphic>
          <a:graphicData uri="http://schemas.openxmlformats.org/presentationml/2006/ole">
            <p:oleObj spid="_x0000_s117786" name="Equation" r:id="rId11" imgW="1231560" imgH="482400" progId="Equation.3">
              <p:embed/>
            </p:oleObj>
          </a:graphicData>
        </a:graphic>
      </p:graphicFrame>
      <p:sp>
        <p:nvSpPr>
          <p:cNvPr id="117787" name="Text Box 27"/>
          <p:cNvSpPr txBox="1">
            <a:spLocks noChangeArrowheads="1"/>
          </p:cNvSpPr>
          <p:nvPr/>
        </p:nvSpPr>
        <p:spPr bwMode="auto">
          <a:xfrm>
            <a:off x="0" y="4800600"/>
            <a:ext cx="37338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机械能守恒定律</a:t>
            </a:r>
          </a:p>
        </p:txBody>
      </p:sp>
      <p:graphicFrame>
        <p:nvGraphicFramePr>
          <p:cNvPr id="117788" name="Object 28"/>
          <p:cNvGraphicFramePr>
            <a:graphicFrameLocks noChangeAspect="1"/>
          </p:cNvGraphicFramePr>
          <p:nvPr/>
        </p:nvGraphicFramePr>
        <p:xfrm>
          <a:off x="1052513" y="5318125"/>
          <a:ext cx="3265487" cy="587375"/>
        </p:xfrm>
        <a:graphic>
          <a:graphicData uri="http://schemas.openxmlformats.org/presentationml/2006/ole">
            <p:oleObj spid="_x0000_s117788" name="Equation" r:id="rId12" imgW="1130040" imgH="203040" progId="Equation.3">
              <p:embed/>
            </p:oleObj>
          </a:graphicData>
        </a:graphic>
      </p:graphicFrame>
      <p:graphicFrame>
        <p:nvGraphicFramePr>
          <p:cNvPr id="117789" name="Object 29"/>
          <p:cNvGraphicFramePr>
            <a:graphicFrameLocks noChangeAspect="1"/>
          </p:cNvGraphicFramePr>
          <p:nvPr/>
        </p:nvGraphicFramePr>
        <p:xfrm>
          <a:off x="990600" y="6096000"/>
          <a:ext cx="2501900" cy="508000"/>
        </p:xfrm>
        <a:graphic>
          <a:graphicData uri="http://schemas.openxmlformats.org/presentationml/2006/ole">
            <p:oleObj spid="_x0000_s117789" name="Equation" r:id="rId13" imgW="2501640" imgH="507960" progId="Equation.3">
              <p:embed/>
            </p:oleObj>
          </a:graphicData>
        </a:graphic>
      </p:graphicFrame>
      <p:graphicFrame>
        <p:nvGraphicFramePr>
          <p:cNvPr id="117790" name="Object 30"/>
          <p:cNvGraphicFramePr>
            <a:graphicFrameLocks noChangeAspect="1"/>
          </p:cNvGraphicFramePr>
          <p:nvPr/>
        </p:nvGraphicFramePr>
        <p:xfrm>
          <a:off x="5441950" y="5345113"/>
          <a:ext cx="3208338" cy="608012"/>
        </p:xfrm>
        <a:graphic>
          <a:graphicData uri="http://schemas.openxmlformats.org/presentationml/2006/ole">
            <p:oleObj spid="_x0000_s117790" name="Equation" r:id="rId14" imgW="1130040" imgH="203040" progId="Equation.3">
              <p:embed/>
            </p:oleObj>
          </a:graphicData>
        </a:graphic>
      </p:graphicFrame>
      <p:sp>
        <p:nvSpPr>
          <p:cNvPr id="117791" name="Rectangle 31"/>
          <p:cNvSpPr>
            <a:spLocks noChangeArrowheads="1"/>
          </p:cNvSpPr>
          <p:nvPr/>
        </p:nvSpPr>
        <p:spPr bwMode="auto">
          <a:xfrm>
            <a:off x="4495800" y="4876800"/>
            <a:ext cx="3200400" cy="519113"/>
          </a:xfrm>
          <a:prstGeom prst="rect">
            <a:avLst/>
          </a:prstGeom>
          <a:noFill/>
          <a:ln w="9525">
            <a:noFill/>
            <a:miter lim="800000"/>
            <a:headEnd/>
            <a:tailEnd/>
          </a:ln>
          <a:effectLst/>
        </p:spPr>
        <p:txBody>
          <a:bodyPr>
            <a:spAutoFit/>
          </a:bodyPr>
          <a:lstStyle/>
          <a:p>
            <a:r>
              <a:rPr kumimoji="1" lang="zh-CN" altLang="en-US" sz="2800" b="1">
                <a:solidFill>
                  <a:srgbClr val="00FFFF"/>
                </a:solidFill>
                <a:latin typeface="Times New Roman" pitchFamily="18" charset="0"/>
                <a:ea typeface="楷体_GB2312" pitchFamily="49" charset="-122"/>
              </a:rPr>
              <a:t>机械能守恒定律</a:t>
            </a:r>
          </a:p>
        </p:txBody>
      </p:sp>
      <p:graphicFrame>
        <p:nvGraphicFramePr>
          <p:cNvPr id="117792" name="Object 32"/>
          <p:cNvGraphicFramePr>
            <a:graphicFrameLocks noChangeAspect="1"/>
          </p:cNvGraphicFramePr>
          <p:nvPr/>
        </p:nvGraphicFramePr>
        <p:xfrm>
          <a:off x="5410200" y="6019800"/>
          <a:ext cx="2501900" cy="508000"/>
        </p:xfrm>
        <a:graphic>
          <a:graphicData uri="http://schemas.openxmlformats.org/presentationml/2006/ole">
            <p:oleObj spid="_x0000_s117792" name="Equation" r:id="rId15" imgW="2501640" imgH="50796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wipe(up)">
                                      <p:cBhvr>
                                        <p:cTn id="7" dur="500"/>
                                        <p:tgtEl>
                                          <p:spTgt spid="11776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7768"/>
                                        </p:tgtEl>
                                        <p:attrNameLst>
                                          <p:attrName>style.visibility</p:attrName>
                                        </p:attrNameLst>
                                      </p:cBhvr>
                                      <p:to>
                                        <p:strVal val="visible"/>
                                      </p:to>
                                    </p:set>
                                    <p:animEffect transition="in" filter="wipe(left)">
                                      <p:cBhvr>
                                        <p:cTn id="12" dur="500"/>
                                        <p:tgtEl>
                                          <p:spTgt spid="11776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7769"/>
                                        </p:tgtEl>
                                        <p:attrNameLst>
                                          <p:attrName>style.visibility</p:attrName>
                                        </p:attrNameLst>
                                      </p:cBhvr>
                                      <p:to>
                                        <p:strVal val="visible"/>
                                      </p:to>
                                    </p:set>
                                    <p:animEffect transition="in" filter="wipe(left)">
                                      <p:cBhvr>
                                        <p:cTn id="17" dur="500"/>
                                        <p:tgtEl>
                                          <p:spTgt spid="11776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7770"/>
                                        </p:tgtEl>
                                        <p:attrNameLst>
                                          <p:attrName>style.visibility</p:attrName>
                                        </p:attrNameLst>
                                      </p:cBhvr>
                                      <p:to>
                                        <p:strVal val="visible"/>
                                      </p:to>
                                    </p:set>
                                    <p:animEffect transition="in" filter="wipe(left)">
                                      <p:cBhvr>
                                        <p:cTn id="22" dur="500"/>
                                        <p:tgtEl>
                                          <p:spTgt spid="11777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7771"/>
                                        </p:tgtEl>
                                        <p:attrNameLst>
                                          <p:attrName>style.visibility</p:attrName>
                                        </p:attrNameLst>
                                      </p:cBhvr>
                                      <p:to>
                                        <p:strVal val="visible"/>
                                      </p:to>
                                    </p:set>
                                    <p:animEffect transition="in" filter="wipe(left)">
                                      <p:cBhvr>
                                        <p:cTn id="27" dur="500"/>
                                        <p:tgtEl>
                                          <p:spTgt spid="11777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7772"/>
                                        </p:tgtEl>
                                        <p:attrNameLst>
                                          <p:attrName>style.visibility</p:attrName>
                                        </p:attrNameLst>
                                      </p:cBhvr>
                                      <p:to>
                                        <p:strVal val="visible"/>
                                      </p:to>
                                    </p:set>
                                    <p:animEffect transition="in" filter="wipe(left)">
                                      <p:cBhvr>
                                        <p:cTn id="32" dur="500"/>
                                        <p:tgtEl>
                                          <p:spTgt spid="11777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17773"/>
                                        </p:tgtEl>
                                        <p:attrNameLst>
                                          <p:attrName>style.visibility</p:attrName>
                                        </p:attrNameLst>
                                      </p:cBhvr>
                                      <p:to>
                                        <p:strVal val="visible"/>
                                      </p:to>
                                    </p:set>
                                    <p:animEffect transition="in" filter="wipe(left)">
                                      <p:cBhvr>
                                        <p:cTn id="37" dur="500"/>
                                        <p:tgtEl>
                                          <p:spTgt spid="11777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7774"/>
                                        </p:tgtEl>
                                        <p:attrNameLst>
                                          <p:attrName>style.visibility</p:attrName>
                                        </p:attrNameLst>
                                      </p:cBhvr>
                                      <p:to>
                                        <p:strVal val="visible"/>
                                      </p:to>
                                    </p:set>
                                    <p:animEffect transition="in" filter="wipe(left)">
                                      <p:cBhvr>
                                        <p:cTn id="42" dur="500"/>
                                        <p:tgtEl>
                                          <p:spTgt spid="11777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17775"/>
                                        </p:tgtEl>
                                        <p:attrNameLst>
                                          <p:attrName>style.visibility</p:attrName>
                                        </p:attrNameLst>
                                      </p:cBhvr>
                                      <p:to>
                                        <p:strVal val="visible"/>
                                      </p:to>
                                    </p:set>
                                    <p:animEffect transition="in" filter="wipe(left)">
                                      <p:cBhvr>
                                        <p:cTn id="47" dur="500"/>
                                        <p:tgtEl>
                                          <p:spTgt spid="117775"/>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nodeType="clickEffect">
                                  <p:stCondLst>
                                    <p:cond delay="0"/>
                                  </p:stCondLst>
                                  <p:childTnLst>
                                    <p:set>
                                      <p:cBhvr>
                                        <p:cTn id="51" dur="1" fill="hold">
                                          <p:stCondLst>
                                            <p:cond delay="0"/>
                                          </p:stCondLst>
                                        </p:cTn>
                                        <p:tgtEl>
                                          <p:spTgt spid="117776"/>
                                        </p:tgtEl>
                                        <p:attrNameLst>
                                          <p:attrName>style.visibility</p:attrName>
                                        </p:attrNameLst>
                                      </p:cBhvr>
                                      <p:to>
                                        <p:strVal val="visible"/>
                                      </p:to>
                                    </p:set>
                                    <p:anim calcmode="lin" valueType="num">
                                      <p:cBhvr additive="base">
                                        <p:cTn id="52" dur="500" fill="hold"/>
                                        <p:tgtEl>
                                          <p:spTgt spid="117776"/>
                                        </p:tgtEl>
                                        <p:attrNameLst>
                                          <p:attrName>ppt_x</p:attrName>
                                        </p:attrNameLst>
                                      </p:cBhvr>
                                      <p:tavLst>
                                        <p:tav tm="0">
                                          <p:val>
                                            <p:strVal val="0-#ppt_w/2"/>
                                          </p:val>
                                        </p:tav>
                                        <p:tav tm="100000">
                                          <p:val>
                                            <p:strVal val="#ppt_x"/>
                                          </p:val>
                                        </p:tav>
                                      </p:tavLst>
                                    </p:anim>
                                    <p:anim calcmode="lin" valueType="num">
                                      <p:cBhvr additive="base">
                                        <p:cTn id="53" dur="500" fill="hold"/>
                                        <p:tgtEl>
                                          <p:spTgt spid="117776"/>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17779"/>
                                        </p:tgtEl>
                                        <p:attrNameLst>
                                          <p:attrName>style.visibility</p:attrName>
                                        </p:attrNameLst>
                                      </p:cBhvr>
                                      <p:to>
                                        <p:strVal val="visible"/>
                                      </p:to>
                                    </p:set>
                                    <p:animEffect transition="in" filter="wipe(left)">
                                      <p:cBhvr>
                                        <p:cTn id="58" dur="500"/>
                                        <p:tgtEl>
                                          <p:spTgt spid="117779"/>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117780"/>
                                        </p:tgtEl>
                                        <p:attrNameLst>
                                          <p:attrName>style.visibility</p:attrName>
                                        </p:attrNameLst>
                                      </p:cBhvr>
                                      <p:to>
                                        <p:strVal val="visible"/>
                                      </p:to>
                                    </p:set>
                                    <p:animEffect transition="in" filter="wipe(left)">
                                      <p:cBhvr>
                                        <p:cTn id="63" dur="500"/>
                                        <p:tgtEl>
                                          <p:spTgt spid="117780"/>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117782"/>
                                        </p:tgtEl>
                                        <p:attrNameLst>
                                          <p:attrName>style.visibility</p:attrName>
                                        </p:attrNameLst>
                                      </p:cBhvr>
                                      <p:to>
                                        <p:strVal val="visible"/>
                                      </p:to>
                                    </p:set>
                                    <p:animEffect transition="in" filter="wipe(left)">
                                      <p:cBhvr>
                                        <p:cTn id="68" dur="500"/>
                                        <p:tgtEl>
                                          <p:spTgt spid="117782"/>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117781"/>
                                        </p:tgtEl>
                                        <p:attrNameLst>
                                          <p:attrName>style.visibility</p:attrName>
                                        </p:attrNameLst>
                                      </p:cBhvr>
                                      <p:to>
                                        <p:strVal val="visible"/>
                                      </p:to>
                                    </p:set>
                                    <p:animEffect transition="in" filter="wipe(left)">
                                      <p:cBhvr>
                                        <p:cTn id="73" dur="500"/>
                                        <p:tgtEl>
                                          <p:spTgt spid="117781"/>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117783"/>
                                        </p:tgtEl>
                                        <p:attrNameLst>
                                          <p:attrName>style.visibility</p:attrName>
                                        </p:attrNameLst>
                                      </p:cBhvr>
                                      <p:to>
                                        <p:strVal val="visible"/>
                                      </p:to>
                                    </p:set>
                                    <p:animEffect transition="in" filter="wipe(left)">
                                      <p:cBhvr>
                                        <p:cTn id="78" dur="500"/>
                                        <p:tgtEl>
                                          <p:spTgt spid="117783"/>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childTnLst>
                                    <p:set>
                                      <p:cBhvr>
                                        <p:cTn id="82" dur="1" fill="hold">
                                          <p:stCondLst>
                                            <p:cond delay="0"/>
                                          </p:stCondLst>
                                        </p:cTn>
                                        <p:tgtEl>
                                          <p:spTgt spid="117784"/>
                                        </p:tgtEl>
                                        <p:attrNameLst>
                                          <p:attrName>style.visibility</p:attrName>
                                        </p:attrNameLst>
                                      </p:cBhvr>
                                      <p:to>
                                        <p:strVal val="visible"/>
                                      </p:to>
                                    </p:set>
                                    <p:animEffect transition="in" filter="wipe(left)">
                                      <p:cBhvr>
                                        <p:cTn id="83" dur="500"/>
                                        <p:tgtEl>
                                          <p:spTgt spid="117784"/>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117785"/>
                                        </p:tgtEl>
                                        <p:attrNameLst>
                                          <p:attrName>style.visibility</p:attrName>
                                        </p:attrNameLst>
                                      </p:cBhvr>
                                      <p:to>
                                        <p:strVal val="visible"/>
                                      </p:to>
                                    </p:set>
                                    <p:animEffect transition="in" filter="wipe(left)">
                                      <p:cBhvr>
                                        <p:cTn id="88" dur="500"/>
                                        <p:tgtEl>
                                          <p:spTgt spid="117785"/>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nodeType="clickEffect">
                                  <p:stCondLst>
                                    <p:cond delay="0"/>
                                  </p:stCondLst>
                                  <p:childTnLst>
                                    <p:set>
                                      <p:cBhvr>
                                        <p:cTn id="92" dur="1" fill="hold">
                                          <p:stCondLst>
                                            <p:cond delay="0"/>
                                          </p:stCondLst>
                                        </p:cTn>
                                        <p:tgtEl>
                                          <p:spTgt spid="117786"/>
                                        </p:tgtEl>
                                        <p:attrNameLst>
                                          <p:attrName>style.visibility</p:attrName>
                                        </p:attrNameLst>
                                      </p:cBhvr>
                                      <p:to>
                                        <p:strVal val="visible"/>
                                      </p:to>
                                    </p:set>
                                    <p:animEffect transition="in" filter="wipe(left)">
                                      <p:cBhvr>
                                        <p:cTn id="93" dur="500"/>
                                        <p:tgtEl>
                                          <p:spTgt spid="117786"/>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grpId="0" nodeType="clickEffect">
                                  <p:stCondLst>
                                    <p:cond delay="0"/>
                                  </p:stCondLst>
                                  <p:childTnLst>
                                    <p:set>
                                      <p:cBhvr>
                                        <p:cTn id="97" dur="1" fill="hold">
                                          <p:stCondLst>
                                            <p:cond delay="0"/>
                                          </p:stCondLst>
                                        </p:cTn>
                                        <p:tgtEl>
                                          <p:spTgt spid="117787"/>
                                        </p:tgtEl>
                                        <p:attrNameLst>
                                          <p:attrName>style.visibility</p:attrName>
                                        </p:attrNameLst>
                                      </p:cBhvr>
                                      <p:to>
                                        <p:strVal val="visible"/>
                                      </p:to>
                                    </p:set>
                                    <p:animEffect transition="in" filter="wipe(left)">
                                      <p:cBhvr>
                                        <p:cTn id="98" dur="500"/>
                                        <p:tgtEl>
                                          <p:spTgt spid="117787"/>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nodeType="clickEffect">
                                  <p:stCondLst>
                                    <p:cond delay="0"/>
                                  </p:stCondLst>
                                  <p:childTnLst>
                                    <p:set>
                                      <p:cBhvr>
                                        <p:cTn id="102" dur="1" fill="hold">
                                          <p:stCondLst>
                                            <p:cond delay="0"/>
                                          </p:stCondLst>
                                        </p:cTn>
                                        <p:tgtEl>
                                          <p:spTgt spid="117788"/>
                                        </p:tgtEl>
                                        <p:attrNameLst>
                                          <p:attrName>style.visibility</p:attrName>
                                        </p:attrNameLst>
                                      </p:cBhvr>
                                      <p:to>
                                        <p:strVal val="visible"/>
                                      </p:to>
                                    </p:set>
                                    <p:animEffect transition="in" filter="wipe(left)">
                                      <p:cBhvr>
                                        <p:cTn id="103" dur="500"/>
                                        <p:tgtEl>
                                          <p:spTgt spid="117788"/>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childTnLst>
                                    <p:set>
                                      <p:cBhvr>
                                        <p:cTn id="107" dur="1" fill="hold">
                                          <p:stCondLst>
                                            <p:cond delay="0"/>
                                          </p:stCondLst>
                                        </p:cTn>
                                        <p:tgtEl>
                                          <p:spTgt spid="117789"/>
                                        </p:tgtEl>
                                        <p:attrNameLst>
                                          <p:attrName>style.visibility</p:attrName>
                                        </p:attrNameLst>
                                      </p:cBhvr>
                                      <p:to>
                                        <p:strVal val="visible"/>
                                      </p:to>
                                    </p:set>
                                    <p:animEffect transition="in" filter="wipe(left)">
                                      <p:cBhvr>
                                        <p:cTn id="108" dur="500"/>
                                        <p:tgtEl>
                                          <p:spTgt spid="117789"/>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grpId="0" nodeType="clickEffect">
                                  <p:stCondLst>
                                    <p:cond delay="0"/>
                                  </p:stCondLst>
                                  <p:childTnLst>
                                    <p:set>
                                      <p:cBhvr>
                                        <p:cTn id="112" dur="1" fill="hold">
                                          <p:stCondLst>
                                            <p:cond delay="0"/>
                                          </p:stCondLst>
                                        </p:cTn>
                                        <p:tgtEl>
                                          <p:spTgt spid="117791"/>
                                        </p:tgtEl>
                                        <p:attrNameLst>
                                          <p:attrName>style.visibility</p:attrName>
                                        </p:attrNameLst>
                                      </p:cBhvr>
                                      <p:to>
                                        <p:strVal val="visible"/>
                                      </p:to>
                                    </p:set>
                                    <p:animEffect transition="in" filter="wipe(left)">
                                      <p:cBhvr>
                                        <p:cTn id="113" dur="500"/>
                                        <p:tgtEl>
                                          <p:spTgt spid="117791"/>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nodeType="clickEffect">
                                  <p:stCondLst>
                                    <p:cond delay="0"/>
                                  </p:stCondLst>
                                  <p:childTnLst>
                                    <p:set>
                                      <p:cBhvr>
                                        <p:cTn id="117" dur="1" fill="hold">
                                          <p:stCondLst>
                                            <p:cond delay="0"/>
                                          </p:stCondLst>
                                        </p:cTn>
                                        <p:tgtEl>
                                          <p:spTgt spid="117790"/>
                                        </p:tgtEl>
                                        <p:attrNameLst>
                                          <p:attrName>style.visibility</p:attrName>
                                        </p:attrNameLst>
                                      </p:cBhvr>
                                      <p:to>
                                        <p:strVal val="visible"/>
                                      </p:to>
                                    </p:set>
                                    <p:animEffect transition="in" filter="wipe(left)">
                                      <p:cBhvr>
                                        <p:cTn id="118" dur="500"/>
                                        <p:tgtEl>
                                          <p:spTgt spid="117790"/>
                                        </p:tgtEl>
                                      </p:cBhvr>
                                    </p:animEffect>
                                  </p:childTnLst>
                                </p:cTn>
                              </p:par>
                            </p:childTnLst>
                          </p:cTn>
                        </p:par>
                      </p:childTnLst>
                    </p:cTn>
                  </p:par>
                  <p:par>
                    <p:cTn id="119" fill="hold">
                      <p:stCondLst>
                        <p:cond delay="indefinite"/>
                      </p:stCondLst>
                      <p:childTnLst>
                        <p:par>
                          <p:cTn id="120" fill="hold">
                            <p:stCondLst>
                              <p:cond delay="0"/>
                            </p:stCondLst>
                            <p:childTnLst>
                              <p:par>
                                <p:cTn id="121" presetID="22" presetClass="entr" presetSubtype="8" fill="hold" nodeType="clickEffect">
                                  <p:stCondLst>
                                    <p:cond delay="0"/>
                                  </p:stCondLst>
                                  <p:childTnLst>
                                    <p:set>
                                      <p:cBhvr>
                                        <p:cTn id="122" dur="1" fill="hold">
                                          <p:stCondLst>
                                            <p:cond delay="0"/>
                                          </p:stCondLst>
                                        </p:cTn>
                                        <p:tgtEl>
                                          <p:spTgt spid="117792"/>
                                        </p:tgtEl>
                                        <p:attrNameLst>
                                          <p:attrName>style.visibility</p:attrName>
                                        </p:attrNameLst>
                                      </p:cBhvr>
                                      <p:to>
                                        <p:strVal val="visible"/>
                                      </p:to>
                                    </p:set>
                                    <p:animEffect transition="in" filter="wipe(left)">
                                      <p:cBhvr>
                                        <p:cTn id="123" dur="500"/>
                                        <p:tgtEl>
                                          <p:spTgt spid="1177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8" grpId="0" autoUpdateAnimBg="0"/>
      <p:bldP spid="117770" grpId="0" autoUpdateAnimBg="0"/>
      <p:bldP spid="117772" grpId="0" autoUpdateAnimBg="0"/>
      <p:bldP spid="117774" grpId="0" autoUpdateAnimBg="0"/>
      <p:bldP spid="117779" grpId="0" autoUpdateAnimBg="0"/>
      <p:bldP spid="117782" grpId="0" autoUpdateAnimBg="0"/>
      <p:bldP spid="117783" grpId="0" autoUpdateAnimBg="0"/>
      <p:bldP spid="117785" grpId="0" autoUpdateAnimBg="0"/>
      <p:bldP spid="117787" grpId="0" autoUpdateAnimBg="0"/>
      <p:bldP spid="117791"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6"/>
          <p:cNvSpPr>
            <a:spLocks noGrp="1"/>
          </p:cNvSpPr>
          <p:nvPr>
            <p:ph type="sldNum" sz="quarter" idx="12"/>
          </p:nvPr>
        </p:nvSpPr>
        <p:spPr/>
        <p:txBody>
          <a:bodyPr/>
          <a:lstStyle/>
          <a:p>
            <a:fld id="{6A687750-090D-4D95-8889-2DE1BBB53A34}" type="slidenum">
              <a:rPr lang="en-US" altLang="zh-CN"/>
              <a:pPr/>
              <a:t>22</a:t>
            </a:fld>
            <a:endParaRPr lang="en-US" altLang="zh-CN"/>
          </a:p>
        </p:txBody>
      </p:sp>
      <p:sp>
        <p:nvSpPr>
          <p:cNvPr id="111623" name="Text Box 7"/>
          <p:cNvSpPr txBox="1">
            <a:spLocks noChangeArrowheads="1"/>
          </p:cNvSpPr>
          <p:nvPr/>
        </p:nvSpPr>
        <p:spPr bwMode="auto">
          <a:xfrm>
            <a:off x="395288" y="765175"/>
            <a:ext cx="8281987" cy="3990975"/>
          </a:xfrm>
          <a:prstGeom prst="rect">
            <a:avLst/>
          </a:prstGeom>
          <a:noFill/>
          <a:ln w="9525">
            <a:noFill/>
            <a:miter lim="800000"/>
            <a:headEnd/>
            <a:tailEnd/>
          </a:ln>
          <a:effectLst/>
        </p:spPr>
        <p:txBody>
          <a:bodyPr>
            <a:spAutoFit/>
          </a:bodyPr>
          <a:lstStyle/>
          <a:p>
            <a:r>
              <a:rPr lang="zh-CN" altLang="en-US" sz="3200"/>
              <a:t>例题： 一螺旋桨在发动机驱动下，以转速</a:t>
            </a:r>
            <a:r>
              <a:rPr lang="en-US" altLang="zh-CN" sz="3200"/>
              <a:t>1200rpm</a:t>
            </a:r>
            <a:r>
              <a:rPr lang="zh-CN" altLang="en-US" sz="3200"/>
              <a:t>作匀速转动，所受的阻力矩为</a:t>
            </a:r>
            <a:r>
              <a:rPr lang="en-US" altLang="zh-CN" sz="3200"/>
              <a:t>8000 N</a:t>
            </a:r>
            <a:r>
              <a:rPr lang="en-US" altLang="en-US" sz="3200"/>
              <a:t>·</a:t>
            </a:r>
            <a:r>
              <a:rPr lang="en-US" altLang="zh-CN" sz="3200"/>
              <a:t>m</a:t>
            </a:r>
            <a:r>
              <a:rPr lang="zh-CN" altLang="en-US" sz="3200"/>
              <a:t>。为了保持螺旋桨正常运转，求：发动机克服此阻力矩所需提供的功率。</a:t>
            </a:r>
          </a:p>
          <a:p>
            <a:r>
              <a:rPr lang="zh-CN" altLang="en-US" sz="3200"/>
              <a:t>  </a:t>
            </a:r>
          </a:p>
          <a:p>
            <a:r>
              <a:rPr lang="zh-CN" altLang="en-US" sz="3200"/>
              <a:t>解</a:t>
            </a:r>
            <a:r>
              <a:rPr lang="en-US" altLang="zh-CN" sz="3200"/>
              <a:t>: </a:t>
            </a:r>
            <a:r>
              <a:rPr lang="zh-CN" altLang="en-US" sz="3200"/>
              <a:t>欲保持螺旋桨的正常运转，发动机应提供与阻力矩相等的动力矩，以克服螺旋桨所受的阻力矩，故由题设，所需功率为</a:t>
            </a:r>
          </a:p>
        </p:txBody>
      </p:sp>
      <p:graphicFrame>
        <p:nvGraphicFramePr>
          <p:cNvPr id="111620" name="Object 4"/>
          <p:cNvGraphicFramePr>
            <a:graphicFrameLocks noChangeAspect="1"/>
          </p:cNvGraphicFramePr>
          <p:nvPr>
            <p:ph sz="half" idx="2"/>
          </p:nvPr>
        </p:nvGraphicFramePr>
        <p:xfrm>
          <a:off x="395288" y="5084763"/>
          <a:ext cx="8137525" cy="979487"/>
        </p:xfrm>
        <a:graphic>
          <a:graphicData uri="http://schemas.openxmlformats.org/presentationml/2006/ole">
            <p:oleObj spid="_x0000_s111620" name="Equation" r:id="rId3" imgW="3276360" imgH="393480" progId="Equation.DSMT4">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灯片编号占位符 3"/>
          <p:cNvSpPr>
            <a:spLocks noGrp="1"/>
          </p:cNvSpPr>
          <p:nvPr>
            <p:ph type="sldNum" sz="quarter" idx="12"/>
          </p:nvPr>
        </p:nvSpPr>
        <p:spPr/>
        <p:txBody>
          <a:bodyPr/>
          <a:lstStyle/>
          <a:p>
            <a:fld id="{6752B3C8-46D6-470F-8369-498A2D192A0D}" type="slidenum">
              <a:rPr lang="en-US" altLang="zh-CN"/>
              <a:pPr/>
              <a:t>3</a:t>
            </a:fld>
            <a:endParaRPr lang="en-US" altLang="zh-CN"/>
          </a:p>
        </p:txBody>
      </p:sp>
      <p:sp>
        <p:nvSpPr>
          <p:cNvPr id="94210" name="Text Box 2"/>
          <p:cNvSpPr txBox="1">
            <a:spLocks noChangeArrowheads="1"/>
          </p:cNvSpPr>
          <p:nvPr/>
        </p:nvSpPr>
        <p:spPr bwMode="auto">
          <a:xfrm>
            <a:off x="611188" y="-24"/>
            <a:ext cx="8208962" cy="1667764"/>
          </a:xfrm>
          <a:prstGeom prst="rect">
            <a:avLst/>
          </a:prstGeom>
          <a:noFill/>
          <a:ln w="9525">
            <a:noFill/>
            <a:miter lim="800000"/>
            <a:headEnd/>
            <a:tailEnd/>
          </a:ln>
          <a:effectLst/>
        </p:spPr>
        <p:txBody>
          <a:bodyPr>
            <a:spAutoFit/>
          </a:bodyPr>
          <a:lstStyle/>
          <a:p>
            <a:pPr>
              <a:lnSpc>
                <a:spcPct val="150000"/>
              </a:lnSpc>
            </a:pPr>
            <a:r>
              <a:rPr kumimoji="1" lang="zh-CN" altLang="en-US" sz="2400" b="1" dirty="0">
                <a:solidFill>
                  <a:srgbClr val="0000CC"/>
                </a:solidFill>
                <a:latin typeface="+mn-ea"/>
                <a:ea typeface="+mn-ea"/>
              </a:rPr>
              <a:t>例</a:t>
            </a:r>
            <a:r>
              <a:rPr kumimoji="1" lang="en-US" altLang="zh-CN" sz="2400" b="1" dirty="0">
                <a:solidFill>
                  <a:srgbClr val="0000CC"/>
                </a:solidFill>
                <a:latin typeface="+mn-ea"/>
                <a:ea typeface="+mn-ea"/>
              </a:rPr>
              <a:t>4.9</a:t>
            </a:r>
            <a:r>
              <a:rPr kumimoji="1" lang="en-US" altLang="zh-CN" sz="2400" b="1" dirty="0">
                <a:solidFill>
                  <a:schemeClr val="accent2"/>
                </a:solidFill>
                <a:latin typeface="+mn-ea"/>
                <a:ea typeface="+mn-ea"/>
              </a:rPr>
              <a:t>  </a:t>
            </a:r>
            <a:r>
              <a:rPr kumimoji="1" lang="zh-CN" altLang="en-US" sz="2400" b="1" dirty="0">
                <a:latin typeface="+mn-ea"/>
                <a:ea typeface="+mn-ea"/>
              </a:rPr>
              <a:t>有一半径为</a:t>
            </a:r>
            <a:r>
              <a:rPr kumimoji="1" lang="en-US" altLang="zh-CN" sz="2400" b="1" i="1" dirty="0">
                <a:latin typeface="+mn-ea"/>
                <a:ea typeface="+mn-ea"/>
              </a:rPr>
              <a:t>r</a:t>
            </a:r>
            <a:r>
              <a:rPr kumimoji="1" lang="en-US" altLang="zh-CN" sz="2400" b="1" baseline="-25000" dirty="0">
                <a:latin typeface="+mn-ea"/>
                <a:ea typeface="+mn-ea"/>
              </a:rPr>
              <a:t>0</a:t>
            </a:r>
            <a:r>
              <a:rPr kumimoji="1" lang="zh-CN" altLang="en-US" sz="2400" b="1" dirty="0">
                <a:latin typeface="+mn-ea"/>
                <a:ea typeface="+mn-ea"/>
              </a:rPr>
              <a:t>的车轮，在地面上沿直线作无滑动的滚动，若已知车轮中心</a:t>
            </a:r>
            <a:r>
              <a:rPr kumimoji="1" lang="en-US" altLang="zh-CN" sz="2400" b="1" i="1" dirty="0">
                <a:latin typeface="+mn-ea"/>
                <a:ea typeface="+mn-ea"/>
              </a:rPr>
              <a:t>C</a:t>
            </a:r>
            <a:r>
              <a:rPr kumimoji="1" lang="zh-CN" altLang="en-US" sz="2400" b="1" dirty="0">
                <a:latin typeface="+mn-ea"/>
                <a:ea typeface="+mn-ea"/>
              </a:rPr>
              <a:t>点的速度为</a:t>
            </a:r>
            <a:r>
              <a:rPr kumimoji="1" lang="en-US" altLang="zh-CN" sz="2400" b="1" i="1" dirty="0">
                <a:latin typeface="+mn-ea"/>
                <a:ea typeface="+mn-ea"/>
              </a:rPr>
              <a:t>V</a:t>
            </a:r>
            <a:r>
              <a:rPr kumimoji="1" lang="en-US" altLang="zh-CN" sz="2400" b="1" baseline="-25000" dirty="0">
                <a:latin typeface="+mn-ea"/>
                <a:ea typeface="+mn-ea"/>
              </a:rPr>
              <a:t>C</a:t>
            </a:r>
            <a:r>
              <a:rPr kumimoji="1" lang="zh-CN" altLang="en-US" sz="2400" b="1" dirty="0" smtClean="0">
                <a:latin typeface="+mn-ea"/>
                <a:ea typeface="+mn-ea"/>
              </a:rPr>
              <a:t>，求</a:t>
            </a:r>
            <a:r>
              <a:rPr kumimoji="1" lang="zh-CN" altLang="en-US" sz="2400" b="1" dirty="0">
                <a:latin typeface="+mn-ea"/>
                <a:ea typeface="+mn-ea"/>
              </a:rPr>
              <a:t>在车轮上垂直于地面的直径上各点的速度？</a:t>
            </a:r>
          </a:p>
        </p:txBody>
      </p:sp>
      <p:sp>
        <p:nvSpPr>
          <p:cNvPr id="94211" name="Line 3"/>
          <p:cNvSpPr>
            <a:spLocks noChangeShapeType="1"/>
          </p:cNvSpPr>
          <p:nvPr/>
        </p:nvSpPr>
        <p:spPr bwMode="auto">
          <a:xfrm>
            <a:off x="1173189" y="5535616"/>
            <a:ext cx="6553200" cy="0"/>
          </a:xfrm>
          <a:prstGeom prst="line">
            <a:avLst/>
          </a:prstGeom>
          <a:noFill/>
          <a:ln w="57150">
            <a:solidFill>
              <a:srgbClr val="CC9900"/>
            </a:solidFill>
            <a:round/>
            <a:headEnd/>
            <a:tailEnd/>
          </a:ln>
          <a:effectLst/>
        </p:spPr>
        <p:txBody>
          <a:bodyPr/>
          <a:lstStyle/>
          <a:p>
            <a:endParaRPr lang="zh-CN" altLang="en-US"/>
          </a:p>
        </p:txBody>
      </p:sp>
      <p:grpSp>
        <p:nvGrpSpPr>
          <p:cNvPr id="94268" name="Group 60"/>
          <p:cNvGrpSpPr>
            <a:grpSpLocks/>
          </p:cNvGrpSpPr>
          <p:nvPr/>
        </p:nvGrpSpPr>
        <p:grpSpPr bwMode="auto">
          <a:xfrm>
            <a:off x="6000776" y="4257678"/>
            <a:ext cx="2286000" cy="1711325"/>
            <a:chOff x="3744" y="2988"/>
            <a:chExt cx="1440" cy="1078"/>
          </a:xfrm>
        </p:grpSpPr>
        <p:sp>
          <p:nvSpPr>
            <p:cNvPr id="94226" name="Freeform 18"/>
            <p:cNvSpPr>
              <a:spLocks/>
            </p:cNvSpPr>
            <p:nvPr/>
          </p:nvSpPr>
          <p:spPr bwMode="auto">
            <a:xfrm>
              <a:off x="3888" y="3456"/>
              <a:ext cx="511" cy="146"/>
            </a:xfrm>
            <a:custGeom>
              <a:avLst/>
              <a:gdLst/>
              <a:ahLst/>
              <a:cxnLst>
                <a:cxn ang="0">
                  <a:pos x="511" y="13"/>
                </a:cxn>
                <a:cxn ang="0">
                  <a:pos x="260" y="144"/>
                </a:cxn>
                <a:cxn ang="0">
                  <a:pos x="0" y="0"/>
                </a:cxn>
              </a:cxnLst>
              <a:rect l="0" t="0" r="r" b="b"/>
              <a:pathLst>
                <a:path w="511" h="146">
                  <a:moveTo>
                    <a:pt x="511" y="13"/>
                  </a:moveTo>
                  <a:cubicBezTo>
                    <a:pt x="469" y="35"/>
                    <a:pt x="345" y="146"/>
                    <a:pt x="260" y="144"/>
                  </a:cubicBezTo>
                  <a:cubicBezTo>
                    <a:pt x="156" y="136"/>
                    <a:pt x="54" y="30"/>
                    <a:pt x="0" y="0"/>
                  </a:cubicBezTo>
                </a:path>
              </a:pathLst>
            </a:custGeom>
            <a:noFill/>
            <a:ln w="28575" cap="flat" cmpd="sng">
              <a:solidFill>
                <a:schemeClr val="accent2"/>
              </a:solidFill>
              <a:prstDash val="solid"/>
              <a:round/>
              <a:headEnd type="none" w="med" len="med"/>
              <a:tailEnd type="arrow" w="med" len="med"/>
            </a:ln>
            <a:effectLst/>
          </p:spPr>
          <p:txBody>
            <a:bodyPr/>
            <a:lstStyle/>
            <a:p>
              <a:endParaRPr lang="zh-CN" altLang="en-US"/>
            </a:p>
          </p:txBody>
        </p:sp>
        <p:sp>
          <p:nvSpPr>
            <p:cNvPr id="94239" name="Oval 31"/>
            <p:cNvSpPr>
              <a:spLocks noChangeAspect="1" noChangeArrowheads="1"/>
            </p:cNvSpPr>
            <p:nvPr/>
          </p:nvSpPr>
          <p:spPr bwMode="auto">
            <a:xfrm>
              <a:off x="3744" y="2988"/>
              <a:ext cx="805" cy="805"/>
            </a:xfrm>
            <a:prstGeom prst="ellipse">
              <a:avLst/>
            </a:prstGeom>
            <a:noFill/>
            <a:ln w="38100">
              <a:solidFill>
                <a:schemeClr val="tx1"/>
              </a:solidFill>
              <a:round/>
              <a:headEnd/>
              <a:tailEnd/>
            </a:ln>
            <a:effectLst/>
          </p:spPr>
          <p:txBody>
            <a:bodyPr wrap="none" anchor="ctr"/>
            <a:lstStyle/>
            <a:p>
              <a:endParaRPr lang="zh-CN" altLang="en-US"/>
            </a:p>
          </p:txBody>
        </p:sp>
        <p:sp>
          <p:nvSpPr>
            <p:cNvPr id="94240" name="Oval 32"/>
            <p:cNvSpPr>
              <a:spLocks noChangeAspect="1" noChangeArrowheads="1"/>
            </p:cNvSpPr>
            <p:nvPr/>
          </p:nvSpPr>
          <p:spPr bwMode="auto">
            <a:xfrm>
              <a:off x="4152" y="3387"/>
              <a:ext cx="23" cy="23"/>
            </a:xfrm>
            <a:prstGeom prst="ellipse">
              <a:avLst/>
            </a:prstGeom>
            <a:solidFill>
              <a:srgbClr val="FF00FF"/>
            </a:solidFill>
            <a:ln w="9525">
              <a:solidFill>
                <a:schemeClr val="tx1"/>
              </a:solidFill>
              <a:round/>
              <a:headEnd/>
              <a:tailEnd/>
            </a:ln>
            <a:effectLst/>
          </p:spPr>
          <p:txBody>
            <a:bodyPr wrap="none" anchor="ctr"/>
            <a:lstStyle/>
            <a:p>
              <a:endParaRPr lang="zh-CN" altLang="en-US"/>
            </a:p>
          </p:txBody>
        </p:sp>
        <p:sp>
          <p:nvSpPr>
            <p:cNvPr id="94241" name="Freeform 33"/>
            <p:cNvSpPr>
              <a:spLocks/>
            </p:cNvSpPr>
            <p:nvPr/>
          </p:nvSpPr>
          <p:spPr bwMode="auto">
            <a:xfrm>
              <a:off x="4176" y="3408"/>
              <a:ext cx="437" cy="1"/>
            </a:xfrm>
            <a:custGeom>
              <a:avLst/>
              <a:gdLst/>
              <a:ahLst/>
              <a:cxnLst>
                <a:cxn ang="0">
                  <a:pos x="0" y="0"/>
                </a:cxn>
                <a:cxn ang="0">
                  <a:pos x="437" y="4"/>
                </a:cxn>
              </a:cxnLst>
              <a:rect l="0" t="0" r="r" b="b"/>
              <a:pathLst>
                <a:path w="437" h="4">
                  <a:moveTo>
                    <a:pt x="0" y="0"/>
                  </a:moveTo>
                  <a:lnTo>
                    <a:pt x="437" y="4"/>
                  </a:lnTo>
                </a:path>
              </a:pathLst>
            </a:custGeom>
            <a:noFill/>
            <a:ln w="28575" cap="flat" cmpd="sng">
              <a:solidFill>
                <a:schemeClr val="tx2"/>
              </a:solidFill>
              <a:prstDash val="solid"/>
              <a:round/>
              <a:headEnd type="none" w="med" len="med"/>
              <a:tailEnd type="arrow" w="sm" len="sm"/>
            </a:ln>
            <a:effectLst/>
          </p:spPr>
          <p:txBody>
            <a:bodyPr/>
            <a:lstStyle/>
            <a:p>
              <a:endParaRPr lang="zh-CN" altLang="en-US"/>
            </a:p>
          </p:txBody>
        </p:sp>
        <p:graphicFrame>
          <p:nvGraphicFramePr>
            <p:cNvPr id="94242" name="Object 34"/>
            <p:cNvGraphicFramePr>
              <a:graphicFrameLocks noChangeAspect="1"/>
            </p:cNvGraphicFramePr>
            <p:nvPr/>
          </p:nvGraphicFramePr>
          <p:xfrm>
            <a:off x="4648" y="3219"/>
            <a:ext cx="392" cy="314"/>
          </p:xfrm>
          <a:graphic>
            <a:graphicData uri="http://schemas.openxmlformats.org/presentationml/2006/ole">
              <p:oleObj spid="_x0000_s94242" name="Equation" r:id="rId5" imgW="190440" imgH="228600" progId="Equation.3">
                <p:embed/>
              </p:oleObj>
            </a:graphicData>
          </a:graphic>
        </p:graphicFrame>
        <p:sp>
          <p:nvSpPr>
            <p:cNvPr id="94244" name="Oval 36"/>
            <p:cNvSpPr>
              <a:spLocks noChangeAspect="1" noChangeArrowheads="1"/>
            </p:cNvSpPr>
            <p:nvPr/>
          </p:nvSpPr>
          <p:spPr bwMode="auto">
            <a:xfrm>
              <a:off x="4155" y="3673"/>
              <a:ext cx="23" cy="23"/>
            </a:xfrm>
            <a:prstGeom prst="ellipse">
              <a:avLst/>
            </a:prstGeom>
            <a:solidFill>
              <a:srgbClr val="FF00FF"/>
            </a:solidFill>
            <a:ln w="9525">
              <a:solidFill>
                <a:schemeClr val="tx1"/>
              </a:solidFill>
              <a:round/>
              <a:headEnd/>
              <a:tailEnd/>
            </a:ln>
            <a:effectLst/>
          </p:spPr>
          <p:txBody>
            <a:bodyPr wrap="none" anchor="ctr"/>
            <a:lstStyle/>
            <a:p>
              <a:endParaRPr lang="zh-CN" altLang="en-US"/>
            </a:p>
          </p:txBody>
        </p:sp>
        <p:graphicFrame>
          <p:nvGraphicFramePr>
            <p:cNvPr id="94245" name="Object 37"/>
            <p:cNvGraphicFramePr>
              <a:graphicFrameLocks noChangeAspect="1"/>
            </p:cNvGraphicFramePr>
            <p:nvPr/>
          </p:nvGraphicFramePr>
          <p:xfrm>
            <a:off x="4560" y="3504"/>
            <a:ext cx="624" cy="314"/>
          </p:xfrm>
          <a:graphic>
            <a:graphicData uri="http://schemas.openxmlformats.org/presentationml/2006/ole">
              <p:oleObj spid="_x0000_s94245" name="Equation" r:id="rId6" imgW="520560" imgH="228600" progId="Equation.3">
                <p:embed/>
              </p:oleObj>
            </a:graphicData>
          </a:graphic>
        </p:graphicFrame>
        <p:sp>
          <p:nvSpPr>
            <p:cNvPr id="94246" name="Freeform 38"/>
            <p:cNvSpPr>
              <a:spLocks/>
            </p:cNvSpPr>
            <p:nvPr/>
          </p:nvSpPr>
          <p:spPr bwMode="auto">
            <a:xfrm>
              <a:off x="4173" y="3664"/>
              <a:ext cx="237" cy="9"/>
            </a:xfrm>
            <a:custGeom>
              <a:avLst/>
              <a:gdLst/>
              <a:ahLst/>
              <a:cxnLst>
                <a:cxn ang="0">
                  <a:pos x="0" y="9"/>
                </a:cxn>
                <a:cxn ang="0">
                  <a:pos x="237" y="0"/>
                </a:cxn>
              </a:cxnLst>
              <a:rect l="0" t="0" r="r" b="b"/>
              <a:pathLst>
                <a:path w="237" h="9">
                  <a:moveTo>
                    <a:pt x="0" y="9"/>
                  </a:moveTo>
                  <a:lnTo>
                    <a:pt x="237" y="0"/>
                  </a:lnTo>
                </a:path>
              </a:pathLst>
            </a:custGeom>
            <a:noFill/>
            <a:ln w="28575" cap="flat" cmpd="sng">
              <a:solidFill>
                <a:srgbClr val="00FF00"/>
              </a:solidFill>
              <a:prstDash val="solid"/>
              <a:round/>
              <a:headEnd type="none" w="med" len="med"/>
              <a:tailEnd type="arrow" w="sm" len="sm"/>
            </a:ln>
            <a:effectLst/>
          </p:spPr>
          <p:txBody>
            <a:bodyPr/>
            <a:lstStyle/>
            <a:p>
              <a:endParaRPr lang="zh-CN" altLang="en-US"/>
            </a:p>
          </p:txBody>
        </p:sp>
        <p:graphicFrame>
          <p:nvGraphicFramePr>
            <p:cNvPr id="94250" name="Object 42"/>
            <p:cNvGraphicFramePr>
              <a:graphicFrameLocks noChangeAspect="1"/>
            </p:cNvGraphicFramePr>
            <p:nvPr/>
          </p:nvGraphicFramePr>
          <p:xfrm>
            <a:off x="4032" y="3840"/>
            <a:ext cx="314" cy="226"/>
          </p:xfrm>
          <a:graphic>
            <a:graphicData uri="http://schemas.openxmlformats.org/presentationml/2006/ole">
              <p:oleObj spid="_x0000_s94250" name="Equation" r:id="rId7" imgW="152280" imgH="164880" progId="Equation.3">
                <p:embed/>
              </p:oleObj>
            </a:graphicData>
          </a:graphic>
        </p:graphicFrame>
      </p:grpSp>
      <p:sp>
        <p:nvSpPr>
          <p:cNvPr id="94254" name="Text Box 46"/>
          <p:cNvSpPr txBox="1">
            <a:spLocks noChangeArrowheads="1"/>
          </p:cNvSpPr>
          <p:nvPr/>
        </p:nvSpPr>
        <p:spPr bwMode="auto">
          <a:xfrm>
            <a:off x="642910" y="1714488"/>
            <a:ext cx="8001056" cy="1200329"/>
          </a:xfrm>
          <a:prstGeom prst="rect">
            <a:avLst/>
          </a:prstGeom>
          <a:noFill/>
          <a:ln w="9525">
            <a:noFill/>
            <a:miter lim="800000"/>
            <a:headEnd/>
            <a:tailEnd/>
          </a:ln>
          <a:effectLst/>
        </p:spPr>
        <p:txBody>
          <a:bodyPr wrap="square">
            <a:spAutoFit/>
          </a:bodyPr>
          <a:lstStyle/>
          <a:p>
            <a:pPr>
              <a:lnSpc>
                <a:spcPct val="150000"/>
              </a:lnSpc>
            </a:pPr>
            <a:r>
              <a:rPr kumimoji="1" lang="zh-CN" altLang="en-US" sz="2400" b="1" dirty="0">
                <a:solidFill>
                  <a:srgbClr val="0000CC"/>
                </a:solidFill>
                <a:latin typeface="Times New Roman" pitchFamily="18" charset="0"/>
                <a:ea typeface="楷体_GB2312" pitchFamily="49" charset="-122"/>
              </a:rPr>
              <a:t>解：</a:t>
            </a:r>
            <a:r>
              <a:rPr kumimoji="1" lang="zh-CN" altLang="en-US" sz="2400" b="1" dirty="0">
                <a:latin typeface="Times New Roman" pitchFamily="18" charset="0"/>
                <a:ea typeface="楷体_GB2312" pitchFamily="49" charset="-122"/>
              </a:rPr>
              <a:t>无滑动的滚动称为纯滚动，车轮与地面接触点是个瞬时不动点</a:t>
            </a:r>
            <a:r>
              <a:rPr kumimoji="1" lang="en-US" altLang="zh-CN" sz="2400" b="1" i="1" dirty="0">
                <a:latin typeface="Times New Roman" pitchFamily="18" charset="0"/>
                <a:ea typeface="楷体_GB2312" pitchFamily="49" charset="-122"/>
              </a:rPr>
              <a:t>A</a:t>
            </a:r>
            <a:r>
              <a:rPr kumimoji="1" lang="zh-CN" altLang="en-US" sz="2400" b="1" dirty="0">
                <a:latin typeface="Times New Roman" pitchFamily="18" charset="0"/>
                <a:ea typeface="楷体_GB2312" pitchFamily="49" charset="-122"/>
              </a:rPr>
              <a:t>。</a:t>
            </a:r>
          </a:p>
        </p:txBody>
      </p:sp>
      <p:graphicFrame>
        <p:nvGraphicFramePr>
          <p:cNvPr id="94255" name="Object 47"/>
          <p:cNvGraphicFramePr>
            <a:graphicFrameLocks noChangeAspect="1"/>
          </p:cNvGraphicFramePr>
          <p:nvPr/>
        </p:nvGraphicFramePr>
        <p:xfrm>
          <a:off x="5880126" y="2857496"/>
          <a:ext cx="2406650" cy="523875"/>
        </p:xfrm>
        <a:graphic>
          <a:graphicData uri="http://schemas.openxmlformats.org/presentationml/2006/ole">
            <p:oleObj spid="_x0000_s94255" name="Equation" r:id="rId8" imgW="698400" imgH="228600" progId="Equation.3">
              <p:embed/>
            </p:oleObj>
          </a:graphicData>
        </a:graphic>
      </p:graphicFrame>
      <p:graphicFrame>
        <p:nvGraphicFramePr>
          <p:cNvPr id="94256" name="Object 48"/>
          <p:cNvGraphicFramePr>
            <a:graphicFrameLocks noChangeAspect="1"/>
          </p:cNvGraphicFramePr>
          <p:nvPr/>
        </p:nvGraphicFramePr>
        <p:xfrm>
          <a:off x="2422551" y="2857496"/>
          <a:ext cx="2379663" cy="539750"/>
        </p:xfrm>
        <a:graphic>
          <a:graphicData uri="http://schemas.openxmlformats.org/presentationml/2006/ole">
            <p:oleObj spid="_x0000_s94256" name="Equation" r:id="rId9" imgW="761760" imgH="228600" progId="Equation.3">
              <p:embed/>
            </p:oleObj>
          </a:graphicData>
        </a:graphic>
      </p:graphicFrame>
      <p:grpSp>
        <p:nvGrpSpPr>
          <p:cNvPr id="94271" name="Group 63"/>
          <p:cNvGrpSpPr>
            <a:grpSpLocks/>
          </p:cNvGrpSpPr>
          <p:nvPr/>
        </p:nvGrpSpPr>
        <p:grpSpPr bwMode="auto">
          <a:xfrm>
            <a:off x="2092351" y="3879853"/>
            <a:ext cx="1393825" cy="2111375"/>
            <a:chOff x="1282" y="2750"/>
            <a:chExt cx="878" cy="1330"/>
          </a:xfrm>
        </p:grpSpPr>
        <p:sp>
          <p:nvSpPr>
            <p:cNvPr id="94213" name="Oval 5"/>
            <p:cNvSpPr>
              <a:spLocks noChangeAspect="1" noChangeArrowheads="1"/>
            </p:cNvSpPr>
            <p:nvPr/>
          </p:nvSpPr>
          <p:spPr bwMode="auto">
            <a:xfrm>
              <a:off x="1282" y="2990"/>
              <a:ext cx="805" cy="805"/>
            </a:xfrm>
            <a:prstGeom prst="ellipse">
              <a:avLst/>
            </a:prstGeom>
            <a:noFill/>
            <a:ln w="38100">
              <a:solidFill>
                <a:schemeClr val="tx1"/>
              </a:solidFill>
              <a:round/>
              <a:headEnd/>
              <a:tailEnd/>
            </a:ln>
            <a:effectLst/>
          </p:spPr>
          <p:txBody>
            <a:bodyPr wrap="none" anchor="ctr"/>
            <a:lstStyle/>
            <a:p>
              <a:endParaRPr lang="zh-CN" altLang="en-US"/>
            </a:p>
          </p:txBody>
        </p:sp>
        <p:sp>
          <p:nvSpPr>
            <p:cNvPr id="94214" name="Freeform 6"/>
            <p:cNvSpPr>
              <a:spLocks/>
            </p:cNvSpPr>
            <p:nvPr/>
          </p:nvSpPr>
          <p:spPr bwMode="auto">
            <a:xfrm rot="-5400000">
              <a:off x="1621" y="2507"/>
              <a:ext cx="138" cy="624"/>
            </a:xfrm>
            <a:custGeom>
              <a:avLst/>
              <a:gdLst/>
              <a:ahLst/>
              <a:cxnLst>
                <a:cxn ang="0">
                  <a:pos x="48" y="0"/>
                </a:cxn>
                <a:cxn ang="0">
                  <a:pos x="130" y="314"/>
                </a:cxn>
                <a:cxn ang="0">
                  <a:pos x="0" y="624"/>
                </a:cxn>
              </a:cxnLst>
              <a:rect l="0" t="0" r="r" b="b"/>
              <a:pathLst>
                <a:path w="138" h="624">
                  <a:moveTo>
                    <a:pt x="48" y="0"/>
                  </a:moveTo>
                  <a:cubicBezTo>
                    <a:pt x="62" y="52"/>
                    <a:pt x="138" y="210"/>
                    <a:pt x="130" y="314"/>
                  </a:cubicBezTo>
                  <a:cubicBezTo>
                    <a:pt x="122" y="418"/>
                    <a:pt x="27" y="560"/>
                    <a:pt x="0" y="624"/>
                  </a:cubicBezTo>
                </a:path>
              </a:pathLst>
            </a:custGeom>
            <a:noFill/>
            <a:ln w="28575" cap="flat" cmpd="sng">
              <a:solidFill>
                <a:schemeClr val="tx2"/>
              </a:solidFill>
              <a:prstDash val="solid"/>
              <a:round/>
              <a:headEnd type="none" w="med" len="med"/>
              <a:tailEnd type="arrow" w="med" len="med"/>
            </a:ln>
            <a:effectLst/>
          </p:spPr>
          <p:txBody>
            <a:bodyPr/>
            <a:lstStyle/>
            <a:p>
              <a:endParaRPr lang="zh-CN" altLang="en-US"/>
            </a:p>
          </p:txBody>
        </p:sp>
        <p:sp>
          <p:nvSpPr>
            <p:cNvPr id="94215" name="Oval 7"/>
            <p:cNvSpPr>
              <a:spLocks noChangeAspect="1" noChangeArrowheads="1"/>
            </p:cNvSpPr>
            <p:nvPr/>
          </p:nvSpPr>
          <p:spPr bwMode="auto">
            <a:xfrm>
              <a:off x="1690" y="3389"/>
              <a:ext cx="23" cy="23"/>
            </a:xfrm>
            <a:prstGeom prst="ellipse">
              <a:avLst/>
            </a:prstGeom>
            <a:solidFill>
              <a:srgbClr val="FF00FF"/>
            </a:solidFill>
            <a:ln w="9525">
              <a:solidFill>
                <a:schemeClr val="tx1"/>
              </a:solidFill>
              <a:round/>
              <a:headEnd/>
              <a:tailEnd/>
            </a:ln>
            <a:effectLst/>
          </p:spPr>
          <p:txBody>
            <a:bodyPr wrap="none" anchor="ctr"/>
            <a:lstStyle/>
            <a:p>
              <a:endParaRPr lang="zh-CN" altLang="en-US"/>
            </a:p>
          </p:txBody>
        </p:sp>
        <p:graphicFrame>
          <p:nvGraphicFramePr>
            <p:cNvPr id="94222" name="Object 14"/>
            <p:cNvGraphicFramePr>
              <a:graphicFrameLocks noChangeAspect="1"/>
            </p:cNvGraphicFramePr>
            <p:nvPr/>
          </p:nvGraphicFramePr>
          <p:xfrm>
            <a:off x="1758" y="3115"/>
            <a:ext cx="264" cy="314"/>
          </p:xfrm>
          <a:graphic>
            <a:graphicData uri="http://schemas.openxmlformats.org/presentationml/2006/ole">
              <p:oleObj spid="_x0000_s94222" name="Equation" r:id="rId10" imgW="190440" imgH="228600" progId="Equation.3">
                <p:embed/>
              </p:oleObj>
            </a:graphicData>
          </a:graphic>
        </p:graphicFrame>
        <p:graphicFrame>
          <p:nvGraphicFramePr>
            <p:cNvPr id="94232" name="Object 24"/>
            <p:cNvGraphicFramePr>
              <a:graphicFrameLocks noChangeAspect="1"/>
            </p:cNvGraphicFramePr>
            <p:nvPr/>
          </p:nvGraphicFramePr>
          <p:xfrm>
            <a:off x="1474" y="3278"/>
            <a:ext cx="323" cy="252"/>
          </p:xfrm>
          <a:graphic>
            <a:graphicData uri="http://schemas.openxmlformats.org/presentationml/2006/ole">
              <p:oleObj spid="_x0000_s94232" name="Equation" r:id="rId11" imgW="152280" imgH="177480" progId="Equation.3">
                <p:embed/>
              </p:oleObj>
            </a:graphicData>
          </a:graphic>
        </p:graphicFrame>
        <p:graphicFrame>
          <p:nvGraphicFramePr>
            <p:cNvPr id="94236" name="Object 28"/>
            <p:cNvGraphicFramePr>
              <a:graphicFrameLocks noChangeAspect="1"/>
            </p:cNvGraphicFramePr>
            <p:nvPr/>
          </p:nvGraphicFramePr>
          <p:xfrm>
            <a:off x="1522" y="3854"/>
            <a:ext cx="314" cy="226"/>
          </p:xfrm>
          <a:graphic>
            <a:graphicData uri="http://schemas.openxmlformats.org/presentationml/2006/ole">
              <p:oleObj spid="_x0000_s94236" name="Equation" r:id="rId12" imgW="152280" imgH="164880" progId="Equation.3">
                <p:embed/>
              </p:oleObj>
            </a:graphicData>
          </a:graphic>
        </p:graphicFrame>
        <p:sp>
          <p:nvSpPr>
            <p:cNvPr id="94263" name="Freeform 55"/>
            <p:cNvSpPr>
              <a:spLocks/>
            </p:cNvSpPr>
            <p:nvPr/>
          </p:nvSpPr>
          <p:spPr bwMode="auto">
            <a:xfrm>
              <a:off x="1723" y="3399"/>
              <a:ext cx="437" cy="1"/>
            </a:xfrm>
            <a:custGeom>
              <a:avLst/>
              <a:gdLst/>
              <a:ahLst/>
              <a:cxnLst>
                <a:cxn ang="0">
                  <a:pos x="0" y="0"/>
                </a:cxn>
                <a:cxn ang="0">
                  <a:pos x="437" y="4"/>
                </a:cxn>
              </a:cxnLst>
              <a:rect l="0" t="0" r="r" b="b"/>
              <a:pathLst>
                <a:path w="437" h="4">
                  <a:moveTo>
                    <a:pt x="0" y="0"/>
                  </a:moveTo>
                  <a:lnTo>
                    <a:pt x="437" y="4"/>
                  </a:lnTo>
                </a:path>
              </a:pathLst>
            </a:custGeom>
            <a:noFill/>
            <a:ln w="28575" cap="flat" cmpd="sng">
              <a:solidFill>
                <a:schemeClr val="tx2"/>
              </a:solidFill>
              <a:prstDash val="solid"/>
              <a:round/>
              <a:headEnd type="none" w="med" len="med"/>
              <a:tailEnd type="arrow" w="sm" len="sm"/>
            </a:ln>
            <a:effectLst/>
          </p:spPr>
          <p:txBody>
            <a:bodyPr/>
            <a:lstStyle/>
            <a:p>
              <a:endParaRPr lang="zh-CN" altLang="en-US"/>
            </a:p>
          </p:txBody>
        </p:sp>
        <p:sp>
          <p:nvSpPr>
            <p:cNvPr id="94264" name="Line 56"/>
            <p:cNvSpPr>
              <a:spLocks noChangeShapeType="1"/>
            </p:cNvSpPr>
            <p:nvPr/>
          </p:nvSpPr>
          <p:spPr bwMode="auto">
            <a:xfrm>
              <a:off x="1696" y="3408"/>
              <a:ext cx="0" cy="384"/>
            </a:xfrm>
            <a:prstGeom prst="line">
              <a:avLst/>
            </a:prstGeom>
            <a:noFill/>
            <a:ln w="9525">
              <a:solidFill>
                <a:schemeClr val="tx1"/>
              </a:solidFill>
              <a:round/>
              <a:headEnd/>
              <a:tailEnd/>
            </a:ln>
            <a:effectLst/>
          </p:spPr>
          <p:txBody>
            <a:bodyPr/>
            <a:lstStyle/>
            <a:p>
              <a:endParaRPr lang="zh-CN" altLang="en-US"/>
            </a:p>
          </p:txBody>
        </p:sp>
      </p:grpSp>
      <p:grpSp>
        <p:nvGrpSpPr>
          <p:cNvPr id="94272" name="Group 64"/>
          <p:cNvGrpSpPr>
            <a:grpSpLocks/>
          </p:cNvGrpSpPr>
          <p:nvPr/>
        </p:nvGrpSpPr>
        <p:grpSpPr bwMode="auto">
          <a:xfrm>
            <a:off x="2786089" y="5686428"/>
            <a:ext cx="1538287" cy="387350"/>
            <a:chOff x="1719" y="3888"/>
            <a:chExt cx="969" cy="244"/>
          </a:xfrm>
        </p:grpSpPr>
        <p:sp>
          <p:nvSpPr>
            <p:cNvPr id="94260" name="Freeform 52"/>
            <p:cNvSpPr>
              <a:spLocks/>
            </p:cNvSpPr>
            <p:nvPr/>
          </p:nvSpPr>
          <p:spPr bwMode="auto">
            <a:xfrm>
              <a:off x="1719" y="3993"/>
              <a:ext cx="362" cy="1"/>
            </a:xfrm>
            <a:custGeom>
              <a:avLst/>
              <a:gdLst/>
              <a:ahLst/>
              <a:cxnLst>
                <a:cxn ang="0">
                  <a:pos x="362" y="0"/>
                </a:cxn>
                <a:cxn ang="0">
                  <a:pos x="0" y="0"/>
                </a:cxn>
              </a:cxnLst>
              <a:rect l="0" t="0" r="r" b="b"/>
              <a:pathLst>
                <a:path w="362" h="1">
                  <a:moveTo>
                    <a:pt x="362" y="0"/>
                  </a:moveTo>
                  <a:lnTo>
                    <a:pt x="0" y="0"/>
                  </a:lnTo>
                </a:path>
              </a:pathLst>
            </a:custGeom>
            <a:noFill/>
            <a:ln w="9525" cap="flat" cmpd="sng">
              <a:solidFill>
                <a:schemeClr val="tx1"/>
              </a:solidFill>
              <a:prstDash val="solid"/>
              <a:round/>
              <a:headEnd type="none" w="med" len="med"/>
              <a:tailEnd type="arrow" w="med" len="med"/>
            </a:ln>
            <a:effectLst/>
          </p:spPr>
          <p:txBody>
            <a:bodyPr/>
            <a:lstStyle/>
            <a:p>
              <a:endParaRPr lang="zh-CN" altLang="en-US"/>
            </a:p>
          </p:txBody>
        </p:sp>
        <p:graphicFrame>
          <p:nvGraphicFramePr>
            <p:cNvPr id="94262" name="Object 54"/>
            <p:cNvGraphicFramePr>
              <a:graphicFrameLocks noChangeAspect="1"/>
            </p:cNvGraphicFramePr>
            <p:nvPr/>
          </p:nvGraphicFramePr>
          <p:xfrm>
            <a:off x="1939" y="3888"/>
            <a:ext cx="461" cy="244"/>
          </p:xfrm>
          <a:graphic>
            <a:graphicData uri="http://schemas.openxmlformats.org/presentationml/2006/ole">
              <p:oleObj spid="_x0000_s94262" name="Equation" r:id="rId13" imgW="253800" imgH="177480" progId="Equation.3">
                <p:embed/>
              </p:oleObj>
            </a:graphicData>
          </a:graphic>
        </p:graphicFrame>
        <p:sp>
          <p:nvSpPr>
            <p:cNvPr id="94261" name="Freeform 53"/>
            <p:cNvSpPr>
              <a:spLocks/>
            </p:cNvSpPr>
            <p:nvPr/>
          </p:nvSpPr>
          <p:spPr bwMode="auto">
            <a:xfrm>
              <a:off x="2295" y="3985"/>
              <a:ext cx="393" cy="1"/>
            </a:xfrm>
            <a:custGeom>
              <a:avLst/>
              <a:gdLst/>
              <a:ahLst/>
              <a:cxnLst>
                <a:cxn ang="0">
                  <a:pos x="0" y="0"/>
                </a:cxn>
                <a:cxn ang="0">
                  <a:pos x="393" y="0"/>
                </a:cxn>
              </a:cxnLst>
              <a:rect l="0" t="0" r="r" b="b"/>
              <a:pathLst>
                <a:path w="393" h="1">
                  <a:moveTo>
                    <a:pt x="0" y="0"/>
                  </a:moveTo>
                  <a:lnTo>
                    <a:pt x="393" y="0"/>
                  </a:lnTo>
                </a:path>
              </a:pathLst>
            </a:custGeom>
            <a:noFill/>
            <a:ln w="9525" cap="flat" cmpd="sng">
              <a:solidFill>
                <a:schemeClr val="tx1"/>
              </a:solidFill>
              <a:prstDash val="solid"/>
              <a:round/>
              <a:headEnd type="none" w="med" len="med"/>
              <a:tailEnd type="arrow" w="med" len="med"/>
            </a:ln>
            <a:effectLst/>
          </p:spPr>
          <p:txBody>
            <a:bodyPr/>
            <a:lstStyle/>
            <a:p>
              <a:endParaRPr lang="zh-CN" altLang="en-US"/>
            </a:p>
          </p:txBody>
        </p:sp>
      </p:grpSp>
      <p:grpSp>
        <p:nvGrpSpPr>
          <p:cNvPr id="94276" name="Group 68"/>
          <p:cNvGrpSpPr>
            <a:grpSpLocks/>
          </p:cNvGrpSpPr>
          <p:nvPr/>
        </p:nvGrpSpPr>
        <p:grpSpPr bwMode="auto">
          <a:xfrm>
            <a:off x="4511701" y="3857628"/>
            <a:ext cx="1536700" cy="622300"/>
            <a:chOff x="2806" y="2736"/>
            <a:chExt cx="968" cy="392"/>
          </a:xfrm>
        </p:grpSpPr>
        <p:graphicFrame>
          <p:nvGraphicFramePr>
            <p:cNvPr id="94233" name="Object 25"/>
            <p:cNvGraphicFramePr>
              <a:graphicFrameLocks noChangeAspect="1"/>
            </p:cNvGraphicFramePr>
            <p:nvPr/>
          </p:nvGraphicFramePr>
          <p:xfrm>
            <a:off x="2976" y="2736"/>
            <a:ext cx="798" cy="314"/>
          </p:xfrm>
          <a:graphic>
            <a:graphicData uri="http://schemas.openxmlformats.org/presentationml/2006/ole">
              <p:oleObj spid="_x0000_s94233" name="Equation" r:id="rId14" imgW="520560" imgH="228600" progId="Equation.3">
                <p:embed/>
              </p:oleObj>
            </a:graphicData>
          </a:graphic>
        </p:graphicFrame>
        <p:sp>
          <p:nvSpPr>
            <p:cNvPr id="94234" name="Freeform 26"/>
            <p:cNvSpPr>
              <a:spLocks/>
            </p:cNvSpPr>
            <p:nvPr/>
          </p:nvSpPr>
          <p:spPr bwMode="auto">
            <a:xfrm>
              <a:off x="2806" y="3124"/>
              <a:ext cx="761" cy="4"/>
            </a:xfrm>
            <a:custGeom>
              <a:avLst/>
              <a:gdLst/>
              <a:ahLst/>
              <a:cxnLst>
                <a:cxn ang="0">
                  <a:pos x="0" y="4"/>
                </a:cxn>
                <a:cxn ang="0">
                  <a:pos x="761" y="0"/>
                </a:cxn>
              </a:cxnLst>
              <a:rect l="0" t="0" r="r" b="b"/>
              <a:pathLst>
                <a:path w="761" h="4">
                  <a:moveTo>
                    <a:pt x="0" y="4"/>
                  </a:moveTo>
                  <a:lnTo>
                    <a:pt x="761" y="0"/>
                  </a:lnTo>
                </a:path>
              </a:pathLst>
            </a:custGeom>
            <a:noFill/>
            <a:ln w="28575" cap="flat" cmpd="sng">
              <a:solidFill>
                <a:schemeClr val="tx2"/>
              </a:solidFill>
              <a:prstDash val="solid"/>
              <a:round/>
              <a:headEnd type="none" w="med" len="med"/>
              <a:tailEnd type="arrow" w="sm" len="sm"/>
            </a:ln>
            <a:effectLst/>
          </p:spPr>
          <p:txBody>
            <a:bodyPr/>
            <a:lstStyle/>
            <a:p>
              <a:endParaRPr lang="zh-CN" altLang="en-US"/>
            </a:p>
          </p:txBody>
        </p:sp>
      </p:grpSp>
      <p:grpSp>
        <p:nvGrpSpPr>
          <p:cNvPr id="94275" name="Group 67"/>
          <p:cNvGrpSpPr>
            <a:grpSpLocks/>
          </p:cNvGrpSpPr>
          <p:nvPr/>
        </p:nvGrpSpPr>
        <p:grpSpPr bwMode="auto">
          <a:xfrm>
            <a:off x="3790976" y="4252916"/>
            <a:ext cx="1917700" cy="1716087"/>
            <a:chOff x="2352" y="2985"/>
            <a:chExt cx="1208" cy="1081"/>
          </a:xfrm>
        </p:grpSpPr>
        <p:sp>
          <p:nvSpPr>
            <p:cNvPr id="94225" name="Oval 17"/>
            <p:cNvSpPr>
              <a:spLocks noChangeAspect="1" noChangeArrowheads="1"/>
            </p:cNvSpPr>
            <p:nvPr/>
          </p:nvSpPr>
          <p:spPr bwMode="auto">
            <a:xfrm>
              <a:off x="2352" y="2985"/>
              <a:ext cx="805" cy="805"/>
            </a:xfrm>
            <a:prstGeom prst="ellipse">
              <a:avLst/>
            </a:prstGeom>
            <a:noFill/>
            <a:ln w="38100">
              <a:solidFill>
                <a:schemeClr val="tx1"/>
              </a:solidFill>
              <a:round/>
              <a:headEnd/>
              <a:tailEnd/>
            </a:ln>
            <a:effectLst/>
          </p:spPr>
          <p:txBody>
            <a:bodyPr wrap="none" anchor="ctr"/>
            <a:lstStyle/>
            <a:p>
              <a:endParaRPr lang="zh-CN" altLang="en-US"/>
            </a:p>
          </p:txBody>
        </p:sp>
        <p:sp>
          <p:nvSpPr>
            <p:cNvPr id="94227" name="Oval 19"/>
            <p:cNvSpPr>
              <a:spLocks noChangeAspect="1" noChangeArrowheads="1"/>
            </p:cNvSpPr>
            <p:nvPr/>
          </p:nvSpPr>
          <p:spPr bwMode="auto">
            <a:xfrm>
              <a:off x="2760" y="3384"/>
              <a:ext cx="23" cy="23"/>
            </a:xfrm>
            <a:prstGeom prst="ellipse">
              <a:avLst/>
            </a:prstGeom>
            <a:solidFill>
              <a:srgbClr val="FF00FF"/>
            </a:solidFill>
            <a:ln w="9525">
              <a:solidFill>
                <a:schemeClr val="tx1"/>
              </a:solidFill>
              <a:round/>
              <a:headEnd/>
              <a:tailEnd/>
            </a:ln>
            <a:effectLst/>
          </p:spPr>
          <p:txBody>
            <a:bodyPr wrap="none" anchor="ctr"/>
            <a:lstStyle/>
            <a:p>
              <a:endParaRPr lang="zh-CN" altLang="en-US"/>
            </a:p>
          </p:txBody>
        </p:sp>
        <p:sp>
          <p:nvSpPr>
            <p:cNvPr id="94228" name="Freeform 20"/>
            <p:cNvSpPr>
              <a:spLocks/>
            </p:cNvSpPr>
            <p:nvPr/>
          </p:nvSpPr>
          <p:spPr bwMode="auto">
            <a:xfrm>
              <a:off x="2784" y="3408"/>
              <a:ext cx="437" cy="1"/>
            </a:xfrm>
            <a:custGeom>
              <a:avLst/>
              <a:gdLst/>
              <a:ahLst/>
              <a:cxnLst>
                <a:cxn ang="0">
                  <a:pos x="0" y="0"/>
                </a:cxn>
                <a:cxn ang="0">
                  <a:pos x="437" y="4"/>
                </a:cxn>
              </a:cxnLst>
              <a:rect l="0" t="0" r="r" b="b"/>
              <a:pathLst>
                <a:path w="437" h="4">
                  <a:moveTo>
                    <a:pt x="0" y="0"/>
                  </a:moveTo>
                  <a:lnTo>
                    <a:pt x="437" y="4"/>
                  </a:lnTo>
                </a:path>
              </a:pathLst>
            </a:custGeom>
            <a:noFill/>
            <a:ln w="28575" cap="flat" cmpd="sng">
              <a:solidFill>
                <a:schemeClr val="tx2"/>
              </a:solidFill>
              <a:prstDash val="solid"/>
              <a:round/>
              <a:headEnd type="none" w="med" len="med"/>
              <a:tailEnd type="arrow" w="sm" len="sm"/>
            </a:ln>
            <a:effectLst/>
          </p:spPr>
          <p:txBody>
            <a:bodyPr/>
            <a:lstStyle/>
            <a:p>
              <a:endParaRPr lang="zh-CN" altLang="en-US"/>
            </a:p>
          </p:txBody>
        </p:sp>
        <p:graphicFrame>
          <p:nvGraphicFramePr>
            <p:cNvPr id="94229" name="Object 21"/>
            <p:cNvGraphicFramePr>
              <a:graphicFrameLocks noChangeAspect="1"/>
            </p:cNvGraphicFramePr>
            <p:nvPr/>
          </p:nvGraphicFramePr>
          <p:xfrm>
            <a:off x="3264" y="3334"/>
            <a:ext cx="296" cy="314"/>
          </p:xfrm>
          <a:graphic>
            <a:graphicData uri="http://schemas.openxmlformats.org/presentationml/2006/ole">
              <p:oleObj spid="_x0000_s94229" name="Equation" r:id="rId15" imgW="190440" imgH="228600" progId="Equation.3">
                <p:embed/>
              </p:oleObj>
            </a:graphicData>
          </a:graphic>
        </p:graphicFrame>
        <p:sp>
          <p:nvSpPr>
            <p:cNvPr id="94230" name="Freeform 22"/>
            <p:cNvSpPr>
              <a:spLocks/>
            </p:cNvSpPr>
            <p:nvPr/>
          </p:nvSpPr>
          <p:spPr bwMode="auto">
            <a:xfrm flipH="1" flipV="1">
              <a:off x="2496" y="3072"/>
              <a:ext cx="511" cy="146"/>
            </a:xfrm>
            <a:custGeom>
              <a:avLst/>
              <a:gdLst/>
              <a:ahLst/>
              <a:cxnLst>
                <a:cxn ang="0">
                  <a:pos x="511" y="13"/>
                </a:cxn>
                <a:cxn ang="0">
                  <a:pos x="260" y="144"/>
                </a:cxn>
                <a:cxn ang="0">
                  <a:pos x="0" y="0"/>
                </a:cxn>
              </a:cxnLst>
              <a:rect l="0" t="0" r="r" b="b"/>
              <a:pathLst>
                <a:path w="511" h="146">
                  <a:moveTo>
                    <a:pt x="511" y="13"/>
                  </a:moveTo>
                  <a:cubicBezTo>
                    <a:pt x="469" y="35"/>
                    <a:pt x="345" y="146"/>
                    <a:pt x="260" y="144"/>
                  </a:cubicBezTo>
                  <a:cubicBezTo>
                    <a:pt x="156" y="136"/>
                    <a:pt x="54" y="30"/>
                    <a:pt x="0" y="0"/>
                  </a:cubicBezTo>
                </a:path>
              </a:pathLst>
            </a:custGeom>
            <a:noFill/>
            <a:ln w="28575" cap="flat" cmpd="sng">
              <a:solidFill>
                <a:schemeClr val="accent2"/>
              </a:solidFill>
              <a:prstDash val="solid"/>
              <a:round/>
              <a:headEnd type="none" w="med" len="med"/>
              <a:tailEnd type="arrow" w="med" len="med"/>
            </a:ln>
            <a:effectLst/>
          </p:spPr>
          <p:txBody>
            <a:bodyPr/>
            <a:lstStyle/>
            <a:p>
              <a:endParaRPr lang="zh-CN" altLang="en-US"/>
            </a:p>
          </p:txBody>
        </p:sp>
        <p:sp>
          <p:nvSpPr>
            <p:cNvPr id="94231" name="Oval 23"/>
            <p:cNvSpPr>
              <a:spLocks noChangeAspect="1" noChangeArrowheads="1"/>
            </p:cNvSpPr>
            <p:nvPr/>
          </p:nvSpPr>
          <p:spPr bwMode="auto">
            <a:xfrm>
              <a:off x="2772" y="3120"/>
              <a:ext cx="23" cy="23"/>
            </a:xfrm>
            <a:prstGeom prst="ellipse">
              <a:avLst/>
            </a:prstGeom>
            <a:solidFill>
              <a:srgbClr val="FF00FF"/>
            </a:solidFill>
            <a:ln w="9525">
              <a:solidFill>
                <a:schemeClr val="tx1"/>
              </a:solidFill>
              <a:round/>
              <a:headEnd/>
              <a:tailEnd/>
            </a:ln>
            <a:effectLst/>
          </p:spPr>
          <p:txBody>
            <a:bodyPr wrap="none" anchor="ctr"/>
            <a:lstStyle/>
            <a:p>
              <a:endParaRPr lang="zh-CN" altLang="en-US"/>
            </a:p>
          </p:txBody>
        </p:sp>
        <p:graphicFrame>
          <p:nvGraphicFramePr>
            <p:cNvPr id="94249" name="Object 41"/>
            <p:cNvGraphicFramePr>
              <a:graphicFrameLocks noChangeAspect="1"/>
            </p:cNvGraphicFramePr>
            <p:nvPr/>
          </p:nvGraphicFramePr>
          <p:xfrm>
            <a:off x="2592" y="3840"/>
            <a:ext cx="314" cy="226"/>
          </p:xfrm>
          <a:graphic>
            <a:graphicData uri="http://schemas.openxmlformats.org/presentationml/2006/ole">
              <p:oleObj spid="_x0000_s94249" name="Equation" r:id="rId16" imgW="152280" imgH="164880" progId="Equation.DSMT4">
                <p:embed/>
              </p:oleObj>
            </a:graphicData>
          </a:graphic>
        </p:graphicFrame>
        <p:sp>
          <p:nvSpPr>
            <p:cNvPr id="94265" name="Line 57"/>
            <p:cNvSpPr>
              <a:spLocks noChangeShapeType="1"/>
            </p:cNvSpPr>
            <p:nvPr/>
          </p:nvSpPr>
          <p:spPr bwMode="auto">
            <a:xfrm>
              <a:off x="2775" y="3408"/>
              <a:ext cx="0" cy="384"/>
            </a:xfrm>
            <a:prstGeom prst="line">
              <a:avLst/>
            </a:prstGeom>
            <a:noFill/>
            <a:ln w="28575">
              <a:solidFill>
                <a:schemeClr val="tx1"/>
              </a:solidFill>
              <a:prstDash val="sysDot"/>
              <a:round/>
              <a:headEnd/>
              <a:tailEnd/>
            </a:ln>
            <a:effectLst/>
          </p:spPr>
          <p:txBody>
            <a:bodyPr/>
            <a:lstStyle/>
            <a:p>
              <a:endParaRPr lang="zh-CN" altLang="en-US"/>
            </a:p>
          </p:txBody>
        </p:sp>
        <p:sp>
          <p:nvSpPr>
            <p:cNvPr id="94266" name="Freeform 58"/>
            <p:cNvSpPr>
              <a:spLocks/>
            </p:cNvSpPr>
            <p:nvPr/>
          </p:nvSpPr>
          <p:spPr bwMode="auto">
            <a:xfrm>
              <a:off x="2502" y="3059"/>
              <a:ext cx="264" cy="310"/>
            </a:xfrm>
            <a:custGeom>
              <a:avLst/>
              <a:gdLst/>
              <a:ahLst/>
              <a:cxnLst>
                <a:cxn ang="0">
                  <a:pos x="264" y="310"/>
                </a:cxn>
                <a:cxn ang="0">
                  <a:pos x="0" y="0"/>
                </a:cxn>
              </a:cxnLst>
              <a:rect l="0" t="0" r="r" b="b"/>
              <a:pathLst>
                <a:path w="264" h="310">
                  <a:moveTo>
                    <a:pt x="264" y="310"/>
                  </a:moveTo>
                  <a:lnTo>
                    <a:pt x="0" y="0"/>
                  </a:lnTo>
                </a:path>
              </a:pathLst>
            </a:custGeom>
            <a:noFill/>
            <a:ln w="28575" cap="flat" cmpd="sng">
              <a:solidFill>
                <a:schemeClr val="tx1"/>
              </a:solidFill>
              <a:prstDash val="sysDot"/>
              <a:round/>
              <a:headEnd type="none" w="med" len="med"/>
              <a:tailEnd type="none" w="med" len="med"/>
            </a:ln>
            <a:effectLst/>
          </p:spPr>
          <p:txBody>
            <a:bodyPr/>
            <a:lstStyle/>
            <a:p>
              <a:endParaRPr lang="zh-CN" altLang="en-US"/>
            </a:p>
          </p:txBody>
        </p:sp>
        <p:graphicFrame>
          <p:nvGraphicFramePr>
            <p:cNvPr id="94267" name="Object 59"/>
            <p:cNvGraphicFramePr>
              <a:graphicFrameLocks noChangeAspect="1"/>
            </p:cNvGraphicFramePr>
            <p:nvPr/>
          </p:nvGraphicFramePr>
          <p:xfrm>
            <a:off x="2448" y="3312"/>
            <a:ext cx="316" cy="245"/>
          </p:xfrm>
          <a:graphic>
            <a:graphicData uri="http://schemas.openxmlformats.org/presentationml/2006/ole">
              <p:oleObj spid="_x0000_s94267" name="Equation" r:id="rId17" imgW="241200" imgH="177480" progId="Equation.3">
                <p:embed/>
              </p:oleObj>
            </a:graphicData>
          </a:graphic>
        </p:graphicFrame>
      </p:grpSp>
      <p:grpSp>
        <p:nvGrpSpPr>
          <p:cNvPr id="94279" name="Group 71"/>
          <p:cNvGrpSpPr>
            <a:grpSpLocks/>
          </p:cNvGrpSpPr>
          <p:nvPr/>
        </p:nvGrpSpPr>
        <p:grpSpPr bwMode="auto">
          <a:xfrm>
            <a:off x="2757514" y="4095753"/>
            <a:ext cx="1428750" cy="1439863"/>
            <a:chOff x="1701" y="2886"/>
            <a:chExt cx="900" cy="907"/>
          </a:xfrm>
        </p:grpSpPr>
        <p:sp>
          <p:nvSpPr>
            <p:cNvPr id="94277" name="Line 69"/>
            <p:cNvSpPr>
              <a:spLocks noChangeShapeType="1"/>
            </p:cNvSpPr>
            <p:nvPr/>
          </p:nvSpPr>
          <p:spPr bwMode="auto">
            <a:xfrm flipV="1">
              <a:off x="1701" y="3067"/>
              <a:ext cx="725" cy="726"/>
            </a:xfrm>
            <a:prstGeom prst="line">
              <a:avLst/>
            </a:prstGeom>
            <a:noFill/>
            <a:ln w="28575">
              <a:solidFill>
                <a:srgbClr val="00FF00"/>
              </a:solidFill>
              <a:miter lim="800000"/>
              <a:headEnd/>
              <a:tailEnd type="triangle" w="med" len="med"/>
            </a:ln>
            <a:effectLst/>
          </p:spPr>
          <p:txBody>
            <a:bodyPr wrap="none"/>
            <a:lstStyle/>
            <a:p>
              <a:endParaRPr lang="zh-CN" altLang="en-US"/>
            </a:p>
          </p:txBody>
        </p:sp>
        <p:sp>
          <p:nvSpPr>
            <p:cNvPr id="94278" name="Rectangle 70"/>
            <p:cNvSpPr>
              <a:spLocks noChangeArrowheads="1"/>
            </p:cNvSpPr>
            <p:nvPr/>
          </p:nvSpPr>
          <p:spPr bwMode="auto">
            <a:xfrm>
              <a:off x="2381" y="2886"/>
              <a:ext cx="220" cy="231"/>
            </a:xfrm>
            <a:prstGeom prst="rect">
              <a:avLst/>
            </a:prstGeom>
            <a:noFill/>
            <a:ln w="9525">
              <a:noFill/>
              <a:miter lim="800000"/>
              <a:headEnd/>
              <a:tailEnd/>
            </a:ln>
            <a:effectLst/>
          </p:spPr>
          <p:txBody>
            <a:bodyPr wrap="none">
              <a:spAutoFit/>
            </a:bodyPr>
            <a:lstStyle/>
            <a:p>
              <a:r>
                <a:rPr kumimoji="1" lang="en-US" altLang="zh-CN" b="1">
                  <a:solidFill>
                    <a:srgbClr val="003300"/>
                  </a:solidFill>
                </a:rPr>
                <a:t>A</a:t>
              </a: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4210">
                                            <p:txEl>
                                              <p:pRg st="0" end="0"/>
                                            </p:txEl>
                                          </p:spTgt>
                                        </p:tgtEl>
                                        <p:attrNameLst>
                                          <p:attrName>style.visibility</p:attrName>
                                        </p:attrNameLst>
                                      </p:cBhvr>
                                      <p:to>
                                        <p:strVal val="visible"/>
                                      </p:to>
                                    </p:set>
                                    <p:animEffect transition="in" filter="wipe(left)">
                                      <p:cBhvr>
                                        <p:cTn id="7" dur="500"/>
                                        <p:tgtEl>
                                          <p:spTgt spid="9421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4"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4254">
                                            <p:txEl>
                                              <p:pRg st="0" end="0"/>
                                            </p:txEl>
                                          </p:spTgt>
                                        </p:tgtEl>
                                        <p:attrNameLst>
                                          <p:attrName>style.visibility</p:attrName>
                                        </p:attrNameLst>
                                      </p:cBhvr>
                                      <p:to>
                                        <p:strVal val="visible"/>
                                      </p:to>
                                    </p:set>
                                    <p:animEffect transition="in" filter="wipe(left)">
                                      <p:cBhvr>
                                        <p:cTn id="12" dur="500"/>
                                        <p:tgtEl>
                                          <p:spTgt spid="94254">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4"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4211"/>
                                        </p:tgtEl>
                                        <p:attrNameLst>
                                          <p:attrName>style.visibility</p:attrName>
                                        </p:attrNameLst>
                                      </p:cBhvr>
                                      <p:to>
                                        <p:strVal val="visible"/>
                                      </p:to>
                                    </p:set>
                                    <p:animEffect transition="in" filter="wipe(left)">
                                      <p:cBhvr>
                                        <p:cTn id="17" dur="500"/>
                                        <p:tgtEl>
                                          <p:spTgt spid="94211"/>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94271"/>
                                        </p:tgtEl>
                                        <p:attrNameLst>
                                          <p:attrName>style.visibility</p:attrName>
                                        </p:attrNameLst>
                                      </p:cBhvr>
                                      <p:to>
                                        <p:strVal val="visible"/>
                                      </p:to>
                                    </p:set>
                                    <p:animEffect transition="in" filter="wipe(left)">
                                      <p:cBhvr>
                                        <p:cTn id="21" dur="500"/>
                                        <p:tgtEl>
                                          <p:spTgt spid="9427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94275"/>
                                        </p:tgtEl>
                                        <p:attrNameLst>
                                          <p:attrName>style.visibility</p:attrName>
                                        </p:attrNameLst>
                                      </p:cBhvr>
                                      <p:to>
                                        <p:strVal val="visible"/>
                                      </p:to>
                                    </p:set>
                                    <p:animEffect transition="in" filter="wipe(left)">
                                      <p:cBhvr>
                                        <p:cTn id="26" dur="500"/>
                                        <p:tgtEl>
                                          <p:spTgt spid="9427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94272"/>
                                        </p:tgtEl>
                                        <p:attrNameLst>
                                          <p:attrName>style.visibility</p:attrName>
                                        </p:attrNameLst>
                                      </p:cBhvr>
                                      <p:to>
                                        <p:strVal val="visible"/>
                                      </p:to>
                                    </p:set>
                                    <p:animEffect transition="in" filter="wipe(left)">
                                      <p:cBhvr>
                                        <p:cTn id="31" dur="500"/>
                                        <p:tgtEl>
                                          <p:spTgt spid="94272"/>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94279"/>
                                        </p:tgtEl>
                                        <p:attrNameLst>
                                          <p:attrName>style.visibility</p:attrName>
                                        </p:attrNameLst>
                                      </p:cBhvr>
                                      <p:to>
                                        <p:strVal val="visible"/>
                                      </p:to>
                                    </p:set>
                                    <p:anim calcmode="lin" valueType="num">
                                      <p:cBhvr additive="base">
                                        <p:cTn id="36" dur="500" fill="hold"/>
                                        <p:tgtEl>
                                          <p:spTgt spid="94279"/>
                                        </p:tgtEl>
                                        <p:attrNameLst>
                                          <p:attrName>ppt_x</p:attrName>
                                        </p:attrNameLst>
                                      </p:cBhvr>
                                      <p:tavLst>
                                        <p:tav tm="0">
                                          <p:val>
                                            <p:strVal val="#ppt_x"/>
                                          </p:val>
                                        </p:tav>
                                        <p:tav tm="100000">
                                          <p:val>
                                            <p:strVal val="#ppt_x"/>
                                          </p:val>
                                        </p:tav>
                                      </p:tavLst>
                                    </p:anim>
                                    <p:anim calcmode="lin" valueType="num">
                                      <p:cBhvr additive="base">
                                        <p:cTn id="37" dur="500" fill="hold"/>
                                        <p:tgtEl>
                                          <p:spTgt spid="9427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94256"/>
                                        </p:tgtEl>
                                        <p:attrNameLst>
                                          <p:attrName>style.visibility</p:attrName>
                                        </p:attrNameLst>
                                      </p:cBhvr>
                                      <p:to>
                                        <p:strVal val="visible"/>
                                      </p:to>
                                    </p:set>
                                    <p:animEffect transition="in" filter="wipe(left)">
                                      <p:cBhvr>
                                        <p:cTn id="42" dur="500"/>
                                        <p:tgtEl>
                                          <p:spTgt spid="9425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94255"/>
                                        </p:tgtEl>
                                        <p:attrNameLst>
                                          <p:attrName>style.visibility</p:attrName>
                                        </p:attrNameLst>
                                      </p:cBhvr>
                                      <p:to>
                                        <p:strVal val="visible"/>
                                      </p:to>
                                    </p:set>
                                    <p:animEffect transition="in" filter="wipe(left)">
                                      <p:cBhvr>
                                        <p:cTn id="47" dur="500"/>
                                        <p:tgtEl>
                                          <p:spTgt spid="9425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94276"/>
                                        </p:tgtEl>
                                        <p:attrNameLst>
                                          <p:attrName>style.visibility</p:attrName>
                                        </p:attrNameLst>
                                      </p:cBhvr>
                                      <p:to>
                                        <p:strVal val="visible"/>
                                      </p:to>
                                    </p:set>
                                    <p:animEffect transition="in" filter="wipe(left)">
                                      <p:cBhvr>
                                        <p:cTn id="52" dur="500"/>
                                        <p:tgtEl>
                                          <p:spTgt spid="9427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94268"/>
                                        </p:tgtEl>
                                        <p:attrNameLst>
                                          <p:attrName>style.visibility</p:attrName>
                                        </p:attrNameLst>
                                      </p:cBhvr>
                                      <p:to>
                                        <p:strVal val="visible"/>
                                      </p:to>
                                    </p:set>
                                    <p:animEffect transition="in" filter="wipe(left)">
                                      <p:cBhvr>
                                        <p:cTn id="57" dur="500"/>
                                        <p:tgtEl>
                                          <p:spTgt spid="94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build="p" autoUpdateAnimBg="0"/>
      <p:bldP spid="94211" grpId="0" animBg="1"/>
      <p:bldP spid="94254"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灯片编号占位符 3"/>
          <p:cNvSpPr>
            <a:spLocks noGrp="1"/>
          </p:cNvSpPr>
          <p:nvPr>
            <p:ph type="sldNum" sz="quarter" idx="12"/>
          </p:nvPr>
        </p:nvSpPr>
        <p:spPr/>
        <p:txBody>
          <a:bodyPr/>
          <a:lstStyle/>
          <a:p>
            <a:fld id="{AF0E6B7E-DA27-44A3-BA43-51935E6ECDEC}" type="slidenum">
              <a:rPr lang="en-US" altLang="zh-CN"/>
              <a:pPr/>
              <a:t>4</a:t>
            </a:fld>
            <a:endParaRPr lang="en-US" altLang="zh-CN"/>
          </a:p>
        </p:txBody>
      </p:sp>
      <p:sp>
        <p:nvSpPr>
          <p:cNvPr id="93186" name="Text Box 2"/>
          <p:cNvSpPr txBox="1">
            <a:spLocks noChangeArrowheads="1"/>
          </p:cNvSpPr>
          <p:nvPr/>
        </p:nvSpPr>
        <p:spPr bwMode="auto">
          <a:xfrm>
            <a:off x="1763713" y="1142984"/>
            <a:ext cx="7037504" cy="2677656"/>
          </a:xfrm>
          <a:prstGeom prst="rect">
            <a:avLst/>
          </a:prstGeom>
          <a:noFill/>
          <a:ln w="9525">
            <a:noFill/>
            <a:miter lim="800000"/>
            <a:headEnd/>
            <a:tailEnd/>
          </a:ln>
          <a:effectLst/>
        </p:spPr>
        <p:txBody>
          <a:bodyPr wrap="none">
            <a:spAutoFit/>
          </a:bodyPr>
          <a:lstStyle/>
          <a:p>
            <a:pPr>
              <a:lnSpc>
                <a:spcPct val="150000"/>
              </a:lnSpc>
            </a:pPr>
            <a:r>
              <a:rPr kumimoji="1" lang="zh-CN" altLang="en-US" sz="2800" b="1" dirty="0">
                <a:latin typeface="宋体" pitchFamily="2" charset="-122"/>
                <a:ea typeface="楷体_GB2312" pitchFamily="49" charset="-122"/>
              </a:rPr>
              <a:t>如果刚体的运动在质心参考系看来是一个</a:t>
            </a:r>
          </a:p>
          <a:p>
            <a:pPr>
              <a:lnSpc>
                <a:spcPct val="150000"/>
              </a:lnSpc>
            </a:pPr>
            <a:r>
              <a:rPr kumimoji="1" lang="zh-CN" altLang="en-US" sz="2800" b="1" dirty="0">
                <a:latin typeface="宋体" pitchFamily="2" charset="-122"/>
                <a:ea typeface="楷体_GB2312" pitchFamily="49" charset="-122"/>
              </a:rPr>
              <a:t>定轴转动，此时刚体内所有各点都在垂直</a:t>
            </a:r>
          </a:p>
          <a:p>
            <a:pPr>
              <a:lnSpc>
                <a:spcPct val="150000"/>
              </a:lnSpc>
            </a:pPr>
            <a:r>
              <a:rPr kumimoji="1" lang="zh-CN" altLang="en-US" sz="2800" b="1" dirty="0">
                <a:latin typeface="宋体" pitchFamily="2" charset="-122"/>
                <a:ea typeface="楷体_GB2312" pitchFamily="49" charset="-122"/>
              </a:rPr>
              <a:t>于某一过质心轴的相互平行的平面内运动，</a:t>
            </a:r>
          </a:p>
          <a:p>
            <a:pPr>
              <a:lnSpc>
                <a:spcPct val="150000"/>
              </a:lnSpc>
            </a:pPr>
            <a:r>
              <a:rPr kumimoji="1" lang="zh-CN" altLang="en-US" sz="2800" b="1" dirty="0">
                <a:latin typeface="宋体" pitchFamily="2" charset="-122"/>
                <a:ea typeface="楷体_GB2312" pitchFamily="49" charset="-122"/>
              </a:rPr>
              <a:t>称为</a:t>
            </a:r>
            <a:r>
              <a:rPr kumimoji="1" lang="zh-CN" altLang="en-US" sz="2800" b="1" dirty="0">
                <a:solidFill>
                  <a:srgbClr val="C00000"/>
                </a:solidFill>
                <a:latin typeface="宋体" pitchFamily="2" charset="-122"/>
                <a:ea typeface="楷体_GB2312" pitchFamily="49" charset="-122"/>
              </a:rPr>
              <a:t>刚体的平面平行运动</a:t>
            </a:r>
            <a:r>
              <a:rPr kumimoji="1" lang="zh-CN" altLang="en-US" sz="2800" b="1" dirty="0">
                <a:latin typeface="宋体" pitchFamily="2" charset="-122"/>
                <a:ea typeface="楷体_GB2312" pitchFamily="49" charset="-122"/>
              </a:rPr>
              <a:t>。</a:t>
            </a:r>
            <a:r>
              <a:rPr kumimoji="1" lang="zh-CN" altLang="en-US" sz="2800" b="1" dirty="0">
                <a:latin typeface="Times New Roman" pitchFamily="18" charset="0"/>
                <a:ea typeface="楷体_GB2312" pitchFamily="49" charset="-122"/>
              </a:rPr>
              <a:t> </a:t>
            </a:r>
          </a:p>
        </p:txBody>
      </p:sp>
      <p:sp>
        <p:nvSpPr>
          <p:cNvPr id="93187" name="Text Box 3"/>
          <p:cNvSpPr txBox="1">
            <a:spLocks noChangeArrowheads="1"/>
          </p:cNvSpPr>
          <p:nvPr/>
        </p:nvSpPr>
        <p:spPr bwMode="auto">
          <a:xfrm>
            <a:off x="1619250" y="404813"/>
            <a:ext cx="5402263" cy="579437"/>
          </a:xfrm>
          <a:prstGeom prst="rect">
            <a:avLst/>
          </a:prstGeom>
          <a:noFill/>
          <a:ln w="9525">
            <a:noFill/>
            <a:miter lim="800000"/>
            <a:headEnd/>
            <a:tailEnd/>
          </a:ln>
          <a:effectLst/>
        </p:spPr>
        <p:txBody>
          <a:bodyPr>
            <a:spAutoFit/>
          </a:bodyPr>
          <a:lstStyle/>
          <a:p>
            <a:r>
              <a:rPr kumimoji="1" lang="en-US" altLang="zh-CN" sz="3200" b="1">
                <a:latin typeface="Times New Roman" pitchFamily="18" charset="0"/>
                <a:ea typeface="楷体_GB2312" pitchFamily="49" charset="-122"/>
              </a:rPr>
              <a:t>5.2 </a:t>
            </a:r>
            <a:r>
              <a:rPr kumimoji="1" lang="zh-CN" altLang="en-US" sz="3200" b="1">
                <a:latin typeface="Times New Roman" pitchFamily="18" charset="0"/>
                <a:ea typeface="楷体_GB2312" pitchFamily="49" charset="-122"/>
              </a:rPr>
              <a:t>刚体的平面平行运动</a:t>
            </a:r>
            <a:endParaRPr kumimoji="1" lang="zh-CN" altLang="en-US" sz="3200" b="1">
              <a:solidFill>
                <a:schemeClr val="accent2"/>
              </a:solidFill>
              <a:latin typeface="Times New Roman" pitchFamily="18" charset="0"/>
              <a:ea typeface="楷体_GB2312" pitchFamily="49" charset="-122"/>
            </a:endParaRPr>
          </a:p>
        </p:txBody>
      </p:sp>
      <p:sp>
        <p:nvSpPr>
          <p:cNvPr id="93188" name="Text Box 4"/>
          <p:cNvSpPr txBox="1">
            <a:spLocks noChangeArrowheads="1"/>
          </p:cNvSpPr>
          <p:nvPr/>
        </p:nvSpPr>
        <p:spPr bwMode="auto">
          <a:xfrm>
            <a:off x="611188" y="1196975"/>
            <a:ext cx="1295400" cy="579438"/>
          </a:xfrm>
          <a:prstGeom prst="rect">
            <a:avLst/>
          </a:prstGeom>
          <a:noFill/>
          <a:ln w="9525">
            <a:noFill/>
            <a:miter lim="800000"/>
            <a:headEnd/>
            <a:tailEnd/>
          </a:ln>
          <a:effectLst/>
        </p:spPr>
        <p:txBody>
          <a:bodyPr>
            <a:spAutoFit/>
          </a:bodyPr>
          <a:lstStyle/>
          <a:p>
            <a:r>
              <a:rPr kumimoji="1" lang="zh-CN" altLang="en-US" sz="3200" b="1">
                <a:solidFill>
                  <a:srgbClr val="0000CC"/>
                </a:solidFill>
                <a:latin typeface="Times New Roman" pitchFamily="18" charset="0"/>
                <a:ea typeface="楷体_GB2312" pitchFamily="49" charset="-122"/>
              </a:rPr>
              <a:t>特点</a:t>
            </a:r>
          </a:p>
        </p:txBody>
      </p:sp>
      <p:sp>
        <p:nvSpPr>
          <p:cNvPr id="93191" name="Freeform 7"/>
          <p:cNvSpPr>
            <a:spLocks/>
          </p:cNvSpPr>
          <p:nvPr/>
        </p:nvSpPr>
        <p:spPr bwMode="auto">
          <a:xfrm>
            <a:off x="1143000" y="5715000"/>
            <a:ext cx="4703763" cy="15875"/>
          </a:xfrm>
          <a:custGeom>
            <a:avLst/>
            <a:gdLst/>
            <a:ahLst/>
            <a:cxnLst>
              <a:cxn ang="0">
                <a:pos x="0" y="10"/>
              </a:cxn>
              <a:cxn ang="0">
                <a:pos x="2963" y="0"/>
              </a:cxn>
            </a:cxnLst>
            <a:rect l="0" t="0" r="r" b="b"/>
            <a:pathLst>
              <a:path w="2963" h="10">
                <a:moveTo>
                  <a:pt x="0" y="10"/>
                </a:moveTo>
                <a:lnTo>
                  <a:pt x="2963" y="0"/>
                </a:lnTo>
              </a:path>
            </a:pathLst>
          </a:custGeom>
          <a:noFill/>
          <a:ln w="57150">
            <a:solidFill>
              <a:srgbClr val="CC9900"/>
            </a:solidFill>
            <a:round/>
            <a:headEnd/>
            <a:tailEnd/>
          </a:ln>
          <a:effectLst/>
        </p:spPr>
        <p:txBody>
          <a:bodyPr/>
          <a:lstStyle/>
          <a:p>
            <a:endParaRPr lang="zh-CN" altLang="en-US"/>
          </a:p>
        </p:txBody>
      </p:sp>
      <p:grpSp>
        <p:nvGrpSpPr>
          <p:cNvPr id="93197" name="Group 13"/>
          <p:cNvGrpSpPr>
            <a:grpSpLocks/>
          </p:cNvGrpSpPr>
          <p:nvPr/>
        </p:nvGrpSpPr>
        <p:grpSpPr bwMode="auto">
          <a:xfrm>
            <a:off x="1524000" y="4267200"/>
            <a:ext cx="1143000" cy="1447800"/>
            <a:chOff x="960" y="2688"/>
            <a:chExt cx="720" cy="912"/>
          </a:xfrm>
        </p:grpSpPr>
        <p:sp>
          <p:nvSpPr>
            <p:cNvPr id="93189" name="Oval 5"/>
            <p:cNvSpPr>
              <a:spLocks noChangeArrowheads="1"/>
            </p:cNvSpPr>
            <p:nvPr/>
          </p:nvSpPr>
          <p:spPr bwMode="auto">
            <a:xfrm>
              <a:off x="960" y="2928"/>
              <a:ext cx="672" cy="672"/>
            </a:xfrm>
            <a:prstGeom prst="ellipse">
              <a:avLst/>
            </a:prstGeom>
            <a:noFill/>
            <a:ln w="38100">
              <a:solidFill>
                <a:schemeClr val="tx1"/>
              </a:solidFill>
              <a:round/>
              <a:headEnd/>
              <a:tailEnd/>
            </a:ln>
            <a:effectLst/>
          </p:spPr>
          <p:txBody>
            <a:bodyPr wrap="none" anchor="ctr"/>
            <a:lstStyle/>
            <a:p>
              <a:endParaRPr lang="zh-CN" altLang="en-US"/>
            </a:p>
          </p:txBody>
        </p:sp>
        <p:sp>
          <p:nvSpPr>
            <p:cNvPr id="93192" name="Freeform 8"/>
            <p:cNvSpPr>
              <a:spLocks/>
            </p:cNvSpPr>
            <p:nvPr/>
          </p:nvSpPr>
          <p:spPr bwMode="auto">
            <a:xfrm rot="-5400000">
              <a:off x="1299" y="2445"/>
              <a:ext cx="138" cy="624"/>
            </a:xfrm>
            <a:custGeom>
              <a:avLst/>
              <a:gdLst/>
              <a:ahLst/>
              <a:cxnLst>
                <a:cxn ang="0">
                  <a:pos x="48" y="0"/>
                </a:cxn>
                <a:cxn ang="0">
                  <a:pos x="130" y="314"/>
                </a:cxn>
                <a:cxn ang="0">
                  <a:pos x="0" y="624"/>
                </a:cxn>
              </a:cxnLst>
              <a:rect l="0" t="0" r="r" b="b"/>
              <a:pathLst>
                <a:path w="138" h="624">
                  <a:moveTo>
                    <a:pt x="48" y="0"/>
                  </a:moveTo>
                  <a:cubicBezTo>
                    <a:pt x="62" y="52"/>
                    <a:pt x="138" y="210"/>
                    <a:pt x="130" y="314"/>
                  </a:cubicBezTo>
                  <a:cubicBezTo>
                    <a:pt x="122" y="418"/>
                    <a:pt x="27" y="560"/>
                    <a:pt x="0" y="624"/>
                  </a:cubicBezTo>
                </a:path>
              </a:pathLst>
            </a:custGeom>
            <a:noFill/>
            <a:ln w="28575" cap="flat" cmpd="sng">
              <a:solidFill>
                <a:schemeClr val="tx2"/>
              </a:solidFill>
              <a:prstDash val="solid"/>
              <a:round/>
              <a:headEnd type="none" w="med" len="med"/>
              <a:tailEnd type="arrow" w="med" len="med"/>
            </a:ln>
            <a:effectLst/>
          </p:spPr>
          <p:txBody>
            <a:bodyPr/>
            <a:lstStyle/>
            <a:p>
              <a:endParaRPr lang="zh-CN" altLang="en-US"/>
            </a:p>
          </p:txBody>
        </p:sp>
        <p:sp>
          <p:nvSpPr>
            <p:cNvPr id="93194" name="Oval 10"/>
            <p:cNvSpPr>
              <a:spLocks noChangeAspect="1" noChangeArrowheads="1"/>
            </p:cNvSpPr>
            <p:nvPr/>
          </p:nvSpPr>
          <p:spPr bwMode="auto">
            <a:xfrm>
              <a:off x="1296" y="3264"/>
              <a:ext cx="23" cy="23"/>
            </a:xfrm>
            <a:prstGeom prst="ellipse">
              <a:avLst/>
            </a:prstGeom>
            <a:solidFill>
              <a:srgbClr val="FF00FF"/>
            </a:solidFill>
            <a:ln w="9525">
              <a:solidFill>
                <a:schemeClr val="tx1"/>
              </a:solidFill>
              <a:round/>
              <a:headEnd/>
              <a:tailEnd/>
            </a:ln>
            <a:effectLst/>
          </p:spPr>
          <p:txBody>
            <a:bodyPr wrap="none" anchor="ctr"/>
            <a:lstStyle/>
            <a:p>
              <a:endParaRPr lang="zh-CN" altLang="en-US"/>
            </a:p>
          </p:txBody>
        </p:sp>
      </p:grpSp>
      <p:grpSp>
        <p:nvGrpSpPr>
          <p:cNvPr id="93196" name="Group 12"/>
          <p:cNvGrpSpPr>
            <a:grpSpLocks/>
          </p:cNvGrpSpPr>
          <p:nvPr/>
        </p:nvGrpSpPr>
        <p:grpSpPr bwMode="auto">
          <a:xfrm>
            <a:off x="3733800" y="4572000"/>
            <a:ext cx="1379538" cy="1143000"/>
            <a:chOff x="2352" y="2880"/>
            <a:chExt cx="869" cy="720"/>
          </a:xfrm>
        </p:grpSpPr>
        <p:sp>
          <p:nvSpPr>
            <p:cNvPr id="93190" name="Oval 6"/>
            <p:cNvSpPr>
              <a:spLocks noChangeArrowheads="1"/>
            </p:cNvSpPr>
            <p:nvPr/>
          </p:nvSpPr>
          <p:spPr bwMode="auto">
            <a:xfrm>
              <a:off x="2352" y="2928"/>
              <a:ext cx="672" cy="672"/>
            </a:xfrm>
            <a:prstGeom prst="ellipse">
              <a:avLst/>
            </a:prstGeom>
            <a:noFill/>
            <a:ln w="38100">
              <a:solidFill>
                <a:schemeClr val="tx1"/>
              </a:solidFill>
              <a:round/>
              <a:headEnd/>
              <a:tailEnd/>
            </a:ln>
            <a:effectLst/>
          </p:spPr>
          <p:txBody>
            <a:bodyPr wrap="none" anchor="ctr"/>
            <a:lstStyle/>
            <a:p>
              <a:endParaRPr lang="zh-CN" altLang="en-US"/>
            </a:p>
          </p:txBody>
        </p:sp>
        <p:sp>
          <p:nvSpPr>
            <p:cNvPr id="93193" name="Freeform 9"/>
            <p:cNvSpPr>
              <a:spLocks/>
            </p:cNvSpPr>
            <p:nvPr/>
          </p:nvSpPr>
          <p:spPr bwMode="auto">
            <a:xfrm>
              <a:off x="3024" y="2880"/>
              <a:ext cx="197" cy="678"/>
            </a:xfrm>
            <a:custGeom>
              <a:avLst/>
              <a:gdLst/>
              <a:ahLst/>
              <a:cxnLst>
                <a:cxn ang="0">
                  <a:pos x="65" y="0"/>
                </a:cxn>
                <a:cxn ang="0">
                  <a:pos x="186" y="363"/>
                </a:cxn>
                <a:cxn ang="0">
                  <a:pos x="0" y="678"/>
                </a:cxn>
              </a:cxnLst>
              <a:rect l="0" t="0" r="r" b="b"/>
              <a:pathLst>
                <a:path w="197" h="678">
                  <a:moveTo>
                    <a:pt x="65" y="0"/>
                  </a:moveTo>
                  <a:cubicBezTo>
                    <a:pt x="85" y="60"/>
                    <a:pt x="197" y="250"/>
                    <a:pt x="186" y="363"/>
                  </a:cubicBezTo>
                  <a:cubicBezTo>
                    <a:pt x="178" y="467"/>
                    <a:pt x="39" y="613"/>
                    <a:pt x="0" y="678"/>
                  </a:cubicBezTo>
                </a:path>
              </a:pathLst>
            </a:custGeom>
            <a:noFill/>
            <a:ln w="28575" cap="flat" cmpd="sng">
              <a:solidFill>
                <a:schemeClr val="tx2"/>
              </a:solidFill>
              <a:prstDash val="solid"/>
              <a:round/>
              <a:headEnd type="none" w="med" len="med"/>
              <a:tailEnd type="arrow" w="med" len="med"/>
            </a:ln>
            <a:effectLst/>
          </p:spPr>
          <p:txBody>
            <a:bodyPr/>
            <a:lstStyle/>
            <a:p>
              <a:endParaRPr lang="zh-CN" altLang="en-US"/>
            </a:p>
          </p:txBody>
        </p:sp>
        <p:sp>
          <p:nvSpPr>
            <p:cNvPr id="93195" name="Oval 11"/>
            <p:cNvSpPr>
              <a:spLocks noChangeAspect="1" noChangeArrowheads="1"/>
            </p:cNvSpPr>
            <p:nvPr/>
          </p:nvSpPr>
          <p:spPr bwMode="auto">
            <a:xfrm>
              <a:off x="2686" y="3264"/>
              <a:ext cx="23" cy="23"/>
            </a:xfrm>
            <a:prstGeom prst="ellipse">
              <a:avLst/>
            </a:prstGeom>
            <a:solidFill>
              <a:srgbClr val="FF00FF"/>
            </a:solidFill>
            <a:ln w="9525">
              <a:solidFill>
                <a:schemeClr val="tx1"/>
              </a:solidFill>
              <a:round/>
              <a:headEnd/>
              <a:tailEnd/>
            </a:ln>
            <a:effectLst/>
          </p:spPr>
          <p:txBody>
            <a:bodyPr wrap="none" anchor="ctr"/>
            <a:lstStyle/>
            <a:p>
              <a:endParaRPr lang="zh-CN" altLang="en-US"/>
            </a:p>
          </p:txBody>
        </p:sp>
      </p:grpSp>
      <p:grpSp>
        <p:nvGrpSpPr>
          <p:cNvPr id="93209" name="Group 25"/>
          <p:cNvGrpSpPr>
            <a:grpSpLocks/>
          </p:cNvGrpSpPr>
          <p:nvPr/>
        </p:nvGrpSpPr>
        <p:grpSpPr bwMode="auto">
          <a:xfrm>
            <a:off x="6546850" y="4114800"/>
            <a:ext cx="1066800" cy="1066800"/>
            <a:chOff x="3744" y="2928"/>
            <a:chExt cx="672" cy="672"/>
          </a:xfrm>
        </p:grpSpPr>
        <p:sp>
          <p:nvSpPr>
            <p:cNvPr id="93199" name="Oval 15"/>
            <p:cNvSpPr>
              <a:spLocks noChangeArrowheads="1"/>
            </p:cNvSpPr>
            <p:nvPr/>
          </p:nvSpPr>
          <p:spPr bwMode="auto">
            <a:xfrm>
              <a:off x="3744" y="2928"/>
              <a:ext cx="672" cy="672"/>
            </a:xfrm>
            <a:prstGeom prst="ellipse">
              <a:avLst/>
            </a:prstGeom>
            <a:noFill/>
            <a:ln w="57150">
              <a:solidFill>
                <a:srgbClr val="800000"/>
              </a:solidFill>
              <a:round/>
              <a:headEnd/>
              <a:tailEnd/>
            </a:ln>
            <a:effectLst/>
          </p:spPr>
          <p:txBody>
            <a:bodyPr wrap="none" anchor="ctr"/>
            <a:lstStyle/>
            <a:p>
              <a:endParaRPr lang="zh-CN" altLang="en-US"/>
            </a:p>
          </p:txBody>
        </p:sp>
        <p:sp>
          <p:nvSpPr>
            <p:cNvPr id="93200" name="Freeform 16"/>
            <p:cNvSpPr>
              <a:spLocks/>
            </p:cNvSpPr>
            <p:nvPr/>
          </p:nvSpPr>
          <p:spPr bwMode="auto">
            <a:xfrm>
              <a:off x="3871" y="3371"/>
              <a:ext cx="444" cy="94"/>
            </a:xfrm>
            <a:custGeom>
              <a:avLst/>
              <a:gdLst/>
              <a:ahLst/>
              <a:cxnLst>
                <a:cxn ang="0">
                  <a:pos x="444" y="0"/>
                </a:cxn>
                <a:cxn ang="0">
                  <a:pos x="218" y="94"/>
                </a:cxn>
                <a:cxn ang="0">
                  <a:pos x="0" y="0"/>
                </a:cxn>
              </a:cxnLst>
              <a:rect l="0" t="0" r="r" b="b"/>
              <a:pathLst>
                <a:path w="444" h="94">
                  <a:moveTo>
                    <a:pt x="444" y="0"/>
                  </a:moveTo>
                  <a:cubicBezTo>
                    <a:pt x="408" y="16"/>
                    <a:pt x="292" y="94"/>
                    <a:pt x="218" y="94"/>
                  </a:cubicBezTo>
                  <a:cubicBezTo>
                    <a:pt x="114" y="86"/>
                    <a:pt x="45" y="20"/>
                    <a:pt x="0" y="0"/>
                  </a:cubicBezTo>
                </a:path>
              </a:pathLst>
            </a:custGeom>
            <a:noFill/>
            <a:ln w="28575" cap="flat" cmpd="sng">
              <a:solidFill>
                <a:schemeClr val="tx1"/>
              </a:solidFill>
              <a:prstDash val="solid"/>
              <a:round/>
              <a:headEnd type="none" w="med" len="med"/>
              <a:tailEnd type="arrow" w="med" len="med"/>
            </a:ln>
            <a:effectLst/>
          </p:spPr>
          <p:txBody>
            <a:bodyPr/>
            <a:lstStyle/>
            <a:p>
              <a:endParaRPr lang="zh-CN" altLang="en-US"/>
            </a:p>
          </p:txBody>
        </p:sp>
      </p:grpSp>
      <p:grpSp>
        <p:nvGrpSpPr>
          <p:cNvPr id="93208" name="Group 24"/>
          <p:cNvGrpSpPr>
            <a:grpSpLocks/>
          </p:cNvGrpSpPr>
          <p:nvPr/>
        </p:nvGrpSpPr>
        <p:grpSpPr bwMode="auto">
          <a:xfrm>
            <a:off x="6089650" y="4648200"/>
            <a:ext cx="1981200" cy="36513"/>
            <a:chOff x="3456" y="3264"/>
            <a:chExt cx="1248" cy="23"/>
          </a:xfrm>
        </p:grpSpPr>
        <p:sp>
          <p:nvSpPr>
            <p:cNvPr id="93201" name="Oval 17"/>
            <p:cNvSpPr>
              <a:spLocks noChangeAspect="1" noChangeArrowheads="1"/>
            </p:cNvSpPr>
            <p:nvPr/>
          </p:nvSpPr>
          <p:spPr bwMode="auto">
            <a:xfrm>
              <a:off x="4078" y="3264"/>
              <a:ext cx="23" cy="23"/>
            </a:xfrm>
            <a:prstGeom prst="ellipse">
              <a:avLst/>
            </a:prstGeom>
            <a:solidFill>
              <a:srgbClr val="FF00FF"/>
            </a:solidFill>
            <a:ln w="9525">
              <a:solidFill>
                <a:schemeClr val="tx1"/>
              </a:solidFill>
              <a:round/>
              <a:headEnd/>
              <a:tailEnd/>
            </a:ln>
            <a:effectLst/>
          </p:spPr>
          <p:txBody>
            <a:bodyPr wrap="none" anchor="ctr"/>
            <a:lstStyle/>
            <a:p>
              <a:endParaRPr lang="zh-CN" altLang="en-US"/>
            </a:p>
          </p:txBody>
        </p:sp>
        <p:sp>
          <p:nvSpPr>
            <p:cNvPr id="93204" name="Line 20"/>
            <p:cNvSpPr>
              <a:spLocks noChangeShapeType="1"/>
            </p:cNvSpPr>
            <p:nvPr/>
          </p:nvSpPr>
          <p:spPr bwMode="auto">
            <a:xfrm>
              <a:off x="4080" y="3264"/>
              <a:ext cx="624" cy="0"/>
            </a:xfrm>
            <a:prstGeom prst="line">
              <a:avLst/>
            </a:prstGeom>
            <a:noFill/>
            <a:ln w="28575">
              <a:solidFill>
                <a:srgbClr val="003300"/>
              </a:solidFill>
              <a:prstDash val="dash"/>
              <a:round/>
              <a:headEnd/>
              <a:tailEnd type="arrow" w="med" len="med"/>
            </a:ln>
            <a:effectLst/>
          </p:spPr>
          <p:txBody>
            <a:bodyPr/>
            <a:lstStyle/>
            <a:p>
              <a:endParaRPr lang="zh-CN" altLang="en-US"/>
            </a:p>
          </p:txBody>
        </p:sp>
        <p:sp>
          <p:nvSpPr>
            <p:cNvPr id="93205" name="Line 21"/>
            <p:cNvSpPr>
              <a:spLocks noChangeShapeType="1"/>
            </p:cNvSpPr>
            <p:nvPr/>
          </p:nvSpPr>
          <p:spPr bwMode="auto">
            <a:xfrm flipH="1">
              <a:off x="3456" y="3264"/>
              <a:ext cx="624" cy="0"/>
            </a:xfrm>
            <a:prstGeom prst="line">
              <a:avLst/>
            </a:prstGeom>
            <a:noFill/>
            <a:ln w="28575">
              <a:solidFill>
                <a:srgbClr val="000066"/>
              </a:solidFill>
              <a:prstDash val="dash"/>
              <a:round/>
              <a:headEnd/>
              <a:tailEnd type="arrow" w="med" len="med"/>
            </a:ln>
            <a:effectLst/>
          </p:spPr>
          <p:txBody>
            <a:bodyPr/>
            <a:lstStyle/>
            <a:p>
              <a:endParaRPr lang="zh-CN" altLang="en-US"/>
            </a:p>
          </p:txBody>
        </p:sp>
      </p:grpSp>
      <p:grpSp>
        <p:nvGrpSpPr>
          <p:cNvPr id="93210" name="Group 26"/>
          <p:cNvGrpSpPr>
            <a:grpSpLocks/>
          </p:cNvGrpSpPr>
          <p:nvPr/>
        </p:nvGrpSpPr>
        <p:grpSpPr bwMode="auto">
          <a:xfrm>
            <a:off x="6043613" y="5224463"/>
            <a:ext cx="990600" cy="560387"/>
            <a:chOff x="3807" y="3291"/>
            <a:chExt cx="624" cy="353"/>
          </a:xfrm>
        </p:grpSpPr>
        <p:sp>
          <p:nvSpPr>
            <p:cNvPr id="93202" name="Line 18"/>
            <p:cNvSpPr>
              <a:spLocks noChangeShapeType="1"/>
            </p:cNvSpPr>
            <p:nvPr/>
          </p:nvSpPr>
          <p:spPr bwMode="auto">
            <a:xfrm flipH="1">
              <a:off x="3807" y="3291"/>
              <a:ext cx="624" cy="0"/>
            </a:xfrm>
            <a:prstGeom prst="line">
              <a:avLst/>
            </a:prstGeom>
            <a:noFill/>
            <a:ln w="28575">
              <a:solidFill>
                <a:schemeClr val="tx1"/>
              </a:solidFill>
              <a:round/>
              <a:headEnd/>
              <a:tailEnd type="arrow" w="med" len="med"/>
            </a:ln>
            <a:effectLst/>
          </p:spPr>
          <p:txBody>
            <a:bodyPr/>
            <a:lstStyle/>
            <a:p>
              <a:endParaRPr lang="zh-CN" altLang="en-US"/>
            </a:p>
          </p:txBody>
        </p:sp>
        <p:graphicFrame>
          <p:nvGraphicFramePr>
            <p:cNvPr id="93206" name="Object 22"/>
            <p:cNvGraphicFramePr>
              <a:graphicFrameLocks noChangeAspect="1"/>
            </p:cNvGraphicFramePr>
            <p:nvPr/>
          </p:nvGraphicFramePr>
          <p:xfrm>
            <a:off x="3936" y="3312"/>
            <a:ext cx="340" cy="332"/>
          </p:xfrm>
          <a:graphic>
            <a:graphicData uri="http://schemas.openxmlformats.org/presentationml/2006/ole">
              <p:oleObj spid="_x0000_s93206" name="Equation" r:id="rId3" imgW="164880" imgH="241200" progId="Equation.3">
                <p:embed/>
              </p:oleObj>
            </a:graphicData>
          </a:graphic>
        </p:graphicFrame>
      </p:grpSp>
      <p:sp>
        <p:nvSpPr>
          <p:cNvPr id="25" name="TextBox 24"/>
          <p:cNvSpPr txBox="1"/>
          <p:nvPr/>
        </p:nvSpPr>
        <p:spPr>
          <a:xfrm>
            <a:off x="7215206" y="5286388"/>
            <a:ext cx="428628" cy="646331"/>
          </a:xfrm>
          <a:prstGeom prst="rect">
            <a:avLst/>
          </a:prstGeom>
          <a:noFill/>
        </p:spPr>
        <p:txBody>
          <a:bodyPr wrap="square" rtlCol="0">
            <a:spAutoFit/>
          </a:bodyPr>
          <a:lstStyle/>
          <a:p>
            <a:r>
              <a:rPr lang="en-US" altLang="zh-CN" sz="3600" b="1" dirty="0" smtClean="0"/>
              <a:t>?</a:t>
            </a:r>
            <a:endParaRPr lang="zh-CN" altLang="en-US" sz="3600" b="1"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3187"/>
                                        </p:tgtEl>
                                        <p:attrNameLst>
                                          <p:attrName>style.visibility</p:attrName>
                                        </p:attrNameLst>
                                      </p:cBhvr>
                                      <p:to>
                                        <p:strVal val="visible"/>
                                      </p:to>
                                    </p:set>
                                    <p:animEffect transition="in" filter="wipe(up)">
                                      <p:cBhvr>
                                        <p:cTn id="7" dur="500"/>
                                        <p:tgtEl>
                                          <p:spTgt spid="9318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3188"/>
                                        </p:tgtEl>
                                        <p:attrNameLst>
                                          <p:attrName>style.visibility</p:attrName>
                                        </p:attrNameLst>
                                      </p:cBhvr>
                                      <p:to>
                                        <p:strVal val="visible"/>
                                      </p:to>
                                    </p:set>
                                    <p:animEffect transition="in" filter="wipe(up)">
                                      <p:cBhvr>
                                        <p:cTn id="11" dur="500"/>
                                        <p:tgtEl>
                                          <p:spTgt spid="9318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3186"/>
                                        </p:tgtEl>
                                        <p:attrNameLst>
                                          <p:attrName>style.visibility</p:attrName>
                                        </p:attrNameLst>
                                      </p:cBhvr>
                                      <p:to>
                                        <p:strVal val="visible"/>
                                      </p:to>
                                    </p:set>
                                    <p:animEffect transition="in" filter="wipe(left)">
                                      <p:cBhvr>
                                        <p:cTn id="16" dur="500"/>
                                        <p:tgtEl>
                                          <p:spTgt spid="9318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3191"/>
                                        </p:tgtEl>
                                        <p:attrNameLst>
                                          <p:attrName>style.visibility</p:attrName>
                                        </p:attrNameLst>
                                      </p:cBhvr>
                                      <p:to>
                                        <p:strVal val="visible"/>
                                      </p:to>
                                    </p:set>
                                    <p:animEffect transition="in" filter="wipe(left)">
                                      <p:cBhvr>
                                        <p:cTn id="21" dur="500"/>
                                        <p:tgtEl>
                                          <p:spTgt spid="9319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93197"/>
                                        </p:tgtEl>
                                        <p:attrNameLst>
                                          <p:attrName>style.visibility</p:attrName>
                                        </p:attrNameLst>
                                      </p:cBhvr>
                                      <p:to>
                                        <p:strVal val="visible"/>
                                      </p:to>
                                    </p:set>
                                    <p:animEffect transition="in" filter="wipe(left)">
                                      <p:cBhvr>
                                        <p:cTn id="26" dur="500"/>
                                        <p:tgtEl>
                                          <p:spTgt spid="9319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nodeType="clickEffect">
                                  <p:stCondLst>
                                    <p:cond delay="0"/>
                                  </p:stCondLst>
                                  <p:childTnLst>
                                    <p:set>
                                      <p:cBhvr>
                                        <p:cTn id="30" dur="1" fill="hold">
                                          <p:stCondLst>
                                            <p:cond delay="0"/>
                                          </p:stCondLst>
                                        </p:cTn>
                                        <p:tgtEl>
                                          <p:spTgt spid="93196"/>
                                        </p:tgtEl>
                                        <p:attrNameLst>
                                          <p:attrName>style.visibility</p:attrName>
                                        </p:attrNameLst>
                                      </p:cBhvr>
                                      <p:to>
                                        <p:strVal val="visible"/>
                                      </p:to>
                                    </p:set>
                                    <p:animEffect transition="in" filter="wipe(right)">
                                      <p:cBhvr>
                                        <p:cTn id="31" dur="500"/>
                                        <p:tgtEl>
                                          <p:spTgt spid="9319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93209"/>
                                        </p:tgtEl>
                                        <p:attrNameLst>
                                          <p:attrName>style.visibility</p:attrName>
                                        </p:attrNameLst>
                                      </p:cBhvr>
                                      <p:to>
                                        <p:strVal val="visible"/>
                                      </p:to>
                                    </p:set>
                                    <p:animEffect transition="in" filter="wipe(left)">
                                      <p:cBhvr>
                                        <p:cTn id="36" dur="500"/>
                                        <p:tgtEl>
                                          <p:spTgt spid="93209"/>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nodeType="clickEffect">
                                  <p:stCondLst>
                                    <p:cond delay="0"/>
                                  </p:stCondLst>
                                  <p:childTnLst>
                                    <p:set>
                                      <p:cBhvr>
                                        <p:cTn id="40" dur="1" fill="hold">
                                          <p:stCondLst>
                                            <p:cond delay="0"/>
                                          </p:stCondLst>
                                        </p:cTn>
                                        <p:tgtEl>
                                          <p:spTgt spid="93210"/>
                                        </p:tgtEl>
                                        <p:attrNameLst>
                                          <p:attrName>style.visibility</p:attrName>
                                        </p:attrNameLst>
                                      </p:cBhvr>
                                      <p:to>
                                        <p:strVal val="visible"/>
                                      </p:to>
                                    </p:set>
                                    <p:animEffect transition="in" filter="wipe(right)">
                                      <p:cBhvr>
                                        <p:cTn id="41" dur="500"/>
                                        <p:tgtEl>
                                          <p:spTgt spid="93210"/>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93208"/>
                                        </p:tgtEl>
                                        <p:attrNameLst>
                                          <p:attrName>style.visibility</p:attrName>
                                        </p:attrNameLst>
                                      </p:cBhvr>
                                      <p:to>
                                        <p:strVal val="visible"/>
                                      </p:to>
                                    </p:set>
                                    <p:animEffect transition="in" filter="wipe(left)">
                                      <p:cBhvr>
                                        <p:cTn id="46" dur="500"/>
                                        <p:tgtEl>
                                          <p:spTgt spid="93208"/>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autoUpdateAnimBg="0"/>
      <p:bldP spid="93187" grpId="0" autoUpdateAnimBg="0"/>
      <p:bldP spid="93188" grpId="0" autoUpdateAnimBg="0"/>
      <p:bldP spid="93191" grpId="0" animBg="1"/>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灯片编号占位符 3"/>
          <p:cNvSpPr>
            <a:spLocks noGrp="1"/>
          </p:cNvSpPr>
          <p:nvPr>
            <p:ph type="sldNum" sz="quarter" idx="12"/>
          </p:nvPr>
        </p:nvSpPr>
        <p:spPr/>
        <p:txBody>
          <a:bodyPr/>
          <a:lstStyle/>
          <a:p>
            <a:fld id="{84D63FB1-9BD7-43F2-A032-1F8CCAE12A4A}" type="slidenum">
              <a:rPr lang="en-US" altLang="zh-CN"/>
              <a:pPr/>
              <a:t>5</a:t>
            </a:fld>
            <a:endParaRPr lang="en-US" altLang="zh-CN"/>
          </a:p>
        </p:txBody>
      </p:sp>
      <p:sp>
        <p:nvSpPr>
          <p:cNvPr id="74754" name="Text Box 2"/>
          <p:cNvSpPr txBox="1">
            <a:spLocks noChangeArrowheads="1"/>
          </p:cNvSpPr>
          <p:nvPr/>
        </p:nvSpPr>
        <p:spPr bwMode="auto">
          <a:xfrm>
            <a:off x="395288" y="188913"/>
            <a:ext cx="8362950" cy="519112"/>
          </a:xfrm>
          <a:prstGeom prst="rect">
            <a:avLst/>
          </a:prstGeom>
          <a:noFill/>
          <a:ln w="9525">
            <a:noFill/>
            <a:miter lim="800000"/>
            <a:headEnd/>
            <a:tailEnd/>
          </a:ln>
          <a:effectLst/>
        </p:spPr>
        <p:txBody>
          <a:bodyPr wrap="none">
            <a:spAutoFit/>
          </a:bodyPr>
          <a:lstStyle/>
          <a:p>
            <a:r>
              <a:rPr kumimoji="1" lang="zh-CN" altLang="en-US" sz="2800" b="1">
                <a:latin typeface="Times New Roman" pitchFamily="18" charset="0"/>
              </a:rPr>
              <a:t>刚体的平面平行运动可分解为以下两个独立的运动：</a:t>
            </a:r>
            <a:endParaRPr kumimoji="1" lang="zh-CN" altLang="en-US" sz="2800" b="1">
              <a:latin typeface="Times New Roman" pitchFamily="18" charset="0"/>
              <a:ea typeface="楷体_GB2312" pitchFamily="49" charset="-122"/>
            </a:endParaRPr>
          </a:p>
        </p:txBody>
      </p:sp>
      <p:sp>
        <p:nvSpPr>
          <p:cNvPr id="74755" name="Text Box 3"/>
          <p:cNvSpPr txBox="1">
            <a:spLocks noChangeArrowheads="1"/>
          </p:cNvSpPr>
          <p:nvPr/>
        </p:nvSpPr>
        <p:spPr bwMode="auto">
          <a:xfrm>
            <a:off x="468313" y="836613"/>
            <a:ext cx="8104215" cy="1684244"/>
          </a:xfrm>
          <a:prstGeom prst="rect">
            <a:avLst/>
          </a:prstGeom>
          <a:solidFill>
            <a:srgbClr val="FFCC99"/>
          </a:solidFill>
          <a:ln w="9525">
            <a:solidFill>
              <a:srgbClr val="003300"/>
            </a:solidFill>
            <a:miter lim="800000"/>
            <a:headEnd/>
            <a:tailEnd/>
          </a:ln>
          <a:effectLst/>
        </p:spPr>
        <p:txBody>
          <a:bodyPr wrap="square">
            <a:spAutoFit/>
          </a:bodyPr>
          <a:lstStyle/>
          <a:p>
            <a:pPr>
              <a:lnSpc>
                <a:spcPct val="150000"/>
              </a:lnSpc>
            </a:pPr>
            <a:r>
              <a:rPr kumimoji="1" lang="zh-CN" altLang="en-US" sz="2400" b="1" dirty="0">
                <a:latin typeface="宋体" pitchFamily="2" charset="-122"/>
                <a:ea typeface="楷体_GB2312" pitchFamily="49" charset="-122"/>
              </a:rPr>
              <a:t>（</a:t>
            </a:r>
            <a:r>
              <a:rPr kumimoji="1" lang="en-US" altLang="zh-CN" sz="2400" b="1" dirty="0">
                <a:latin typeface="宋体" pitchFamily="2" charset="-122"/>
                <a:ea typeface="楷体_GB2312" pitchFamily="49" charset="-122"/>
              </a:rPr>
              <a:t>1</a:t>
            </a:r>
            <a:r>
              <a:rPr kumimoji="1" lang="zh-CN" altLang="en-US" sz="2400" b="1" dirty="0">
                <a:latin typeface="宋体" pitchFamily="2" charset="-122"/>
                <a:ea typeface="楷体_GB2312" pitchFamily="49" charset="-122"/>
              </a:rPr>
              <a:t>）</a:t>
            </a:r>
            <a:r>
              <a:rPr kumimoji="1" lang="zh-CN" altLang="en-US" sz="2400" b="1" dirty="0">
                <a:solidFill>
                  <a:srgbClr val="003300"/>
                </a:solidFill>
                <a:latin typeface="宋体" pitchFamily="2" charset="-122"/>
                <a:ea typeface="楷体_GB2312" pitchFamily="49" charset="-122"/>
              </a:rPr>
              <a:t>质心的运动</a:t>
            </a:r>
            <a:r>
              <a:rPr kumimoji="1" lang="zh-CN" altLang="en-US" sz="2400" b="1" dirty="0">
                <a:latin typeface="宋体" pitchFamily="2" charset="-122"/>
                <a:ea typeface="楷体_GB2312" pitchFamily="49" charset="-122"/>
              </a:rPr>
              <a:t>：刚体质量全部集中于质心</a:t>
            </a:r>
            <a:r>
              <a:rPr kumimoji="1" lang="zh-CN" altLang="en-US" sz="2400" b="1" dirty="0" smtClean="0">
                <a:latin typeface="宋体" pitchFamily="2" charset="-122"/>
                <a:ea typeface="楷体_GB2312" pitchFamily="49" charset="-122"/>
              </a:rPr>
              <a:t>，作用</a:t>
            </a:r>
            <a:r>
              <a:rPr kumimoji="1" lang="zh-CN" altLang="en-US" sz="2400" b="1" dirty="0">
                <a:latin typeface="宋体" pitchFamily="2" charset="-122"/>
                <a:ea typeface="楷体_GB2312" pitchFamily="49" charset="-122"/>
              </a:rPr>
              <a:t>在刚体上的外力（不论作用点在何处</a:t>
            </a:r>
            <a:r>
              <a:rPr kumimoji="1" lang="zh-CN" altLang="en-US" sz="2400" b="1" dirty="0" smtClean="0">
                <a:latin typeface="宋体" pitchFamily="2" charset="-122"/>
                <a:ea typeface="楷体_GB2312" pitchFamily="49" charset="-122"/>
              </a:rPr>
              <a:t>）全部</a:t>
            </a:r>
            <a:r>
              <a:rPr kumimoji="1" lang="zh-CN" altLang="en-US" sz="2400" b="1" dirty="0">
                <a:latin typeface="宋体" pitchFamily="2" charset="-122"/>
                <a:ea typeface="楷体_GB2312" pitchFamily="49" charset="-122"/>
              </a:rPr>
              <a:t>平移到质心。这样，质心的运动可以</a:t>
            </a:r>
            <a:r>
              <a:rPr kumimoji="1" lang="zh-CN" altLang="en-US" sz="2400" b="1" dirty="0" smtClean="0">
                <a:latin typeface="宋体" pitchFamily="2" charset="-122"/>
                <a:ea typeface="楷体_GB2312" pitchFamily="49" charset="-122"/>
              </a:rPr>
              <a:t>用质点</a:t>
            </a:r>
            <a:r>
              <a:rPr kumimoji="1" lang="zh-CN" altLang="en-US" sz="2400" b="1" dirty="0">
                <a:latin typeface="宋体" pitchFamily="2" charset="-122"/>
                <a:ea typeface="楷体_GB2312" pitchFamily="49" charset="-122"/>
              </a:rPr>
              <a:t>动力学规律处理。</a:t>
            </a:r>
            <a:r>
              <a:rPr kumimoji="1" lang="zh-CN" altLang="en-US" sz="2400" b="1" dirty="0">
                <a:latin typeface="Times New Roman" pitchFamily="18" charset="0"/>
                <a:ea typeface="楷体_GB2312" pitchFamily="49" charset="-122"/>
              </a:rPr>
              <a:t> </a:t>
            </a:r>
          </a:p>
        </p:txBody>
      </p:sp>
      <p:graphicFrame>
        <p:nvGraphicFramePr>
          <p:cNvPr id="74757" name="Object 5"/>
          <p:cNvGraphicFramePr>
            <a:graphicFrameLocks noChangeAspect="1"/>
          </p:cNvGraphicFramePr>
          <p:nvPr/>
        </p:nvGraphicFramePr>
        <p:xfrm>
          <a:off x="1962150" y="2549525"/>
          <a:ext cx="2484438" cy="1036638"/>
        </p:xfrm>
        <a:graphic>
          <a:graphicData uri="http://schemas.openxmlformats.org/presentationml/2006/ole">
            <p:oleObj spid="_x0000_s74757" name="Equation" r:id="rId3" imgW="863280" imgH="406080" progId="Equation.DSMT4">
              <p:embed/>
            </p:oleObj>
          </a:graphicData>
        </a:graphic>
      </p:graphicFrame>
      <p:grpSp>
        <p:nvGrpSpPr>
          <p:cNvPr id="74770" name="Group 18"/>
          <p:cNvGrpSpPr>
            <a:grpSpLocks/>
          </p:cNvGrpSpPr>
          <p:nvPr/>
        </p:nvGrpSpPr>
        <p:grpSpPr bwMode="auto">
          <a:xfrm>
            <a:off x="6781800" y="2214554"/>
            <a:ext cx="2027238" cy="1670050"/>
            <a:chOff x="4272" y="3124"/>
            <a:chExt cx="1277" cy="1052"/>
          </a:xfrm>
        </p:grpSpPr>
        <p:grpSp>
          <p:nvGrpSpPr>
            <p:cNvPr id="74760" name="Group 8"/>
            <p:cNvGrpSpPr>
              <a:grpSpLocks/>
            </p:cNvGrpSpPr>
            <p:nvPr/>
          </p:nvGrpSpPr>
          <p:grpSpPr bwMode="auto">
            <a:xfrm>
              <a:off x="4589" y="3124"/>
              <a:ext cx="672" cy="672"/>
              <a:chOff x="3744" y="2928"/>
              <a:chExt cx="672" cy="672"/>
            </a:xfrm>
          </p:grpSpPr>
          <p:sp>
            <p:nvSpPr>
              <p:cNvPr id="74761" name="Oval 9"/>
              <p:cNvSpPr>
                <a:spLocks noChangeArrowheads="1"/>
              </p:cNvSpPr>
              <p:nvPr/>
            </p:nvSpPr>
            <p:spPr bwMode="auto">
              <a:xfrm>
                <a:off x="3744" y="2928"/>
                <a:ext cx="672" cy="672"/>
              </a:xfrm>
              <a:prstGeom prst="ellipse">
                <a:avLst/>
              </a:prstGeom>
              <a:noFill/>
              <a:ln w="57150">
                <a:solidFill>
                  <a:srgbClr val="003300"/>
                </a:solidFill>
                <a:round/>
                <a:headEnd/>
                <a:tailEnd/>
              </a:ln>
              <a:effectLst/>
            </p:spPr>
            <p:txBody>
              <a:bodyPr wrap="none" anchor="ctr"/>
              <a:lstStyle/>
              <a:p>
                <a:endParaRPr lang="zh-CN" altLang="en-US"/>
              </a:p>
            </p:txBody>
          </p:sp>
          <p:sp>
            <p:nvSpPr>
              <p:cNvPr id="74762" name="Freeform 10"/>
              <p:cNvSpPr>
                <a:spLocks/>
              </p:cNvSpPr>
              <p:nvPr/>
            </p:nvSpPr>
            <p:spPr bwMode="auto">
              <a:xfrm>
                <a:off x="3871" y="3371"/>
                <a:ext cx="444" cy="94"/>
              </a:xfrm>
              <a:custGeom>
                <a:avLst/>
                <a:gdLst/>
                <a:ahLst/>
                <a:cxnLst>
                  <a:cxn ang="0">
                    <a:pos x="444" y="0"/>
                  </a:cxn>
                  <a:cxn ang="0">
                    <a:pos x="218" y="94"/>
                  </a:cxn>
                  <a:cxn ang="0">
                    <a:pos x="0" y="0"/>
                  </a:cxn>
                </a:cxnLst>
                <a:rect l="0" t="0" r="r" b="b"/>
                <a:pathLst>
                  <a:path w="444" h="94">
                    <a:moveTo>
                      <a:pt x="444" y="0"/>
                    </a:moveTo>
                    <a:cubicBezTo>
                      <a:pt x="408" y="16"/>
                      <a:pt x="292" y="94"/>
                      <a:pt x="218" y="94"/>
                    </a:cubicBezTo>
                    <a:cubicBezTo>
                      <a:pt x="114" y="86"/>
                      <a:pt x="45" y="20"/>
                      <a:pt x="0" y="0"/>
                    </a:cubicBezTo>
                  </a:path>
                </a:pathLst>
              </a:custGeom>
              <a:noFill/>
              <a:ln w="28575" cap="flat" cmpd="sng">
                <a:solidFill>
                  <a:schemeClr val="tx1"/>
                </a:solidFill>
                <a:prstDash val="solid"/>
                <a:round/>
                <a:headEnd type="none" w="med" len="med"/>
                <a:tailEnd type="arrow" w="med" len="med"/>
              </a:ln>
              <a:effectLst/>
            </p:spPr>
            <p:txBody>
              <a:bodyPr/>
              <a:lstStyle/>
              <a:p>
                <a:endParaRPr lang="zh-CN" altLang="en-US"/>
              </a:p>
            </p:txBody>
          </p:sp>
        </p:grpSp>
        <p:grpSp>
          <p:nvGrpSpPr>
            <p:cNvPr id="74763" name="Group 11"/>
            <p:cNvGrpSpPr>
              <a:grpSpLocks/>
            </p:cNvGrpSpPr>
            <p:nvPr/>
          </p:nvGrpSpPr>
          <p:grpSpPr bwMode="auto">
            <a:xfrm>
              <a:off x="4301" y="3460"/>
              <a:ext cx="1248" cy="23"/>
              <a:chOff x="3456" y="3264"/>
              <a:chExt cx="1248" cy="23"/>
            </a:xfrm>
          </p:grpSpPr>
          <p:sp>
            <p:nvSpPr>
              <p:cNvPr id="74764" name="Oval 12"/>
              <p:cNvSpPr>
                <a:spLocks noChangeAspect="1" noChangeArrowheads="1"/>
              </p:cNvSpPr>
              <p:nvPr/>
            </p:nvSpPr>
            <p:spPr bwMode="auto">
              <a:xfrm>
                <a:off x="4078" y="3264"/>
                <a:ext cx="23" cy="23"/>
              </a:xfrm>
              <a:prstGeom prst="ellipse">
                <a:avLst/>
              </a:prstGeom>
              <a:solidFill>
                <a:srgbClr val="FF00FF"/>
              </a:solidFill>
              <a:ln w="9525">
                <a:solidFill>
                  <a:schemeClr val="tx1"/>
                </a:solidFill>
                <a:round/>
                <a:headEnd/>
                <a:tailEnd/>
              </a:ln>
              <a:effectLst/>
            </p:spPr>
            <p:txBody>
              <a:bodyPr wrap="none" anchor="ctr"/>
              <a:lstStyle/>
              <a:p>
                <a:endParaRPr lang="zh-CN" altLang="en-US"/>
              </a:p>
            </p:txBody>
          </p:sp>
          <p:sp>
            <p:nvSpPr>
              <p:cNvPr id="74765" name="Line 13"/>
              <p:cNvSpPr>
                <a:spLocks noChangeShapeType="1"/>
              </p:cNvSpPr>
              <p:nvPr/>
            </p:nvSpPr>
            <p:spPr bwMode="auto">
              <a:xfrm>
                <a:off x="4080" y="3264"/>
                <a:ext cx="624" cy="0"/>
              </a:xfrm>
              <a:prstGeom prst="line">
                <a:avLst/>
              </a:prstGeom>
              <a:noFill/>
              <a:ln w="28575">
                <a:solidFill>
                  <a:srgbClr val="800000"/>
                </a:solidFill>
                <a:prstDash val="dash"/>
                <a:round/>
                <a:headEnd/>
                <a:tailEnd type="arrow" w="med" len="med"/>
              </a:ln>
              <a:effectLst/>
            </p:spPr>
            <p:txBody>
              <a:bodyPr/>
              <a:lstStyle/>
              <a:p>
                <a:endParaRPr lang="zh-CN" altLang="en-US"/>
              </a:p>
            </p:txBody>
          </p:sp>
          <p:sp>
            <p:nvSpPr>
              <p:cNvPr id="74766" name="Line 14"/>
              <p:cNvSpPr>
                <a:spLocks noChangeShapeType="1"/>
              </p:cNvSpPr>
              <p:nvPr/>
            </p:nvSpPr>
            <p:spPr bwMode="auto">
              <a:xfrm flipH="1">
                <a:off x="3456" y="3264"/>
                <a:ext cx="624" cy="0"/>
              </a:xfrm>
              <a:prstGeom prst="line">
                <a:avLst/>
              </a:prstGeom>
              <a:noFill/>
              <a:ln w="28575">
                <a:solidFill>
                  <a:schemeClr val="tx2"/>
                </a:solidFill>
                <a:prstDash val="dash"/>
                <a:round/>
                <a:headEnd/>
                <a:tailEnd type="arrow" w="med" len="med"/>
              </a:ln>
              <a:effectLst/>
            </p:spPr>
            <p:txBody>
              <a:bodyPr/>
              <a:lstStyle/>
              <a:p>
                <a:endParaRPr lang="zh-CN" altLang="en-US"/>
              </a:p>
            </p:txBody>
          </p:sp>
        </p:grpSp>
        <p:grpSp>
          <p:nvGrpSpPr>
            <p:cNvPr id="74767" name="Group 15"/>
            <p:cNvGrpSpPr>
              <a:grpSpLocks/>
            </p:cNvGrpSpPr>
            <p:nvPr/>
          </p:nvGrpSpPr>
          <p:grpSpPr bwMode="auto">
            <a:xfrm>
              <a:off x="4272" y="3823"/>
              <a:ext cx="624" cy="353"/>
              <a:chOff x="3807" y="3291"/>
              <a:chExt cx="624" cy="353"/>
            </a:xfrm>
          </p:grpSpPr>
          <p:sp>
            <p:nvSpPr>
              <p:cNvPr id="74768" name="Line 16"/>
              <p:cNvSpPr>
                <a:spLocks noChangeShapeType="1"/>
              </p:cNvSpPr>
              <p:nvPr/>
            </p:nvSpPr>
            <p:spPr bwMode="auto">
              <a:xfrm flipH="1">
                <a:off x="3807" y="3291"/>
                <a:ext cx="624" cy="0"/>
              </a:xfrm>
              <a:prstGeom prst="line">
                <a:avLst/>
              </a:prstGeom>
              <a:noFill/>
              <a:ln w="28575">
                <a:solidFill>
                  <a:schemeClr val="tx1"/>
                </a:solidFill>
                <a:round/>
                <a:headEnd/>
                <a:tailEnd type="arrow" w="med" len="med"/>
              </a:ln>
              <a:effectLst/>
            </p:spPr>
            <p:txBody>
              <a:bodyPr/>
              <a:lstStyle/>
              <a:p>
                <a:endParaRPr lang="zh-CN" altLang="en-US"/>
              </a:p>
            </p:txBody>
          </p:sp>
          <p:graphicFrame>
            <p:nvGraphicFramePr>
              <p:cNvPr id="74769" name="Object 17"/>
              <p:cNvGraphicFramePr>
                <a:graphicFrameLocks noChangeAspect="1"/>
              </p:cNvGraphicFramePr>
              <p:nvPr/>
            </p:nvGraphicFramePr>
            <p:xfrm>
              <a:off x="3936" y="3312"/>
              <a:ext cx="340" cy="332"/>
            </p:xfrm>
            <a:graphic>
              <a:graphicData uri="http://schemas.openxmlformats.org/presentationml/2006/ole">
                <p:oleObj spid="_x0000_s74769" name="Equation" r:id="rId4" imgW="164880" imgH="241200" progId="Equation.3">
                  <p:embed/>
                </p:oleObj>
              </a:graphicData>
            </a:graphic>
          </p:graphicFrame>
        </p:grpSp>
      </p:grpSp>
      <p:sp>
        <p:nvSpPr>
          <p:cNvPr id="74758" name="Text Box 6"/>
          <p:cNvSpPr txBox="1">
            <a:spLocks noChangeArrowheads="1"/>
          </p:cNvSpPr>
          <p:nvPr/>
        </p:nvSpPr>
        <p:spPr bwMode="auto">
          <a:xfrm>
            <a:off x="539750" y="3429000"/>
            <a:ext cx="8332788" cy="2308324"/>
          </a:xfrm>
          <a:prstGeom prst="rect">
            <a:avLst/>
          </a:prstGeom>
          <a:solidFill>
            <a:schemeClr val="accent1"/>
          </a:solidFill>
          <a:ln w="9525">
            <a:noFill/>
            <a:miter lim="800000"/>
            <a:headEnd/>
            <a:tailEnd/>
          </a:ln>
          <a:effectLst/>
        </p:spPr>
        <p:txBody>
          <a:bodyPr>
            <a:spAutoFit/>
          </a:bodyPr>
          <a:lstStyle/>
          <a:p>
            <a:pPr>
              <a:lnSpc>
                <a:spcPct val="150000"/>
              </a:lnSpc>
            </a:pPr>
            <a:r>
              <a:rPr kumimoji="1" lang="zh-CN" altLang="en-US" sz="2400" b="1" dirty="0">
                <a:latin typeface="宋体" pitchFamily="2" charset="-122"/>
                <a:ea typeface="楷体_GB2312" pitchFamily="49" charset="-122"/>
              </a:rPr>
              <a:t>（</a:t>
            </a:r>
            <a:r>
              <a:rPr kumimoji="1" lang="en-US" altLang="zh-CN" sz="2400" b="1" dirty="0">
                <a:latin typeface="宋体" pitchFamily="2" charset="-122"/>
                <a:ea typeface="楷体_GB2312" pitchFamily="49" charset="-122"/>
              </a:rPr>
              <a:t>2</a:t>
            </a:r>
            <a:r>
              <a:rPr kumimoji="1" lang="zh-CN" altLang="en-US" sz="2400" b="1" dirty="0">
                <a:latin typeface="宋体" pitchFamily="2" charset="-122"/>
                <a:ea typeface="楷体_GB2312" pitchFamily="49" charset="-122"/>
              </a:rPr>
              <a:t>）作用在刚体上的外力在提供质心运动的动力的同时，还提供对通过质心的某轴的力矩，引起在质心参考系中</a:t>
            </a:r>
            <a:r>
              <a:rPr kumimoji="1" lang="zh-CN" altLang="en-US" sz="2400" b="1" dirty="0">
                <a:solidFill>
                  <a:srgbClr val="003300"/>
                </a:solidFill>
                <a:latin typeface="宋体" pitchFamily="2" charset="-122"/>
                <a:ea typeface="楷体_GB2312" pitchFamily="49" charset="-122"/>
              </a:rPr>
              <a:t>刚体绕该质心轴的定轴转动</a:t>
            </a:r>
            <a:r>
              <a:rPr kumimoji="1" lang="zh-CN" altLang="en-US" sz="2400" b="1" dirty="0" smtClean="0">
                <a:latin typeface="宋体" pitchFamily="2" charset="-122"/>
                <a:ea typeface="楷体_GB2312" pitchFamily="49" charset="-122"/>
              </a:rPr>
              <a:t>。刚体</a:t>
            </a:r>
            <a:r>
              <a:rPr kumimoji="1" lang="zh-CN" altLang="en-US" sz="2400" b="1" dirty="0">
                <a:latin typeface="宋体" pitchFamily="2" charset="-122"/>
                <a:ea typeface="楷体_GB2312" pitchFamily="49" charset="-122"/>
              </a:rPr>
              <a:t>定轴转动定律在质心参考系中仍然成立，</a:t>
            </a:r>
            <a:endParaRPr kumimoji="1" lang="zh-CN" altLang="en-US" sz="2400" b="1" dirty="0">
              <a:latin typeface="Times New Roman" pitchFamily="18" charset="0"/>
              <a:ea typeface="楷体_GB2312" pitchFamily="49" charset="-122"/>
            </a:endParaRPr>
          </a:p>
        </p:txBody>
      </p:sp>
      <p:graphicFrame>
        <p:nvGraphicFramePr>
          <p:cNvPr id="74759" name="Object 7"/>
          <p:cNvGraphicFramePr>
            <a:graphicFrameLocks noChangeAspect="1"/>
          </p:cNvGraphicFramePr>
          <p:nvPr/>
        </p:nvGraphicFramePr>
        <p:xfrm>
          <a:off x="1619250" y="5373688"/>
          <a:ext cx="4972050" cy="939800"/>
        </p:xfrm>
        <a:graphic>
          <a:graphicData uri="http://schemas.openxmlformats.org/presentationml/2006/ole">
            <p:oleObj spid="_x0000_s74759" name="Equation" r:id="rId5" imgW="1854000" imgH="431640" progId="Equation.3">
              <p:embed/>
            </p:oleObj>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wipe(left)">
                                      <p:cBhvr>
                                        <p:cTn id="7" dur="500"/>
                                        <p:tgtEl>
                                          <p:spTgt spid="7475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4755"/>
                                        </p:tgtEl>
                                        <p:attrNameLst>
                                          <p:attrName>style.visibility</p:attrName>
                                        </p:attrNameLst>
                                      </p:cBhvr>
                                      <p:to>
                                        <p:strVal val="visible"/>
                                      </p:to>
                                    </p:set>
                                    <p:animEffect transition="in" filter="wipe(left)">
                                      <p:cBhvr>
                                        <p:cTn id="12" dur="500"/>
                                        <p:tgtEl>
                                          <p:spTgt spid="7475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4757"/>
                                        </p:tgtEl>
                                        <p:attrNameLst>
                                          <p:attrName>style.visibility</p:attrName>
                                        </p:attrNameLst>
                                      </p:cBhvr>
                                      <p:to>
                                        <p:strVal val="visible"/>
                                      </p:to>
                                    </p:set>
                                    <p:animEffect transition="in" filter="wipe(left)">
                                      <p:cBhvr>
                                        <p:cTn id="17" dur="500"/>
                                        <p:tgtEl>
                                          <p:spTgt spid="7475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4770"/>
                                        </p:tgtEl>
                                        <p:attrNameLst>
                                          <p:attrName>style.visibility</p:attrName>
                                        </p:attrNameLst>
                                      </p:cBhvr>
                                      <p:to>
                                        <p:strVal val="visible"/>
                                      </p:to>
                                    </p:set>
                                    <p:animEffect transition="in" filter="wipe(left)">
                                      <p:cBhvr>
                                        <p:cTn id="22" dur="500"/>
                                        <p:tgtEl>
                                          <p:spTgt spid="7477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4758"/>
                                        </p:tgtEl>
                                        <p:attrNameLst>
                                          <p:attrName>style.visibility</p:attrName>
                                        </p:attrNameLst>
                                      </p:cBhvr>
                                      <p:to>
                                        <p:strVal val="visible"/>
                                      </p:to>
                                    </p:set>
                                    <p:animEffect transition="in" filter="wipe(left)">
                                      <p:cBhvr>
                                        <p:cTn id="27" dur="500"/>
                                        <p:tgtEl>
                                          <p:spTgt spid="7475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4759"/>
                                        </p:tgtEl>
                                        <p:attrNameLst>
                                          <p:attrName>style.visibility</p:attrName>
                                        </p:attrNameLst>
                                      </p:cBhvr>
                                      <p:to>
                                        <p:strVal val="visible"/>
                                      </p:to>
                                    </p:set>
                                    <p:animEffect transition="in" filter="wipe(left)">
                                      <p:cBhvr>
                                        <p:cTn id="32" dur="500"/>
                                        <p:tgtEl>
                                          <p:spTgt spid="747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autoUpdateAnimBg="0"/>
      <p:bldP spid="74755" grpId="0" animBg="1" autoUpdateAnimBg="0"/>
      <p:bldP spid="74758"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3"/>
          <p:cNvSpPr>
            <a:spLocks noGrp="1"/>
          </p:cNvSpPr>
          <p:nvPr>
            <p:ph type="sldNum" sz="quarter" idx="12"/>
          </p:nvPr>
        </p:nvSpPr>
        <p:spPr/>
        <p:txBody>
          <a:bodyPr/>
          <a:lstStyle/>
          <a:p>
            <a:fld id="{0070641B-A3E2-4272-80BD-902DA7BE6759}" type="slidenum">
              <a:rPr lang="en-US" altLang="zh-CN"/>
              <a:pPr/>
              <a:t>6</a:t>
            </a:fld>
            <a:endParaRPr lang="en-US" altLang="zh-CN"/>
          </a:p>
        </p:txBody>
      </p:sp>
      <p:sp>
        <p:nvSpPr>
          <p:cNvPr id="76802" name="Text Box 2"/>
          <p:cNvSpPr txBox="1">
            <a:spLocks noChangeArrowheads="1"/>
          </p:cNvSpPr>
          <p:nvPr/>
        </p:nvSpPr>
        <p:spPr bwMode="auto">
          <a:xfrm>
            <a:off x="2411413" y="188913"/>
            <a:ext cx="4267200" cy="519112"/>
          </a:xfrm>
          <a:prstGeom prst="rect">
            <a:avLst/>
          </a:prstGeom>
          <a:noFill/>
          <a:ln w="9525">
            <a:noFill/>
            <a:miter lim="800000"/>
            <a:headEnd/>
            <a:tailEnd/>
          </a:ln>
          <a:effectLst/>
        </p:spPr>
        <p:txBody>
          <a:bodyPr>
            <a:spAutoFit/>
          </a:bodyPr>
          <a:lstStyle/>
          <a:p>
            <a:pPr algn="ctr"/>
            <a:r>
              <a:rPr kumimoji="1" lang="zh-CN" altLang="en-US" sz="2800" b="1">
                <a:solidFill>
                  <a:srgbClr val="0000CC"/>
                </a:solidFill>
                <a:latin typeface="Times New Roman" pitchFamily="18" charset="0"/>
                <a:ea typeface="楷体_GB2312" pitchFamily="49" charset="-122"/>
              </a:rPr>
              <a:t>刚体运动的动能定理</a:t>
            </a:r>
          </a:p>
        </p:txBody>
      </p:sp>
      <p:sp>
        <p:nvSpPr>
          <p:cNvPr id="76862" name="Rectangle 62"/>
          <p:cNvSpPr>
            <a:spLocks noChangeArrowheads="1"/>
          </p:cNvSpPr>
          <p:nvPr/>
        </p:nvSpPr>
        <p:spPr bwMode="auto">
          <a:xfrm>
            <a:off x="2857488" y="3214686"/>
            <a:ext cx="5675324" cy="2031325"/>
          </a:xfrm>
          <a:prstGeom prst="rect">
            <a:avLst/>
          </a:prstGeom>
          <a:noFill/>
          <a:ln w="9525">
            <a:noFill/>
            <a:miter lim="800000"/>
            <a:headEnd/>
            <a:tailEnd/>
          </a:ln>
          <a:effectLst/>
        </p:spPr>
        <p:txBody>
          <a:bodyPr wrap="square">
            <a:spAutoFit/>
          </a:bodyPr>
          <a:lstStyle/>
          <a:p>
            <a:pPr>
              <a:lnSpc>
                <a:spcPct val="150000"/>
              </a:lnSpc>
              <a:spcBef>
                <a:spcPct val="25000"/>
              </a:spcBef>
            </a:pPr>
            <a:r>
              <a:rPr kumimoji="1" lang="zh-CN" altLang="en-US" sz="2800" b="1" dirty="0">
                <a:latin typeface="Times New Roman" pitchFamily="18" charset="0"/>
                <a:ea typeface="楷体_GB2312" pitchFamily="49" charset="-122"/>
              </a:rPr>
              <a:t>因此，外力矩对刚体内所有质元做功的和等于外力对质心的力矩所做的功</a:t>
            </a:r>
          </a:p>
        </p:txBody>
      </p:sp>
      <p:graphicFrame>
        <p:nvGraphicFramePr>
          <p:cNvPr id="76863" name="Object 63"/>
          <p:cNvGraphicFramePr>
            <a:graphicFrameLocks noChangeAspect="1"/>
          </p:cNvGraphicFramePr>
          <p:nvPr/>
        </p:nvGraphicFramePr>
        <p:xfrm>
          <a:off x="468313" y="836613"/>
          <a:ext cx="7481887" cy="3149600"/>
        </p:xfrm>
        <a:graphic>
          <a:graphicData uri="http://schemas.openxmlformats.org/presentationml/2006/ole">
            <p:oleObj spid="_x0000_s76863" name="Equation" r:id="rId3" imgW="2857320" imgH="1447560" progId="Equation.DSMT4">
              <p:embed/>
            </p:oleObj>
          </a:graphicData>
        </a:graphic>
      </p:graphicFrame>
      <p:graphicFrame>
        <p:nvGraphicFramePr>
          <p:cNvPr id="76864" name="Object 64"/>
          <p:cNvGraphicFramePr>
            <a:graphicFrameLocks noChangeAspect="1"/>
          </p:cNvGraphicFramePr>
          <p:nvPr/>
        </p:nvGraphicFramePr>
        <p:xfrm>
          <a:off x="3876705" y="4857760"/>
          <a:ext cx="4910137" cy="1125538"/>
        </p:xfrm>
        <a:graphic>
          <a:graphicData uri="http://schemas.openxmlformats.org/presentationml/2006/ole">
            <p:oleObj spid="_x0000_s76864" name="Equation" r:id="rId4" imgW="1854000" imgH="583920" progId="Equation.DSMT4">
              <p:embed/>
            </p:oleObj>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animEffect transition="in" filter="wipe(left)">
                                      <p:cBhvr>
                                        <p:cTn id="7" dur="500"/>
                                        <p:tgtEl>
                                          <p:spTgt spid="7680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6862"/>
                                        </p:tgtEl>
                                        <p:attrNameLst>
                                          <p:attrName>style.visibility</p:attrName>
                                        </p:attrNameLst>
                                      </p:cBhvr>
                                      <p:to>
                                        <p:strVal val="visible"/>
                                      </p:to>
                                    </p:set>
                                    <p:animEffect transition="in" filter="wipe(left)">
                                      <p:cBhvr>
                                        <p:cTn id="12" dur="500"/>
                                        <p:tgtEl>
                                          <p:spTgt spid="76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utoUpdateAnimBg="0"/>
      <p:bldP spid="7686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灯片编号占位符 3"/>
          <p:cNvSpPr>
            <a:spLocks noGrp="1"/>
          </p:cNvSpPr>
          <p:nvPr>
            <p:ph type="sldNum" sz="quarter" idx="12"/>
          </p:nvPr>
        </p:nvSpPr>
        <p:spPr/>
        <p:txBody>
          <a:bodyPr/>
          <a:lstStyle/>
          <a:p>
            <a:fld id="{6ED26B42-091E-49DC-848C-8559B930128C}" type="slidenum">
              <a:rPr lang="en-US" altLang="zh-CN"/>
              <a:pPr/>
              <a:t>7</a:t>
            </a:fld>
            <a:endParaRPr lang="en-US" altLang="zh-CN"/>
          </a:p>
        </p:txBody>
      </p:sp>
      <p:graphicFrame>
        <p:nvGraphicFramePr>
          <p:cNvPr id="105476" name="Object 4"/>
          <p:cNvGraphicFramePr>
            <a:graphicFrameLocks noChangeAspect="1"/>
          </p:cNvGraphicFramePr>
          <p:nvPr/>
        </p:nvGraphicFramePr>
        <p:xfrm>
          <a:off x="539750" y="596900"/>
          <a:ext cx="7272338" cy="984250"/>
        </p:xfrm>
        <a:graphic>
          <a:graphicData uri="http://schemas.openxmlformats.org/presentationml/2006/ole">
            <p:oleObj spid="_x0000_s105476" name="Equation" r:id="rId3" imgW="3340080" imgH="393480" progId="Equation.DSMT4">
              <p:embed/>
            </p:oleObj>
          </a:graphicData>
        </a:graphic>
      </p:graphicFrame>
      <p:graphicFrame>
        <p:nvGraphicFramePr>
          <p:cNvPr id="105477" name="Object 5"/>
          <p:cNvGraphicFramePr>
            <a:graphicFrameLocks noChangeAspect="1"/>
          </p:cNvGraphicFramePr>
          <p:nvPr/>
        </p:nvGraphicFramePr>
        <p:xfrm>
          <a:off x="465138" y="3716338"/>
          <a:ext cx="7288212" cy="1031875"/>
        </p:xfrm>
        <a:graphic>
          <a:graphicData uri="http://schemas.openxmlformats.org/presentationml/2006/ole">
            <p:oleObj spid="_x0000_s105477" name="Equation" r:id="rId4" imgW="3162240" imgH="393480" progId="Equation.DSMT4">
              <p:embed/>
            </p:oleObj>
          </a:graphicData>
        </a:graphic>
      </p:graphicFrame>
      <p:graphicFrame>
        <p:nvGraphicFramePr>
          <p:cNvPr id="105478" name="Object 6"/>
          <p:cNvGraphicFramePr>
            <a:graphicFrameLocks noChangeAspect="1"/>
          </p:cNvGraphicFramePr>
          <p:nvPr/>
        </p:nvGraphicFramePr>
        <p:xfrm>
          <a:off x="539750" y="5373688"/>
          <a:ext cx="4895850" cy="1031875"/>
        </p:xfrm>
        <a:graphic>
          <a:graphicData uri="http://schemas.openxmlformats.org/presentationml/2006/ole">
            <p:oleObj spid="_x0000_s105478" name="Equation" r:id="rId5" imgW="2120760" imgH="393480" progId="Equation.DSMT4">
              <p:embed/>
            </p:oleObj>
          </a:graphicData>
        </a:graphic>
      </p:graphicFrame>
      <p:sp>
        <p:nvSpPr>
          <p:cNvPr id="105480" name="Text Box 8"/>
          <p:cNvSpPr txBox="1">
            <a:spLocks noChangeArrowheads="1"/>
          </p:cNvSpPr>
          <p:nvPr/>
        </p:nvSpPr>
        <p:spPr bwMode="auto">
          <a:xfrm>
            <a:off x="539750" y="1557338"/>
            <a:ext cx="4537075" cy="457200"/>
          </a:xfrm>
          <a:prstGeom prst="rect">
            <a:avLst/>
          </a:prstGeom>
          <a:solidFill>
            <a:schemeClr val="tx1"/>
          </a:solidFill>
          <a:ln w="9525">
            <a:noFill/>
            <a:miter lim="800000"/>
            <a:headEnd/>
            <a:tailEnd/>
          </a:ln>
          <a:effectLst/>
        </p:spPr>
        <p:txBody>
          <a:bodyPr>
            <a:spAutoFit/>
          </a:bodyPr>
          <a:lstStyle/>
          <a:p>
            <a:r>
              <a:rPr lang="zh-CN" altLang="en-US" sz="2400">
                <a:solidFill>
                  <a:srgbClr val="00FF00"/>
                </a:solidFill>
              </a:rPr>
              <a:t>得到刚体质心平动动能定理</a:t>
            </a:r>
          </a:p>
        </p:txBody>
      </p:sp>
      <p:sp>
        <p:nvSpPr>
          <p:cNvPr id="105481" name="Text Box 9"/>
          <p:cNvSpPr txBox="1">
            <a:spLocks noChangeArrowheads="1"/>
          </p:cNvSpPr>
          <p:nvPr/>
        </p:nvSpPr>
        <p:spPr bwMode="auto">
          <a:xfrm>
            <a:off x="539750" y="4797425"/>
            <a:ext cx="4146550" cy="457200"/>
          </a:xfrm>
          <a:prstGeom prst="rect">
            <a:avLst/>
          </a:prstGeom>
          <a:solidFill>
            <a:schemeClr val="tx1"/>
          </a:solidFill>
          <a:ln w="9525">
            <a:noFill/>
            <a:miter lim="800000"/>
            <a:headEnd/>
            <a:tailEnd/>
          </a:ln>
          <a:effectLst/>
        </p:spPr>
        <p:txBody>
          <a:bodyPr wrap="none">
            <a:spAutoFit/>
          </a:bodyPr>
          <a:lstStyle/>
          <a:p>
            <a:r>
              <a:rPr lang="zh-CN" altLang="en-US" sz="2400">
                <a:solidFill>
                  <a:srgbClr val="00FF00"/>
                </a:solidFill>
              </a:rPr>
              <a:t>得到刚体绕质心转动动能定理</a:t>
            </a:r>
          </a:p>
        </p:txBody>
      </p:sp>
      <p:graphicFrame>
        <p:nvGraphicFramePr>
          <p:cNvPr id="105482" name="Object 10"/>
          <p:cNvGraphicFramePr>
            <a:graphicFrameLocks noChangeAspect="1"/>
          </p:cNvGraphicFramePr>
          <p:nvPr/>
        </p:nvGraphicFramePr>
        <p:xfrm>
          <a:off x="539750" y="2079625"/>
          <a:ext cx="4465638" cy="917575"/>
        </p:xfrm>
        <a:graphic>
          <a:graphicData uri="http://schemas.openxmlformats.org/presentationml/2006/ole">
            <p:oleObj spid="_x0000_s105482" name="Equation" r:id="rId6" imgW="1917360" imgH="393480" progId="Equation.DSMT4">
              <p:embed/>
            </p:oleObj>
          </a:graphicData>
        </a:graphic>
      </p:graphicFrame>
      <p:graphicFrame>
        <p:nvGraphicFramePr>
          <p:cNvPr id="105483" name="Object 11"/>
          <p:cNvGraphicFramePr>
            <a:graphicFrameLocks noChangeAspect="1"/>
          </p:cNvGraphicFramePr>
          <p:nvPr/>
        </p:nvGraphicFramePr>
        <p:xfrm>
          <a:off x="611188" y="3206750"/>
          <a:ext cx="4465637" cy="533400"/>
        </p:xfrm>
        <a:graphic>
          <a:graphicData uri="http://schemas.openxmlformats.org/presentationml/2006/ole">
            <p:oleObj spid="_x0000_s105483" name="Equation" r:id="rId7" imgW="1650960" imgH="228600" progId="Equation.DSMT4">
              <p:embed/>
            </p:oleObj>
          </a:graphicData>
        </a:graphic>
      </p:graphicFrame>
      <p:graphicFrame>
        <p:nvGraphicFramePr>
          <p:cNvPr id="105484" name="Object 12"/>
          <p:cNvGraphicFramePr>
            <a:graphicFrameLocks noChangeAspect="1"/>
          </p:cNvGraphicFramePr>
          <p:nvPr/>
        </p:nvGraphicFramePr>
        <p:xfrm>
          <a:off x="539750" y="0"/>
          <a:ext cx="3889375" cy="558800"/>
        </p:xfrm>
        <a:graphic>
          <a:graphicData uri="http://schemas.openxmlformats.org/presentationml/2006/ole">
            <p:oleObj spid="_x0000_s105484" name="Equation" r:id="rId8" imgW="1765080" imgH="253800" progId="Equation.DSMT4">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灯片编号占位符 3"/>
          <p:cNvSpPr>
            <a:spLocks noGrp="1"/>
          </p:cNvSpPr>
          <p:nvPr>
            <p:ph type="sldNum" sz="quarter" idx="12"/>
          </p:nvPr>
        </p:nvSpPr>
        <p:spPr/>
        <p:txBody>
          <a:bodyPr/>
          <a:lstStyle/>
          <a:p>
            <a:fld id="{CF9622E6-3871-4138-8506-95B6C359D9B1}" type="slidenum">
              <a:rPr lang="en-US" altLang="zh-CN"/>
              <a:pPr/>
              <a:t>8</a:t>
            </a:fld>
            <a:endParaRPr lang="en-US" altLang="zh-CN"/>
          </a:p>
        </p:txBody>
      </p:sp>
      <p:graphicFrame>
        <p:nvGraphicFramePr>
          <p:cNvPr id="106500" name="Object 4"/>
          <p:cNvGraphicFramePr>
            <a:graphicFrameLocks noChangeAspect="1"/>
          </p:cNvGraphicFramePr>
          <p:nvPr/>
        </p:nvGraphicFramePr>
        <p:xfrm>
          <a:off x="611188" y="1412875"/>
          <a:ext cx="7056437" cy="1887538"/>
        </p:xfrm>
        <a:graphic>
          <a:graphicData uri="http://schemas.openxmlformats.org/presentationml/2006/ole">
            <p:oleObj spid="_x0000_s106500" name="Equation" r:id="rId3" imgW="2946240" imgH="787320" progId="Equation.DSMT4">
              <p:embed/>
            </p:oleObj>
          </a:graphicData>
        </a:graphic>
      </p:graphicFrame>
      <p:graphicFrame>
        <p:nvGraphicFramePr>
          <p:cNvPr id="106502" name="Object 6"/>
          <p:cNvGraphicFramePr>
            <a:graphicFrameLocks noChangeAspect="1"/>
          </p:cNvGraphicFramePr>
          <p:nvPr/>
        </p:nvGraphicFramePr>
        <p:xfrm>
          <a:off x="611188" y="3609975"/>
          <a:ext cx="4681537" cy="995363"/>
        </p:xfrm>
        <a:graphic>
          <a:graphicData uri="http://schemas.openxmlformats.org/presentationml/2006/ole">
            <p:oleObj spid="_x0000_s106502" name="Equation" r:id="rId4" imgW="1854000" imgH="393480" progId="Equation.DSMT4">
              <p:embed/>
            </p:oleObj>
          </a:graphicData>
        </a:graphic>
      </p:graphicFrame>
      <p:graphicFrame>
        <p:nvGraphicFramePr>
          <p:cNvPr id="106503" name="Object 7"/>
          <p:cNvGraphicFramePr>
            <a:graphicFrameLocks noChangeAspect="1"/>
          </p:cNvGraphicFramePr>
          <p:nvPr/>
        </p:nvGraphicFramePr>
        <p:xfrm>
          <a:off x="611188" y="5013325"/>
          <a:ext cx="4897437" cy="989013"/>
        </p:xfrm>
        <a:graphic>
          <a:graphicData uri="http://schemas.openxmlformats.org/presentationml/2006/ole">
            <p:oleObj spid="_x0000_s106503" name="Equation" r:id="rId5" imgW="2120760" imgH="393480" progId="Equation.DSMT4">
              <p:embed/>
            </p:oleObj>
          </a:graphicData>
        </a:graphic>
      </p:graphicFrame>
      <p:sp>
        <p:nvSpPr>
          <p:cNvPr id="106504" name="Text Box 8"/>
          <p:cNvSpPr txBox="1">
            <a:spLocks noChangeArrowheads="1"/>
          </p:cNvSpPr>
          <p:nvPr/>
        </p:nvSpPr>
        <p:spPr bwMode="auto">
          <a:xfrm>
            <a:off x="5651500" y="3860800"/>
            <a:ext cx="3492500" cy="457200"/>
          </a:xfrm>
          <a:prstGeom prst="rect">
            <a:avLst/>
          </a:prstGeom>
          <a:noFill/>
          <a:ln w="9525">
            <a:noFill/>
            <a:miter lim="800000"/>
            <a:headEnd/>
            <a:tailEnd/>
          </a:ln>
          <a:effectLst/>
        </p:spPr>
        <p:txBody>
          <a:bodyPr>
            <a:spAutoFit/>
          </a:bodyPr>
          <a:lstStyle/>
          <a:p>
            <a:r>
              <a:rPr lang="zh-CN" altLang="en-US" sz="2400"/>
              <a:t>刚体质心平动动能定理</a:t>
            </a:r>
          </a:p>
        </p:txBody>
      </p:sp>
      <p:sp>
        <p:nvSpPr>
          <p:cNvPr id="106505" name="Text Box 9"/>
          <p:cNvSpPr txBox="1">
            <a:spLocks noChangeArrowheads="1"/>
          </p:cNvSpPr>
          <p:nvPr/>
        </p:nvSpPr>
        <p:spPr bwMode="auto">
          <a:xfrm>
            <a:off x="5651500" y="5157788"/>
            <a:ext cx="3536950" cy="457200"/>
          </a:xfrm>
          <a:prstGeom prst="rect">
            <a:avLst/>
          </a:prstGeom>
          <a:noFill/>
          <a:ln w="9525">
            <a:noFill/>
            <a:miter lim="800000"/>
            <a:headEnd/>
            <a:tailEnd/>
          </a:ln>
          <a:effectLst/>
        </p:spPr>
        <p:txBody>
          <a:bodyPr wrap="none">
            <a:spAutoFit/>
          </a:bodyPr>
          <a:lstStyle/>
          <a:p>
            <a:r>
              <a:rPr lang="zh-CN" altLang="en-US" sz="2400"/>
              <a:t>刚体绕质心转动动能定理</a:t>
            </a:r>
          </a:p>
        </p:txBody>
      </p:sp>
      <p:sp>
        <p:nvSpPr>
          <p:cNvPr id="106506" name="Text Box 10"/>
          <p:cNvSpPr txBox="1">
            <a:spLocks noChangeArrowheads="1"/>
          </p:cNvSpPr>
          <p:nvPr/>
        </p:nvSpPr>
        <p:spPr bwMode="auto">
          <a:xfrm>
            <a:off x="142844" y="85843"/>
            <a:ext cx="8280400" cy="1128579"/>
          </a:xfrm>
          <a:prstGeom prst="rect">
            <a:avLst/>
          </a:prstGeom>
          <a:noFill/>
          <a:ln w="9525">
            <a:noFill/>
            <a:miter lim="800000"/>
            <a:headEnd/>
            <a:tailEnd/>
          </a:ln>
          <a:effectLst/>
        </p:spPr>
        <p:txBody>
          <a:bodyPr>
            <a:spAutoFit/>
          </a:bodyPr>
          <a:lstStyle/>
          <a:p>
            <a:pPr marL="900113" indent="-900113">
              <a:lnSpc>
                <a:spcPct val="150000"/>
              </a:lnSpc>
            </a:pPr>
            <a:r>
              <a:rPr lang="zh-CN" altLang="en-US" sz="2400" b="1" dirty="0">
                <a:ea typeface="楷体_GB2312" pitchFamily="49" charset="-122"/>
              </a:rPr>
              <a:t>总结</a:t>
            </a:r>
            <a:r>
              <a:rPr lang="zh-CN" altLang="en-US" sz="2400" b="1" dirty="0" smtClean="0">
                <a:ea typeface="楷体_GB2312" pitchFamily="49" charset="-122"/>
              </a:rPr>
              <a:t>：</a:t>
            </a:r>
            <a:r>
              <a:rPr lang="zh-CN" altLang="en-US" sz="2400" b="1" dirty="0" smtClean="0">
                <a:solidFill>
                  <a:srgbClr val="C00000"/>
                </a:solidFill>
                <a:ea typeface="楷体_GB2312" pitchFamily="49" charset="-122"/>
              </a:rPr>
              <a:t>刚体</a:t>
            </a:r>
            <a:r>
              <a:rPr lang="zh-CN" altLang="en-US" sz="2400" b="1" dirty="0">
                <a:solidFill>
                  <a:srgbClr val="C00000"/>
                </a:solidFill>
                <a:ea typeface="楷体_GB2312" pitchFamily="49" charset="-122"/>
              </a:rPr>
              <a:t>的动能定理</a:t>
            </a:r>
            <a:r>
              <a:rPr lang="zh-CN" altLang="en-US" sz="2400" b="1" dirty="0">
                <a:ea typeface="楷体_GB2312" pitchFamily="49" charset="-122"/>
              </a:rPr>
              <a:t>：外力对刚体所做的功等于刚体的质心平动和绕质心转动动能的变化量之和。</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灯片编号占位符 3"/>
          <p:cNvSpPr>
            <a:spLocks noGrp="1"/>
          </p:cNvSpPr>
          <p:nvPr>
            <p:ph type="sldNum" sz="quarter" idx="12"/>
          </p:nvPr>
        </p:nvSpPr>
        <p:spPr/>
        <p:txBody>
          <a:bodyPr/>
          <a:lstStyle/>
          <a:p>
            <a:fld id="{4621A096-0A10-4A88-8D2E-35C752EC35C9}" type="slidenum">
              <a:rPr lang="en-US" altLang="zh-CN"/>
              <a:pPr/>
              <a:t>9</a:t>
            </a:fld>
            <a:endParaRPr lang="en-US" altLang="zh-CN"/>
          </a:p>
        </p:txBody>
      </p:sp>
      <p:sp>
        <p:nvSpPr>
          <p:cNvPr id="80898" name="Text Box 2"/>
          <p:cNvSpPr txBox="1">
            <a:spLocks noChangeArrowheads="1"/>
          </p:cNvSpPr>
          <p:nvPr/>
        </p:nvSpPr>
        <p:spPr bwMode="auto">
          <a:xfrm>
            <a:off x="250824" y="71414"/>
            <a:ext cx="8607455" cy="1754326"/>
          </a:xfrm>
          <a:prstGeom prst="rect">
            <a:avLst/>
          </a:prstGeom>
          <a:noFill/>
          <a:ln w="9525">
            <a:solidFill>
              <a:schemeClr val="accent1"/>
            </a:solidFill>
            <a:miter lim="800000"/>
            <a:headEnd/>
            <a:tailEnd/>
          </a:ln>
          <a:effectLst/>
        </p:spPr>
        <p:txBody>
          <a:bodyPr wrap="square">
            <a:spAutoFit/>
          </a:bodyPr>
          <a:lstStyle/>
          <a:p>
            <a:pPr>
              <a:lnSpc>
                <a:spcPct val="150000"/>
              </a:lnSpc>
              <a:spcBef>
                <a:spcPct val="20000"/>
              </a:spcBef>
            </a:pPr>
            <a:r>
              <a:rPr kumimoji="1" lang="zh-CN" altLang="en-US" sz="2400" b="1" dirty="0">
                <a:solidFill>
                  <a:srgbClr val="0000CC"/>
                </a:solidFill>
                <a:latin typeface="+mn-ea"/>
                <a:ea typeface="+mn-ea"/>
              </a:rPr>
              <a:t>习题</a:t>
            </a:r>
            <a:r>
              <a:rPr kumimoji="1" lang="en-US" altLang="zh-CN" sz="2400" b="1" dirty="0">
                <a:solidFill>
                  <a:srgbClr val="0000CC"/>
                </a:solidFill>
                <a:latin typeface="+mn-ea"/>
                <a:ea typeface="+mn-ea"/>
              </a:rPr>
              <a:t>4.13</a:t>
            </a:r>
            <a:r>
              <a:rPr kumimoji="1" lang="en-US" altLang="zh-CN" sz="2400" b="1" dirty="0">
                <a:solidFill>
                  <a:schemeClr val="accent2"/>
                </a:solidFill>
                <a:latin typeface="+mn-ea"/>
                <a:ea typeface="+mn-ea"/>
              </a:rPr>
              <a:t>  </a:t>
            </a:r>
            <a:r>
              <a:rPr kumimoji="1" lang="zh-CN" altLang="en-US" sz="2400" b="1" dirty="0">
                <a:latin typeface="+mn-ea"/>
                <a:ea typeface="+mn-ea"/>
              </a:rPr>
              <a:t>有一线绕圆盘半径为</a:t>
            </a:r>
            <a:r>
              <a:rPr kumimoji="1" lang="en-US" altLang="zh-CN" sz="2400" b="1" i="1" dirty="0">
                <a:latin typeface="+mn-ea"/>
                <a:ea typeface="+mn-ea"/>
              </a:rPr>
              <a:t>R</a:t>
            </a:r>
            <a:r>
              <a:rPr kumimoji="1" lang="zh-CN" altLang="en-US" sz="2400" b="1" i="1" dirty="0">
                <a:latin typeface="+mn-ea"/>
                <a:ea typeface="+mn-ea"/>
              </a:rPr>
              <a:t>、</a:t>
            </a:r>
            <a:r>
              <a:rPr kumimoji="1" lang="zh-CN" altLang="zh-CN" sz="2400" b="1" dirty="0">
                <a:latin typeface="+mn-ea"/>
                <a:ea typeface="+mn-ea"/>
              </a:rPr>
              <a:t>质量为</a:t>
            </a:r>
            <a:r>
              <a:rPr kumimoji="1" lang="en-US" altLang="zh-CN" sz="2400" b="1" i="1" dirty="0">
                <a:latin typeface="+mn-ea"/>
                <a:ea typeface="+mn-ea"/>
              </a:rPr>
              <a:t>m</a:t>
            </a:r>
            <a:r>
              <a:rPr kumimoji="1" lang="zh-CN" altLang="zh-CN" sz="2400" b="1" dirty="0" smtClean="0">
                <a:latin typeface="+mn-ea"/>
                <a:ea typeface="+mn-ea"/>
              </a:rPr>
              <a:t>在其</a:t>
            </a:r>
            <a:r>
              <a:rPr kumimoji="1" lang="zh-CN" altLang="zh-CN" sz="2400" b="1" dirty="0">
                <a:latin typeface="+mn-ea"/>
                <a:ea typeface="+mn-ea"/>
              </a:rPr>
              <a:t>重量作用下滚落,</a:t>
            </a:r>
            <a:r>
              <a:rPr kumimoji="1" lang="zh-CN" altLang="en-US" sz="2400" b="1" dirty="0">
                <a:latin typeface="+mn-ea"/>
                <a:ea typeface="+mn-ea"/>
              </a:rPr>
              <a:t>线</a:t>
            </a:r>
            <a:r>
              <a:rPr kumimoji="1" lang="zh-CN" altLang="zh-CN" sz="2400" b="1" dirty="0">
                <a:latin typeface="+mn-ea"/>
                <a:ea typeface="+mn-ea"/>
              </a:rPr>
              <a:t>的上端固定在天花板上。求圆盘中心从静止下落</a:t>
            </a:r>
            <a:r>
              <a:rPr kumimoji="1" lang="en-US" altLang="zh-CN" sz="2400" b="1" i="1" dirty="0">
                <a:latin typeface="+mn-ea"/>
                <a:ea typeface="+mn-ea"/>
              </a:rPr>
              <a:t>h</a:t>
            </a:r>
            <a:r>
              <a:rPr kumimoji="1" lang="zh-CN" altLang="zh-CN" sz="2400" b="1" dirty="0">
                <a:latin typeface="+mn-ea"/>
                <a:ea typeface="+mn-ea"/>
              </a:rPr>
              <a:t>高度时的转动动能和质心速度?</a:t>
            </a:r>
            <a:r>
              <a:rPr kumimoji="1" lang="zh-CN" altLang="en-US" sz="2400" b="1" dirty="0">
                <a:latin typeface="+mn-ea"/>
                <a:ea typeface="+mn-ea"/>
              </a:rPr>
              <a:t>绳中的张力</a:t>
            </a:r>
            <a:r>
              <a:rPr kumimoji="1" lang="zh-CN" altLang="en-US" sz="2400" b="1" dirty="0" smtClean="0">
                <a:latin typeface="+mn-ea"/>
                <a:ea typeface="+mn-ea"/>
              </a:rPr>
              <a:t>？</a:t>
            </a:r>
            <a:r>
              <a:rPr kumimoji="1" lang="en-US" altLang="zh-CN" sz="2400" b="1" dirty="0" smtClean="0">
                <a:latin typeface="+mn-ea"/>
                <a:ea typeface="+mn-ea"/>
              </a:rPr>
              <a:t>p111</a:t>
            </a:r>
            <a:endParaRPr kumimoji="1" lang="zh-CN" altLang="en-US" sz="2400" b="1" dirty="0">
              <a:latin typeface="+mn-ea"/>
              <a:ea typeface="+mn-ea"/>
            </a:endParaRPr>
          </a:p>
        </p:txBody>
      </p:sp>
      <p:graphicFrame>
        <p:nvGraphicFramePr>
          <p:cNvPr id="80899" name="Object 3"/>
          <p:cNvGraphicFramePr>
            <a:graphicFrameLocks noChangeAspect="1"/>
          </p:cNvGraphicFramePr>
          <p:nvPr/>
        </p:nvGraphicFramePr>
        <p:xfrm>
          <a:off x="2627313" y="3573463"/>
          <a:ext cx="2160587" cy="479425"/>
        </p:xfrm>
        <a:graphic>
          <a:graphicData uri="http://schemas.openxmlformats.org/presentationml/2006/ole">
            <p:oleObj spid="_x0000_s80899" name="Equation" r:id="rId4" imgW="927000" imgH="228600" progId="Equation.3">
              <p:embed/>
            </p:oleObj>
          </a:graphicData>
        </a:graphic>
      </p:graphicFrame>
      <p:graphicFrame>
        <p:nvGraphicFramePr>
          <p:cNvPr id="80901" name="Object 5"/>
          <p:cNvGraphicFramePr>
            <a:graphicFrameLocks noChangeAspect="1"/>
          </p:cNvGraphicFramePr>
          <p:nvPr/>
        </p:nvGraphicFramePr>
        <p:xfrm>
          <a:off x="2627313" y="4292600"/>
          <a:ext cx="6107112" cy="860425"/>
        </p:xfrm>
        <a:graphic>
          <a:graphicData uri="http://schemas.openxmlformats.org/presentationml/2006/ole">
            <p:oleObj spid="_x0000_s80901" name="Equation" r:id="rId5" imgW="2425680" imgH="393480" progId="Equation.DSMT4">
              <p:embed/>
            </p:oleObj>
          </a:graphicData>
        </a:graphic>
      </p:graphicFrame>
      <p:grpSp>
        <p:nvGrpSpPr>
          <p:cNvPr id="80910" name="Group 14"/>
          <p:cNvGrpSpPr>
            <a:grpSpLocks/>
          </p:cNvGrpSpPr>
          <p:nvPr/>
        </p:nvGrpSpPr>
        <p:grpSpPr bwMode="auto">
          <a:xfrm>
            <a:off x="7239000" y="3048000"/>
            <a:ext cx="720725" cy="687388"/>
            <a:chOff x="3312" y="1872"/>
            <a:chExt cx="454" cy="433"/>
          </a:xfrm>
        </p:grpSpPr>
        <p:sp>
          <p:nvSpPr>
            <p:cNvPr id="80911" name="Line 15"/>
            <p:cNvSpPr>
              <a:spLocks noChangeShapeType="1"/>
            </p:cNvSpPr>
            <p:nvPr/>
          </p:nvSpPr>
          <p:spPr bwMode="auto">
            <a:xfrm>
              <a:off x="3312" y="1872"/>
              <a:ext cx="0" cy="432"/>
            </a:xfrm>
            <a:prstGeom prst="line">
              <a:avLst/>
            </a:prstGeom>
            <a:noFill/>
            <a:ln w="28575">
              <a:solidFill>
                <a:schemeClr val="tx1"/>
              </a:solidFill>
              <a:round/>
              <a:headEnd/>
              <a:tailEnd type="arrow" w="med" len="med"/>
            </a:ln>
            <a:effectLst/>
          </p:spPr>
          <p:txBody>
            <a:bodyPr wrap="none" anchor="ctr"/>
            <a:lstStyle/>
            <a:p>
              <a:endParaRPr lang="zh-CN" altLang="en-US"/>
            </a:p>
          </p:txBody>
        </p:sp>
        <p:graphicFrame>
          <p:nvGraphicFramePr>
            <p:cNvPr id="80912" name="Object 16"/>
            <p:cNvGraphicFramePr>
              <a:graphicFrameLocks noChangeAspect="1"/>
            </p:cNvGraphicFramePr>
            <p:nvPr/>
          </p:nvGraphicFramePr>
          <p:xfrm>
            <a:off x="3360" y="2016"/>
            <a:ext cx="406" cy="289"/>
          </p:xfrm>
          <a:graphic>
            <a:graphicData uri="http://schemas.openxmlformats.org/presentationml/2006/ole">
              <p:oleObj spid="_x0000_s80912" name="公式" r:id="rId6" imgW="241200" imgH="190440" progId="Equation.3">
                <p:embed/>
              </p:oleObj>
            </a:graphicData>
          </a:graphic>
        </p:graphicFrame>
      </p:grpSp>
      <p:graphicFrame>
        <p:nvGraphicFramePr>
          <p:cNvPr id="80916" name="Object 20"/>
          <p:cNvGraphicFramePr>
            <a:graphicFrameLocks noChangeAspect="1"/>
          </p:cNvGraphicFramePr>
          <p:nvPr/>
        </p:nvGraphicFramePr>
        <p:xfrm>
          <a:off x="3708400" y="2636838"/>
          <a:ext cx="2160588" cy="836612"/>
        </p:xfrm>
        <a:graphic>
          <a:graphicData uri="http://schemas.openxmlformats.org/presentationml/2006/ole">
            <p:oleObj spid="_x0000_s80916" name="Equation" r:id="rId7" imgW="914400" imgH="393480" progId="Equation.DSMT4">
              <p:embed/>
            </p:oleObj>
          </a:graphicData>
        </a:graphic>
      </p:graphicFrame>
      <p:graphicFrame>
        <p:nvGraphicFramePr>
          <p:cNvPr id="80917" name="Object 21"/>
          <p:cNvGraphicFramePr>
            <a:graphicFrameLocks noChangeAspect="1"/>
          </p:cNvGraphicFramePr>
          <p:nvPr/>
        </p:nvGraphicFramePr>
        <p:xfrm>
          <a:off x="1908175" y="2636838"/>
          <a:ext cx="1511300" cy="825500"/>
        </p:xfrm>
        <a:graphic>
          <a:graphicData uri="http://schemas.openxmlformats.org/presentationml/2006/ole">
            <p:oleObj spid="_x0000_s80917" name="Equation" r:id="rId8" imgW="647640" imgH="393480" progId="Equation.DSMT4">
              <p:embed/>
            </p:oleObj>
          </a:graphicData>
        </a:graphic>
      </p:graphicFrame>
      <p:sp>
        <p:nvSpPr>
          <p:cNvPr id="80918" name="Text Box 22"/>
          <p:cNvSpPr txBox="1">
            <a:spLocks noChangeArrowheads="1"/>
          </p:cNvSpPr>
          <p:nvPr/>
        </p:nvSpPr>
        <p:spPr bwMode="auto">
          <a:xfrm>
            <a:off x="250825" y="3573463"/>
            <a:ext cx="2879725" cy="457200"/>
          </a:xfrm>
          <a:prstGeom prst="rect">
            <a:avLst/>
          </a:prstGeom>
          <a:noFill/>
          <a:ln w="9525">
            <a:noFill/>
            <a:miter lim="800000"/>
            <a:headEnd/>
            <a:tailEnd/>
          </a:ln>
          <a:effectLst/>
        </p:spPr>
        <p:txBody>
          <a:bodyPr>
            <a:spAutoFit/>
          </a:bodyPr>
          <a:lstStyle/>
          <a:p>
            <a:r>
              <a:rPr kumimoji="1" lang="zh-CN" altLang="en-US" sz="2400" b="1">
                <a:latin typeface="Times New Roman" pitchFamily="18" charset="0"/>
                <a:ea typeface="楷体_GB2312" pitchFamily="49" charset="-122"/>
              </a:rPr>
              <a:t>质心运动定理：</a:t>
            </a:r>
          </a:p>
        </p:txBody>
      </p:sp>
      <p:sp>
        <p:nvSpPr>
          <p:cNvPr id="80919" name="Text Box 23"/>
          <p:cNvSpPr txBox="1">
            <a:spLocks noChangeArrowheads="1"/>
          </p:cNvSpPr>
          <p:nvPr/>
        </p:nvSpPr>
        <p:spPr bwMode="auto">
          <a:xfrm>
            <a:off x="539750" y="4508500"/>
            <a:ext cx="2808288" cy="457200"/>
          </a:xfrm>
          <a:prstGeom prst="rect">
            <a:avLst/>
          </a:prstGeom>
          <a:noFill/>
          <a:ln w="9525">
            <a:noFill/>
            <a:miter lim="800000"/>
            <a:headEnd/>
            <a:tailEnd/>
          </a:ln>
          <a:effectLst/>
        </p:spPr>
        <p:txBody>
          <a:bodyPr>
            <a:spAutoFit/>
          </a:bodyPr>
          <a:lstStyle/>
          <a:p>
            <a:r>
              <a:rPr kumimoji="1" lang="zh-CN" altLang="en-US" sz="2400" b="1">
                <a:latin typeface="Times New Roman" pitchFamily="18" charset="0"/>
                <a:ea typeface="楷体_GB2312" pitchFamily="49" charset="-122"/>
              </a:rPr>
              <a:t>角动量定理：</a:t>
            </a:r>
          </a:p>
        </p:txBody>
      </p:sp>
      <p:sp>
        <p:nvSpPr>
          <p:cNvPr id="80921" name="Text Box 25"/>
          <p:cNvSpPr txBox="1">
            <a:spLocks noChangeArrowheads="1"/>
          </p:cNvSpPr>
          <p:nvPr/>
        </p:nvSpPr>
        <p:spPr bwMode="auto">
          <a:xfrm>
            <a:off x="285720" y="1643050"/>
            <a:ext cx="6192838" cy="1200329"/>
          </a:xfrm>
          <a:prstGeom prst="rect">
            <a:avLst/>
          </a:prstGeom>
          <a:noFill/>
          <a:ln w="9525">
            <a:noFill/>
            <a:miter lim="800000"/>
            <a:headEnd/>
            <a:tailEnd/>
          </a:ln>
          <a:effectLst/>
        </p:spPr>
        <p:txBody>
          <a:bodyPr>
            <a:spAutoFit/>
          </a:bodyPr>
          <a:lstStyle/>
          <a:p>
            <a:pPr>
              <a:lnSpc>
                <a:spcPct val="150000"/>
              </a:lnSpc>
            </a:pPr>
            <a:r>
              <a:rPr kumimoji="1" lang="zh-CN" altLang="en-US" sz="2400" b="1" dirty="0">
                <a:solidFill>
                  <a:schemeClr val="tx2"/>
                </a:solidFill>
                <a:latin typeface="Times New Roman" pitchFamily="18" charset="0"/>
                <a:ea typeface="楷体_GB2312" pitchFamily="49" charset="-122"/>
              </a:rPr>
              <a:t>解：张力的作用点是瞬时不动点</a:t>
            </a:r>
            <a:endParaRPr kumimoji="1" lang="zh-CN" altLang="en-US" sz="2400" b="1" dirty="0">
              <a:latin typeface="Times New Roman" pitchFamily="18" charset="0"/>
              <a:ea typeface="楷体_GB2312" pitchFamily="49" charset="-122"/>
            </a:endParaRPr>
          </a:p>
          <a:p>
            <a:pPr>
              <a:lnSpc>
                <a:spcPct val="150000"/>
              </a:lnSpc>
            </a:pPr>
            <a:r>
              <a:rPr kumimoji="1" lang="zh-CN" altLang="en-US" sz="2400" b="1" dirty="0">
                <a:latin typeface="Times New Roman" pitchFamily="18" charset="0"/>
                <a:ea typeface="楷体_GB2312" pitchFamily="49" charset="-122"/>
              </a:rPr>
              <a:t>　　角量、线量的关系以及转动惯量</a:t>
            </a:r>
          </a:p>
        </p:txBody>
      </p:sp>
      <p:graphicFrame>
        <p:nvGraphicFramePr>
          <p:cNvPr id="80922" name="Object 26"/>
          <p:cNvGraphicFramePr>
            <a:graphicFrameLocks noChangeAspect="1"/>
          </p:cNvGraphicFramePr>
          <p:nvPr/>
        </p:nvGraphicFramePr>
        <p:xfrm>
          <a:off x="539750" y="2565400"/>
          <a:ext cx="1223963" cy="793750"/>
        </p:xfrm>
        <a:graphic>
          <a:graphicData uri="http://schemas.openxmlformats.org/presentationml/2006/ole">
            <p:oleObj spid="_x0000_s80922" name="Equation" r:id="rId9" imgW="545760" imgH="393480" progId="Equation.DSMT4">
              <p:embed/>
            </p:oleObj>
          </a:graphicData>
        </a:graphic>
      </p:graphicFrame>
      <p:grpSp>
        <p:nvGrpSpPr>
          <p:cNvPr id="80926" name="Group 30"/>
          <p:cNvGrpSpPr>
            <a:grpSpLocks/>
          </p:cNvGrpSpPr>
          <p:nvPr/>
        </p:nvGrpSpPr>
        <p:grpSpPr bwMode="auto">
          <a:xfrm>
            <a:off x="6705600" y="1905000"/>
            <a:ext cx="1147763" cy="1371600"/>
            <a:chOff x="4224" y="1200"/>
            <a:chExt cx="723" cy="864"/>
          </a:xfrm>
        </p:grpSpPr>
        <p:sp>
          <p:nvSpPr>
            <p:cNvPr id="80927" name="Line 31"/>
            <p:cNvSpPr>
              <a:spLocks noChangeShapeType="1"/>
            </p:cNvSpPr>
            <p:nvPr/>
          </p:nvSpPr>
          <p:spPr bwMode="auto">
            <a:xfrm rot="10800000">
              <a:off x="4623" y="1200"/>
              <a:ext cx="324" cy="0"/>
            </a:xfrm>
            <a:prstGeom prst="line">
              <a:avLst/>
            </a:prstGeom>
            <a:noFill/>
            <a:ln w="76200">
              <a:solidFill>
                <a:srgbClr val="336600"/>
              </a:solidFill>
              <a:round/>
              <a:headEnd/>
              <a:tailEnd/>
            </a:ln>
            <a:effectLst/>
          </p:spPr>
          <p:txBody>
            <a:bodyPr wrap="none" anchor="ctr"/>
            <a:lstStyle/>
            <a:p>
              <a:endParaRPr lang="zh-CN" altLang="en-US"/>
            </a:p>
          </p:txBody>
        </p:sp>
        <p:graphicFrame>
          <p:nvGraphicFramePr>
            <p:cNvPr id="80928" name="Object 32"/>
            <p:cNvGraphicFramePr>
              <a:graphicFrameLocks noChangeAspect="1"/>
            </p:cNvGraphicFramePr>
            <p:nvPr/>
          </p:nvGraphicFramePr>
          <p:xfrm>
            <a:off x="4464" y="1728"/>
            <a:ext cx="298" cy="233"/>
          </p:xfrm>
          <a:graphic>
            <a:graphicData uri="http://schemas.openxmlformats.org/presentationml/2006/ole">
              <p:oleObj spid="_x0000_s80928" name="公式" r:id="rId10" imgW="164880" imgH="139680" progId="Equation.3">
                <p:embed/>
              </p:oleObj>
            </a:graphicData>
          </a:graphic>
        </p:graphicFrame>
        <p:sp>
          <p:nvSpPr>
            <p:cNvPr id="80929" name="Freeform 33"/>
            <p:cNvSpPr>
              <a:spLocks/>
            </p:cNvSpPr>
            <p:nvPr/>
          </p:nvSpPr>
          <p:spPr bwMode="auto">
            <a:xfrm>
              <a:off x="4797" y="1200"/>
              <a:ext cx="1" cy="603"/>
            </a:xfrm>
            <a:custGeom>
              <a:avLst/>
              <a:gdLst/>
              <a:ahLst/>
              <a:cxnLst>
                <a:cxn ang="0">
                  <a:pos x="6" y="0"/>
                </a:cxn>
                <a:cxn ang="0">
                  <a:pos x="0" y="603"/>
                </a:cxn>
              </a:cxnLst>
              <a:rect l="0" t="0" r="r" b="b"/>
              <a:pathLst>
                <a:path w="6" h="603">
                  <a:moveTo>
                    <a:pt x="6" y="0"/>
                  </a:moveTo>
                  <a:lnTo>
                    <a:pt x="0" y="603"/>
                  </a:lnTo>
                </a:path>
              </a:pathLst>
            </a:custGeom>
            <a:noFill/>
            <a:ln w="38100" cap="flat" cmpd="sng">
              <a:solidFill>
                <a:srgbClr val="CC0000"/>
              </a:solidFill>
              <a:prstDash val="solid"/>
              <a:round/>
              <a:headEnd type="none" w="med" len="med"/>
              <a:tailEnd type="none" w="med" len="med"/>
            </a:ln>
            <a:effectLst/>
          </p:spPr>
          <p:txBody>
            <a:bodyPr wrap="none" anchor="ctr"/>
            <a:lstStyle/>
            <a:p>
              <a:endParaRPr lang="zh-CN" altLang="en-US"/>
            </a:p>
          </p:txBody>
        </p:sp>
        <p:graphicFrame>
          <p:nvGraphicFramePr>
            <p:cNvPr id="80930" name="Object 34"/>
            <p:cNvGraphicFramePr>
              <a:graphicFrameLocks noChangeAspect="1"/>
            </p:cNvGraphicFramePr>
            <p:nvPr/>
          </p:nvGraphicFramePr>
          <p:xfrm>
            <a:off x="4272" y="1584"/>
            <a:ext cx="209" cy="216"/>
          </p:xfrm>
          <a:graphic>
            <a:graphicData uri="http://schemas.openxmlformats.org/presentationml/2006/ole">
              <p:oleObj spid="_x0000_s80930" name="公式" r:id="rId11" imgW="152280" imgH="164880" progId="Equation.3">
                <p:embed/>
              </p:oleObj>
            </a:graphicData>
          </a:graphic>
        </p:graphicFrame>
        <p:sp>
          <p:nvSpPr>
            <p:cNvPr id="80931" name="Oval 35"/>
            <p:cNvSpPr>
              <a:spLocks noChangeArrowheads="1"/>
            </p:cNvSpPr>
            <p:nvPr/>
          </p:nvSpPr>
          <p:spPr bwMode="auto">
            <a:xfrm>
              <a:off x="4224" y="1536"/>
              <a:ext cx="576" cy="528"/>
            </a:xfrm>
            <a:prstGeom prst="ellipse">
              <a:avLst/>
            </a:prstGeom>
            <a:noFill/>
            <a:ln w="38100">
              <a:solidFill>
                <a:schemeClr val="tx2"/>
              </a:solidFill>
              <a:round/>
              <a:headEnd/>
              <a:tailEnd/>
            </a:ln>
            <a:effectLst/>
          </p:spPr>
          <p:txBody>
            <a:bodyPr wrap="none" anchor="ctr"/>
            <a:lstStyle/>
            <a:p>
              <a:endParaRPr lang="zh-CN" altLang="en-US"/>
            </a:p>
          </p:txBody>
        </p:sp>
        <p:sp>
          <p:nvSpPr>
            <p:cNvPr id="80932" name="Line 36"/>
            <p:cNvSpPr>
              <a:spLocks noChangeShapeType="1"/>
            </p:cNvSpPr>
            <p:nvPr/>
          </p:nvSpPr>
          <p:spPr bwMode="auto">
            <a:xfrm flipH="1">
              <a:off x="4224" y="1824"/>
              <a:ext cx="288" cy="0"/>
            </a:xfrm>
            <a:prstGeom prst="line">
              <a:avLst/>
            </a:prstGeom>
            <a:noFill/>
            <a:ln w="9525">
              <a:solidFill>
                <a:schemeClr val="tx1"/>
              </a:solidFill>
              <a:round/>
              <a:headEnd/>
              <a:tailEnd/>
            </a:ln>
            <a:effectLst/>
          </p:spPr>
          <p:txBody>
            <a:bodyPr wrap="none" anchor="ctr"/>
            <a:lstStyle/>
            <a:p>
              <a:endParaRPr lang="zh-CN" altLang="en-US"/>
            </a:p>
          </p:txBody>
        </p:sp>
      </p:grpSp>
      <p:grpSp>
        <p:nvGrpSpPr>
          <p:cNvPr id="80933" name="Group 37"/>
          <p:cNvGrpSpPr>
            <a:grpSpLocks/>
          </p:cNvGrpSpPr>
          <p:nvPr/>
        </p:nvGrpSpPr>
        <p:grpSpPr bwMode="auto">
          <a:xfrm>
            <a:off x="7602538" y="1981200"/>
            <a:ext cx="411162" cy="763588"/>
            <a:chOff x="5077" y="1344"/>
            <a:chExt cx="259" cy="481"/>
          </a:xfrm>
        </p:grpSpPr>
        <p:sp>
          <p:nvSpPr>
            <p:cNvPr id="80934" name="Line 38"/>
            <p:cNvSpPr>
              <a:spLocks noChangeShapeType="1"/>
            </p:cNvSpPr>
            <p:nvPr/>
          </p:nvSpPr>
          <p:spPr bwMode="auto">
            <a:xfrm flipV="1">
              <a:off x="5088" y="1344"/>
              <a:ext cx="0" cy="432"/>
            </a:xfrm>
            <a:prstGeom prst="line">
              <a:avLst/>
            </a:prstGeom>
            <a:noFill/>
            <a:ln w="38100">
              <a:solidFill>
                <a:srgbClr val="000066"/>
              </a:solidFill>
              <a:round/>
              <a:headEnd/>
              <a:tailEnd type="arrow" w="med" len="med"/>
            </a:ln>
            <a:effectLst/>
          </p:spPr>
          <p:txBody>
            <a:bodyPr wrap="none" anchor="ctr"/>
            <a:lstStyle/>
            <a:p>
              <a:endParaRPr lang="zh-CN" altLang="en-US"/>
            </a:p>
          </p:txBody>
        </p:sp>
        <p:graphicFrame>
          <p:nvGraphicFramePr>
            <p:cNvPr id="80935" name="Object 39"/>
            <p:cNvGraphicFramePr>
              <a:graphicFrameLocks noChangeAspect="1"/>
            </p:cNvGraphicFramePr>
            <p:nvPr/>
          </p:nvGraphicFramePr>
          <p:xfrm>
            <a:off x="5077" y="1536"/>
            <a:ext cx="259" cy="289"/>
          </p:xfrm>
          <a:graphic>
            <a:graphicData uri="http://schemas.openxmlformats.org/presentationml/2006/ole">
              <p:oleObj spid="_x0000_s80935" name="Equation" r:id="rId12" imgW="152280" imgH="190440" progId="Equation.DSMT4">
                <p:embed/>
              </p:oleObj>
            </a:graphicData>
          </a:graphic>
        </p:graphicFrame>
      </p:grpSp>
      <p:grpSp>
        <p:nvGrpSpPr>
          <p:cNvPr id="80945" name="Group 49"/>
          <p:cNvGrpSpPr>
            <a:grpSpLocks/>
          </p:cNvGrpSpPr>
          <p:nvPr/>
        </p:nvGrpSpPr>
        <p:grpSpPr bwMode="auto">
          <a:xfrm>
            <a:off x="7596188" y="2349500"/>
            <a:ext cx="1349375" cy="503238"/>
            <a:chOff x="4785" y="1480"/>
            <a:chExt cx="850" cy="317"/>
          </a:xfrm>
        </p:grpSpPr>
        <p:grpSp>
          <p:nvGrpSpPr>
            <p:cNvPr id="80944" name="Group 48"/>
            <p:cNvGrpSpPr>
              <a:grpSpLocks/>
            </p:cNvGrpSpPr>
            <p:nvPr/>
          </p:nvGrpSpPr>
          <p:grpSpPr bwMode="auto">
            <a:xfrm>
              <a:off x="4785" y="1480"/>
              <a:ext cx="817" cy="317"/>
              <a:chOff x="4785" y="1480"/>
              <a:chExt cx="817" cy="317"/>
            </a:xfrm>
          </p:grpSpPr>
          <p:sp>
            <p:nvSpPr>
              <p:cNvPr id="80937" name="Line 41"/>
              <p:cNvSpPr>
                <a:spLocks noChangeShapeType="1"/>
              </p:cNvSpPr>
              <p:nvPr/>
            </p:nvSpPr>
            <p:spPr bwMode="auto">
              <a:xfrm>
                <a:off x="5103" y="1480"/>
                <a:ext cx="453" cy="0"/>
              </a:xfrm>
              <a:prstGeom prst="line">
                <a:avLst/>
              </a:prstGeom>
              <a:noFill/>
              <a:ln w="9525">
                <a:solidFill>
                  <a:schemeClr val="tx1"/>
                </a:solidFill>
                <a:miter lim="800000"/>
                <a:headEnd/>
                <a:tailEnd/>
              </a:ln>
              <a:effectLst/>
            </p:spPr>
            <p:txBody>
              <a:bodyPr wrap="none"/>
              <a:lstStyle/>
              <a:p>
                <a:endParaRPr lang="zh-CN" altLang="en-US"/>
              </a:p>
            </p:txBody>
          </p:sp>
          <p:sp>
            <p:nvSpPr>
              <p:cNvPr id="80938" name="Line 42"/>
              <p:cNvSpPr>
                <a:spLocks noChangeShapeType="1"/>
              </p:cNvSpPr>
              <p:nvPr/>
            </p:nvSpPr>
            <p:spPr bwMode="auto">
              <a:xfrm>
                <a:off x="4785" y="1797"/>
                <a:ext cx="817" cy="0"/>
              </a:xfrm>
              <a:prstGeom prst="line">
                <a:avLst/>
              </a:prstGeom>
              <a:noFill/>
              <a:ln w="9525">
                <a:solidFill>
                  <a:schemeClr val="tx1"/>
                </a:solidFill>
                <a:miter lim="800000"/>
                <a:headEnd/>
                <a:tailEnd/>
              </a:ln>
              <a:effectLst/>
            </p:spPr>
            <p:txBody>
              <a:bodyPr wrap="none"/>
              <a:lstStyle/>
              <a:p>
                <a:endParaRPr lang="zh-CN" altLang="en-US"/>
              </a:p>
            </p:txBody>
          </p:sp>
          <p:sp>
            <p:nvSpPr>
              <p:cNvPr id="80939" name="Line 43"/>
              <p:cNvSpPr>
                <a:spLocks noChangeShapeType="1"/>
              </p:cNvSpPr>
              <p:nvPr/>
            </p:nvSpPr>
            <p:spPr bwMode="auto">
              <a:xfrm>
                <a:off x="5329" y="1480"/>
                <a:ext cx="0" cy="317"/>
              </a:xfrm>
              <a:prstGeom prst="line">
                <a:avLst/>
              </a:prstGeom>
              <a:noFill/>
              <a:ln w="9525">
                <a:solidFill>
                  <a:schemeClr val="tx1"/>
                </a:solidFill>
                <a:miter lim="800000"/>
                <a:headEnd type="triangle" w="med" len="med"/>
                <a:tailEnd type="triangle" w="med" len="med"/>
              </a:ln>
              <a:effectLst/>
            </p:spPr>
            <p:txBody>
              <a:bodyPr wrap="none"/>
              <a:lstStyle/>
              <a:p>
                <a:endParaRPr lang="zh-CN" altLang="en-US"/>
              </a:p>
            </p:txBody>
          </p:sp>
        </p:grpSp>
        <p:sp>
          <p:nvSpPr>
            <p:cNvPr id="80941" name="Text Box 45"/>
            <p:cNvSpPr txBox="1">
              <a:spLocks noChangeArrowheads="1"/>
            </p:cNvSpPr>
            <p:nvPr/>
          </p:nvSpPr>
          <p:spPr bwMode="auto">
            <a:xfrm>
              <a:off x="5375" y="1525"/>
              <a:ext cx="260" cy="231"/>
            </a:xfrm>
            <a:prstGeom prst="rect">
              <a:avLst/>
            </a:prstGeom>
            <a:noFill/>
            <a:ln w="9525">
              <a:noFill/>
              <a:miter lim="800000"/>
              <a:headEnd/>
              <a:tailEnd/>
            </a:ln>
            <a:effectLst/>
          </p:spPr>
          <p:txBody>
            <a:bodyPr wrap="none">
              <a:spAutoFit/>
            </a:bodyPr>
            <a:lstStyle/>
            <a:p>
              <a:r>
                <a:rPr lang="zh-CN" altLang="en-US"/>
                <a:t>ｈ</a:t>
              </a:r>
            </a:p>
          </p:txBody>
        </p:sp>
      </p:grpSp>
      <p:graphicFrame>
        <p:nvGraphicFramePr>
          <p:cNvPr id="80942" name="Object 46"/>
          <p:cNvGraphicFramePr>
            <a:graphicFrameLocks noChangeAspect="1"/>
          </p:cNvGraphicFramePr>
          <p:nvPr/>
        </p:nvGraphicFramePr>
        <p:xfrm>
          <a:off x="2640013" y="5373688"/>
          <a:ext cx="3444875" cy="952500"/>
        </p:xfrm>
        <a:graphic>
          <a:graphicData uri="http://schemas.openxmlformats.org/presentationml/2006/ole">
            <p:oleObj spid="_x0000_s80942" name="Equation" r:id="rId13" imgW="1282680" imgH="393480" progId="Equation.DSMT4">
              <p:embed/>
            </p:oleObj>
          </a:graphicData>
        </a:graphic>
      </p:graphicFrame>
      <p:sp>
        <p:nvSpPr>
          <p:cNvPr id="80943" name="Rectangle 47"/>
          <p:cNvSpPr>
            <a:spLocks noChangeArrowheads="1"/>
          </p:cNvSpPr>
          <p:nvPr/>
        </p:nvSpPr>
        <p:spPr bwMode="auto">
          <a:xfrm>
            <a:off x="539750" y="5445125"/>
            <a:ext cx="5184775" cy="822325"/>
          </a:xfrm>
          <a:prstGeom prst="rect">
            <a:avLst/>
          </a:prstGeom>
          <a:noFill/>
          <a:ln w="9525">
            <a:noFill/>
            <a:miter lim="800000"/>
            <a:headEnd/>
            <a:tailEnd/>
          </a:ln>
          <a:effectLst/>
        </p:spPr>
        <p:txBody>
          <a:bodyPr>
            <a:spAutoFit/>
          </a:bodyPr>
          <a:lstStyle/>
          <a:p>
            <a:r>
              <a:rPr kumimoji="1" lang="zh-CN" altLang="en-US" sz="2400" b="1"/>
              <a:t>刚体转动的</a:t>
            </a:r>
          </a:p>
          <a:p>
            <a:r>
              <a:rPr kumimoji="1" lang="zh-CN" altLang="en-US" sz="2400" b="1"/>
              <a:t>动能定理：</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0898">
                                            <p:txEl>
                                              <p:pRg st="0" end="0"/>
                                            </p:txEl>
                                          </p:spTgt>
                                        </p:tgtEl>
                                        <p:attrNameLst>
                                          <p:attrName>style.visibility</p:attrName>
                                        </p:attrNameLst>
                                      </p:cBhvr>
                                      <p:to>
                                        <p:strVal val="visible"/>
                                      </p:to>
                                    </p:set>
                                    <p:animEffect transition="in" filter="wipe(left)">
                                      <p:cBhvr>
                                        <p:cTn id="7" dur="500"/>
                                        <p:tgtEl>
                                          <p:spTgt spid="808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0926"/>
                                        </p:tgtEl>
                                        <p:attrNameLst>
                                          <p:attrName>style.visibility</p:attrName>
                                        </p:attrNameLst>
                                      </p:cBhvr>
                                      <p:to>
                                        <p:strVal val="visible"/>
                                      </p:to>
                                    </p:set>
                                    <p:animEffect transition="in" filter="wipe(up)">
                                      <p:cBhvr>
                                        <p:cTn id="12" dur="500"/>
                                        <p:tgtEl>
                                          <p:spTgt spid="809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80933"/>
                                        </p:tgtEl>
                                        <p:attrNameLst>
                                          <p:attrName>style.visibility</p:attrName>
                                        </p:attrNameLst>
                                      </p:cBhvr>
                                      <p:to>
                                        <p:strVal val="visible"/>
                                      </p:to>
                                    </p:set>
                                    <p:animEffect transition="in" filter="wipe(down)">
                                      <p:cBhvr>
                                        <p:cTn id="17" dur="500"/>
                                        <p:tgtEl>
                                          <p:spTgt spid="8093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80910"/>
                                        </p:tgtEl>
                                        <p:attrNameLst>
                                          <p:attrName>style.visibility</p:attrName>
                                        </p:attrNameLst>
                                      </p:cBhvr>
                                      <p:to>
                                        <p:strVal val="visible"/>
                                      </p:to>
                                    </p:set>
                                    <p:animEffect transition="in" filter="wipe(up)">
                                      <p:cBhvr>
                                        <p:cTn id="22" dur="500"/>
                                        <p:tgtEl>
                                          <p:spTgt spid="80910"/>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80945"/>
                                        </p:tgtEl>
                                        <p:attrNameLst>
                                          <p:attrName>style.visibility</p:attrName>
                                        </p:attrNameLst>
                                      </p:cBhvr>
                                      <p:to>
                                        <p:strVal val="visible"/>
                                      </p:to>
                                    </p:set>
                                    <p:anim calcmode="lin" valueType="num">
                                      <p:cBhvr additive="base">
                                        <p:cTn id="27" dur="500" fill="hold"/>
                                        <p:tgtEl>
                                          <p:spTgt spid="80945"/>
                                        </p:tgtEl>
                                        <p:attrNameLst>
                                          <p:attrName>ppt_x</p:attrName>
                                        </p:attrNameLst>
                                      </p:cBhvr>
                                      <p:tavLst>
                                        <p:tav tm="0">
                                          <p:val>
                                            <p:strVal val="#ppt_x"/>
                                          </p:val>
                                        </p:tav>
                                        <p:tav tm="100000">
                                          <p:val>
                                            <p:strVal val="#ppt_x"/>
                                          </p:val>
                                        </p:tav>
                                      </p:tavLst>
                                    </p:anim>
                                    <p:anim calcmode="lin" valueType="num">
                                      <p:cBhvr additive="base">
                                        <p:cTn id="28" dur="500" fill="hold"/>
                                        <p:tgtEl>
                                          <p:spTgt spid="8094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grpId="0" nodeType="clickEffect">
                                  <p:stCondLst>
                                    <p:cond delay="0"/>
                                  </p:stCondLst>
                                  <p:childTnLst>
                                    <p:set>
                                      <p:cBhvr>
                                        <p:cTn id="32" dur="1" fill="hold">
                                          <p:stCondLst>
                                            <p:cond delay="0"/>
                                          </p:stCondLst>
                                        </p:cTn>
                                        <p:tgtEl>
                                          <p:spTgt spid="80921"/>
                                        </p:tgtEl>
                                        <p:attrNameLst>
                                          <p:attrName>style.visibility</p:attrName>
                                        </p:attrNameLst>
                                      </p:cBhvr>
                                      <p:to>
                                        <p:strVal val="visible"/>
                                      </p:to>
                                    </p:set>
                                    <p:animEffect transition="in" filter="wipe(right)">
                                      <p:cBhvr>
                                        <p:cTn id="33" dur="500"/>
                                        <p:tgtEl>
                                          <p:spTgt spid="80921"/>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80922"/>
                                        </p:tgtEl>
                                        <p:attrNameLst>
                                          <p:attrName>style.visibility</p:attrName>
                                        </p:attrNameLst>
                                      </p:cBhvr>
                                      <p:to>
                                        <p:strVal val="visible"/>
                                      </p:to>
                                    </p:set>
                                    <p:animEffect transition="in" filter="wipe(left)">
                                      <p:cBhvr>
                                        <p:cTn id="38" dur="500"/>
                                        <p:tgtEl>
                                          <p:spTgt spid="80922"/>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80917"/>
                                        </p:tgtEl>
                                        <p:attrNameLst>
                                          <p:attrName>style.visibility</p:attrName>
                                        </p:attrNameLst>
                                      </p:cBhvr>
                                      <p:to>
                                        <p:strVal val="visible"/>
                                      </p:to>
                                    </p:set>
                                    <p:animEffect transition="in" filter="wipe(left)">
                                      <p:cBhvr>
                                        <p:cTn id="43" dur="500"/>
                                        <p:tgtEl>
                                          <p:spTgt spid="80917"/>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80916"/>
                                        </p:tgtEl>
                                        <p:attrNameLst>
                                          <p:attrName>style.visibility</p:attrName>
                                        </p:attrNameLst>
                                      </p:cBhvr>
                                      <p:to>
                                        <p:strVal val="visible"/>
                                      </p:to>
                                    </p:set>
                                    <p:animEffect transition="in" filter="wipe(left)">
                                      <p:cBhvr>
                                        <p:cTn id="48" dur="500"/>
                                        <p:tgtEl>
                                          <p:spTgt spid="80916"/>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2" fill="hold" grpId="0" nodeType="clickEffect">
                                  <p:stCondLst>
                                    <p:cond delay="0"/>
                                  </p:stCondLst>
                                  <p:childTnLst>
                                    <p:set>
                                      <p:cBhvr>
                                        <p:cTn id="52" dur="1" fill="hold">
                                          <p:stCondLst>
                                            <p:cond delay="0"/>
                                          </p:stCondLst>
                                        </p:cTn>
                                        <p:tgtEl>
                                          <p:spTgt spid="80918"/>
                                        </p:tgtEl>
                                        <p:attrNameLst>
                                          <p:attrName>style.visibility</p:attrName>
                                        </p:attrNameLst>
                                      </p:cBhvr>
                                      <p:to>
                                        <p:strVal val="visible"/>
                                      </p:to>
                                    </p:set>
                                    <p:animEffect transition="in" filter="wipe(right)">
                                      <p:cBhvr>
                                        <p:cTn id="53" dur="500"/>
                                        <p:tgtEl>
                                          <p:spTgt spid="80918"/>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80899"/>
                                        </p:tgtEl>
                                        <p:attrNameLst>
                                          <p:attrName>style.visibility</p:attrName>
                                        </p:attrNameLst>
                                      </p:cBhvr>
                                      <p:to>
                                        <p:strVal val="visible"/>
                                      </p:to>
                                    </p:set>
                                    <p:animEffect transition="in" filter="wipe(left)">
                                      <p:cBhvr>
                                        <p:cTn id="58" dur="500"/>
                                        <p:tgtEl>
                                          <p:spTgt spid="80899"/>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2" fill="hold" grpId="0" nodeType="clickEffect">
                                  <p:stCondLst>
                                    <p:cond delay="0"/>
                                  </p:stCondLst>
                                  <p:childTnLst>
                                    <p:set>
                                      <p:cBhvr>
                                        <p:cTn id="62" dur="1" fill="hold">
                                          <p:stCondLst>
                                            <p:cond delay="0"/>
                                          </p:stCondLst>
                                        </p:cTn>
                                        <p:tgtEl>
                                          <p:spTgt spid="80919"/>
                                        </p:tgtEl>
                                        <p:attrNameLst>
                                          <p:attrName>style.visibility</p:attrName>
                                        </p:attrNameLst>
                                      </p:cBhvr>
                                      <p:to>
                                        <p:strVal val="visible"/>
                                      </p:to>
                                    </p:set>
                                    <p:animEffect transition="in" filter="wipe(right)">
                                      <p:cBhvr>
                                        <p:cTn id="63" dur="500"/>
                                        <p:tgtEl>
                                          <p:spTgt spid="80919"/>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80901"/>
                                        </p:tgtEl>
                                        <p:attrNameLst>
                                          <p:attrName>style.visibility</p:attrName>
                                        </p:attrNameLst>
                                      </p:cBhvr>
                                      <p:to>
                                        <p:strVal val="visible"/>
                                      </p:to>
                                    </p:set>
                                    <p:animEffect transition="in" filter="wipe(left)">
                                      <p:cBhvr>
                                        <p:cTn id="68" dur="500"/>
                                        <p:tgtEl>
                                          <p:spTgt spid="80901"/>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80943"/>
                                        </p:tgtEl>
                                        <p:attrNameLst>
                                          <p:attrName>style.visibility</p:attrName>
                                        </p:attrNameLst>
                                      </p:cBhvr>
                                      <p:to>
                                        <p:strVal val="visible"/>
                                      </p:to>
                                    </p:set>
                                    <p:anim calcmode="lin" valueType="num">
                                      <p:cBhvr additive="base">
                                        <p:cTn id="73" dur="500" fill="hold"/>
                                        <p:tgtEl>
                                          <p:spTgt spid="80943"/>
                                        </p:tgtEl>
                                        <p:attrNameLst>
                                          <p:attrName>ppt_x</p:attrName>
                                        </p:attrNameLst>
                                      </p:cBhvr>
                                      <p:tavLst>
                                        <p:tav tm="0">
                                          <p:val>
                                            <p:strVal val="#ppt_x"/>
                                          </p:val>
                                        </p:tav>
                                        <p:tav tm="100000">
                                          <p:val>
                                            <p:strVal val="#ppt_x"/>
                                          </p:val>
                                        </p:tav>
                                      </p:tavLst>
                                    </p:anim>
                                    <p:anim calcmode="lin" valueType="num">
                                      <p:cBhvr additive="base">
                                        <p:cTn id="74" dur="500" fill="hold"/>
                                        <p:tgtEl>
                                          <p:spTgt spid="8094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80942"/>
                                        </p:tgtEl>
                                        <p:attrNameLst>
                                          <p:attrName>style.visibility</p:attrName>
                                        </p:attrNameLst>
                                      </p:cBhvr>
                                      <p:to>
                                        <p:strVal val="visible"/>
                                      </p:to>
                                    </p:set>
                                    <p:animEffect transition="in" filter="wipe(left)">
                                      <p:cBhvr>
                                        <p:cTn id="79" dur="500"/>
                                        <p:tgtEl>
                                          <p:spTgt spid="809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uiExpand="1" build="p" autoUpdateAnimBg="0"/>
      <p:bldP spid="80918" grpId="0" autoUpdateAnimBg="0"/>
      <p:bldP spid="80919" grpId="0" autoUpdateAnimBg="0"/>
      <p:bldP spid="80921" grpId="0" autoUpdateAnimBg="0"/>
      <p:bldP spid="80943" grpId="0"/>
    </p:bld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3326</TotalTime>
  <Words>1259</Words>
  <Application>Microsoft PowerPoint</Application>
  <PresentationFormat>全屏显示(4:3)</PresentationFormat>
  <Paragraphs>159</Paragraphs>
  <Slides>22</Slides>
  <Notes>3</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22</vt:i4>
      </vt:variant>
    </vt:vector>
  </HeadingPairs>
  <TitlesOfParts>
    <vt:vector size="25" baseType="lpstr">
      <vt:lpstr>默认设计模板</vt:lpstr>
      <vt:lpstr>Equation</vt:lpstr>
      <vt:lpstr>公式</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刚体1</dc:title>
  <dc:creator>金庆华</dc:creator>
  <cp:lastModifiedBy>dell</cp:lastModifiedBy>
  <cp:revision>225</cp:revision>
  <dcterms:created xsi:type="dcterms:W3CDTF">1999-06-16T01:14:56Z</dcterms:created>
  <dcterms:modified xsi:type="dcterms:W3CDTF">2016-03-29T01:26:32Z</dcterms:modified>
</cp:coreProperties>
</file>