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  <p:sldMasterId id="2147483779" r:id="rId2"/>
  </p:sldMasterIdLst>
  <p:notesMasterIdLst>
    <p:notesMasterId r:id="rId26"/>
  </p:notesMasterIdLst>
  <p:handoutMasterIdLst>
    <p:handoutMasterId r:id="rId27"/>
  </p:handoutMasterIdLst>
  <p:sldIdLst>
    <p:sldId id="307" r:id="rId3"/>
    <p:sldId id="316" r:id="rId4"/>
    <p:sldId id="304" r:id="rId5"/>
    <p:sldId id="308" r:id="rId6"/>
    <p:sldId id="309" r:id="rId7"/>
    <p:sldId id="311" r:id="rId8"/>
    <p:sldId id="310" r:id="rId9"/>
    <p:sldId id="312" r:id="rId10"/>
    <p:sldId id="313" r:id="rId11"/>
    <p:sldId id="314" r:id="rId12"/>
    <p:sldId id="281" r:id="rId13"/>
    <p:sldId id="274" r:id="rId14"/>
    <p:sldId id="286" r:id="rId15"/>
    <p:sldId id="297" r:id="rId16"/>
    <p:sldId id="305" r:id="rId17"/>
    <p:sldId id="317" r:id="rId18"/>
    <p:sldId id="306" r:id="rId19"/>
    <p:sldId id="275" r:id="rId20"/>
    <p:sldId id="276" r:id="rId21"/>
    <p:sldId id="299" r:id="rId22"/>
    <p:sldId id="301" r:id="rId23"/>
    <p:sldId id="300" r:id="rId24"/>
    <p:sldId id="315" r:id="rId2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66FFFF"/>
    <a:srgbClr val="99FF33"/>
    <a:srgbClr val="CCFF33"/>
    <a:srgbClr val="FFFF00"/>
    <a:srgbClr val="FFFF99"/>
    <a:srgbClr val="FF33CC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118" autoAdjust="0"/>
    <p:restoredTop sz="89748" autoAdjust="0"/>
  </p:normalViewPr>
  <p:slideViewPr>
    <p:cSldViewPr>
      <p:cViewPr varScale="1">
        <p:scale>
          <a:sx n="64" d="100"/>
          <a:sy n="64" d="100"/>
        </p:scale>
        <p:origin x="-696" y="-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0"/>
    </p:cViewPr>
  </p:sorterViewPr>
  <p:notesViewPr>
    <p:cSldViewPr>
      <p:cViewPr varScale="1">
        <p:scale>
          <a:sx n="37" d="100"/>
          <a:sy n="37" d="100"/>
        </p:scale>
        <p:origin x="-1090" y="-5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image" Target="../media/image63.wmf"/><Relationship Id="rId3" Type="http://schemas.openxmlformats.org/officeDocument/2006/relationships/image" Target="../media/image56.wmf"/><Relationship Id="rId7" Type="http://schemas.openxmlformats.org/officeDocument/2006/relationships/image" Target="../media/image59.wmf"/><Relationship Id="rId12" Type="http://schemas.openxmlformats.org/officeDocument/2006/relationships/image" Target="../media/image62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30.wmf"/><Relationship Id="rId11" Type="http://schemas.openxmlformats.org/officeDocument/2006/relationships/image" Target="../media/image61.wmf"/><Relationship Id="rId5" Type="http://schemas.openxmlformats.org/officeDocument/2006/relationships/image" Target="../media/image58.wmf"/><Relationship Id="rId10" Type="http://schemas.openxmlformats.org/officeDocument/2006/relationships/image" Target="../media/image28.wmf"/><Relationship Id="rId4" Type="http://schemas.openxmlformats.org/officeDocument/2006/relationships/image" Target="../media/image57.wmf"/><Relationship Id="rId9" Type="http://schemas.openxmlformats.org/officeDocument/2006/relationships/image" Target="../media/image60.wmf"/><Relationship Id="rId14" Type="http://schemas.openxmlformats.org/officeDocument/2006/relationships/image" Target="../media/image64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13" Type="http://schemas.openxmlformats.org/officeDocument/2006/relationships/image" Target="../media/image61.wmf"/><Relationship Id="rId3" Type="http://schemas.openxmlformats.org/officeDocument/2006/relationships/image" Target="../media/image67.wmf"/><Relationship Id="rId7" Type="http://schemas.openxmlformats.org/officeDocument/2006/relationships/image" Target="../media/image71.wmf"/><Relationship Id="rId12" Type="http://schemas.openxmlformats.org/officeDocument/2006/relationships/image" Target="../media/image62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6" Type="http://schemas.openxmlformats.org/officeDocument/2006/relationships/image" Target="../media/image70.wmf"/><Relationship Id="rId11" Type="http://schemas.openxmlformats.org/officeDocument/2006/relationships/image" Target="../media/image27.wmf"/><Relationship Id="rId5" Type="http://schemas.openxmlformats.org/officeDocument/2006/relationships/image" Target="../media/image69.wmf"/><Relationship Id="rId10" Type="http://schemas.openxmlformats.org/officeDocument/2006/relationships/image" Target="../media/image74.wmf"/><Relationship Id="rId4" Type="http://schemas.openxmlformats.org/officeDocument/2006/relationships/image" Target="../media/image68.wmf"/><Relationship Id="rId9" Type="http://schemas.openxmlformats.org/officeDocument/2006/relationships/image" Target="../media/image7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6" Type="http://schemas.openxmlformats.org/officeDocument/2006/relationships/image" Target="../media/image80.wmf"/><Relationship Id="rId5" Type="http://schemas.openxmlformats.org/officeDocument/2006/relationships/image" Target="../media/image79.wmf"/><Relationship Id="rId4" Type="http://schemas.openxmlformats.org/officeDocument/2006/relationships/image" Target="../media/image7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Relationship Id="rId9" Type="http://schemas.openxmlformats.org/officeDocument/2006/relationships/image" Target="../media/image4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fld id="{946681F2-4B8E-49EB-96DD-C272C071FCE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5844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单击以编辑母版文本样式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fld id="{BD1AAE01-6B66-4CE7-B21E-40140E44B9C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dirty="0" smtClean="0"/>
          </a:p>
        </p:txBody>
      </p:sp>
      <p:sp>
        <p:nvSpPr>
          <p:cNvPr id="3686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FB7C28-EA04-4403-943B-5012F9E37ABF}" type="slidenum">
              <a:rPr lang="zh-CN" altLang="en-US" smtClean="0"/>
              <a:pPr/>
              <a:t>1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F08AB4-E063-4F64-834A-5B826EE3432F}" type="slidenum">
              <a:rPr lang="en-US" altLang="zh-CN" smtClean="0"/>
              <a:pPr/>
              <a:t>2</a:t>
            </a:fld>
            <a:endParaRPr lang="en-US" altLang="zh-CN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b="1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dirty="0" smtClean="0"/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4EC469-50AE-4262-B6C7-BF1CD6051206}" type="slidenum">
              <a:rPr lang="en-US" altLang="zh-CN" smtClean="0"/>
              <a:pPr/>
              <a:t>10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1AAE01-6B66-4CE7-B21E-40140E44B9C7}" type="slidenum">
              <a:rPr lang="en-US" altLang="zh-CN" smtClean="0"/>
              <a:pPr>
                <a:defRPr/>
              </a:pPr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D3E187-EBC3-482F-9473-C13E301B2477}" type="slidenum">
              <a:rPr lang="en-US" altLang="zh-CN" smtClean="0"/>
              <a:pPr/>
              <a:t>14</a:t>
            </a:fld>
            <a:endParaRPr lang="en-US" altLang="zh-CN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792133-BF9B-4246-8F00-64769607C8DA}" type="slidenum">
              <a:rPr lang="en-US" altLang="zh-CN" smtClean="0"/>
              <a:pPr/>
              <a:t>15</a:t>
            </a:fld>
            <a:endParaRPr lang="en-US" altLang="zh-CN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792133-BF9B-4246-8F00-64769607C8DA}" type="slidenum">
              <a:rPr lang="en-US" altLang="zh-CN" smtClean="0"/>
              <a:pPr/>
              <a:t>16</a:t>
            </a:fld>
            <a:endParaRPr lang="en-US" altLang="zh-CN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zh-CN" altLang="en-US" dirty="0" smtClean="0"/>
              <a:t>见下页</a:t>
            </a:r>
            <a:endParaRPr lang="en-US" altLang="zh-CN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自学，不讲 推导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1AAE01-6B66-4CE7-B21E-40140E44B9C7}" type="slidenum">
              <a:rPr lang="en-US" altLang="zh-CN" smtClean="0"/>
              <a:pPr>
                <a:defRPr/>
              </a:pPr>
              <a:t>17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A9DCFB-87F4-4E31-A178-820EDCBAF994}" type="slidenum">
              <a:rPr lang="en-US" altLang="zh-CN" smtClean="0"/>
              <a:pPr/>
              <a:t>20</a:t>
            </a:fld>
            <a:endParaRPr lang="en-US" altLang="zh-CN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zh-CN" altLang="en-US" dirty="0" smtClean="0"/>
              <a:t>通过分析受力获得运动方程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1D912-3A3D-4B99-A29B-1B5194C0A10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7008C-71B9-4F8E-A50F-FADEF02614B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028D4-DCB7-44CE-8C0D-ACC73BF05E0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标题幻灯片节标题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矩形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14375" y="1428750"/>
            <a:ext cx="771525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C83E1D2-DAB7-4243-9858-FAEB01C178F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方正姚体" pitchFamily="2" charset="-122"/>
                <a:ea typeface="方正姚体" pitchFamily="2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defRPr b="1">
                <a:latin typeface="方正姚体" pitchFamily="2" charset="-122"/>
                <a:ea typeface="方正姚体" pitchFamily="2" charset="-122"/>
              </a:defRPr>
            </a:lvl1pPr>
            <a:lvl2pPr>
              <a:defRPr b="1">
                <a:latin typeface="方正姚体" pitchFamily="2" charset="-122"/>
                <a:ea typeface="方正姚体" pitchFamily="2" charset="-122"/>
              </a:defRPr>
            </a:lvl2pPr>
            <a:lvl3pPr>
              <a:defRPr b="1">
                <a:latin typeface="方正姚体" pitchFamily="2" charset="-122"/>
                <a:ea typeface="方正姚体" pitchFamily="2" charset="-122"/>
              </a:defRPr>
            </a:lvl3pPr>
            <a:lvl4pPr>
              <a:defRPr b="1">
                <a:latin typeface="方正姚体" pitchFamily="2" charset="-122"/>
                <a:ea typeface="方正姚体" pitchFamily="2" charset="-122"/>
              </a:defRPr>
            </a:lvl4pPr>
            <a:lvl5pPr>
              <a:defRPr b="1">
                <a:latin typeface="方正姚体" pitchFamily="2" charset="-122"/>
                <a:ea typeface="方正姚体" pitchFamily="2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b="1">
                <a:latin typeface="方正姚体" pitchFamily="2" charset="-122"/>
                <a:ea typeface="方正姚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方正姚体" pitchFamily="2" charset="-122"/>
                <a:ea typeface="方正姚体" pitchFamily="2" charset="-122"/>
              </a:defRPr>
            </a:lvl1pPr>
          </a:lstStyle>
          <a:p>
            <a:pPr>
              <a:defRPr/>
            </a:pPr>
            <a:fld id="{E8FDE81B-EF05-43A1-9422-C798BD01284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提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方正姚体" pitchFamily="2" charset="-122"/>
                <a:ea typeface="方正姚体" pitchFamily="2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3067056"/>
          </a:xfrm>
        </p:spPr>
        <p:txBody>
          <a:bodyPr/>
          <a:lstStyle>
            <a:lvl1pPr>
              <a:defRPr b="0">
                <a:latin typeface="方正姚体" pitchFamily="2" charset="-122"/>
                <a:ea typeface="方正姚体" pitchFamily="2" charset="-122"/>
              </a:defRPr>
            </a:lvl1pPr>
            <a:lvl2pPr>
              <a:defRPr b="0">
                <a:latin typeface="方正姚体" pitchFamily="2" charset="-122"/>
                <a:ea typeface="方正姚体" pitchFamily="2" charset="-122"/>
              </a:defRPr>
            </a:lvl2pPr>
            <a:lvl3pPr>
              <a:defRPr b="0">
                <a:latin typeface="方正姚体" pitchFamily="2" charset="-122"/>
                <a:ea typeface="方正姚体" pitchFamily="2" charset="-122"/>
              </a:defRPr>
            </a:lvl3pPr>
            <a:lvl4pPr>
              <a:defRPr b="0">
                <a:latin typeface="方正姚体" pitchFamily="2" charset="-122"/>
                <a:ea typeface="方正姚体" pitchFamily="2" charset="-122"/>
              </a:defRPr>
            </a:lvl4pPr>
            <a:lvl5pPr>
              <a:defRPr b="0">
                <a:latin typeface="方正姚体" pitchFamily="2" charset="-122"/>
                <a:ea typeface="方正姚体" pitchFamily="2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0" name="文本占位符 2"/>
          <p:cNvSpPr>
            <a:spLocks noGrp="1"/>
          </p:cNvSpPr>
          <p:nvPr>
            <p:ph type="body" idx="13"/>
          </p:nvPr>
        </p:nvSpPr>
        <p:spPr>
          <a:xfrm>
            <a:off x="1785918" y="5857892"/>
            <a:ext cx="6781800" cy="500058"/>
          </a:xfrm>
        </p:spPr>
        <p:txBody>
          <a:bodyPr/>
          <a:lstStyle>
            <a:lvl1pPr marL="0" indent="0" algn="r">
              <a:buNone/>
              <a:defRPr sz="2400" b="1">
                <a:solidFill>
                  <a:schemeClr val="bg1"/>
                </a:solidFill>
                <a:latin typeface="+mn-ea"/>
                <a:ea typeface="+mn-ea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>
              <a:defRPr b="1">
                <a:latin typeface="方正姚体" pitchFamily="2" charset="-122"/>
                <a:ea typeface="方正姚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latin typeface="方正姚体" pitchFamily="2" charset="-122"/>
                <a:ea typeface="方正姚体" pitchFamily="2" charset="-122"/>
              </a:defRPr>
            </a:lvl1pPr>
          </a:lstStyle>
          <a:p>
            <a:pPr>
              <a:defRPr/>
            </a:pPr>
            <a:fld id="{78EEC950-7D0E-4542-9ADB-C34F376A5E6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b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矩形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矩形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矩形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  <a:latin typeface="方正姚体" pitchFamily="2" charset="-122"/>
                <a:ea typeface="方正姚体" pitchFamily="2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方正姚体" pitchFamily="2" charset="-122"/>
                <a:ea typeface="方正姚体" pitchFamily="2" charset="-122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10" name="日期占位符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714375" y="1785938"/>
            <a:ext cx="7786688" cy="365125"/>
          </a:xfrm>
        </p:spPr>
        <p:txBody>
          <a:bodyPr/>
          <a:lstStyle>
            <a:lvl1pPr>
              <a:defRPr b="1">
                <a:latin typeface="方正姚体" pitchFamily="2" charset="-122"/>
                <a:ea typeface="方正姚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1EE75-8F13-4E15-8322-B7FE9CC647F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E3A2C-F276-4FC4-8BF2-71527A8A866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例题习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428625" y="6357938"/>
            <a:ext cx="8286750" cy="158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804" y="228600"/>
            <a:ext cx="8229600" cy="1700202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4" name="文本占位符 2"/>
          <p:cNvSpPr>
            <a:spLocks noGrp="1"/>
          </p:cNvSpPr>
          <p:nvPr>
            <p:ph type="body" idx="13"/>
          </p:nvPr>
        </p:nvSpPr>
        <p:spPr>
          <a:xfrm>
            <a:off x="500034" y="2143116"/>
            <a:ext cx="8215370" cy="4214842"/>
          </a:xfrm>
        </p:spPr>
        <p:txBody>
          <a:bodyPr>
            <a:normAutofit/>
          </a:bodyPr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C7744-5EDB-4A43-A5C2-D27ED42FCCA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AF625-3FA7-4A78-BC6C-7A550DA894E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等腰三角形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2B884-7669-41AA-BD17-7BE05168E7C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BA842-9FB8-414E-A54C-9EDC590CFA9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接连接符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等腰三角形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105FB-8594-4034-9382-88B29C2E32B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接连接符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直接连接符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等腰三角形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2" name="内容占位符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8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09A6-7086-4A47-9DAF-7A6D0D05C08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接连接符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矩形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13DC6-C23A-4D8B-A0BA-E7F943D7CA3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D0E1A-2FB1-4BB3-B1D4-79ACD224D08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接连接符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等腰三角形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直接连接符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F6A1B-04BD-4EB5-98AB-B5402D25176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4C954-EB11-4861-9ECF-DDB7CCDBE15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7178A-A157-4D56-98E2-21970062CAC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EC800-DD56-4B7F-B35D-B1471A1374A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8B33C-8DDC-4E36-8839-67691CBC311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784D9-7435-48C6-9297-F13718726D5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63861-0D4B-4DFB-AED6-F5E774CEE8E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948D6-A7C6-4144-9B71-E7E2DC72B62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/>
              <a:t>单击以编辑</a:t>
            </a:r>
            <a:r>
              <a:rPr lang="zh-CN" altLang="en-US" smtClean="0"/>
              <a:t>母版标题样式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单击以编辑母版文本样式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1606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kumimoji="1" sz="1400"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1606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kumimoji="1" sz="1400">
                <a:latin typeface="+mn-lt"/>
              </a:defRPr>
            </a:lvl1pPr>
          </a:lstStyle>
          <a:p>
            <a:pPr>
              <a:defRPr/>
            </a:pPr>
            <a:fld id="{52BC6B59-3428-4353-BA57-62A48DAC674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216070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545513" y="6384925"/>
            <a:ext cx="252412" cy="252413"/>
          </a:xfrm>
          <a:prstGeom prst="actionButtonBackPrevious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16071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01100" y="6384925"/>
            <a:ext cx="252413" cy="252413"/>
          </a:xfrm>
          <a:prstGeom prst="actionButtonForwardNext">
            <a:avLst/>
          </a:prstGeom>
          <a:gradFill rotWithShape="0">
            <a:gsLst>
              <a:gs pos="0">
                <a:srgbClr val="7F86E7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1607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1" sz="1400" b="1">
                <a:solidFill>
                  <a:schemeClr val="bg1"/>
                </a:solidFill>
                <a:latin typeface="+mn-lt"/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占位符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14339" name="文本占位符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sz="14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E70476D-1EC8-44D6-9E62-6EB697708EB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28" name="直接连接符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直接连接符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等腰三角形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2" r:id="rId5"/>
    <p:sldLayoutId id="2147483889" r:id="rId6"/>
    <p:sldLayoutId id="2147483883" r:id="rId7"/>
    <p:sldLayoutId id="2147483890" r:id="rId8"/>
    <p:sldLayoutId id="2147483891" r:id="rId9"/>
    <p:sldLayoutId id="2147483892" r:id="rId10"/>
    <p:sldLayoutId id="2147483893" r:id="rId11"/>
    <p:sldLayoutId id="2147483884" r:id="rId12"/>
    <p:sldLayoutId id="2147483894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方正姚体" pitchFamily="2" charset="-122"/>
          <a:ea typeface="方正姚体" pitchFamily="2" charset="-122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方正姚体" pitchFamily="2" charset="-122"/>
          <a:ea typeface="方正姚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方正姚体" pitchFamily="2" charset="-122"/>
          <a:ea typeface="方正姚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方正姚体" pitchFamily="2" charset="-122"/>
          <a:ea typeface="方正姚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方正姚体" pitchFamily="2" charset="-122"/>
          <a:ea typeface="方正姚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方正姚体" pitchFamily="2" charset="-122"/>
          <a:ea typeface="方正姚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方正姚体" pitchFamily="2" charset="-122"/>
          <a:ea typeface="方正姚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方正姚体" pitchFamily="2" charset="-122"/>
          <a:ea typeface="方正姚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方正姚体" pitchFamily="2" charset="-122"/>
          <a:ea typeface="方正姚体" pitchFamily="2" charset="-122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方正姚体" pitchFamily="2" charset="-122"/>
          <a:ea typeface="方正姚体" pitchFamily="2" charset="-122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方正姚体" pitchFamily="2" charset="-122"/>
          <a:ea typeface="方正姚体" pitchFamily="2" charset="-122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方正姚体" pitchFamily="2" charset="-122"/>
          <a:ea typeface="方正姚体" pitchFamily="2" charset="-122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sz="2000" kern="1200">
          <a:solidFill>
            <a:schemeClr val="tx1"/>
          </a:solidFill>
          <a:latin typeface="方正姚体" pitchFamily="2" charset="-122"/>
          <a:ea typeface="方正姚体" pitchFamily="2" charset="-122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方正姚体" pitchFamily="2" charset="-122"/>
          <a:ea typeface="方正姚体" pitchFamily="2" charset="-122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2.bin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6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37.bin"/><Relationship Id="rId12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6.bin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5.bin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4.bin"/><Relationship Id="rId9" Type="http://schemas.openxmlformats.org/officeDocument/2006/relationships/oleObject" Target="../embeddings/oleObject3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9.v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13" Type="http://schemas.openxmlformats.org/officeDocument/2006/relationships/oleObject" Target="../embeddings/oleObject61.bin"/><Relationship Id="rId18" Type="http://schemas.openxmlformats.org/officeDocument/2006/relationships/oleObject" Target="../embeddings/oleObject66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55.bin"/><Relationship Id="rId12" Type="http://schemas.openxmlformats.org/officeDocument/2006/relationships/oleObject" Target="../embeddings/oleObject60.bin"/><Relationship Id="rId17" Type="http://schemas.openxmlformats.org/officeDocument/2006/relationships/oleObject" Target="../embeddings/oleObject65.bin"/><Relationship Id="rId2" Type="http://schemas.openxmlformats.org/officeDocument/2006/relationships/slideLayout" Target="../slideLayouts/slideLayout20.xml"/><Relationship Id="rId16" Type="http://schemas.openxmlformats.org/officeDocument/2006/relationships/oleObject" Target="../embeddings/oleObject64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4.bin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3.bin"/><Relationship Id="rId15" Type="http://schemas.openxmlformats.org/officeDocument/2006/relationships/oleObject" Target="../embeddings/oleObject63.bin"/><Relationship Id="rId10" Type="http://schemas.openxmlformats.org/officeDocument/2006/relationships/oleObject" Target="../embeddings/oleObject58.bin"/><Relationship Id="rId19" Type="http://schemas.openxmlformats.org/officeDocument/2006/relationships/oleObject" Target="../embeddings/oleObject67.bin"/><Relationship Id="rId4" Type="http://schemas.openxmlformats.org/officeDocument/2006/relationships/oleObject" Target="../embeddings/oleObject52.bin"/><Relationship Id="rId9" Type="http://schemas.openxmlformats.org/officeDocument/2006/relationships/oleObject" Target="../embeddings/oleObject57.bin"/><Relationship Id="rId14" Type="http://schemas.openxmlformats.org/officeDocument/2006/relationships/oleObject" Target="../embeddings/oleObject62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3.bin"/><Relationship Id="rId13" Type="http://schemas.openxmlformats.org/officeDocument/2006/relationships/oleObject" Target="../embeddings/oleObject78.bin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2.bin"/><Relationship Id="rId12" Type="http://schemas.openxmlformats.org/officeDocument/2006/relationships/oleObject" Target="../embeddings/oleObject77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71.bin"/><Relationship Id="rId11" Type="http://schemas.openxmlformats.org/officeDocument/2006/relationships/oleObject" Target="../embeddings/oleObject76.bin"/><Relationship Id="rId5" Type="http://schemas.openxmlformats.org/officeDocument/2006/relationships/oleObject" Target="../embeddings/oleObject70.bin"/><Relationship Id="rId15" Type="http://schemas.openxmlformats.org/officeDocument/2006/relationships/oleObject" Target="../embeddings/oleObject80.bin"/><Relationship Id="rId10" Type="http://schemas.openxmlformats.org/officeDocument/2006/relationships/oleObject" Target="../embeddings/oleObject75.bin"/><Relationship Id="rId4" Type="http://schemas.openxmlformats.org/officeDocument/2006/relationships/oleObject" Target="../embeddings/oleObject69.bin"/><Relationship Id="rId9" Type="http://schemas.openxmlformats.org/officeDocument/2006/relationships/oleObject" Target="../embeddings/oleObject74.bin"/><Relationship Id="rId14" Type="http://schemas.openxmlformats.org/officeDocument/2006/relationships/oleObject" Target="../embeddings/oleObject79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6.bin"/><Relationship Id="rId3" Type="http://schemas.openxmlformats.org/officeDocument/2006/relationships/oleObject" Target="../embeddings/oleObject81.bin"/><Relationship Id="rId7" Type="http://schemas.openxmlformats.org/officeDocument/2006/relationships/oleObject" Target="../embeddings/oleObject85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84.bin"/><Relationship Id="rId5" Type="http://schemas.openxmlformats.org/officeDocument/2006/relationships/oleObject" Target="../embeddings/oleObject83.bin"/><Relationship Id="rId4" Type="http://schemas.openxmlformats.org/officeDocument/2006/relationships/oleObject" Target="../embeddings/oleObject82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CN" altLang="en-US" smtClean="0"/>
              <a:t>第</a:t>
            </a:r>
            <a:r>
              <a:rPr lang="en-US" altLang="zh-CN" smtClean="0"/>
              <a:t>2</a:t>
            </a:r>
            <a:r>
              <a:rPr lang="zh-CN" altLang="en-US" smtClean="0"/>
              <a:t>章</a:t>
            </a:r>
            <a:r>
              <a:rPr lang="en-US" altLang="zh-CN" smtClean="0"/>
              <a:t>	</a:t>
            </a:r>
            <a:r>
              <a:rPr lang="zh-CN" altLang="en-US" smtClean="0"/>
              <a:t>质点力学</a:t>
            </a:r>
          </a:p>
        </p:txBody>
      </p:sp>
      <p:sp>
        <p:nvSpPr>
          <p:cNvPr id="2560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南开大学物理学院</a:t>
            </a:r>
            <a:r>
              <a:rPr lang="en-US" altLang="zh-CN" smtClean="0"/>
              <a:t>		</a:t>
            </a:r>
            <a:r>
              <a:rPr lang="zh-CN" altLang="en-US" smtClean="0"/>
              <a:t>本版修订：王新宇</a:t>
            </a:r>
          </a:p>
        </p:txBody>
      </p:sp>
      <p:sp>
        <p:nvSpPr>
          <p:cNvPr id="25604" name="页脚占位符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sz="1800" smtClean="0">
                <a:latin typeface="方正姚体" pitchFamily="2" charset="-122"/>
                <a:ea typeface="方正姚体" pitchFamily="2" charset="-122"/>
              </a:rPr>
              <a:t>牛顿动力学</a:t>
            </a:r>
          </a:p>
        </p:txBody>
      </p:sp>
      <p:sp>
        <p:nvSpPr>
          <p:cNvPr id="25605" name="灯片编号占位符 4"/>
          <p:cNvSpPr>
            <a:spLocks noGrp="1"/>
          </p:cNvSpPr>
          <p:nvPr>
            <p:ph type="sldNum" sz="quarter" idx="12"/>
          </p:nvPr>
        </p:nvSpPr>
        <p:spPr bwMode="auto">
          <a:xfrm>
            <a:off x="612775" y="6356350"/>
            <a:ext cx="19812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C90395AE-935A-40BC-AE88-1B7F2F596C1E}" type="slidenum">
              <a:rPr lang="en-US" altLang="zh-CN" smtClean="0"/>
              <a:pPr/>
              <a:t>1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利用牛顿定律解题的常规步骤：</a:t>
            </a:r>
          </a:p>
        </p:txBody>
      </p:sp>
      <p:sp>
        <p:nvSpPr>
          <p:cNvPr id="32771" name="灯片编号占位符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56E137AA-99FD-463C-AD94-92F599EEC40D}" type="slidenum">
              <a:rPr lang="en-US" altLang="zh-CN" smtClean="0"/>
              <a:pPr/>
              <a:t>10</a:t>
            </a:fld>
            <a:endParaRPr lang="en-US" altLang="zh-CN" smtClean="0"/>
          </a:p>
        </p:txBody>
      </p:sp>
      <p:sp>
        <p:nvSpPr>
          <p:cNvPr id="32772" name="内容占位符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endParaRPr kumimoji="1" lang="en-US" altLang="zh-CN" sz="2400" smtClean="0">
              <a:solidFill>
                <a:srgbClr val="0066CC"/>
              </a:solidFill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</a:pPr>
            <a:r>
              <a:rPr kumimoji="1" lang="zh-CN" altLang="en-US" sz="2400" smtClean="0">
                <a:solidFill>
                  <a:srgbClr val="0066CC"/>
                </a:solidFill>
                <a:sym typeface="Symbol" pitchFamily="18" charset="2"/>
              </a:rPr>
              <a:t>明确问题中所求运动的物体</a:t>
            </a:r>
            <a:r>
              <a:rPr kumimoji="1" lang="zh-CN" altLang="en-US" sz="2400" smtClean="0">
                <a:sym typeface="Symbol" pitchFamily="18" charset="2"/>
              </a:rPr>
              <a:t>；</a:t>
            </a:r>
            <a:endParaRPr kumimoji="1" lang="zh-CN" altLang="en-US" sz="2400" smtClean="0"/>
          </a:p>
          <a:p>
            <a:pPr eaLnBrk="1" hangingPunct="1">
              <a:lnSpc>
                <a:spcPct val="150000"/>
              </a:lnSpc>
            </a:pPr>
            <a:r>
              <a:rPr kumimoji="1" lang="zh-CN" altLang="en-US" sz="2400" smtClean="0">
                <a:solidFill>
                  <a:srgbClr val="0066CC"/>
                </a:solidFill>
                <a:sym typeface="Symbol" pitchFamily="18" charset="2"/>
              </a:rPr>
              <a:t>考察物体所受的力及其性质</a:t>
            </a:r>
            <a:r>
              <a:rPr kumimoji="1" lang="zh-CN" altLang="en-US" sz="2400" smtClean="0">
                <a:sym typeface="Symbol" pitchFamily="18" charset="2"/>
              </a:rPr>
              <a:t>；</a:t>
            </a:r>
            <a:endParaRPr kumimoji="1" lang="en-US" altLang="zh-CN" sz="2400" smtClean="0"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</a:pPr>
            <a:r>
              <a:rPr kumimoji="1" lang="zh-CN" altLang="en-US" sz="2400" smtClean="0">
                <a:sym typeface="Symbol" pitchFamily="18" charset="2"/>
              </a:rPr>
              <a:t>选定</a:t>
            </a:r>
            <a:r>
              <a:rPr kumimoji="1" lang="zh-CN" altLang="en-US" sz="2400" smtClean="0">
                <a:solidFill>
                  <a:srgbClr val="0066CC"/>
                </a:solidFill>
                <a:sym typeface="Symbol" pitchFamily="18" charset="2"/>
              </a:rPr>
              <a:t>参照系、坐标系，分别画出各质点所受的力</a:t>
            </a:r>
            <a:r>
              <a:rPr kumimoji="1" lang="zh-CN" altLang="en-US" sz="2400" smtClean="0">
                <a:sym typeface="Symbol" pitchFamily="18" charset="2"/>
              </a:rPr>
              <a:t>；</a:t>
            </a:r>
            <a:endParaRPr kumimoji="1" lang="en-US" altLang="zh-CN" sz="2400" smtClean="0"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</a:pPr>
            <a:r>
              <a:rPr kumimoji="1" lang="zh-CN" altLang="en-US" sz="2400" smtClean="0">
                <a:solidFill>
                  <a:srgbClr val="0066CC"/>
                </a:solidFill>
                <a:sym typeface="Symbol" pitchFamily="18" charset="2"/>
              </a:rPr>
              <a:t>写出动力学方程；找出有关的几何关系</a:t>
            </a:r>
            <a:r>
              <a:rPr kumimoji="1" lang="zh-CN" altLang="en-US" sz="2400" smtClean="0">
                <a:sym typeface="Symbol" pitchFamily="18" charset="2"/>
              </a:rPr>
              <a:t>；</a:t>
            </a:r>
            <a:endParaRPr kumimoji="1" lang="en-US" altLang="zh-CN" sz="2400" smtClean="0"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</a:pPr>
            <a:r>
              <a:rPr kumimoji="1" lang="zh-CN" altLang="en-US" sz="2400" smtClean="0">
                <a:solidFill>
                  <a:srgbClr val="0066CC"/>
                </a:solidFill>
                <a:sym typeface="Symbol" pitchFamily="18" charset="2"/>
              </a:rPr>
              <a:t>做必要的近似，并求解</a:t>
            </a:r>
            <a:r>
              <a:rPr kumimoji="1" lang="zh-CN" altLang="en-US" sz="2400" smtClean="0">
                <a:sym typeface="Symbol" pitchFamily="18" charset="2"/>
              </a:rPr>
              <a:t>；</a:t>
            </a:r>
            <a:endParaRPr lang="zh-CN" altLang="en-US" smtClean="0"/>
          </a:p>
        </p:txBody>
      </p:sp>
      <p:sp>
        <p:nvSpPr>
          <p:cNvPr id="32773" name="页脚占位符 8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smtClean="0"/>
              <a:t>牛顿动力学</a:t>
            </a:r>
            <a:r>
              <a:rPr lang="en-US" altLang="zh-CN" smtClean="0"/>
              <a:t>—</a:t>
            </a:r>
            <a:r>
              <a:rPr lang="zh-CN" altLang="en-US" smtClean="0"/>
              <a:t>解题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灯片编号占位符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4A5AAABE-124C-42EA-9757-05633CE8EB67}" type="slidenum">
              <a:rPr lang="en-US" altLang="zh-CN" smtClean="0"/>
              <a:pPr/>
              <a:t>11</a:t>
            </a:fld>
            <a:endParaRPr lang="en-US" altLang="zh-CN" smtClean="0"/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395288" y="381000"/>
            <a:ext cx="8367712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kumimoji="1" lang="zh-CN" altLang="en-US" sz="2800" b="1" dirty="0">
                <a:latin typeface="+mn-ea"/>
                <a:ea typeface="+mn-ea"/>
              </a:rPr>
              <a:t>例</a:t>
            </a:r>
            <a:r>
              <a:rPr kumimoji="1" lang="en-US" altLang="zh-CN" sz="2800" b="1" dirty="0">
                <a:latin typeface="+mn-ea"/>
                <a:ea typeface="+mn-ea"/>
              </a:rPr>
              <a:t>1</a:t>
            </a:r>
            <a:r>
              <a:rPr kumimoji="1" lang="zh-CN" altLang="en-US" sz="2800" b="1" dirty="0">
                <a:latin typeface="+mn-ea"/>
                <a:ea typeface="+mn-ea"/>
              </a:rPr>
              <a:t>、水平面上有一质量为 </a:t>
            </a:r>
            <a:r>
              <a:rPr kumimoji="1" lang="en-US" altLang="zh-CN" sz="2800" b="1" dirty="0">
                <a:latin typeface="+mn-ea"/>
                <a:ea typeface="+mn-ea"/>
              </a:rPr>
              <a:t>51kg</a:t>
            </a:r>
            <a:r>
              <a:rPr kumimoji="1" lang="zh-CN" altLang="zh-CN" sz="2800" b="1" dirty="0">
                <a:latin typeface="+mn-ea"/>
                <a:ea typeface="+mn-ea"/>
              </a:rPr>
              <a:t>的小车</a:t>
            </a:r>
            <a:r>
              <a:rPr kumimoji="1" lang="en-US" altLang="zh-CN" sz="2800" b="1" dirty="0">
                <a:latin typeface="+mn-ea"/>
                <a:ea typeface="+mn-ea"/>
              </a:rPr>
              <a:t>D</a:t>
            </a:r>
            <a:r>
              <a:rPr kumimoji="1" lang="zh-CN" altLang="en-US" sz="2800" b="1" dirty="0">
                <a:latin typeface="+mn-ea"/>
                <a:ea typeface="+mn-ea"/>
              </a:rPr>
              <a:t>，</a:t>
            </a:r>
            <a:r>
              <a:rPr kumimoji="1" lang="zh-CN" altLang="zh-CN" sz="2800" b="1" dirty="0">
                <a:latin typeface="+mn-ea"/>
                <a:ea typeface="+mn-ea"/>
              </a:rPr>
              <a:t>其上有一定滑轮</a:t>
            </a:r>
            <a:r>
              <a:rPr kumimoji="1" lang="en-US" altLang="zh-CN" sz="2800" b="1" dirty="0">
                <a:latin typeface="+mn-ea"/>
                <a:ea typeface="+mn-ea"/>
              </a:rPr>
              <a:t>C</a:t>
            </a:r>
            <a:r>
              <a:rPr kumimoji="1" lang="zh-CN" altLang="en-US" sz="2800" b="1" dirty="0">
                <a:latin typeface="+mn-ea"/>
                <a:ea typeface="+mn-ea"/>
              </a:rPr>
              <a:t>，</a:t>
            </a:r>
            <a:r>
              <a:rPr kumimoji="1" lang="zh-CN" altLang="zh-CN" sz="2800" b="1" dirty="0">
                <a:latin typeface="+mn-ea"/>
                <a:ea typeface="+mn-ea"/>
              </a:rPr>
              <a:t>通过绳在滑轮两侧分别连有质量</a:t>
            </a:r>
            <a:r>
              <a:rPr kumimoji="1" lang="en-US" altLang="zh-CN" sz="2800" b="1" i="1" dirty="0">
                <a:solidFill>
                  <a:srgbClr val="0066CC"/>
                </a:solidFill>
                <a:latin typeface="+mn-ea"/>
                <a:ea typeface="+mn-ea"/>
              </a:rPr>
              <a:t>m</a:t>
            </a:r>
            <a:r>
              <a:rPr kumimoji="1" lang="en-US" altLang="zh-CN" sz="2800" b="1" i="1" baseline="-25000" dirty="0">
                <a:solidFill>
                  <a:srgbClr val="0066CC"/>
                </a:solidFill>
                <a:latin typeface="+mn-ea"/>
                <a:ea typeface="+mn-ea"/>
              </a:rPr>
              <a:t>1</a:t>
            </a:r>
            <a:r>
              <a:rPr kumimoji="1" lang="en-US" altLang="zh-CN" sz="2800" b="1" dirty="0">
                <a:solidFill>
                  <a:srgbClr val="0066CC"/>
                </a:solidFill>
                <a:latin typeface="+mn-ea"/>
                <a:ea typeface="+mn-ea"/>
              </a:rPr>
              <a:t>= 5kg</a:t>
            </a:r>
            <a:r>
              <a:rPr kumimoji="1" lang="zh-CN" altLang="zh-CN" sz="2800" b="1" dirty="0">
                <a:latin typeface="+mn-ea"/>
                <a:ea typeface="+mn-ea"/>
              </a:rPr>
              <a:t>和</a:t>
            </a:r>
            <a:r>
              <a:rPr kumimoji="1" lang="en-US" altLang="zh-CN" sz="2800" b="1" i="1" dirty="0">
                <a:solidFill>
                  <a:srgbClr val="0066CC"/>
                </a:solidFill>
                <a:latin typeface="+mn-ea"/>
                <a:ea typeface="+mn-ea"/>
              </a:rPr>
              <a:t>m</a:t>
            </a:r>
            <a:r>
              <a:rPr kumimoji="1" lang="en-US" altLang="zh-CN" sz="2800" b="1" i="1" baseline="-25000" dirty="0">
                <a:solidFill>
                  <a:srgbClr val="0066CC"/>
                </a:solidFill>
                <a:latin typeface="+mn-ea"/>
                <a:ea typeface="+mn-ea"/>
              </a:rPr>
              <a:t>2</a:t>
            </a:r>
            <a:r>
              <a:rPr kumimoji="1" lang="en-US" altLang="zh-CN" sz="2800" b="1" dirty="0">
                <a:solidFill>
                  <a:srgbClr val="0066CC"/>
                </a:solidFill>
                <a:latin typeface="+mn-ea"/>
                <a:ea typeface="+mn-ea"/>
              </a:rPr>
              <a:t>= 4kg</a:t>
            </a:r>
            <a:r>
              <a:rPr kumimoji="1" lang="zh-CN" altLang="zh-CN" sz="2800" b="1" dirty="0">
                <a:latin typeface="+mn-ea"/>
                <a:ea typeface="+mn-ea"/>
              </a:rPr>
              <a:t>的物体</a:t>
            </a:r>
            <a:r>
              <a:rPr kumimoji="1" lang="en-US" altLang="zh-CN" sz="2800" b="1" dirty="0">
                <a:solidFill>
                  <a:srgbClr val="0066CC"/>
                </a:solidFill>
                <a:latin typeface="+mn-ea"/>
                <a:ea typeface="+mn-ea"/>
              </a:rPr>
              <a:t>A</a:t>
            </a:r>
            <a:r>
              <a:rPr kumimoji="1" lang="en-US" altLang="zh-CN" sz="2800" b="1" dirty="0">
                <a:latin typeface="+mn-ea"/>
                <a:ea typeface="+mn-ea"/>
              </a:rPr>
              <a:t> </a:t>
            </a:r>
            <a:r>
              <a:rPr kumimoji="1" lang="zh-CN" altLang="zh-CN" sz="2800" b="1" dirty="0">
                <a:latin typeface="+mn-ea"/>
                <a:ea typeface="+mn-ea"/>
              </a:rPr>
              <a:t>和</a:t>
            </a:r>
            <a:r>
              <a:rPr kumimoji="1" lang="en-US" altLang="zh-CN" sz="2800" b="1" dirty="0">
                <a:solidFill>
                  <a:srgbClr val="0066CC"/>
                </a:solidFill>
                <a:latin typeface="+mn-ea"/>
                <a:ea typeface="+mn-ea"/>
              </a:rPr>
              <a:t>B</a:t>
            </a:r>
            <a:r>
              <a:rPr kumimoji="1" lang="zh-CN" altLang="en-US" sz="2800" b="1" dirty="0">
                <a:latin typeface="+mn-ea"/>
                <a:ea typeface="+mn-ea"/>
              </a:rPr>
              <a:t>。</a:t>
            </a:r>
            <a:r>
              <a:rPr kumimoji="1" lang="zh-CN" altLang="zh-CN" sz="2800" b="1" dirty="0">
                <a:latin typeface="+mn-ea"/>
                <a:ea typeface="+mn-ea"/>
              </a:rPr>
              <a:t>其中物体</a:t>
            </a:r>
            <a:r>
              <a:rPr kumimoji="1" lang="en-US" altLang="zh-CN" sz="2800" b="1" dirty="0">
                <a:latin typeface="+mn-ea"/>
                <a:ea typeface="+mn-ea"/>
              </a:rPr>
              <a:t>A</a:t>
            </a:r>
            <a:r>
              <a:rPr kumimoji="1" lang="zh-CN" altLang="zh-CN" sz="2800" b="1" dirty="0">
                <a:latin typeface="+mn-ea"/>
                <a:ea typeface="+mn-ea"/>
              </a:rPr>
              <a:t>在小车的水平面上，物体</a:t>
            </a:r>
            <a:r>
              <a:rPr kumimoji="1" lang="en-US" altLang="zh-CN" sz="2800" b="1" dirty="0">
                <a:latin typeface="+mn-ea"/>
                <a:ea typeface="+mn-ea"/>
              </a:rPr>
              <a:t>B</a:t>
            </a:r>
            <a:r>
              <a:rPr kumimoji="1" lang="zh-CN" altLang="zh-CN" sz="2800" b="1" dirty="0">
                <a:latin typeface="+mn-ea"/>
                <a:ea typeface="+mn-ea"/>
              </a:rPr>
              <a:t>被绳悬挂，系统处于静止瞬间，如图所示各接触面和滑轮轴均光滑，</a:t>
            </a:r>
            <a:r>
              <a:rPr kumimoji="1" lang="zh-CN" altLang="zh-CN" sz="2800" b="1" dirty="0">
                <a:solidFill>
                  <a:srgbClr val="0066CC"/>
                </a:solidFill>
                <a:latin typeface="+mn-ea"/>
                <a:ea typeface="+mn-ea"/>
              </a:rPr>
              <a:t>求：以多大力作用在小车上，才能使物体</a:t>
            </a:r>
            <a:r>
              <a:rPr kumimoji="1" lang="en-US" altLang="zh-CN" sz="2800" b="1" dirty="0">
                <a:solidFill>
                  <a:srgbClr val="0066CC"/>
                </a:solidFill>
                <a:latin typeface="+mn-ea"/>
                <a:ea typeface="+mn-ea"/>
              </a:rPr>
              <a:t>A</a:t>
            </a:r>
            <a:r>
              <a:rPr kumimoji="1" lang="zh-CN" altLang="zh-CN" sz="2800" b="1" dirty="0">
                <a:solidFill>
                  <a:srgbClr val="0066CC"/>
                </a:solidFill>
                <a:latin typeface="+mn-ea"/>
                <a:ea typeface="+mn-ea"/>
              </a:rPr>
              <a:t>与小车</a:t>
            </a:r>
            <a:r>
              <a:rPr kumimoji="1" lang="en-US" altLang="zh-CN" sz="2800" b="1" dirty="0">
                <a:solidFill>
                  <a:srgbClr val="0066CC"/>
                </a:solidFill>
                <a:latin typeface="+mn-ea"/>
                <a:ea typeface="+mn-ea"/>
              </a:rPr>
              <a:t>D</a:t>
            </a:r>
            <a:r>
              <a:rPr kumimoji="1" lang="zh-CN" altLang="zh-CN" sz="2800" b="1" dirty="0">
                <a:solidFill>
                  <a:srgbClr val="0066CC"/>
                </a:solidFill>
                <a:latin typeface="+mn-ea"/>
                <a:ea typeface="+mn-ea"/>
              </a:rPr>
              <a:t>之间无相对滑动</a:t>
            </a:r>
            <a:r>
              <a:rPr kumimoji="1" lang="zh-CN" altLang="zh-CN" sz="2800" b="1" dirty="0">
                <a:latin typeface="+mn-ea"/>
                <a:ea typeface="+mn-ea"/>
              </a:rPr>
              <a:t>。（滑轮和绳的质量均不计，绳与滑轮间无滑动）</a:t>
            </a:r>
            <a:endParaRPr kumimoji="1" lang="zh-CN" altLang="en-US" sz="2800" b="1" dirty="0">
              <a:latin typeface="+mn-ea"/>
              <a:ea typeface="+mn-ea"/>
            </a:endParaRP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6858000" y="3535363"/>
            <a:ext cx="1600200" cy="2560637"/>
            <a:chOff x="4320" y="2112"/>
            <a:chExt cx="1008" cy="1613"/>
          </a:xfrm>
        </p:grpSpPr>
        <p:sp>
          <p:nvSpPr>
            <p:cNvPr id="33818" name="Rectangle 24" descr="深色上对角线"/>
            <p:cNvSpPr>
              <a:spLocks noChangeArrowheads="1"/>
            </p:cNvSpPr>
            <p:nvPr/>
          </p:nvSpPr>
          <p:spPr bwMode="auto">
            <a:xfrm>
              <a:off x="4608" y="2784"/>
              <a:ext cx="288" cy="240"/>
            </a:xfrm>
            <a:prstGeom prst="rect">
              <a:avLst/>
            </a:prstGeom>
            <a:pattFill prst="dkUpDiag">
              <a:fgClr>
                <a:schemeClr val="tx1"/>
              </a:fgClr>
              <a:bgClr>
                <a:srgbClr val="FF6600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19" name="Text Box 25"/>
            <p:cNvSpPr txBox="1">
              <a:spLocks noChangeArrowheads="1"/>
            </p:cNvSpPr>
            <p:nvPr/>
          </p:nvSpPr>
          <p:spPr bwMode="auto">
            <a:xfrm>
              <a:off x="4320" y="2688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kumimoji="1" lang="en-US" altLang="zh-CN" sz="3200">
                  <a:latin typeface="Times New Roman" pitchFamily="18" charset="0"/>
                  <a:ea typeface="楷体_GB2312" pitchFamily="49" charset="-122"/>
                </a:rPr>
                <a:t>A</a:t>
              </a:r>
            </a:p>
          </p:txBody>
        </p:sp>
        <p:sp>
          <p:nvSpPr>
            <p:cNvPr id="33820" name="Line 26"/>
            <p:cNvSpPr>
              <a:spLocks noChangeShapeType="1"/>
            </p:cNvSpPr>
            <p:nvPr/>
          </p:nvSpPr>
          <p:spPr bwMode="auto">
            <a:xfrm>
              <a:off x="4752" y="3024"/>
              <a:ext cx="0" cy="432"/>
            </a:xfrm>
            <a:prstGeom prst="line">
              <a:avLst/>
            </a:prstGeom>
            <a:noFill/>
            <a:ln w="38100">
              <a:solidFill>
                <a:srgbClr val="0066CC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21" name="Line 27"/>
            <p:cNvSpPr>
              <a:spLocks noChangeShapeType="1"/>
            </p:cNvSpPr>
            <p:nvPr/>
          </p:nvSpPr>
          <p:spPr bwMode="auto">
            <a:xfrm flipV="1">
              <a:off x="4752" y="2400"/>
              <a:ext cx="0" cy="384"/>
            </a:xfrm>
            <a:prstGeom prst="line">
              <a:avLst/>
            </a:prstGeom>
            <a:noFill/>
            <a:ln w="38100">
              <a:solidFill>
                <a:srgbClr val="0066CC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22" name="Text Box 28"/>
            <p:cNvSpPr txBox="1">
              <a:spLocks noChangeArrowheads="1"/>
            </p:cNvSpPr>
            <p:nvPr/>
          </p:nvSpPr>
          <p:spPr bwMode="auto">
            <a:xfrm>
              <a:off x="4608" y="3360"/>
              <a:ext cx="6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kumimoji="1" lang="en-US" altLang="zh-CN" sz="3200" b="1" i="1">
                  <a:latin typeface="Times New Roman" pitchFamily="18" charset="0"/>
                  <a:ea typeface="楷体_GB2312" pitchFamily="49" charset="-122"/>
                </a:rPr>
                <a:t>m</a:t>
              </a:r>
              <a:r>
                <a:rPr kumimoji="1" lang="en-US" altLang="zh-CN" sz="3200" baseline="-25000">
                  <a:latin typeface="Times New Roman" pitchFamily="18" charset="0"/>
                  <a:ea typeface="楷体_GB2312" pitchFamily="49" charset="-122"/>
                </a:rPr>
                <a:t>1</a:t>
              </a:r>
              <a:r>
                <a:rPr kumimoji="1" lang="en-US" altLang="zh-CN" sz="3200">
                  <a:latin typeface="Times New Roman" pitchFamily="18" charset="0"/>
                  <a:ea typeface="楷体_GB2312" pitchFamily="49" charset="-122"/>
                </a:rPr>
                <a:t>g</a:t>
              </a:r>
            </a:p>
          </p:txBody>
        </p:sp>
        <p:sp>
          <p:nvSpPr>
            <p:cNvPr id="33823" name="Text Box 29"/>
            <p:cNvSpPr txBox="1">
              <a:spLocks noChangeArrowheads="1"/>
            </p:cNvSpPr>
            <p:nvPr/>
          </p:nvSpPr>
          <p:spPr bwMode="auto">
            <a:xfrm>
              <a:off x="4608" y="2112"/>
              <a:ext cx="52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kumimoji="1" lang="en-US" altLang="zh-CN" sz="3200">
                  <a:latin typeface="Times New Roman" pitchFamily="18" charset="0"/>
                  <a:ea typeface="楷体_GB2312" pitchFamily="49" charset="-122"/>
                </a:rPr>
                <a:t>N</a:t>
              </a:r>
              <a:r>
                <a:rPr kumimoji="1" lang="en-US" altLang="zh-CN" sz="3200" baseline="-25000">
                  <a:latin typeface="Times New Roman" pitchFamily="18" charset="0"/>
                  <a:ea typeface="楷体_GB2312" pitchFamily="49" charset="-122"/>
                </a:rPr>
                <a:t>1</a:t>
              </a:r>
              <a:endParaRPr kumimoji="1" lang="en-US" altLang="zh-CN" sz="3200">
                <a:latin typeface="Times New Roman" pitchFamily="18" charset="0"/>
                <a:ea typeface="楷体_GB2312" pitchFamily="49" charset="-122"/>
              </a:endParaRPr>
            </a:p>
          </p:txBody>
        </p:sp>
        <p:sp>
          <p:nvSpPr>
            <p:cNvPr id="33824" name="Line 30"/>
            <p:cNvSpPr>
              <a:spLocks noChangeShapeType="1"/>
            </p:cNvSpPr>
            <p:nvPr/>
          </p:nvSpPr>
          <p:spPr bwMode="auto">
            <a:xfrm>
              <a:off x="4896" y="2928"/>
              <a:ext cx="288" cy="0"/>
            </a:xfrm>
            <a:prstGeom prst="line">
              <a:avLst/>
            </a:prstGeom>
            <a:noFill/>
            <a:ln w="38100">
              <a:solidFill>
                <a:srgbClr val="0066CC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25" name="Text Box 31"/>
            <p:cNvSpPr txBox="1">
              <a:spLocks noChangeArrowheads="1"/>
            </p:cNvSpPr>
            <p:nvPr/>
          </p:nvSpPr>
          <p:spPr bwMode="auto">
            <a:xfrm>
              <a:off x="4944" y="254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kumimoji="1" lang="en-US" altLang="zh-CN" sz="3200">
                  <a:latin typeface="Times New Roman" pitchFamily="18" charset="0"/>
                  <a:ea typeface="楷体_GB2312" pitchFamily="49" charset="-122"/>
                </a:rPr>
                <a:t>T</a:t>
              </a:r>
            </a:p>
          </p:txBody>
        </p:sp>
      </p:grpSp>
      <p:sp>
        <p:nvSpPr>
          <p:cNvPr id="33797" name="Line 5"/>
          <p:cNvSpPr>
            <a:spLocks noChangeShapeType="1"/>
          </p:cNvSpPr>
          <p:nvPr/>
        </p:nvSpPr>
        <p:spPr bwMode="auto">
          <a:xfrm flipH="1">
            <a:off x="4495800" y="4510088"/>
            <a:ext cx="152400" cy="152400"/>
          </a:xfrm>
          <a:prstGeom prst="line">
            <a:avLst/>
          </a:prstGeom>
          <a:noFill/>
          <a:ln w="38100">
            <a:solidFill>
              <a:srgbClr val="FF66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1066800" y="4662488"/>
            <a:ext cx="1600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kumimoji="1" lang="en-US" altLang="zh-CN" sz="3200" b="1">
                <a:latin typeface="Times New Roman" pitchFamily="18" charset="0"/>
                <a:ea typeface="楷体_GB2312" pitchFamily="49" charset="-122"/>
              </a:rPr>
              <a:t>D</a:t>
            </a:r>
          </a:p>
        </p:txBody>
      </p:sp>
      <p:sp>
        <p:nvSpPr>
          <p:cNvPr id="33799" name="Rectangle 7" descr="深色上对角线"/>
          <p:cNvSpPr>
            <a:spLocks noChangeArrowheads="1"/>
          </p:cNvSpPr>
          <p:nvPr/>
        </p:nvSpPr>
        <p:spPr bwMode="auto">
          <a:xfrm>
            <a:off x="1524000" y="4281488"/>
            <a:ext cx="457200" cy="381000"/>
          </a:xfrm>
          <a:prstGeom prst="rect">
            <a:avLst/>
          </a:prstGeom>
          <a:pattFill prst="dkUpDiag">
            <a:fgClr>
              <a:schemeClr val="tx1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2667000" y="4662488"/>
            <a:ext cx="19050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801" name="Oval 9"/>
          <p:cNvSpPr>
            <a:spLocks noChangeArrowheads="1"/>
          </p:cNvSpPr>
          <p:nvPr/>
        </p:nvSpPr>
        <p:spPr bwMode="auto">
          <a:xfrm>
            <a:off x="1295400" y="542448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802" name="Oval 10"/>
          <p:cNvSpPr>
            <a:spLocks noChangeArrowheads="1"/>
          </p:cNvSpPr>
          <p:nvPr/>
        </p:nvSpPr>
        <p:spPr bwMode="auto">
          <a:xfrm>
            <a:off x="2133600" y="542448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803" name="Oval 11"/>
          <p:cNvSpPr>
            <a:spLocks noChangeArrowheads="1"/>
          </p:cNvSpPr>
          <p:nvPr/>
        </p:nvSpPr>
        <p:spPr bwMode="auto">
          <a:xfrm>
            <a:off x="4572000" y="4357688"/>
            <a:ext cx="228600" cy="228600"/>
          </a:xfrm>
          <a:prstGeom prst="ellipse">
            <a:avLst/>
          </a:prstGeom>
          <a:solidFill>
            <a:srgbClr val="00FFFF"/>
          </a:solidFill>
          <a:ln w="44450">
            <a:solidFill>
              <a:srgbClr val="0066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 flipH="1">
            <a:off x="1981200" y="4357688"/>
            <a:ext cx="2667000" cy="0"/>
          </a:xfrm>
          <a:prstGeom prst="line">
            <a:avLst/>
          </a:prstGeom>
          <a:noFill/>
          <a:ln w="57150">
            <a:solidFill>
              <a:srgbClr val="0066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>
            <a:off x="4800600" y="4433888"/>
            <a:ext cx="0" cy="838200"/>
          </a:xfrm>
          <a:prstGeom prst="line">
            <a:avLst/>
          </a:prstGeom>
          <a:noFill/>
          <a:ln w="57150">
            <a:solidFill>
              <a:srgbClr val="0066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806" name="Rectangle 14" descr="深色上对角线"/>
          <p:cNvSpPr>
            <a:spLocks noChangeArrowheads="1"/>
          </p:cNvSpPr>
          <p:nvPr/>
        </p:nvSpPr>
        <p:spPr bwMode="auto">
          <a:xfrm>
            <a:off x="4343400" y="5272088"/>
            <a:ext cx="914400" cy="304800"/>
          </a:xfrm>
          <a:prstGeom prst="rect">
            <a:avLst/>
          </a:prstGeom>
          <a:pattFill prst="dkUpDiag">
            <a:fgClr>
              <a:schemeClr val="tx2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>
            <a:off x="1371600" y="5653088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 flipH="1">
            <a:off x="609600" y="5653088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4800600" y="4205288"/>
            <a:ext cx="533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altLang="zh-CN" sz="3200" b="1">
                <a:latin typeface="Times New Roman" pitchFamily="18" charset="0"/>
                <a:ea typeface="楷体_GB2312" pitchFamily="49" charset="-122"/>
              </a:rPr>
              <a:t>C</a:t>
            </a: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5334000" y="5195888"/>
            <a:ext cx="533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altLang="zh-CN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rPr>
              <a:t>B</a:t>
            </a: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990600" y="4205288"/>
            <a:ext cx="457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altLang="zh-CN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rPr>
              <a:t>A</a:t>
            </a:r>
          </a:p>
        </p:txBody>
      </p:sp>
      <p:sp>
        <p:nvSpPr>
          <p:cNvPr id="33812" name="Rectangle 20" descr="宽上对角线"/>
          <p:cNvSpPr>
            <a:spLocks noChangeArrowheads="1"/>
          </p:cNvSpPr>
          <p:nvPr/>
        </p:nvSpPr>
        <p:spPr bwMode="auto">
          <a:xfrm>
            <a:off x="609600" y="5653088"/>
            <a:ext cx="2514600" cy="381000"/>
          </a:xfrm>
          <a:prstGeom prst="rect">
            <a:avLst/>
          </a:prstGeom>
          <a:pattFill prst="wdUpDiag">
            <a:fgClr>
              <a:schemeClr val="tx2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813" name="Text Box 32"/>
          <p:cNvSpPr txBox="1">
            <a:spLocks noChangeArrowheads="1"/>
          </p:cNvSpPr>
          <p:nvPr/>
        </p:nvSpPr>
        <p:spPr bwMode="auto">
          <a:xfrm>
            <a:off x="1524000" y="3838575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altLang="zh-CN" sz="2800" b="1" i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rPr>
              <a:t>m</a:t>
            </a:r>
            <a:r>
              <a:rPr kumimoji="1" lang="en-US" altLang="zh-CN" sz="2800" b="1" baseline="-25000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rPr>
              <a:t>1</a:t>
            </a:r>
            <a:endParaRPr kumimoji="1" lang="en-US" altLang="zh-CN" sz="2800" b="1">
              <a:solidFill>
                <a:schemeClr val="bg1"/>
              </a:solidFill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33814" name="Text Box 33"/>
          <p:cNvSpPr txBox="1">
            <a:spLocks noChangeArrowheads="1"/>
          </p:cNvSpPr>
          <p:nvPr/>
        </p:nvSpPr>
        <p:spPr bwMode="auto">
          <a:xfrm>
            <a:off x="4419600" y="5576888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altLang="zh-CN" sz="2800" b="1" i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rPr>
              <a:t>m</a:t>
            </a:r>
            <a:r>
              <a:rPr kumimoji="1" lang="en-US" altLang="zh-CN" sz="2800" b="1" baseline="-25000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rPr>
              <a:t>2</a:t>
            </a:r>
            <a:endParaRPr kumimoji="1" lang="en-US" altLang="zh-CN" sz="2800" b="1">
              <a:solidFill>
                <a:schemeClr val="bg1"/>
              </a:solidFill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33815" name="Text Box 34"/>
          <p:cNvSpPr txBox="1">
            <a:spLocks noChangeArrowheads="1"/>
          </p:cNvSpPr>
          <p:nvPr/>
        </p:nvSpPr>
        <p:spPr bwMode="auto">
          <a:xfrm>
            <a:off x="2005002" y="4786322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altLang="zh-CN" sz="2800" b="1" i="1" dirty="0">
                <a:latin typeface="Times New Roman" pitchFamily="18" charset="0"/>
                <a:ea typeface="楷体_GB2312" pitchFamily="49" charset="-122"/>
              </a:rPr>
              <a:t>M</a:t>
            </a:r>
          </a:p>
        </p:txBody>
      </p:sp>
      <p:sp>
        <p:nvSpPr>
          <p:cNvPr id="33816" name="页脚占位符 8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smtClean="0">
                <a:latin typeface="方正姚体" pitchFamily="2" charset="-122"/>
                <a:ea typeface="方正姚体" pitchFamily="2" charset="-122"/>
              </a:rPr>
              <a:t>牛顿动力学</a:t>
            </a:r>
            <a:r>
              <a:rPr lang="en-US" altLang="zh-CN" smtClean="0">
                <a:latin typeface="方正姚体" pitchFamily="2" charset="-122"/>
                <a:ea typeface="方正姚体" pitchFamily="2" charset="-122"/>
              </a:rPr>
              <a:t>—</a:t>
            </a:r>
            <a:r>
              <a:rPr lang="zh-CN" altLang="en-US" smtClean="0">
                <a:latin typeface="方正姚体" pitchFamily="2" charset="-122"/>
                <a:ea typeface="方正姚体" pitchFamily="2" charset="-122"/>
              </a:rPr>
              <a:t>习题</a:t>
            </a:r>
          </a:p>
        </p:txBody>
      </p:sp>
      <p:cxnSp>
        <p:nvCxnSpPr>
          <p:cNvPr id="33" name="直接连接符 32"/>
          <p:cNvCxnSpPr/>
          <p:nvPr/>
        </p:nvCxnSpPr>
        <p:spPr>
          <a:xfrm>
            <a:off x="500063" y="3498850"/>
            <a:ext cx="8215312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矩形 33"/>
          <p:cNvSpPr/>
          <p:nvPr/>
        </p:nvSpPr>
        <p:spPr>
          <a:xfrm>
            <a:off x="1428728" y="3929066"/>
            <a:ext cx="518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m1</a:t>
            </a:r>
            <a:endParaRPr lang="zh-CN" altLang="en-US" b="1" dirty="0"/>
          </a:p>
        </p:txBody>
      </p:sp>
      <p:sp>
        <p:nvSpPr>
          <p:cNvPr id="35" name="矩形 34"/>
          <p:cNvSpPr/>
          <p:nvPr/>
        </p:nvSpPr>
        <p:spPr>
          <a:xfrm>
            <a:off x="3857620" y="5214950"/>
            <a:ext cx="518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m2</a:t>
            </a:r>
            <a:endParaRPr lang="zh-CN" altLang="en-US" b="1" dirty="0"/>
          </a:p>
        </p:txBody>
      </p:sp>
      <p:sp>
        <p:nvSpPr>
          <p:cNvPr id="36" name="Line 48"/>
          <p:cNvSpPr>
            <a:spLocks noChangeShapeType="1"/>
          </p:cNvSpPr>
          <p:nvPr/>
        </p:nvSpPr>
        <p:spPr bwMode="auto">
          <a:xfrm>
            <a:off x="-32" y="5000636"/>
            <a:ext cx="10795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" name="Text Box 55"/>
          <p:cNvSpPr txBox="1">
            <a:spLocks noChangeArrowheads="1"/>
          </p:cNvSpPr>
          <p:nvPr/>
        </p:nvSpPr>
        <p:spPr bwMode="auto">
          <a:xfrm>
            <a:off x="142843" y="4352936"/>
            <a:ext cx="609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altLang="zh-CN" sz="3200" dirty="0" smtClean="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F?</a:t>
            </a:r>
            <a:endParaRPr kumimoji="1" lang="en-US" altLang="zh-CN" sz="3200" dirty="0">
              <a:solidFill>
                <a:schemeClr val="tx2"/>
              </a:solidFill>
              <a:latin typeface="Times New Roman" pitchFamily="18" charset="0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灯片编号占位符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471A4E71-8A79-4351-B29A-101EFF2141E7}" type="slidenum">
              <a:rPr lang="en-US" altLang="zh-CN" smtClean="0"/>
              <a:pPr/>
              <a:t>12</a:t>
            </a:fld>
            <a:endParaRPr lang="en-US" altLang="zh-CN" smtClean="0"/>
          </a:p>
        </p:txBody>
      </p:sp>
      <p:sp>
        <p:nvSpPr>
          <p:cNvPr id="3080" name="Oval 141"/>
          <p:cNvSpPr>
            <a:spLocks noChangeArrowheads="1"/>
          </p:cNvSpPr>
          <p:nvPr/>
        </p:nvSpPr>
        <p:spPr bwMode="auto">
          <a:xfrm>
            <a:off x="3659188" y="231775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81" name="Oval 142"/>
          <p:cNvSpPr>
            <a:spLocks noChangeArrowheads="1"/>
          </p:cNvSpPr>
          <p:nvPr/>
        </p:nvSpPr>
        <p:spPr bwMode="auto">
          <a:xfrm>
            <a:off x="4908550" y="231775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82" name="Line 143"/>
          <p:cNvSpPr>
            <a:spLocks noChangeShapeType="1"/>
          </p:cNvSpPr>
          <p:nvPr/>
        </p:nvSpPr>
        <p:spPr bwMode="auto">
          <a:xfrm>
            <a:off x="3894138" y="25654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83" name="Line 144"/>
          <p:cNvSpPr>
            <a:spLocks noChangeShapeType="1"/>
          </p:cNvSpPr>
          <p:nvPr/>
        </p:nvSpPr>
        <p:spPr bwMode="auto">
          <a:xfrm flipH="1">
            <a:off x="3132138" y="25654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68313" y="115888"/>
            <a:ext cx="800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解：建立坐标系并作受力分析图：</a:t>
            </a:r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395288" y="692150"/>
            <a:ext cx="2286000" cy="1463675"/>
            <a:chOff x="4176" y="86"/>
            <a:chExt cx="1440" cy="922"/>
          </a:xfrm>
        </p:grpSpPr>
        <p:sp>
          <p:nvSpPr>
            <p:cNvPr id="3116" name="Text Box 4"/>
            <p:cNvSpPr txBox="1">
              <a:spLocks noChangeArrowheads="1"/>
            </p:cNvSpPr>
            <p:nvPr/>
          </p:nvSpPr>
          <p:spPr bwMode="auto">
            <a:xfrm>
              <a:off x="5280" y="643"/>
              <a:ext cx="33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kumimoji="1" lang="en-US" altLang="zh-CN" sz="3200" b="1" i="1">
                  <a:solidFill>
                    <a:schemeClr val="tx2"/>
                  </a:solidFill>
                  <a:latin typeface="Times New Roman" pitchFamily="18" charset="0"/>
                  <a:ea typeface="楷体_GB2312" pitchFamily="49" charset="-122"/>
                </a:rPr>
                <a:t>x</a:t>
              </a:r>
              <a:endParaRPr kumimoji="1" lang="en-US" altLang="zh-CN" sz="320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endParaRPr>
            </a:p>
          </p:txBody>
        </p:sp>
        <p:sp>
          <p:nvSpPr>
            <p:cNvPr id="3117" name="Line 5"/>
            <p:cNvSpPr>
              <a:spLocks noChangeShapeType="1"/>
            </p:cNvSpPr>
            <p:nvPr/>
          </p:nvSpPr>
          <p:spPr bwMode="auto">
            <a:xfrm>
              <a:off x="4416" y="787"/>
              <a:ext cx="912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18" name="Line 6"/>
            <p:cNvSpPr>
              <a:spLocks noChangeShapeType="1"/>
            </p:cNvSpPr>
            <p:nvPr/>
          </p:nvSpPr>
          <p:spPr bwMode="auto">
            <a:xfrm flipV="1">
              <a:off x="4416" y="163"/>
              <a:ext cx="0" cy="624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19" name="Text Box 7"/>
            <p:cNvSpPr txBox="1">
              <a:spLocks noChangeArrowheads="1"/>
            </p:cNvSpPr>
            <p:nvPr/>
          </p:nvSpPr>
          <p:spPr bwMode="auto">
            <a:xfrm>
              <a:off x="4464" y="86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kumimoji="1" lang="en-US" altLang="zh-CN" sz="3200" b="1" i="1">
                  <a:solidFill>
                    <a:schemeClr val="tx2"/>
                  </a:solidFill>
                  <a:latin typeface="Times New Roman" pitchFamily="18" charset="0"/>
                  <a:ea typeface="楷体_GB2312" pitchFamily="49" charset="-122"/>
                </a:rPr>
                <a:t>y</a:t>
              </a:r>
              <a:endParaRPr kumimoji="1" lang="en-US" altLang="zh-CN" sz="320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endParaRPr>
            </a:p>
          </p:txBody>
        </p:sp>
        <p:sp>
          <p:nvSpPr>
            <p:cNvPr id="3120" name="Text Box 8"/>
            <p:cNvSpPr txBox="1">
              <a:spLocks noChangeArrowheads="1"/>
            </p:cNvSpPr>
            <p:nvPr/>
          </p:nvSpPr>
          <p:spPr bwMode="auto">
            <a:xfrm>
              <a:off x="4176" y="595"/>
              <a:ext cx="24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kumimoji="1" lang="en-US" altLang="zh-CN" sz="3200">
                  <a:solidFill>
                    <a:schemeClr val="tx2"/>
                  </a:solidFill>
                  <a:latin typeface="Times New Roman" pitchFamily="18" charset="0"/>
                  <a:ea typeface="楷体_GB2312" pitchFamily="49" charset="-122"/>
                </a:rPr>
                <a:t>o</a:t>
              </a:r>
            </a:p>
          </p:txBody>
        </p:sp>
      </p:grpSp>
      <p:sp>
        <p:nvSpPr>
          <p:cNvPr id="3086" name="Rectangle 12" descr="深色上对角线"/>
          <p:cNvSpPr>
            <a:spLocks noChangeArrowheads="1"/>
          </p:cNvSpPr>
          <p:nvPr/>
        </p:nvSpPr>
        <p:spPr bwMode="auto">
          <a:xfrm>
            <a:off x="6002338" y="2555875"/>
            <a:ext cx="914400" cy="304800"/>
          </a:xfrm>
          <a:prstGeom prst="rect">
            <a:avLst/>
          </a:prstGeom>
          <a:pattFill prst="dkUpDiag">
            <a:fgClr>
              <a:schemeClr val="tx2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87" name="Line 14"/>
          <p:cNvSpPr>
            <a:spLocks noChangeShapeType="1"/>
          </p:cNvSpPr>
          <p:nvPr/>
        </p:nvSpPr>
        <p:spPr bwMode="auto">
          <a:xfrm>
            <a:off x="6469063" y="2870200"/>
            <a:ext cx="0" cy="685800"/>
          </a:xfrm>
          <a:prstGeom prst="line">
            <a:avLst/>
          </a:prstGeom>
          <a:noFill/>
          <a:ln w="38100">
            <a:solidFill>
              <a:srgbClr val="0066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88" name="Line 15"/>
          <p:cNvSpPr>
            <a:spLocks noChangeShapeType="1"/>
          </p:cNvSpPr>
          <p:nvPr/>
        </p:nvSpPr>
        <p:spPr bwMode="auto">
          <a:xfrm flipV="1">
            <a:off x="6469063" y="1879600"/>
            <a:ext cx="304800" cy="685800"/>
          </a:xfrm>
          <a:prstGeom prst="line">
            <a:avLst/>
          </a:prstGeom>
          <a:noFill/>
          <a:ln w="38100">
            <a:solidFill>
              <a:srgbClr val="0066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89" name="Line 16"/>
          <p:cNvSpPr>
            <a:spLocks noChangeShapeType="1"/>
          </p:cNvSpPr>
          <p:nvPr/>
        </p:nvSpPr>
        <p:spPr bwMode="auto">
          <a:xfrm flipV="1">
            <a:off x="6469063" y="1803400"/>
            <a:ext cx="0" cy="762000"/>
          </a:xfrm>
          <a:prstGeom prst="line">
            <a:avLst/>
          </a:prstGeom>
          <a:noFill/>
          <a:ln w="38100" cap="rnd">
            <a:solidFill>
              <a:srgbClr val="00FFFF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6659563" y="1916113"/>
            <a:ext cx="762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altLang="zh-CN" sz="320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T</a:t>
            </a: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323850" y="3857625"/>
            <a:ext cx="194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4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水平方向：</a:t>
            </a:r>
          </a:p>
        </p:txBody>
      </p:sp>
      <p:sp>
        <p:nvSpPr>
          <p:cNvPr id="3092" name="Rectangle 29" descr="深色上对角线"/>
          <p:cNvSpPr>
            <a:spLocks noChangeArrowheads="1"/>
          </p:cNvSpPr>
          <p:nvPr/>
        </p:nvSpPr>
        <p:spPr bwMode="auto">
          <a:xfrm>
            <a:off x="4121150" y="1069975"/>
            <a:ext cx="466725" cy="455613"/>
          </a:xfrm>
          <a:prstGeom prst="rect">
            <a:avLst/>
          </a:prstGeom>
          <a:pattFill prst="dkUpDiag">
            <a:fgClr>
              <a:schemeClr val="tx1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m</a:t>
            </a:r>
            <a:r>
              <a:rPr kumimoji="1" lang="en-US" altLang="zh-CN" sz="2800" b="1" baseline="-2500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1</a:t>
            </a:r>
          </a:p>
        </p:txBody>
      </p:sp>
      <p:sp>
        <p:nvSpPr>
          <p:cNvPr id="3093" name="Line 35"/>
          <p:cNvSpPr>
            <a:spLocks noChangeShapeType="1"/>
          </p:cNvSpPr>
          <p:nvPr/>
        </p:nvSpPr>
        <p:spPr bwMode="auto">
          <a:xfrm flipV="1">
            <a:off x="4597400" y="1241425"/>
            <a:ext cx="790575" cy="1588"/>
          </a:xfrm>
          <a:prstGeom prst="line">
            <a:avLst/>
          </a:prstGeom>
          <a:noFill/>
          <a:ln w="38100">
            <a:solidFill>
              <a:srgbClr val="0066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94" name="Text Box 36"/>
          <p:cNvSpPr txBox="1">
            <a:spLocks noChangeArrowheads="1"/>
          </p:cNvSpPr>
          <p:nvPr/>
        </p:nvSpPr>
        <p:spPr bwMode="auto">
          <a:xfrm>
            <a:off x="4643438" y="692150"/>
            <a:ext cx="2016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altLang="zh-CN" sz="320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T</a:t>
            </a:r>
          </a:p>
        </p:txBody>
      </p:sp>
      <p:graphicFrame>
        <p:nvGraphicFramePr>
          <p:cNvPr id="3074" name="Object 22"/>
          <p:cNvGraphicFramePr>
            <a:graphicFrameLocks noChangeAspect="1"/>
          </p:cNvGraphicFramePr>
          <p:nvPr/>
        </p:nvGraphicFramePr>
        <p:xfrm>
          <a:off x="7350125" y="2735263"/>
          <a:ext cx="112713" cy="214312"/>
        </p:xfrm>
        <a:graphic>
          <a:graphicData uri="http://schemas.openxmlformats.org/presentationml/2006/ole">
            <p:oleObj spid="_x0000_s3074" name="公式" r:id="rId3" imgW="114120" imgH="215640" progId="Equation.3">
              <p:embed/>
            </p:oleObj>
          </a:graphicData>
        </a:graphic>
      </p:graphicFrame>
      <p:grpSp>
        <p:nvGrpSpPr>
          <p:cNvPr id="3095" name="Group 42"/>
          <p:cNvGrpSpPr>
            <a:grpSpLocks/>
          </p:cNvGrpSpPr>
          <p:nvPr/>
        </p:nvGrpSpPr>
        <p:grpSpPr bwMode="auto">
          <a:xfrm>
            <a:off x="3597275" y="1243013"/>
            <a:ext cx="3429000" cy="1066800"/>
            <a:chOff x="528" y="288"/>
            <a:chExt cx="2160" cy="672"/>
          </a:xfrm>
        </p:grpSpPr>
        <p:sp>
          <p:nvSpPr>
            <p:cNvPr id="3112" name="Rectangle 43"/>
            <p:cNvSpPr>
              <a:spLocks noChangeArrowheads="1"/>
            </p:cNvSpPr>
            <p:nvPr/>
          </p:nvSpPr>
          <p:spPr bwMode="auto">
            <a:xfrm>
              <a:off x="528" y="480"/>
              <a:ext cx="1008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66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kumimoji="1" lang="zh-CN" altLang="zh-CN" sz="3200">
                <a:latin typeface="Times New Roman" pitchFamily="18" charset="0"/>
                <a:ea typeface="楷体_GB2312" pitchFamily="49" charset="-122"/>
              </a:endParaRPr>
            </a:p>
          </p:txBody>
        </p:sp>
        <p:sp>
          <p:nvSpPr>
            <p:cNvPr id="3113" name="Rectangle 44"/>
            <p:cNvSpPr>
              <a:spLocks noChangeArrowheads="1"/>
            </p:cNvSpPr>
            <p:nvPr/>
          </p:nvSpPr>
          <p:spPr bwMode="auto">
            <a:xfrm>
              <a:off x="1536" y="480"/>
              <a:ext cx="960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66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14" name="Oval 45"/>
            <p:cNvSpPr>
              <a:spLocks noChangeArrowheads="1"/>
            </p:cNvSpPr>
            <p:nvPr/>
          </p:nvSpPr>
          <p:spPr bwMode="auto">
            <a:xfrm>
              <a:off x="2544" y="28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66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15" name="Line 46"/>
            <p:cNvSpPr>
              <a:spLocks noChangeShapeType="1"/>
            </p:cNvSpPr>
            <p:nvPr/>
          </p:nvSpPr>
          <p:spPr bwMode="auto">
            <a:xfrm flipV="1">
              <a:off x="2496" y="384"/>
              <a:ext cx="96" cy="96"/>
            </a:xfrm>
            <a:prstGeom prst="line">
              <a:avLst/>
            </a:prstGeom>
            <a:noFill/>
            <a:ln w="38100">
              <a:solidFill>
                <a:srgbClr val="0066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096" name="Line 48"/>
          <p:cNvSpPr>
            <a:spLocks noChangeShapeType="1"/>
          </p:cNvSpPr>
          <p:nvPr/>
        </p:nvSpPr>
        <p:spPr bwMode="auto">
          <a:xfrm>
            <a:off x="2700338" y="1989138"/>
            <a:ext cx="10795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97" name="Line 52"/>
          <p:cNvSpPr>
            <a:spLocks noChangeShapeType="1"/>
          </p:cNvSpPr>
          <p:nvPr/>
        </p:nvSpPr>
        <p:spPr bwMode="auto">
          <a:xfrm>
            <a:off x="7019925" y="1412875"/>
            <a:ext cx="0" cy="1066800"/>
          </a:xfrm>
          <a:prstGeom prst="line">
            <a:avLst/>
          </a:prstGeom>
          <a:noFill/>
          <a:ln w="38100" cap="rnd">
            <a:solidFill>
              <a:srgbClr val="66FFFF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98" name="Text Box 55"/>
          <p:cNvSpPr txBox="1">
            <a:spLocks noChangeArrowheads="1"/>
          </p:cNvSpPr>
          <p:nvPr/>
        </p:nvSpPr>
        <p:spPr bwMode="auto">
          <a:xfrm>
            <a:off x="2843213" y="1341438"/>
            <a:ext cx="609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altLang="zh-CN" sz="3200" dirty="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F</a:t>
            </a:r>
          </a:p>
        </p:txBody>
      </p:sp>
      <p:graphicFrame>
        <p:nvGraphicFramePr>
          <p:cNvPr id="25670" name="Object 70"/>
          <p:cNvGraphicFramePr>
            <a:graphicFrameLocks noChangeAspect="1"/>
          </p:cNvGraphicFramePr>
          <p:nvPr/>
        </p:nvGraphicFramePr>
        <p:xfrm>
          <a:off x="2555875" y="4433888"/>
          <a:ext cx="3543300" cy="533400"/>
        </p:xfrm>
        <a:graphic>
          <a:graphicData uri="http://schemas.openxmlformats.org/presentationml/2006/ole">
            <p:oleObj spid="_x0000_s3075" name="Equation" r:id="rId4" imgW="1180800" imgH="228600" progId="Equation.DSMT4">
              <p:embed/>
            </p:oleObj>
          </a:graphicData>
        </a:graphic>
      </p:graphicFrame>
      <p:graphicFrame>
        <p:nvGraphicFramePr>
          <p:cNvPr id="25671" name="Object 71"/>
          <p:cNvGraphicFramePr>
            <a:graphicFrameLocks noChangeAspect="1"/>
          </p:cNvGraphicFramePr>
          <p:nvPr/>
        </p:nvGraphicFramePr>
        <p:xfrm>
          <a:off x="2484438" y="3714750"/>
          <a:ext cx="2808287" cy="611188"/>
        </p:xfrm>
        <a:graphic>
          <a:graphicData uri="http://schemas.openxmlformats.org/presentationml/2006/ole">
            <p:oleObj spid="_x0000_s3076" name="Equation" r:id="rId5" imgW="850680" imgH="228600" progId="Equation.DSMT4">
              <p:embed/>
            </p:oleObj>
          </a:graphicData>
        </a:graphic>
      </p:graphicFrame>
      <p:graphicFrame>
        <p:nvGraphicFramePr>
          <p:cNvPr id="25672" name="Object 72"/>
          <p:cNvGraphicFramePr>
            <a:graphicFrameLocks noChangeAspect="1"/>
          </p:cNvGraphicFramePr>
          <p:nvPr/>
        </p:nvGraphicFramePr>
        <p:xfrm>
          <a:off x="3348038" y="5081588"/>
          <a:ext cx="2743200" cy="500062"/>
        </p:xfrm>
        <a:graphic>
          <a:graphicData uri="http://schemas.openxmlformats.org/presentationml/2006/ole">
            <p:oleObj spid="_x0000_s3077" name="公式" r:id="rId6" imgW="914400" imgH="215640" progId="Equation.3">
              <p:embed/>
            </p:oleObj>
          </a:graphicData>
        </a:graphic>
      </p:graphicFrame>
      <p:sp>
        <p:nvSpPr>
          <p:cNvPr id="25674" name="Text Box 74"/>
          <p:cNvSpPr txBox="1">
            <a:spLocks noChangeArrowheads="1"/>
          </p:cNvSpPr>
          <p:nvPr/>
        </p:nvSpPr>
        <p:spPr bwMode="auto">
          <a:xfrm>
            <a:off x="323850" y="2133600"/>
            <a:ext cx="2438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整体有一水平加速度</a:t>
            </a:r>
            <a:r>
              <a:rPr kumimoji="1" lang="en-US" altLang="zh-CN" sz="2800" b="1" i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a</a:t>
            </a:r>
            <a:r>
              <a:rPr kumimoji="1" lang="en-US" altLang="zh-CN" sz="2800" b="1" i="1" baseline="-2500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x</a:t>
            </a: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。</a:t>
            </a:r>
          </a:p>
        </p:txBody>
      </p:sp>
      <p:sp>
        <p:nvSpPr>
          <p:cNvPr id="3100" name="Line 77"/>
          <p:cNvSpPr>
            <a:spLocks noChangeShapeType="1"/>
          </p:cNvSpPr>
          <p:nvPr/>
        </p:nvSpPr>
        <p:spPr bwMode="auto">
          <a:xfrm>
            <a:off x="4572000" y="1268413"/>
            <a:ext cx="2376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01" name="Line 78"/>
          <p:cNvSpPr>
            <a:spLocks noChangeShapeType="1"/>
          </p:cNvSpPr>
          <p:nvPr/>
        </p:nvSpPr>
        <p:spPr bwMode="auto">
          <a:xfrm flipH="1">
            <a:off x="6516688" y="1412875"/>
            <a:ext cx="503237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02" name="Line 79"/>
          <p:cNvSpPr>
            <a:spLocks noChangeShapeType="1"/>
          </p:cNvSpPr>
          <p:nvPr/>
        </p:nvSpPr>
        <p:spPr bwMode="auto">
          <a:xfrm>
            <a:off x="7019925" y="2708275"/>
            <a:ext cx="433388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03" name="Line 80"/>
          <p:cNvSpPr>
            <a:spLocks noChangeShapeType="1"/>
          </p:cNvSpPr>
          <p:nvPr/>
        </p:nvSpPr>
        <p:spPr bwMode="auto">
          <a:xfrm>
            <a:off x="7667625" y="2060575"/>
            <a:ext cx="360363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04" name="Line 81"/>
          <p:cNvSpPr>
            <a:spLocks noChangeShapeType="1"/>
          </p:cNvSpPr>
          <p:nvPr/>
        </p:nvSpPr>
        <p:spPr bwMode="auto">
          <a:xfrm>
            <a:off x="4211638" y="908050"/>
            <a:ext cx="433387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05" name="Rectangle 82"/>
          <p:cNvSpPr>
            <a:spLocks noChangeArrowheads="1"/>
          </p:cNvSpPr>
          <p:nvPr/>
        </p:nvSpPr>
        <p:spPr bwMode="auto">
          <a:xfrm>
            <a:off x="3635375" y="1412875"/>
            <a:ext cx="5000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en-US" altLang="zh-CN" sz="280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M</a:t>
            </a:r>
          </a:p>
        </p:txBody>
      </p:sp>
      <p:sp>
        <p:nvSpPr>
          <p:cNvPr id="3106" name="Text Box 131"/>
          <p:cNvSpPr txBox="1">
            <a:spLocks noChangeArrowheads="1"/>
          </p:cNvSpPr>
          <p:nvPr/>
        </p:nvSpPr>
        <p:spPr bwMode="auto">
          <a:xfrm>
            <a:off x="6948488" y="1557338"/>
            <a:ext cx="5413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el-GR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α</a:t>
            </a:r>
          </a:p>
        </p:txBody>
      </p:sp>
      <p:sp>
        <p:nvSpPr>
          <p:cNvPr id="3107" name="Arc 132"/>
          <p:cNvSpPr>
            <a:spLocks/>
          </p:cNvSpPr>
          <p:nvPr/>
        </p:nvSpPr>
        <p:spPr bwMode="auto">
          <a:xfrm flipH="1" flipV="1">
            <a:off x="6804025" y="1844675"/>
            <a:ext cx="215900" cy="7143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8547352 h 21600"/>
              <a:gd name="T4" fmla="*/ 0 w 21600"/>
              <a:gd name="T5" fmla="*/ 854735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08" name="Text Box 136"/>
          <p:cNvSpPr txBox="1">
            <a:spLocks noChangeArrowheads="1"/>
          </p:cNvSpPr>
          <p:nvPr/>
        </p:nvSpPr>
        <p:spPr bwMode="auto">
          <a:xfrm>
            <a:off x="6424613" y="3254375"/>
            <a:ext cx="758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en-US" altLang="zh-CN" sz="2800" b="1" i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m</a:t>
            </a:r>
            <a:r>
              <a:rPr kumimoji="1" lang="en-US" altLang="zh-CN" sz="2800" b="1" i="1" baseline="-2500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2</a:t>
            </a:r>
            <a:r>
              <a:rPr kumimoji="1" lang="en-US" altLang="zh-CN" sz="2800" b="1" i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g</a:t>
            </a:r>
          </a:p>
        </p:txBody>
      </p:sp>
      <p:sp>
        <p:nvSpPr>
          <p:cNvPr id="3109" name="Rectangle 146"/>
          <p:cNvSpPr>
            <a:spLocks noChangeArrowheads="1"/>
          </p:cNvSpPr>
          <p:nvPr/>
        </p:nvSpPr>
        <p:spPr bwMode="auto">
          <a:xfrm>
            <a:off x="8101013" y="1700213"/>
            <a:ext cx="463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en-US" altLang="zh-CN" sz="2800" b="1" i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a</a:t>
            </a:r>
            <a:r>
              <a:rPr kumimoji="1" lang="en-US" altLang="zh-CN" sz="2400" b="1" baseline="-2500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x</a:t>
            </a:r>
          </a:p>
        </p:txBody>
      </p:sp>
      <p:graphicFrame>
        <p:nvGraphicFramePr>
          <p:cNvPr id="25747" name="Object 147"/>
          <p:cNvGraphicFramePr>
            <a:graphicFrameLocks noChangeAspect="1"/>
          </p:cNvGraphicFramePr>
          <p:nvPr/>
        </p:nvGraphicFramePr>
        <p:xfrm>
          <a:off x="2555875" y="5688013"/>
          <a:ext cx="4103688" cy="604837"/>
        </p:xfrm>
        <a:graphic>
          <a:graphicData uri="http://schemas.openxmlformats.org/presentationml/2006/ole">
            <p:oleObj spid="_x0000_s3078" name="Equation" r:id="rId7" imgW="1549080" imgH="228600" progId="Equation.DSMT4">
              <p:embed/>
            </p:oleObj>
          </a:graphicData>
        </a:graphic>
      </p:graphicFrame>
      <p:sp>
        <p:nvSpPr>
          <p:cNvPr id="3110" name="Rectangle 148"/>
          <p:cNvSpPr>
            <a:spLocks noChangeArrowheads="1"/>
          </p:cNvSpPr>
          <p:nvPr/>
        </p:nvSpPr>
        <p:spPr bwMode="auto">
          <a:xfrm>
            <a:off x="3419475" y="692150"/>
            <a:ext cx="4105275" cy="2520950"/>
          </a:xfrm>
          <a:prstGeom prst="rect">
            <a:avLst/>
          </a:prstGeom>
          <a:noFill/>
          <a:ln w="25400">
            <a:solidFill>
              <a:srgbClr val="0066CC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11" name="页脚占位符 8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smtClean="0">
                <a:latin typeface="方正姚体" pitchFamily="2" charset="-122"/>
                <a:ea typeface="方正姚体" pitchFamily="2" charset="-122"/>
              </a:rPr>
              <a:t>牛顿动力学</a:t>
            </a:r>
            <a:r>
              <a:rPr lang="en-US" altLang="zh-CN" smtClean="0">
                <a:latin typeface="方正姚体" pitchFamily="2" charset="-122"/>
                <a:ea typeface="方正姚体" pitchFamily="2" charset="-122"/>
              </a:rPr>
              <a:t>—</a:t>
            </a:r>
            <a:r>
              <a:rPr lang="zh-CN" altLang="en-US" smtClean="0">
                <a:latin typeface="方正姚体" pitchFamily="2" charset="-122"/>
                <a:ea typeface="方正姚体" pitchFamily="2" charset="-122"/>
              </a:rPr>
              <a:t>习题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19" grpId="0" autoUpdateAnimBg="0"/>
      <p:bldP spid="2567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灯片编号占位符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F390389E-AF33-4E7E-B0CD-8BA5EB7D63E3}" type="slidenum">
              <a:rPr lang="en-US" altLang="zh-CN" smtClean="0"/>
              <a:pPr/>
              <a:t>13</a:t>
            </a:fld>
            <a:endParaRPr lang="en-US" altLang="zh-CN" smtClean="0"/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7427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3200" b="1">
                <a:solidFill>
                  <a:srgbClr val="0066CC"/>
                </a:solidFill>
                <a:latin typeface="Times New Roman" pitchFamily="18" charset="0"/>
                <a:ea typeface="楷体_GB2312" pitchFamily="49" charset="-122"/>
              </a:rPr>
              <a:t>由方程联立消去</a:t>
            </a:r>
            <a:r>
              <a:rPr kumimoji="1" lang="el-GR" altLang="zh-CN" sz="3200" b="1">
                <a:solidFill>
                  <a:srgbClr val="0066CC"/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α</a:t>
            </a:r>
            <a:r>
              <a:rPr kumimoji="1" lang="zh-CN" altLang="en-US" sz="3200" b="1">
                <a:solidFill>
                  <a:srgbClr val="0066CC"/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、</a:t>
            </a:r>
            <a:r>
              <a:rPr kumimoji="1" lang="en-US" altLang="zh-CN" sz="3200" b="1">
                <a:solidFill>
                  <a:srgbClr val="0066CC"/>
                </a:solidFill>
                <a:latin typeface="Times New Roman" pitchFamily="18" charset="0"/>
                <a:ea typeface="楷体_GB2312" pitchFamily="49" charset="-122"/>
              </a:rPr>
              <a:t>T</a:t>
            </a:r>
            <a:r>
              <a:rPr kumimoji="1" lang="zh-CN" altLang="en-US" sz="3200" b="1">
                <a:solidFill>
                  <a:srgbClr val="0066CC"/>
                </a:solidFill>
                <a:latin typeface="Times New Roman" pitchFamily="18" charset="0"/>
                <a:ea typeface="楷体_GB2312" pitchFamily="49" charset="-122"/>
              </a:rPr>
              <a:t>和</a:t>
            </a:r>
            <a:r>
              <a:rPr kumimoji="1" lang="en-US" altLang="zh-CN" sz="3200" b="1">
                <a:solidFill>
                  <a:srgbClr val="0066CC"/>
                </a:solidFill>
                <a:latin typeface="Times New Roman" pitchFamily="18" charset="0"/>
                <a:ea typeface="楷体_GB2312" pitchFamily="49" charset="-122"/>
              </a:rPr>
              <a:t>a</a:t>
            </a:r>
            <a:r>
              <a:rPr kumimoji="1" lang="en-US" altLang="zh-CN" sz="3200" b="1" baseline="-25000">
                <a:solidFill>
                  <a:srgbClr val="0066CC"/>
                </a:solidFill>
                <a:latin typeface="Times New Roman" pitchFamily="18" charset="0"/>
                <a:ea typeface="楷体_GB2312" pitchFamily="49" charset="-122"/>
              </a:rPr>
              <a:t>x</a:t>
            </a:r>
            <a:r>
              <a:rPr kumimoji="1" lang="zh-CN" altLang="en-US" sz="3200" b="1">
                <a:solidFill>
                  <a:srgbClr val="0066CC"/>
                </a:solidFill>
                <a:latin typeface="Times New Roman" pitchFamily="18" charset="0"/>
                <a:ea typeface="楷体_GB2312" pitchFamily="49" charset="-122"/>
              </a:rPr>
              <a:t>解出：</a:t>
            </a:r>
          </a:p>
        </p:txBody>
      </p:sp>
      <p:graphicFrame>
        <p:nvGraphicFramePr>
          <p:cNvPr id="218112" name="Object 0"/>
          <p:cNvGraphicFramePr>
            <a:graphicFrameLocks noChangeAspect="1"/>
          </p:cNvGraphicFramePr>
          <p:nvPr/>
        </p:nvGraphicFramePr>
        <p:xfrm>
          <a:off x="684213" y="2852738"/>
          <a:ext cx="4038600" cy="1295400"/>
        </p:xfrm>
        <a:graphic>
          <a:graphicData uri="http://schemas.openxmlformats.org/presentationml/2006/ole">
            <p:oleObj spid="_x0000_s4098" name="公式" r:id="rId3" imgW="1015920" imgH="469800" progId="Equation.3">
              <p:embed/>
            </p:oleObj>
          </a:graphicData>
        </a:graphic>
      </p:graphicFrame>
      <p:graphicFrame>
        <p:nvGraphicFramePr>
          <p:cNvPr id="218113" name="Object 1"/>
          <p:cNvGraphicFramePr>
            <a:graphicFrameLocks noChangeAspect="1"/>
          </p:cNvGraphicFramePr>
          <p:nvPr/>
        </p:nvGraphicFramePr>
        <p:xfrm>
          <a:off x="611188" y="5300663"/>
          <a:ext cx="5715000" cy="1066800"/>
        </p:xfrm>
        <a:graphic>
          <a:graphicData uri="http://schemas.openxmlformats.org/presentationml/2006/ole">
            <p:oleObj spid="_x0000_s4099" name="公式" r:id="rId4" imgW="2044440" imgH="469800" progId="Equation.3">
              <p:embed/>
            </p:oleObj>
          </a:graphicData>
        </a:graphic>
      </p:graphicFrame>
      <p:graphicFrame>
        <p:nvGraphicFramePr>
          <p:cNvPr id="218114" name="Object 2"/>
          <p:cNvGraphicFramePr>
            <a:graphicFrameLocks noChangeAspect="1"/>
          </p:cNvGraphicFramePr>
          <p:nvPr/>
        </p:nvGraphicFramePr>
        <p:xfrm>
          <a:off x="684213" y="1196975"/>
          <a:ext cx="2819400" cy="533400"/>
        </p:xfrm>
        <a:graphic>
          <a:graphicData uri="http://schemas.openxmlformats.org/presentationml/2006/ole">
            <p:oleObj spid="_x0000_s4100" name="公式" r:id="rId5" imgW="939600" imgH="228600" progId="Equation.3">
              <p:embed/>
            </p:oleObj>
          </a:graphicData>
        </a:graphic>
      </p:graphicFrame>
      <p:graphicFrame>
        <p:nvGraphicFramePr>
          <p:cNvPr id="218115" name="Object 3"/>
          <p:cNvGraphicFramePr>
            <a:graphicFrameLocks noChangeAspect="1"/>
          </p:cNvGraphicFramePr>
          <p:nvPr/>
        </p:nvGraphicFramePr>
        <p:xfrm>
          <a:off x="4427538" y="2205038"/>
          <a:ext cx="1828800" cy="555625"/>
        </p:xfrm>
        <a:graphic>
          <a:graphicData uri="http://schemas.openxmlformats.org/presentationml/2006/ole">
            <p:oleObj spid="_x0000_s4101" name="公式" r:id="rId6" imgW="609480" imgH="228600" progId="Equation.3">
              <p:embed/>
            </p:oleObj>
          </a:graphicData>
        </a:graphic>
      </p:graphicFrame>
      <p:graphicFrame>
        <p:nvGraphicFramePr>
          <p:cNvPr id="218116" name="Object 4"/>
          <p:cNvGraphicFramePr>
            <a:graphicFrameLocks noChangeAspect="1"/>
          </p:cNvGraphicFramePr>
          <p:nvPr/>
        </p:nvGraphicFramePr>
        <p:xfrm>
          <a:off x="722313" y="1773238"/>
          <a:ext cx="2667000" cy="500062"/>
        </p:xfrm>
        <a:graphic>
          <a:graphicData uri="http://schemas.openxmlformats.org/presentationml/2006/ole">
            <p:oleObj spid="_x0000_s4102" name="公式" r:id="rId7" imgW="888840" imgH="215640" progId="Equation.3">
              <p:embed/>
            </p:oleObj>
          </a:graphicData>
        </a:graphic>
      </p:graphicFrame>
      <p:graphicFrame>
        <p:nvGraphicFramePr>
          <p:cNvPr id="218117" name="Object 5"/>
          <p:cNvGraphicFramePr>
            <a:graphicFrameLocks noChangeAspect="1"/>
          </p:cNvGraphicFramePr>
          <p:nvPr/>
        </p:nvGraphicFramePr>
        <p:xfrm>
          <a:off x="4462463" y="1341438"/>
          <a:ext cx="2900362" cy="762000"/>
        </p:xfrm>
        <a:graphic>
          <a:graphicData uri="http://schemas.openxmlformats.org/presentationml/2006/ole">
            <p:oleObj spid="_x0000_s4103" name="公式" r:id="rId8" imgW="1028520" imgH="291960" progId="Equation.3">
              <p:embed/>
            </p:oleObj>
          </a:graphicData>
        </a:graphic>
      </p:graphicFrame>
      <p:sp>
        <p:nvSpPr>
          <p:cNvPr id="4107" name="AutoShape 76"/>
          <p:cNvSpPr>
            <a:spLocks/>
          </p:cNvSpPr>
          <p:nvPr/>
        </p:nvSpPr>
        <p:spPr bwMode="auto">
          <a:xfrm>
            <a:off x="3419475" y="1412875"/>
            <a:ext cx="288925" cy="720725"/>
          </a:xfrm>
          <a:prstGeom prst="rightBrace">
            <a:avLst>
              <a:gd name="adj1" fmla="val 20788"/>
              <a:gd name="adj2" fmla="val 50000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08" name="AutoShape 77"/>
          <p:cNvSpPr>
            <a:spLocks noChangeArrowheads="1"/>
          </p:cNvSpPr>
          <p:nvPr/>
        </p:nvSpPr>
        <p:spPr bwMode="auto">
          <a:xfrm>
            <a:off x="3851275" y="1628775"/>
            <a:ext cx="433388" cy="2159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077501496 h 21600"/>
              <a:gd name="T4" fmla="*/ 2147483647 w 21600"/>
              <a:gd name="T5" fmla="*/ 2147483647 h 21600"/>
              <a:gd name="T6" fmla="*/ 2147483647 w 21600"/>
              <a:gd name="T7" fmla="*/ 107750149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09" name="AutoShape 79"/>
          <p:cNvSpPr>
            <a:spLocks/>
          </p:cNvSpPr>
          <p:nvPr/>
        </p:nvSpPr>
        <p:spPr bwMode="auto">
          <a:xfrm>
            <a:off x="7308850" y="1628775"/>
            <a:ext cx="215900" cy="936625"/>
          </a:xfrm>
          <a:prstGeom prst="rightBrace">
            <a:avLst>
              <a:gd name="adj1" fmla="val 36152"/>
              <a:gd name="adj2" fmla="val 50000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4104" name="Object 6"/>
          <p:cNvGraphicFramePr>
            <a:graphicFrameLocks noChangeAspect="1"/>
          </p:cNvGraphicFramePr>
          <p:nvPr/>
        </p:nvGraphicFramePr>
        <p:xfrm>
          <a:off x="684213" y="4149725"/>
          <a:ext cx="3600450" cy="635000"/>
        </p:xfrm>
        <a:graphic>
          <a:graphicData uri="http://schemas.openxmlformats.org/presentationml/2006/ole">
            <p:oleObj spid="_x0000_s4104" name="Equation" r:id="rId9" imgW="1295280" imgH="228600" progId="Equation.DSMT4">
              <p:embed/>
            </p:oleObj>
          </a:graphicData>
        </a:graphic>
      </p:graphicFrame>
      <p:sp>
        <p:nvSpPr>
          <p:cNvPr id="4110" name="AutoShape 81"/>
          <p:cNvSpPr>
            <a:spLocks/>
          </p:cNvSpPr>
          <p:nvPr/>
        </p:nvSpPr>
        <p:spPr bwMode="auto">
          <a:xfrm>
            <a:off x="4787900" y="3357563"/>
            <a:ext cx="215900" cy="1150937"/>
          </a:xfrm>
          <a:prstGeom prst="rightBrace">
            <a:avLst>
              <a:gd name="adj1" fmla="val 44424"/>
              <a:gd name="adj2" fmla="val 50000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11" name="AutoShape 83"/>
          <p:cNvSpPr>
            <a:spLocks noChangeArrowheads="1"/>
          </p:cNvSpPr>
          <p:nvPr/>
        </p:nvSpPr>
        <p:spPr bwMode="auto">
          <a:xfrm>
            <a:off x="179388" y="3284538"/>
            <a:ext cx="433387" cy="2159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077501496 h 21600"/>
              <a:gd name="T4" fmla="*/ 2147483647 w 21600"/>
              <a:gd name="T5" fmla="*/ 2147483647 h 21600"/>
              <a:gd name="T6" fmla="*/ 2147483647 w 21600"/>
              <a:gd name="T7" fmla="*/ 107750149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12" name="AutoShape 84"/>
          <p:cNvSpPr>
            <a:spLocks noChangeArrowheads="1"/>
          </p:cNvSpPr>
          <p:nvPr/>
        </p:nvSpPr>
        <p:spPr bwMode="auto">
          <a:xfrm>
            <a:off x="179388" y="5589588"/>
            <a:ext cx="433387" cy="2159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077501496 h 21600"/>
              <a:gd name="T4" fmla="*/ 2147483647 w 21600"/>
              <a:gd name="T5" fmla="*/ 2147483647 h 21600"/>
              <a:gd name="T6" fmla="*/ 2147483647 w 21600"/>
              <a:gd name="T7" fmla="*/ 107750149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13" name="页脚占位符 8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smtClean="0">
                <a:latin typeface="方正姚体" pitchFamily="2" charset="-122"/>
                <a:ea typeface="方正姚体" pitchFamily="2" charset="-122"/>
              </a:rPr>
              <a:t>牛顿动力学</a:t>
            </a:r>
            <a:r>
              <a:rPr lang="en-US" altLang="zh-CN" smtClean="0">
                <a:latin typeface="方正姚体" pitchFamily="2" charset="-122"/>
                <a:ea typeface="方正姚体" pitchFamily="2" charset="-122"/>
              </a:rPr>
              <a:t>—</a:t>
            </a:r>
            <a:r>
              <a:rPr lang="zh-CN" altLang="en-US" smtClean="0">
                <a:latin typeface="方正姚体" pitchFamily="2" charset="-122"/>
                <a:ea typeface="方正姚体" pitchFamily="2" charset="-122"/>
              </a:rPr>
              <a:t>习题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8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8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8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8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18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8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灯片编号占位符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D29F5CAB-E578-40C5-A6B4-454163F130C6}" type="slidenum">
              <a:rPr lang="en-US" altLang="zh-CN" smtClean="0"/>
              <a:pPr/>
              <a:t>14</a:t>
            </a:fld>
            <a:endParaRPr lang="en-US" altLang="zh-CN" dirty="0" smtClean="0"/>
          </a:p>
        </p:txBody>
      </p:sp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23118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kumimoji="1" lang="zh-CN" altLang="en-US" sz="2000" b="1" dirty="0">
                <a:solidFill>
                  <a:schemeClr val="tx2"/>
                </a:solidFill>
                <a:latin typeface="+mn-ea"/>
                <a:ea typeface="+mn-ea"/>
              </a:rPr>
              <a:t>例</a:t>
            </a:r>
            <a:r>
              <a:rPr kumimoji="1" lang="en-US" altLang="zh-CN" sz="2000" b="1" dirty="0">
                <a:solidFill>
                  <a:schemeClr val="tx2"/>
                </a:solidFill>
                <a:latin typeface="+mn-ea"/>
                <a:ea typeface="+mn-ea"/>
              </a:rPr>
              <a:t>2.9</a:t>
            </a:r>
            <a:r>
              <a:rPr kumimoji="1" lang="zh-CN" altLang="en-US" sz="2000" b="1" dirty="0">
                <a:solidFill>
                  <a:schemeClr val="tx2"/>
                </a:solidFill>
                <a:latin typeface="+mn-ea"/>
                <a:ea typeface="+mn-ea"/>
              </a:rPr>
              <a:t>　有一条质量不计的弹簧，当下端悬有质量为</a:t>
            </a:r>
            <a:r>
              <a:rPr kumimoji="1" lang="en-US" altLang="zh-CN" sz="2000" b="1" dirty="0">
                <a:solidFill>
                  <a:schemeClr val="tx2"/>
                </a:solidFill>
                <a:latin typeface="+mn-ea"/>
                <a:ea typeface="+mn-ea"/>
              </a:rPr>
              <a:t>0.1</a:t>
            </a:r>
            <a:r>
              <a:rPr kumimoji="1" lang="zh-CN" altLang="en-US" sz="2000" b="1" dirty="0">
                <a:solidFill>
                  <a:schemeClr val="tx2"/>
                </a:solidFill>
                <a:latin typeface="+mn-ea"/>
                <a:ea typeface="+mn-ea"/>
              </a:rPr>
              <a:t>千克的砝码而达到平衡时，弹簧将伸长</a:t>
            </a:r>
            <a:r>
              <a:rPr kumimoji="1" lang="en-US" altLang="zh-CN" sz="2000" b="1" dirty="0">
                <a:solidFill>
                  <a:schemeClr val="tx2"/>
                </a:solidFill>
                <a:latin typeface="+mn-ea"/>
                <a:ea typeface="+mn-ea"/>
              </a:rPr>
              <a:t>2.5</a:t>
            </a:r>
            <a:r>
              <a:rPr kumimoji="1" lang="zh-CN" altLang="en-US" sz="2000" b="1" dirty="0">
                <a:solidFill>
                  <a:schemeClr val="tx2"/>
                </a:solidFill>
                <a:latin typeface="+mn-ea"/>
                <a:ea typeface="+mn-ea"/>
              </a:rPr>
              <a:t>厘米。如果将这一弹簧的上端固定在天花板上，下端悬一个质量为</a:t>
            </a:r>
            <a:r>
              <a:rPr kumimoji="1" lang="en-US" altLang="zh-CN" sz="2000" b="1" dirty="0">
                <a:solidFill>
                  <a:schemeClr val="tx2"/>
                </a:solidFill>
                <a:latin typeface="+mn-ea"/>
                <a:ea typeface="+mn-ea"/>
              </a:rPr>
              <a:t>0.3</a:t>
            </a:r>
            <a:r>
              <a:rPr kumimoji="1" lang="zh-CN" altLang="en-US" sz="2000" b="1" dirty="0">
                <a:solidFill>
                  <a:schemeClr val="tx2"/>
                </a:solidFill>
                <a:latin typeface="+mn-ea"/>
                <a:ea typeface="+mn-ea"/>
              </a:rPr>
              <a:t>千克的砝码，并将砝码在弹簧原长时由静止释放，问（</a:t>
            </a:r>
            <a:r>
              <a:rPr kumimoji="1" lang="en-US" altLang="zh-CN" sz="2000" b="1" dirty="0">
                <a:solidFill>
                  <a:schemeClr val="tx2"/>
                </a:solidFill>
                <a:latin typeface="+mn-ea"/>
                <a:ea typeface="+mn-ea"/>
              </a:rPr>
              <a:t>1)</a:t>
            </a:r>
            <a:r>
              <a:rPr kumimoji="1" lang="zh-CN" altLang="en-US" sz="2000" b="1" dirty="0">
                <a:solidFill>
                  <a:schemeClr val="tx2"/>
                </a:solidFill>
                <a:latin typeface="+mn-ea"/>
                <a:ea typeface="+mn-ea"/>
              </a:rPr>
              <a:t>此砝码下降多少距离后开始上升？（</a:t>
            </a:r>
            <a:r>
              <a:rPr kumimoji="1" lang="en-US" altLang="zh-CN" sz="2000" b="1" dirty="0">
                <a:solidFill>
                  <a:schemeClr val="tx2"/>
                </a:solidFill>
                <a:latin typeface="+mn-ea"/>
                <a:ea typeface="+mn-ea"/>
              </a:rPr>
              <a:t>2)</a:t>
            </a:r>
            <a:r>
              <a:rPr kumimoji="1" lang="zh-CN" altLang="en-US" sz="2000" b="1" dirty="0">
                <a:solidFill>
                  <a:schemeClr val="tx2"/>
                </a:solidFill>
                <a:latin typeface="+mn-ea"/>
                <a:ea typeface="+mn-ea"/>
              </a:rPr>
              <a:t>速度最大值及所处位置与释放点的距离 ？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323850" y="1844675"/>
            <a:ext cx="65357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zh-CN" altLang="en-US" sz="2800" b="1">
                <a:solidFill>
                  <a:srgbClr val="0066CC"/>
                </a:solidFill>
                <a:latin typeface="Times New Roman" pitchFamily="18" charset="0"/>
                <a:ea typeface="黑体" pitchFamily="2" charset="-122"/>
              </a:rPr>
              <a:t>解：</a:t>
            </a: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砝码在运动中只受重力</a:t>
            </a:r>
            <a:r>
              <a:rPr kumimoji="1" lang="en-US" altLang="zh-CN" sz="2800" b="1" i="1">
                <a:solidFill>
                  <a:srgbClr val="0066CC"/>
                </a:solidFill>
                <a:latin typeface="Times New Roman" pitchFamily="18" charset="0"/>
                <a:ea typeface="楷体_GB2312" pitchFamily="49" charset="-122"/>
              </a:rPr>
              <a:t>mg</a:t>
            </a: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和弹簧中</a:t>
            </a:r>
          </a:p>
          <a:p>
            <a:pPr eaLnBrk="0" hangingPunct="0"/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张力</a:t>
            </a:r>
            <a:r>
              <a:rPr kumimoji="1" lang="en-US" altLang="zh-CN" sz="2800" b="1" i="1">
                <a:solidFill>
                  <a:srgbClr val="0066CC"/>
                </a:solidFill>
                <a:latin typeface="Times New Roman" pitchFamily="18" charset="0"/>
                <a:ea typeface="楷体_GB2312" pitchFamily="49" charset="-122"/>
              </a:rPr>
              <a:t>T</a:t>
            </a: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作用，如图所示，牛顿运动方程为</a:t>
            </a:r>
            <a:r>
              <a:rPr kumimoji="1" lang="zh-CN" altLang="en-US" sz="28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rPr>
              <a:t> 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395288" y="3573463"/>
            <a:ext cx="57546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令竖直向下为</a:t>
            </a:r>
            <a:r>
              <a:rPr kumimoji="1" lang="en-US" altLang="zh-CN" sz="2800" b="1" i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X</a:t>
            </a: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方向，释放点为坐标</a:t>
            </a:r>
          </a:p>
          <a:p>
            <a:pPr eaLnBrk="0" hangingPunct="0"/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原点，</a:t>
            </a:r>
            <a:r>
              <a:rPr kumimoji="1" lang="en-US" altLang="zh-CN" sz="2800" b="1" i="1">
                <a:solidFill>
                  <a:srgbClr val="0066CC"/>
                </a:solidFill>
                <a:latin typeface="Times New Roman" pitchFamily="18" charset="0"/>
                <a:ea typeface="楷体_GB2312" pitchFamily="49" charset="-122"/>
              </a:rPr>
              <a:t>T= </a:t>
            </a:r>
            <a:r>
              <a:rPr kumimoji="1" lang="en-US" altLang="zh-CN" sz="2800" b="1" i="1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kumimoji="1" lang="en-US" altLang="zh-CN" sz="2800" b="1" i="1">
                <a:solidFill>
                  <a:srgbClr val="0066CC"/>
                </a:solidFill>
                <a:latin typeface="Times New Roman" pitchFamily="18" charset="0"/>
                <a:ea typeface="楷体_GB2312" pitchFamily="49" charset="-122"/>
              </a:rPr>
              <a:t> k x</a:t>
            </a:r>
            <a:r>
              <a:rPr kumimoji="1" lang="en-US" altLang="zh-CN" sz="2800" b="1" i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运动方程可写为</a:t>
            </a:r>
            <a:r>
              <a:rPr kumimoji="1" lang="zh-CN" altLang="en-US" sz="28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rPr>
              <a:t> 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8153400" y="4014788"/>
            <a:ext cx="849313" cy="2116137"/>
            <a:chOff x="5136" y="2489"/>
            <a:chExt cx="535" cy="1333"/>
          </a:xfrm>
        </p:grpSpPr>
        <p:sp>
          <p:nvSpPr>
            <p:cNvPr id="5173" name="Freeform 21"/>
            <p:cNvSpPr>
              <a:spLocks/>
            </p:cNvSpPr>
            <p:nvPr/>
          </p:nvSpPr>
          <p:spPr bwMode="auto">
            <a:xfrm>
              <a:off x="5327" y="2500"/>
              <a:ext cx="1" cy="1322"/>
            </a:xfrm>
            <a:custGeom>
              <a:avLst/>
              <a:gdLst>
                <a:gd name="T0" fmla="*/ 1 w 1"/>
                <a:gd name="T1" fmla="*/ 0 h 1322"/>
                <a:gd name="T2" fmla="*/ 0 w 1"/>
                <a:gd name="T3" fmla="*/ 1322 h 1322"/>
                <a:gd name="T4" fmla="*/ 0 60000 65536"/>
                <a:gd name="T5" fmla="*/ 0 60000 65536"/>
                <a:gd name="T6" fmla="*/ 0 w 1"/>
                <a:gd name="T7" fmla="*/ 0 h 1322"/>
                <a:gd name="T8" fmla="*/ 1 w 1"/>
                <a:gd name="T9" fmla="*/ 1322 h 132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322">
                  <a:moveTo>
                    <a:pt x="1" y="0"/>
                  </a:moveTo>
                  <a:lnTo>
                    <a:pt x="0" y="1322"/>
                  </a:lnTo>
                </a:path>
              </a:pathLst>
            </a:custGeom>
            <a:noFill/>
            <a:ln w="28575">
              <a:solidFill>
                <a:srgbClr val="0066CC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74" name="Freeform 23"/>
            <p:cNvSpPr>
              <a:spLocks/>
            </p:cNvSpPr>
            <p:nvPr/>
          </p:nvSpPr>
          <p:spPr bwMode="auto">
            <a:xfrm>
              <a:off x="5154" y="2496"/>
              <a:ext cx="517" cy="3"/>
            </a:xfrm>
            <a:custGeom>
              <a:avLst/>
              <a:gdLst>
                <a:gd name="T0" fmla="*/ 0 w 517"/>
                <a:gd name="T1" fmla="*/ 3 h 3"/>
                <a:gd name="T2" fmla="*/ 517 w 517"/>
                <a:gd name="T3" fmla="*/ 0 h 3"/>
                <a:gd name="T4" fmla="*/ 0 60000 65536"/>
                <a:gd name="T5" fmla="*/ 0 60000 65536"/>
                <a:gd name="T6" fmla="*/ 0 w 517"/>
                <a:gd name="T7" fmla="*/ 0 h 3"/>
                <a:gd name="T8" fmla="*/ 517 w 517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7" h="3">
                  <a:moveTo>
                    <a:pt x="0" y="3"/>
                  </a:moveTo>
                  <a:lnTo>
                    <a:pt x="517" y="0"/>
                  </a:lnTo>
                </a:path>
              </a:pathLst>
            </a:custGeom>
            <a:noFill/>
            <a:ln w="19050">
              <a:solidFill>
                <a:srgbClr val="0066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5128" name="Object 24"/>
            <p:cNvGraphicFramePr>
              <a:graphicFrameLocks noChangeAspect="1"/>
            </p:cNvGraphicFramePr>
            <p:nvPr/>
          </p:nvGraphicFramePr>
          <p:xfrm>
            <a:off x="5136" y="2489"/>
            <a:ext cx="222" cy="230"/>
          </p:xfrm>
          <a:graphic>
            <a:graphicData uri="http://schemas.openxmlformats.org/presentationml/2006/ole">
              <p:oleObj spid="_x0000_s5128" name="公式" r:id="rId4" imgW="126720" imgH="139680" progId="Equation.3">
                <p:embed/>
              </p:oleObj>
            </a:graphicData>
          </a:graphic>
        </p:graphicFrame>
        <p:graphicFrame>
          <p:nvGraphicFramePr>
            <p:cNvPr id="5129" name="Object 26"/>
            <p:cNvGraphicFramePr>
              <a:graphicFrameLocks noChangeAspect="1"/>
            </p:cNvGraphicFramePr>
            <p:nvPr/>
          </p:nvGraphicFramePr>
          <p:xfrm>
            <a:off x="5321" y="3360"/>
            <a:ext cx="247" cy="230"/>
          </p:xfrm>
          <a:graphic>
            <a:graphicData uri="http://schemas.openxmlformats.org/presentationml/2006/ole">
              <p:oleObj spid="_x0000_s5129" name="公式" r:id="rId5" imgW="139680" imgH="139680" progId="Equation.3">
                <p:embed/>
              </p:oleObj>
            </a:graphicData>
          </a:graphic>
        </p:graphicFrame>
      </p:grpSp>
      <p:graphicFrame>
        <p:nvGraphicFramePr>
          <p:cNvPr id="50203" name="Object 27"/>
          <p:cNvGraphicFramePr>
            <a:graphicFrameLocks noChangeAspect="1"/>
          </p:cNvGraphicFramePr>
          <p:nvPr/>
        </p:nvGraphicFramePr>
        <p:xfrm>
          <a:off x="1187450" y="2852738"/>
          <a:ext cx="2419350" cy="627062"/>
        </p:xfrm>
        <a:graphic>
          <a:graphicData uri="http://schemas.openxmlformats.org/presentationml/2006/ole">
            <p:oleObj spid="_x0000_s5122" name="公式" r:id="rId6" imgW="863280" imgH="241200" progId="Equation.3">
              <p:embed/>
            </p:oleObj>
          </a:graphicData>
        </a:graphic>
      </p:graphicFrame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6948488" y="2349500"/>
            <a:ext cx="1828800" cy="1752600"/>
            <a:chOff x="4382" y="1488"/>
            <a:chExt cx="1152" cy="1104"/>
          </a:xfrm>
        </p:grpSpPr>
        <p:sp>
          <p:nvSpPr>
            <p:cNvPr id="5159" name="Line 5"/>
            <p:cNvSpPr>
              <a:spLocks noChangeShapeType="1"/>
            </p:cNvSpPr>
            <p:nvPr/>
          </p:nvSpPr>
          <p:spPr bwMode="auto">
            <a:xfrm>
              <a:off x="4382" y="1488"/>
              <a:ext cx="115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60" name="Line 6"/>
            <p:cNvSpPr>
              <a:spLocks noChangeShapeType="1"/>
            </p:cNvSpPr>
            <p:nvPr/>
          </p:nvSpPr>
          <p:spPr bwMode="auto">
            <a:xfrm>
              <a:off x="4925" y="1494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61" name="Freeform 7"/>
            <p:cNvSpPr>
              <a:spLocks/>
            </p:cNvSpPr>
            <p:nvPr/>
          </p:nvSpPr>
          <p:spPr bwMode="auto">
            <a:xfrm>
              <a:off x="4908" y="1638"/>
              <a:ext cx="132" cy="90"/>
            </a:xfrm>
            <a:custGeom>
              <a:avLst/>
              <a:gdLst>
                <a:gd name="T0" fmla="*/ 0 w 132"/>
                <a:gd name="T1" fmla="*/ 0 h 90"/>
                <a:gd name="T2" fmla="*/ 132 w 132"/>
                <a:gd name="T3" fmla="*/ 90 h 90"/>
                <a:gd name="T4" fmla="*/ 0 60000 65536"/>
                <a:gd name="T5" fmla="*/ 0 60000 65536"/>
                <a:gd name="T6" fmla="*/ 0 w 132"/>
                <a:gd name="T7" fmla="*/ 0 h 90"/>
                <a:gd name="T8" fmla="*/ 132 w 132"/>
                <a:gd name="T9" fmla="*/ 90 h 9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32" h="90">
                  <a:moveTo>
                    <a:pt x="0" y="0"/>
                  </a:moveTo>
                  <a:lnTo>
                    <a:pt x="132" y="9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62" name="Line 8"/>
            <p:cNvSpPr>
              <a:spLocks noChangeShapeType="1"/>
            </p:cNvSpPr>
            <p:nvPr/>
          </p:nvSpPr>
          <p:spPr bwMode="auto">
            <a:xfrm flipH="1">
              <a:off x="4848" y="1728"/>
              <a:ext cx="192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5163" name="Group 10"/>
            <p:cNvGrpSpPr>
              <a:grpSpLocks/>
            </p:cNvGrpSpPr>
            <p:nvPr/>
          </p:nvGrpSpPr>
          <p:grpSpPr bwMode="auto">
            <a:xfrm>
              <a:off x="4848" y="1824"/>
              <a:ext cx="192" cy="192"/>
              <a:chOff x="4848" y="1632"/>
              <a:chExt cx="192" cy="192"/>
            </a:xfrm>
          </p:grpSpPr>
          <p:sp>
            <p:nvSpPr>
              <p:cNvPr id="5171" name="Line 11"/>
              <p:cNvSpPr>
                <a:spLocks noChangeShapeType="1"/>
              </p:cNvSpPr>
              <p:nvPr/>
            </p:nvSpPr>
            <p:spPr bwMode="auto">
              <a:xfrm>
                <a:off x="4848" y="1632"/>
                <a:ext cx="192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72" name="Line 12"/>
              <p:cNvSpPr>
                <a:spLocks noChangeShapeType="1"/>
              </p:cNvSpPr>
              <p:nvPr/>
            </p:nvSpPr>
            <p:spPr bwMode="auto">
              <a:xfrm flipH="1">
                <a:off x="4848" y="1728"/>
                <a:ext cx="192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5164" name="Group 13"/>
            <p:cNvGrpSpPr>
              <a:grpSpLocks/>
            </p:cNvGrpSpPr>
            <p:nvPr/>
          </p:nvGrpSpPr>
          <p:grpSpPr bwMode="auto">
            <a:xfrm>
              <a:off x="4848" y="2016"/>
              <a:ext cx="192" cy="192"/>
              <a:chOff x="4848" y="1632"/>
              <a:chExt cx="192" cy="192"/>
            </a:xfrm>
          </p:grpSpPr>
          <p:sp>
            <p:nvSpPr>
              <p:cNvPr id="5169" name="Line 14"/>
              <p:cNvSpPr>
                <a:spLocks noChangeShapeType="1"/>
              </p:cNvSpPr>
              <p:nvPr/>
            </p:nvSpPr>
            <p:spPr bwMode="auto">
              <a:xfrm>
                <a:off x="4848" y="1632"/>
                <a:ext cx="192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70" name="Line 15"/>
              <p:cNvSpPr>
                <a:spLocks noChangeShapeType="1"/>
              </p:cNvSpPr>
              <p:nvPr/>
            </p:nvSpPr>
            <p:spPr bwMode="auto">
              <a:xfrm flipH="1">
                <a:off x="4848" y="1728"/>
                <a:ext cx="192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5165" name="Line 17"/>
            <p:cNvSpPr>
              <a:spLocks noChangeShapeType="1"/>
            </p:cNvSpPr>
            <p:nvPr/>
          </p:nvSpPr>
          <p:spPr bwMode="auto">
            <a:xfrm>
              <a:off x="4848" y="2208"/>
              <a:ext cx="192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66" name="Freeform 18"/>
            <p:cNvSpPr>
              <a:spLocks/>
            </p:cNvSpPr>
            <p:nvPr/>
          </p:nvSpPr>
          <p:spPr bwMode="auto">
            <a:xfrm>
              <a:off x="4920" y="2304"/>
              <a:ext cx="120" cy="66"/>
            </a:xfrm>
            <a:custGeom>
              <a:avLst/>
              <a:gdLst>
                <a:gd name="T0" fmla="*/ 120 w 120"/>
                <a:gd name="T1" fmla="*/ 0 h 66"/>
                <a:gd name="T2" fmla="*/ 0 w 120"/>
                <a:gd name="T3" fmla="*/ 48 h 66"/>
                <a:gd name="T4" fmla="*/ 6 w 120"/>
                <a:gd name="T5" fmla="*/ 66 h 66"/>
                <a:gd name="T6" fmla="*/ 0 60000 65536"/>
                <a:gd name="T7" fmla="*/ 0 60000 65536"/>
                <a:gd name="T8" fmla="*/ 0 60000 65536"/>
                <a:gd name="T9" fmla="*/ 0 w 120"/>
                <a:gd name="T10" fmla="*/ 0 h 66"/>
                <a:gd name="T11" fmla="*/ 120 w 120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" h="66">
                  <a:moveTo>
                    <a:pt x="120" y="0"/>
                  </a:moveTo>
                  <a:lnTo>
                    <a:pt x="0" y="48"/>
                  </a:lnTo>
                  <a:lnTo>
                    <a:pt x="6" y="66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67" name="Line 20"/>
            <p:cNvSpPr>
              <a:spLocks noChangeShapeType="1"/>
            </p:cNvSpPr>
            <p:nvPr/>
          </p:nvSpPr>
          <p:spPr bwMode="auto">
            <a:xfrm>
              <a:off x="4914" y="2376"/>
              <a:ext cx="0" cy="11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68" name="Rectangle 28"/>
            <p:cNvSpPr>
              <a:spLocks noChangeArrowheads="1"/>
            </p:cNvSpPr>
            <p:nvPr/>
          </p:nvSpPr>
          <p:spPr bwMode="auto">
            <a:xfrm>
              <a:off x="4756" y="2496"/>
              <a:ext cx="336" cy="9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8388350" y="2420938"/>
            <a:ext cx="392113" cy="1568450"/>
            <a:chOff x="5280" y="1536"/>
            <a:chExt cx="247" cy="988"/>
          </a:xfrm>
        </p:grpSpPr>
        <p:sp>
          <p:nvSpPr>
            <p:cNvPr id="5157" name="Freeform 22"/>
            <p:cNvSpPr>
              <a:spLocks/>
            </p:cNvSpPr>
            <p:nvPr/>
          </p:nvSpPr>
          <p:spPr bwMode="auto">
            <a:xfrm>
              <a:off x="5401" y="2129"/>
              <a:ext cx="3" cy="395"/>
            </a:xfrm>
            <a:custGeom>
              <a:avLst/>
              <a:gdLst>
                <a:gd name="T0" fmla="*/ 0 w 3"/>
                <a:gd name="T1" fmla="*/ 0 h 395"/>
                <a:gd name="T2" fmla="*/ 3 w 3"/>
                <a:gd name="T3" fmla="*/ 395 h 395"/>
                <a:gd name="T4" fmla="*/ 0 60000 65536"/>
                <a:gd name="T5" fmla="*/ 0 60000 65536"/>
                <a:gd name="T6" fmla="*/ 0 w 3"/>
                <a:gd name="T7" fmla="*/ 0 h 395"/>
                <a:gd name="T8" fmla="*/ 3 w 3"/>
                <a:gd name="T9" fmla="*/ 395 h 39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395">
                  <a:moveTo>
                    <a:pt x="0" y="0"/>
                  </a:moveTo>
                  <a:lnTo>
                    <a:pt x="3" y="395"/>
                  </a:lnTo>
                </a:path>
              </a:pathLst>
            </a:custGeom>
            <a:noFill/>
            <a:ln w="19050">
              <a:solidFill>
                <a:srgbClr val="0066CC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5127" name="Object 25"/>
            <p:cNvGraphicFramePr>
              <a:graphicFrameLocks noChangeAspect="1"/>
            </p:cNvGraphicFramePr>
            <p:nvPr/>
          </p:nvGraphicFramePr>
          <p:xfrm>
            <a:off x="5280" y="1883"/>
            <a:ext cx="247" cy="280"/>
          </p:xfrm>
          <a:graphic>
            <a:graphicData uri="http://schemas.openxmlformats.org/presentationml/2006/ole">
              <p:oleObj spid="_x0000_s5127" name="公式" r:id="rId7" imgW="139680" imgH="228600" progId="Equation.3">
                <p:embed/>
              </p:oleObj>
            </a:graphicData>
          </a:graphic>
        </p:graphicFrame>
        <p:sp>
          <p:nvSpPr>
            <p:cNvPr id="5158" name="Freeform 29"/>
            <p:cNvSpPr>
              <a:spLocks/>
            </p:cNvSpPr>
            <p:nvPr/>
          </p:nvSpPr>
          <p:spPr bwMode="auto">
            <a:xfrm flipV="1">
              <a:off x="5387" y="1536"/>
              <a:ext cx="3" cy="395"/>
            </a:xfrm>
            <a:custGeom>
              <a:avLst/>
              <a:gdLst>
                <a:gd name="T0" fmla="*/ 0 w 3"/>
                <a:gd name="T1" fmla="*/ 0 h 395"/>
                <a:gd name="T2" fmla="*/ 3 w 3"/>
                <a:gd name="T3" fmla="*/ 395 h 395"/>
                <a:gd name="T4" fmla="*/ 0 60000 65536"/>
                <a:gd name="T5" fmla="*/ 0 60000 65536"/>
                <a:gd name="T6" fmla="*/ 0 w 3"/>
                <a:gd name="T7" fmla="*/ 0 h 395"/>
                <a:gd name="T8" fmla="*/ 3 w 3"/>
                <a:gd name="T9" fmla="*/ 395 h 39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395">
                  <a:moveTo>
                    <a:pt x="0" y="0"/>
                  </a:moveTo>
                  <a:lnTo>
                    <a:pt x="3" y="395"/>
                  </a:lnTo>
                </a:path>
              </a:pathLst>
            </a:custGeom>
            <a:noFill/>
            <a:ln w="19050">
              <a:solidFill>
                <a:srgbClr val="0066CC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7367588" y="4338638"/>
            <a:ext cx="709612" cy="1681162"/>
            <a:chOff x="4641" y="2589"/>
            <a:chExt cx="447" cy="1059"/>
          </a:xfrm>
        </p:grpSpPr>
        <p:sp>
          <p:nvSpPr>
            <p:cNvPr id="5154" name="Rectangle 19"/>
            <p:cNvSpPr>
              <a:spLocks noChangeArrowheads="1"/>
            </p:cNvSpPr>
            <p:nvPr/>
          </p:nvSpPr>
          <p:spPr bwMode="auto">
            <a:xfrm>
              <a:off x="4752" y="2939"/>
              <a:ext cx="336" cy="96"/>
            </a:xfrm>
            <a:prstGeom prst="rect">
              <a:avLst/>
            </a:prstGeom>
            <a:gradFill rotWithShape="0">
              <a:gsLst>
                <a:gs pos="0">
                  <a:srgbClr val="FFFFCC"/>
                </a:gs>
                <a:gs pos="100000">
                  <a:srgbClr val="C8C8A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55" name="Freeform 30"/>
            <p:cNvSpPr>
              <a:spLocks/>
            </p:cNvSpPr>
            <p:nvPr/>
          </p:nvSpPr>
          <p:spPr bwMode="auto">
            <a:xfrm>
              <a:off x="4917" y="3047"/>
              <a:ext cx="1" cy="409"/>
            </a:xfrm>
            <a:custGeom>
              <a:avLst/>
              <a:gdLst>
                <a:gd name="T0" fmla="*/ 1 w 1"/>
                <a:gd name="T1" fmla="*/ 0 h 409"/>
                <a:gd name="T2" fmla="*/ 0 w 1"/>
                <a:gd name="T3" fmla="*/ 409 h 409"/>
                <a:gd name="T4" fmla="*/ 0 60000 65536"/>
                <a:gd name="T5" fmla="*/ 0 60000 65536"/>
                <a:gd name="T6" fmla="*/ 0 w 1"/>
                <a:gd name="T7" fmla="*/ 0 h 409"/>
                <a:gd name="T8" fmla="*/ 1 w 1"/>
                <a:gd name="T9" fmla="*/ 409 h 40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409">
                  <a:moveTo>
                    <a:pt x="1" y="0"/>
                  </a:moveTo>
                  <a:lnTo>
                    <a:pt x="0" y="409"/>
                  </a:lnTo>
                </a:path>
              </a:pathLst>
            </a:custGeom>
            <a:noFill/>
            <a:ln w="28575">
              <a:solidFill>
                <a:srgbClr val="0066CC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56" name="Freeform 31"/>
            <p:cNvSpPr>
              <a:spLocks/>
            </p:cNvSpPr>
            <p:nvPr/>
          </p:nvSpPr>
          <p:spPr bwMode="auto">
            <a:xfrm>
              <a:off x="4918" y="2681"/>
              <a:ext cx="1" cy="316"/>
            </a:xfrm>
            <a:custGeom>
              <a:avLst/>
              <a:gdLst>
                <a:gd name="T0" fmla="*/ 1 w 1"/>
                <a:gd name="T1" fmla="*/ 316 h 316"/>
                <a:gd name="T2" fmla="*/ 0 w 1"/>
                <a:gd name="T3" fmla="*/ 0 h 316"/>
                <a:gd name="T4" fmla="*/ 0 60000 65536"/>
                <a:gd name="T5" fmla="*/ 0 60000 65536"/>
                <a:gd name="T6" fmla="*/ 0 w 1"/>
                <a:gd name="T7" fmla="*/ 0 h 316"/>
                <a:gd name="T8" fmla="*/ 1 w 1"/>
                <a:gd name="T9" fmla="*/ 316 h 31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6">
                  <a:moveTo>
                    <a:pt x="1" y="316"/>
                  </a:move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FF99FF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5125" name="Object 32"/>
            <p:cNvGraphicFramePr>
              <a:graphicFrameLocks noChangeAspect="1"/>
            </p:cNvGraphicFramePr>
            <p:nvPr/>
          </p:nvGraphicFramePr>
          <p:xfrm>
            <a:off x="4641" y="3404"/>
            <a:ext cx="351" cy="244"/>
          </p:xfrm>
          <a:graphic>
            <a:graphicData uri="http://schemas.openxmlformats.org/presentationml/2006/ole">
              <p:oleObj spid="_x0000_s5125" name="公式" r:id="rId8" imgW="253800" imgH="203040" progId="Equation.3">
                <p:embed/>
              </p:oleObj>
            </a:graphicData>
          </a:graphic>
        </p:graphicFrame>
        <p:graphicFrame>
          <p:nvGraphicFramePr>
            <p:cNvPr id="5126" name="Object 33"/>
            <p:cNvGraphicFramePr>
              <a:graphicFrameLocks noChangeAspect="1"/>
            </p:cNvGraphicFramePr>
            <p:nvPr/>
          </p:nvGraphicFramePr>
          <p:xfrm>
            <a:off x="4710" y="2589"/>
            <a:ext cx="238" cy="243"/>
          </p:xfrm>
          <a:graphic>
            <a:graphicData uri="http://schemas.openxmlformats.org/presentationml/2006/ole">
              <p:oleObj spid="_x0000_s5126" name="公式" r:id="rId9" imgW="152280" imgH="203040" progId="Equation.3">
                <p:embed/>
              </p:oleObj>
            </a:graphicData>
          </a:graphic>
        </p:graphicFrame>
      </p:grpSp>
      <p:graphicFrame>
        <p:nvGraphicFramePr>
          <p:cNvPr id="50214" name="Object 38"/>
          <p:cNvGraphicFramePr>
            <a:graphicFrameLocks noChangeAspect="1"/>
          </p:cNvGraphicFramePr>
          <p:nvPr/>
        </p:nvGraphicFramePr>
        <p:xfrm>
          <a:off x="1042988" y="4581525"/>
          <a:ext cx="2671762" cy="704850"/>
        </p:xfrm>
        <a:graphic>
          <a:graphicData uri="http://schemas.openxmlformats.org/presentationml/2006/ole">
            <p:oleObj spid="_x0000_s5123" name="Equation" r:id="rId10" imgW="1028520" imgH="393480" progId="Equation.DSMT4">
              <p:embed/>
            </p:oleObj>
          </a:graphicData>
        </a:graphic>
      </p:graphicFrame>
      <p:graphicFrame>
        <p:nvGraphicFramePr>
          <p:cNvPr id="50215" name="Object 39"/>
          <p:cNvGraphicFramePr>
            <a:graphicFrameLocks noChangeAspect="1"/>
          </p:cNvGraphicFramePr>
          <p:nvPr/>
        </p:nvGraphicFramePr>
        <p:xfrm>
          <a:off x="1255713" y="5661025"/>
          <a:ext cx="3816350" cy="768350"/>
        </p:xfrm>
        <a:graphic>
          <a:graphicData uri="http://schemas.openxmlformats.org/presentationml/2006/ole">
            <p:oleObj spid="_x0000_s5124" name="公式" r:id="rId11" imgW="1333440" imgH="393480" progId="Equation.3">
              <p:embed/>
            </p:oleObj>
          </a:graphicData>
        </a:graphic>
      </p:graphicFrame>
      <p:grpSp>
        <p:nvGrpSpPr>
          <p:cNvPr id="8" name="Group 71"/>
          <p:cNvGrpSpPr>
            <a:grpSpLocks/>
          </p:cNvGrpSpPr>
          <p:nvPr/>
        </p:nvGrpSpPr>
        <p:grpSpPr bwMode="auto">
          <a:xfrm>
            <a:off x="6948488" y="2349500"/>
            <a:ext cx="1828800" cy="2698750"/>
            <a:chOff x="4382" y="1488"/>
            <a:chExt cx="1152" cy="1700"/>
          </a:xfrm>
        </p:grpSpPr>
        <p:sp>
          <p:nvSpPr>
            <p:cNvPr id="5140" name="Line 72"/>
            <p:cNvSpPr>
              <a:spLocks noChangeShapeType="1"/>
            </p:cNvSpPr>
            <p:nvPr/>
          </p:nvSpPr>
          <p:spPr bwMode="auto">
            <a:xfrm>
              <a:off x="4382" y="1488"/>
              <a:ext cx="1152" cy="0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41" name="Line 73"/>
            <p:cNvSpPr>
              <a:spLocks noChangeShapeType="1"/>
            </p:cNvSpPr>
            <p:nvPr/>
          </p:nvSpPr>
          <p:spPr bwMode="auto">
            <a:xfrm>
              <a:off x="4925" y="1497"/>
              <a:ext cx="0" cy="22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42" name="Freeform 74"/>
            <p:cNvSpPr>
              <a:spLocks/>
            </p:cNvSpPr>
            <p:nvPr/>
          </p:nvSpPr>
          <p:spPr bwMode="auto">
            <a:xfrm>
              <a:off x="4908" y="1723"/>
              <a:ext cx="132" cy="141"/>
            </a:xfrm>
            <a:custGeom>
              <a:avLst/>
              <a:gdLst>
                <a:gd name="T0" fmla="*/ 0 w 132"/>
                <a:gd name="T1" fmla="*/ 0 h 90"/>
                <a:gd name="T2" fmla="*/ 132 w 132"/>
                <a:gd name="T3" fmla="*/ 542 h 90"/>
                <a:gd name="T4" fmla="*/ 0 60000 65536"/>
                <a:gd name="T5" fmla="*/ 0 60000 65536"/>
                <a:gd name="T6" fmla="*/ 0 w 132"/>
                <a:gd name="T7" fmla="*/ 0 h 90"/>
                <a:gd name="T8" fmla="*/ 132 w 132"/>
                <a:gd name="T9" fmla="*/ 90 h 9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32" h="90">
                  <a:moveTo>
                    <a:pt x="0" y="0"/>
                  </a:moveTo>
                  <a:lnTo>
                    <a:pt x="132" y="90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43" name="Line 75"/>
            <p:cNvSpPr>
              <a:spLocks noChangeShapeType="1"/>
            </p:cNvSpPr>
            <p:nvPr/>
          </p:nvSpPr>
          <p:spPr bwMode="auto">
            <a:xfrm flipH="1">
              <a:off x="4848" y="1864"/>
              <a:ext cx="192" cy="15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5144" name="Group 76"/>
            <p:cNvGrpSpPr>
              <a:grpSpLocks/>
            </p:cNvGrpSpPr>
            <p:nvPr/>
          </p:nvGrpSpPr>
          <p:grpSpPr bwMode="auto">
            <a:xfrm>
              <a:off x="4848" y="2014"/>
              <a:ext cx="192" cy="300"/>
              <a:chOff x="4848" y="1632"/>
              <a:chExt cx="192" cy="192"/>
            </a:xfrm>
          </p:grpSpPr>
          <p:sp>
            <p:nvSpPr>
              <p:cNvPr id="5152" name="Line 77"/>
              <p:cNvSpPr>
                <a:spLocks noChangeShapeType="1"/>
              </p:cNvSpPr>
              <p:nvPr/>
            </p:nvSpPr>
            <p:spPr bwMode="auto">
              <a:xfrm>
                <a:off x="4848" y="1632"/>
                <a:ext cx="192" cy="96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53" name="Line 78"/>
              <p:cNvSpPr>
                <a:spLocks noChangeShapeType="1"/>
              </p:cNvSpPr>
              <p:nvPr/>
            </p:nvSpPr>
            <p:spPr bwMode="auto">
              <a:xfrm flipH="1">
                <a:off x="4848" y="1728"/>
                <a:ext cx="192" cy="96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5145" name="Group 79"/>
            <p:cNvGrpSpPr>
              <a:grpSpLocks/>
            </p:cNvGrpSpPr>
            <p:nvPr/>
          </p:nvGrpSpPr>
          <p:grpSpPr bwMode="auto">
            <a:xfrm>
              <a:off x="4848" y="2314"/>
              <a:ext cx="192" cy="301"/>
              <a:chOff x="4848" y="1632"/>
              <a:chExt cx="192" cy="192"/>
            </a:xfrm>
          </p:grpSpPr>
          <p:sp>
            <p:nvSpPr>
              <p:cNvPr id="5150" name="Line 80"/>
              <p:cNvSpPr>
                <a:spLocks noChangeShapeType="1"/>
              </p:cNvSpPr>
              <p:nvPr/>
            </p:nvSpPr>
            <p:spPr bwMode="auto">
              <a:xfrm>
                <a:off x="4848" y="1632"/>
                <a:ext cx="192" cy="96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51" name="Line 81"/>
              <p:cNvSpPr>
                <a:spLocks noChangeShapeType="1"/>
              </p:cNvSpPr>
              <p:nvPr/>
            </p:nvSpPr>
            <p:spPr bwMode="auto">
              <a:xfrm flipH="1">
                <a:off x="4848" y="1728"/>
                <a:ext cx="192" cy="96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5146" name="Line 82"/>
            <p:cNvSpPr>
              <a:spLocks noChangeShapeType="1"/>
            </p:cNvSpPr>
            <p:nvPr/>
          </p:nvSpPr>
          <p:spPr bwMode="auto">
            <a:xfrm>
              <a:off x="4848" y="2615"/>
              <a:ext cx="192" cy="15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47" name="Freeform 83"/>
            <p:cNvSpPr>
              <a:spLocks/>
            </p:cNvSpPr>
            <p:nvPr/>
          </p:nvSpPr>
          <p:spPr bwMode="auto">
            <a:xfrm>
              <a:off x="4920" y="2765"/>
              <a:ext cx="120" cy="104"/>
            </a:xfrm>
            <a:custGeom>
              <a:avLst/>
              <a:gdLst>
                <a:gd name="T0" fmla="*/ 120 w 120"/>
                <a:gd name="T1" fmla="*/ 0 h 66"/>
                <a:gd name="T2" fmla="*/ 0 w 120"/>
                <a:gd name="T3" fmla="*/ 298 h 66"/>
                <a:gd name="T4" fmla="*/ 6 w 120"/>
                <a:gd name="T5" fmla="*/ 407 h 66"/>
                <a:gd name="T6" fmla="*/ 0 60000 65536"/>
                <a:gd name="T7" fmla="*/ 0 60000 65536"/>
                <a:gd name="T8" fmla="*/ 0 60000 65536"/>
                <a:gd name="T9" fmla="*/ 0 w 120"/>
                <a:gd name="T10" fmla="*/ 0 h 66"/>
                <a:gd name="T11" fmla="*/ 120 w 120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" h="66">
                  <a:moveTo>
                    <a:pt x="120" y="0"/>
                  </a:moveTo>
                  <a:lnTo>
                    <a:pt x="0" y="48"/>
                  </a:lnTo>
                  <a:lnTo>
                    <a:pt x="6" y="66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48" name="Line 84"/>
            <p:cNvSpPr>
              <a:spLocks noChangeShapeType="1"/>
            </p:cNvSpPr>
            <p:nvPr/>
          </p:nvSpPr>
          <p:spPr bwMode="auto">
            <a:xfrm>
              <a:off x="4914" y="2878"/>
              <a:ext cx="0" cy="18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49" name="Rectangle 85"/>
            <p:cNvSpPr>
              <a:spLocks noChangeArrowheads="1"/>
            </p:cNvSpPr>
            <p:nvPr/>
          </p:nvSpPr>
          <p:spPr bwMode="auto">
            <a:xfrm>
              <a:off x="4756" y="3066"/>
              <a:ext cx="336" cy="122"/>
            </a:xfrm>
            <a:prstGeom prst="rect">
              <a:avLst/>
            </a:prstGeom>
            <a:solidFill>
              <a:srgbClr val="FFFF99">
                <a:alpha val="50195"/>
              </a:srgbClr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cxnSp>
        <p:nvCxnSpPr>
          <p:cNvPr id="54" name="直接连接符 53"/>
          <p:cNvCxnSpPr/>
          <p:nvPr/>
        </p:nvCxnSpPr>
        <p:spPr>
          <a:xfrm>
            <a:off x="357188" y="1785938"/>
            <a:ext cx="8215312" cy="158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矩形 54"/>
          <p:cNvSpPr/>
          <p:nvPr/>
        </p:nvSpPr>
        <p:spPr>
          <a:xfrm>
            <a:off x="8001024" y="1428736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altLang="zh-CN" dirty="0" smtClean="0"/>
              <a:t>p32</a:t>
            </a:r>
            <a:endParaRPr lang="zh-CN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0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50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0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utoUpdateAnimBg="0"/>
      <p:bldP spid="50179" grpId="0" autoUpdateAnimBg="0"/>
      <p:bldP spid="5018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7AC519-A2AF-4B71-98B3-99EBD333E0B3}" type="slidenum">
              <a:rPr lang="en-US" altLang="zh-CN"/>
              <a:pPr>
                <a:defRPr/>
              </a:pPr>
              <a:t>15</a:t>
            </a:fld>
            <a:endParaRPr lang="en-US" altLang="zh-CN"/>
          </a:p>
        </p:txBody>
      </p:sp>
      <p:graphicFrame>
        <p:nvGraphicFramePr>
          <p:cNvPr id="214018" name="Object 2"/>
          <p:cNvGraphicFramePr>
            <a:graphicFrameLocks noChangeAspect="1"/>
          </p:cNvGraphicFramePr>
          <p:nvPr/>
        </p:nvGraphicFramePr>
        <p:xfrm>
          <a:off x="468313" y="115888"/>
          <a:ext cx="2879725" cy="844550"/>
        </p:xfrm>
        <a:graphic>
          <a:graphicData uri="http://schemas.openxmlformats.org/presentationml/2006/ole">
            <p:oleObj spid="_x0000_s6146" name="公式" r:id="rId4" imgW="1244520" imgH="393480" progId="Equation.3">
              <p:embed/>
            </p:oleObj>
          </a:graphicData>
        </a:graphic>
      </p:graphicFrame>
      <p:graphicFrame>
        <p:nvGraphicFramePr>
          <p:cNvPr id="214019" name="Object 3"/>
          <p:cNvGraphicFramePr>
            <a:graphicFrameLocks noChangeAspect="1"/>
          </p:cNvGraphicFramePr>
          <p:nvPr/>
        </p:nvGraphicFramePr>
        <p:xfrm>
          <a:off x="395288" y="998538"/>
          <a:ext cx="3960812" cy="469900"/>
        </p:xfrm>
        <a:graphic>
          <a:graphicData uri="http://schemas.openxmlformats.org/presentationml/2006/ole">
            <p:oleObj spid="_x0000_s6147" name="公式" r:id="rId5" imgW="1574640" imgH="203040" progId="Equation.3">
              <p:embed/>
            </p:oleObj>
          </a:graphicData>
        </a:graphic>
      </p:graphicFrame>
      <p:graphicFrame>
        <p:nvGraphicFramePr>
          <p:cNvPr id="214020" name="Object 4"/>
          <p:cNvGraphicFramePr>
            <a:graphicFrameLocks noChangeAspect="1"/>
          </p:cNvGraphicFramePr>
          <p:nvPr/>
        </p:nvGraphicFramePr>
        <p:xfrm>
          <a:off x="684213" y="1484313"/>
          <a:ext cx="6553200" cy="757237"/>
        </p:xfrm>
        <a:graphic>
          <a:graphicData uri="http://schemas.openxmlformats.org/presentationml/2006/ole">
            <p:oleObj spid="_x0000_s6148" name="Equation" r:id="rId6" imgW="2654280" imgH="330120" progId="Equation.DSMT4">
              <p:embed/>
            </p:oleObj>
          </a:graphicData>
        </a:graphic>
      </p:graphicFrame>
      <p:graphicFrame>
        <p:nvGraphicFramePr>
          <p:cNvPr id="214021" name="Object 5"/>
          <p:cNvGraphicFramePr>
            <a:graphicFrameLocks noChangeAspect="1"/>
          </p:cNvGraphicFramePr>
          <p:nvPr/>
        </p:nvGraphicFramePr>
        <p:xfrm>
          <a:off x="684213" y="2133600"/>
          <a:ext cx="3600450" cy="1044575"/>
        </p:xfrm>
        <a:graphic>
          <a:graphicData uri="http://schemas.openxmlformats.org/presentationml/2006/ole">
            <p:oleObj spid="_x0000_s6149" name="Equation" r:id="rId7" imgW="1257120" imgH="393480" progId="Equation.DSMT4">
              <p:embed/>
            </p:oleObj>
          </a:graphicData>
        </a:graphic>
      </p:graphicFrame>
      <p:sp>
        <p:nvSpPr>
          <p:cNvPr id="214028" name="Text Box 12"/>
          <p:cNvSpPr txBox="1">
            <a:spLocks noChangeArrowheads="1"/>
          </p:cNvSpPr>
          <p:nvPr/>
        </p:nvSpPr>
        <p:spPr bwMode="auto">
          <a:xfrm>
            <a:off x="1285852" y="4071942"/>
            <a:ext cx="2346337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kumimoji="1" lang="zh-CN" altLang="en-US" sz="2800" b="1" dirty="0" smtClean="0">
                <a:solidFill>
                  <a:srgbClr val="003300"/>
                </a:solidFill>
                <a:latin typeface="Times New Roman" pitchFamily="18" charset="0"/>
                <a:ea typeface="楷体_GB2312" pitchFamily="49" charset="-122"/>
              </a:rPr>
              <a:t>分析可知</a:t>
            </a:r>
            <a:endParaRPr kumimoji="1" lang="zh-CN" altLang="en-US" sz="2800" b="1" dirty="0">
              <a:solidFill>
                <a:srgbClr val="003300"/>
              </a:solidFill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857224" y="3357562"/>
            <a:ext cx="43172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CN" sz="2000" b="1" dirty="0" smtClean="0">
                <a:solidFill>
                  <a:schemeClr val="tx2"/>
                </a:solidFill>
                <a:latin typeface="+mn-ea"/>
              </a:rPr>
              <a:t>(1) </a:t>
            </a:r>
            <a:r>
              <a:rPr kumimoji="1" lang="zh-CN" altLang="en-US" sz="2000" b="1" dirty="0" smtClean="0">
                <a:solidFill>
                  <a:schemeClr val="tx2"/>
                </a:solidFill>
                <a:latin typeface="+mn-ea"/>
              </a:rPr>
              <a:t>此砝码下降多少距离后开始上升</a:t>
            </a:r>
            <a:endParaRPr lang="en-US" altLang="zh-CN" sz="2000" dirty="0" smtClean="0"/>
          </a:p>
        </p:txBody>
      </p:sp>
      <p:graphicFrame>
        <p:nvGraphicFramePr>
          <p:cNvPr id="16" name="Object 9"/>
          <p:cNvGraphicFramePr>
            <a:graphicFrameLocks noChangeAspect="1"/>
          </p:cNvGraphicFramePr>
          <p:nvPr/>
        </p:nvGraphicFramePr>
        <p:xfrm>
          <a:off x="3324225" y="3940175"/>
          <a:ext cx="3690938" cy="2125663"/>
        </p:xfrm>
        <a:graphic>
          <a:graphicData uri="http://schemas.openxmlformats.org/presentationml/2006/ole">
            <p:oleObj spid="_x0000_s6156" name="Equation" r:id="rId8" imgW="2095200" imgH="1206360" progId="Equation.DSMT4">
              <p:embed/>
            </p:oleObj>
          </a:graphicData>
        </a:graphic>
      </p:graphicFrame>
      <p:sp>
        <p:nvSpPr>
          <p:cNvPr id="17" name="灯片编号占位符 3"/>
          <p:cNvSpPr txBox="1">
            <a:spLocks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9F5CAB-E578-40C5-A6B4-454163F130C6}" type="slidenum">
              <a:rPr kumimoji="1" lang="en-US" altLang="zh-CN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楷体_GB2312" pitchFamily="49" charset="-122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1" lang="en-US" altLang="zh-CN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楷体_GB2312" pitchFamily="49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4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4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4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4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4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4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28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4022" name="Object 6"/>
          <p:cNvGraphicFramePr>
            <a:graphicFrameLocks noChangeAspect="1"/>
          </p:cNvGraphicFramePr>
          <p:nvPr/>
        </p:nvGraphicFramePr>
        <p:xfrm>
          <a:off x="5138764" y="1714488"/>
          <a:ext cx="2305050" cy="515938"/>
        </p:xfrm>
        <a:graphic>
          <a:graphicData uri="http://schemas.openxmlformats.org/presentationml/2006/ole">
            <p:oleObj spid="_x0000_s56326" name="公式" r:id="rId4" imgW="952200" imgH="228600" progId="Equation.3">
              <p:embed/>
            </p:oleObj>
          </a:graphicData>
        </a:graphic>
      </p:graphicFrame>
      <p:graphicFrame>
        <p:nvGraphicFramePr>
          <p:cNvPr id="214023" name="Object 7"/>
          <p:cNvGraphicFramePr>
            <a:graphicFrameLocks noChangeAspect="1"/>
          </p:cNvGraphicFramePr>
          <p:nvPr/>
        </p:nvGraphicFramePr>
        <p:xfrm>
          <a:off x="4686327" y="2362188"/>
          <a:ext cx="3743325" cy="914400"/>
        </p:xfrm>
        <a:graphic>
          <a:graphicData uri="http://schemas.openxmlformats.org/presentationml/2006/ole">
            <p:oleObj spid="_x0000_s56327" name="Equation" r:id="rId5" imgW="1333440" imgH="431640" progId="Equation.DSMT4">
              <p:embed/>
            </p:oleObj>
          </a:graphicData>
        </a:graphic>
      </p:graphicFrame>
      <p:graphicFrame>
        <p:nvGraphicFramePr>
          <p:cNvPr id="214024" name="Object 8"/>
          <p:cNvGraphicFramePr>
            <a:graphicFrameLocks noChangeAspect="1"/>
          </p:cNvGraphicFramePr>
          <p:nvPr/>
        </p:nvGraphicFramePr>
        <p:xfrm>
          <a:off x="4816502" y="3225799"/>
          <a:ext cx="3181350" cy="844550"/>
        </p:xfrm>
        <a:graphic>
          <a:graphicData uri="http://schemas.openxmlformats.org/presentationml/2006/ole">
            <p:oleObj spid="_x0000_s56328" name="Equation" r:id="rId6" imgW="1371600" imgH="393480" progId="Equation.DSMT4">
              <p:embed/>
            </p:oleObj>
          </a:graphicData>
        </a:graphic>
      </p:graphicFrame>
      <p:graphicFrame>
        <p:nvGraphicFramePr>
          <p:cNvPr id="214025" name="Object 9"/>
          <p:cNvGraphicFramePr>
            <a:graphicFrameLocks noChangeAspect="1"/>
          </p:cNvGraphicFramePr>
          <p:nvPr/>
        </p:nvGraphicFramePr>
        <p:xfrm>
          <a:off x="857224" y="4170384"/>
          <a:ext cx="1343025" cy="2259012"/>
        </p:xfrm>
        <a:graphic>
          <a:graphicData uri="http://schemas.openxmlformats.org/presentationml/2006/ole">
            <p:oleObj spid="_x0000_s56329" name="Equation" r:id="rId7" imgW="761760" imgH="1282680" progId="Equation.DSMT4">
              <p:embed/>
            </p:oleObj>
          </a:graphicData>
        </a:graphic>
      </p:graphicFrame>
      <p:graphicFrame>
        <p:nvGraphicFramePr>
          <p:cNvPr id="214026" name="Object 10"/>
          <p:cNvGraphicFramePr>
            <a:graphicFrameLocks noChangeAspect="1"/>
          </p:cNvGraphicFramePr>
          <p:nvPr/>
        </p:nvGraphicFramePr>
        <p:xfrm>
          <a:off x="3962427" y="4357694"/>
          <a:ext cx="4395787" cy="1060450"/>
        </p:xfrm>
        <a:graphic>
          <a:graphicData uri="http://schemas.openxmlformats.org/presentationml/2006/ole">
            <p:oleObj spid="_x0000_s56330" name="Equation" r:id="rId8" imgW="1841400" imgH="444240" progId="Equation.DSMT4">
              <p:embed/>
            </p:oleObj>
          </a:graphicData>
        </a:graphic>
      </p:graphicFrame>
      <p:graphicFrame>
        <p:nvGraphicFramePr>
          <p:cNvPr id="214027" name="Object 11"/>
          <p:cNvGraphicFramePr>
            <a:graphicFrameLocks noChangeAspect="1"/>
          </p:cNvGraphicFramePr>
          <p:nvPr/>
        </p:nvGraphicFramePr>
        <p:xfrm>
          <a:off x="3017863" y="5500702"/>
          <a:ext cx="5268913" cy="844550"/>
        </p:xfrm>
        <a:graphic>
          <a:graphicData uri="http://schemas.openxmlformats.org/presentationml/2006/ole">
            <p:oleObj spid="_x0000_s56331" name="Equation" r:id="rId9" imgW="2273040" imgH="393480" progId="Equation.DSMT4">
              <p:embed/>
            </p:oleObj>
          </a:graphicData>
        </a:graphic>
      </p:graphicFrame>
      <p:sp>
        <p:nvSpPr>
          <p:cNvPr id="16" name="矩形 15"/>
          <p:cNvSpPr/>
          <p:nvPr/>
        </p:nvSpPr>
        <p:spPr>
          <a:xfrm>
            <a:off x="500034" y="285728"/>
            <a:ext cx="3714776" cy="955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zh-CN" sz="2000" b="1" dirty="0" smtClean="0">
                <a:solidFill>
                  <a:schemeClr val="tx2"/>
                </a:solidFill>
                <a:latin typeface="+mn-ea"/>
              </a:rPr>
              <a:t>(2) </a:t>
            </a:r>
            <a:r>
              <a:rPr kumimoji="1" lang="zh-CN" altLang="en-US" sz="2000" b="1" dirty="0" smtClean="0">
                <a:solidFill>
                  <a:schemeClr val="tx2"/>
                </a:solidFill>
                <a:latin typeface="+mn-ea"/>
              </a:rPr>
              <a:t>速度最大值及所处位置与释放点的距离 </a:t>
            </a:r>
            <a:endParaRPr lang="zh-CN" altLang="en-US" sz="2000" dirty="0"/>
          </a:p>
        </p:txBody>
      </p:sp>
      <p:graphicFrame>
        <p:nvGraphicFramePr>
          <p:cNvPr id="17" name="Object 9"/>
          <p:cNvGraphicFramePr>
            <a:graphicFrameLocks noChangeAspect="1"/>
          </p:cNvGraphicFramePr>
          <p:nvPr/>
        </p:nvGraphicFramePr>
        <p:xfrm>
          <a:off x="428596" y="2527310"/>
          <a:ext cx="3311525" cy="895350"/>
        </p:xfrm>
        <a:graphic>
          <a:graphicData uri="http://schemas.openxmlformats.org/presentationml/2006/ole">
            <p:oleObj spid="_x0000_s56332" name="Equation" r:id="rId10" imgW="1879560" imgH="507960" progId="Equation.DSMT4">
              <p:embed/>
            </p:oleObj>
          </a:graphicData>
        </a:graphic>
      </p:graphicFrame>
      <p:graphicFrame>
        <p:nvGraphicFramePr>
          <p:cNvPr id="18" name="Object 9"/>
          <p:cNvGraphicFramePr>
            <a:graphicFrameLocks noChangeAspect="1"/>
          </p:cNvGraphicFramePr>
          <p:nvPr/>
        </p:nvGraphicFramePr>
        <p:xfrm>
          <a:off x="4683154" y="571480"/>
          <a:ext cx="3960812" cy="1074737"/>
        </p:xfrm>
        <a:graphic>
          <a:graphicData uri="http://schemas.openxmlformats.org/presentationml/2006/ole">
            <p:oleObj spid="_x0000_s56333" name="Equation" r:id="rId11" imgW="2247840" imgH="609480" progId="Equation.DSMT4">
              <p:embed/>
            </p:oleObj>
          </a:graphicData>
        </a:graphic>
      </p:graphicFrame>
      <p:sp>
        <p:nvSpPr>
          <p:cNvPr id="19" name="灯片编号占位符 3"/>
          <p:cNvSpPr>
            <a:spLocks noGrp="1"/>
          </p:cNvSpPr>
          <p:nvPr>
            <p:ph type="sldNum" sz="quarter" idx="12"/>
          </p:nvPr>
        </p:nvSpPr>
        <p:spPr bwMode="auto">
          <a:xfrm>
            <a:off x="612775" y="6356350"/>
            <a:ext cx="19812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D29F5CAB-E578-40C5-A6B4-454163F130C6}" type="slidenum">
              <a:rPr lang="en-US" altLang="zh-CN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pPr/>
              <a:t>16</a:t>
            </a:fld>
            <a:endParaRPr lang="en-US" altLang="zh-CN" dirty="0" smtClean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571736" y="3598880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chemeClr val="tx2"/>
                </a:solidFill>
              </a:rPr>
              <a:t>见下页</a:t>
            </a:r>
            <a:endParaRPr lang="zh-CN" altLang="en-US" dirty="0">
              <a:solidFill>
                <a:schemeClr val="tx2"/>
              </a:solidFill>
            </a:endParaRPr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393699" y="1290638"/>
          <a:ext cx="4035425" cy="995362"/>
        </p:xfrm>
        <a:graphic>
          <a:graphicData uri="http://schemas.openxmlformats.org/presentationml/2006/ole">
            <p:oleObj spid="_x0000_s56334" name="Equation" r:id="rId12" imgW="1714320" imgH="609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14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14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14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14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4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4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14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7090" name="Object 2"/>
          <p:cNvGraphicFramePr>
            <a:graphicFrameLocks noChangeAspect="1"/>
          </p:cNvGraphicFramePr>
          <p:nvPr>
            <p:ph sz="half" idx="1"/>
          </p:nvPr>
        </p:nvGraphicFramePr>
        <p:xfrm>
          <a:off x="1357290" y="1857364"/>
          <a:ext cx="4537075" cy="2965450"/>
        </p:xfrm>
        <a:graphic>
          <a:graphicData uri="http://schemas.openxmlformats.org/presentationml/2006/ole">
            <p:oleObj spid="_x0000_s7170" name="Equation" r:id="rId4" imgW="2603160" imgH="1701720" progId="Equation.DSMT4">
              <p:embed/>
            </p:oleObj>
          </a:graphicData>
        </a:graphic>
      </p:graphicFrame>
      <p:sp>
        <p:nvSpPr>
          <p:cNvPr id="6" name="灯片编号占位符 3"/>
          <p:cNvSpPr txBox="1">
            <a:spLocks/>
          </p:cNvSpPr>
          <p:nvPr/>
        </p:nvSpPr>
        <p:spPr bwMode="auto">
          <a:xfrm>
            <a:off x="612775" y="6421461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9F5CAB-E578-40C5-A6B4-454163F130C6}" type="slidenum">
              <a:rPr kumimoji="1" lang="en-US" altLang="zh-CN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楷体_GB2312" pitchFamily="49" charset="-122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1" lang="en-US" altLang="zh-CN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楷体_GB2312" pitchFamily="49" charset="-122"/>
              <a:cs typeface="+mn-cs"/>
            </a:endParaRPr>
          </a:p>
        </p:txBody>
      </p:sp>
      <p:graphicFrame>
        <p:nvGraphicFramePr>
          <p:cNvPr id="214025" name="Object 4"/>
          <p:cNvGraphicFramePr>
            <a:graphicFrameLocks noChangeAspect="1"/>
          </p:cNvGraphicFramePr>
          <p:nvPr/>
        </p:nvGraphicFramePr>
        <p:xfrm>
          <a:off x="2928926" y="785794"/>
          <a:ext cx="3311525" cy="895350"/>
        </p:xfrm>
        <a:graphic>
          <a:graphicData uri="http://schemas.openxmlformats.org/presentationml/2006/ole">
            <p:oleObj spid="_x0000_s7172" name="Equation" r:id="rId5" imgW="1879560" imgH="507960" progId="Equation.DSMT4">
              <p:embed/>
            </p:oleObj>
          </a:graphicData>
        </a:graphic>
      </p:graphicFrame>
      <p:sp>
        <p:nvSpPr>
          <p:cNvPr id="8" name="矩形 7"/>
          <p:cNvSpPr/>
          <p:nvPr/>
        </p:nvSpPr>
        <p:spPr>
          <a:xfrm>
            <a:off x="1643042" y="1000108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chemeClr val="tx2"/>
                </a:solidFill>
              </a:rPr>
              <a:t>推导</a:t>
            </a:r>
            <a:endParaRPr lang="zh-CN" altLang="en-US" sz="2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灯片编号占位符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8EE325CC-7A0E-4319-9AE3-3C566ABB28B4}" type="slidenum">
              <a:rPr lang="en-US" altLang="zh-CN" smtClean="0"/>
              <a:pPr/>
              <a:t>18</a:t>
            </a:fld>
            <a:endParaRPr lang="en-US" altLang="zh-CN" smtClean="0"/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4582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kumimoji="1" lang="zh-CN" altLang="en-US" sz="2800" b="1" dirty="0">
                <a:solidFill>
                  <a:schemeClr val="tx2"/>
                </a:solidFill>
                <a:latin typeface="+mn-ea"/>
                <a:ea typeface="+mn-ea"/>
              </a:rPr>
              <a:t>例</a:t>
            </a:r>
            <a:r>
              <a:rPr kumimoji="1" lang="en-US" altLang="zh-CN" sz="2800" b="1" dirty="0">
                <a:solidFill>
                  <a:schemeClr val="tx2"/>
                </a:solidFill>
                <a:latin typeface="+mn-ea"/>
                <a:ea typeface="+mn-ea"/>
              </a:rPr>
              <a:t>2.10 </a:t>
            </a:r>
            <a:r>
              <a:rPr kumimoji="1" lang="zh-CN" altLang="en-US" sz="2800" b="1" dirty="0">
                <a:latin typeface="+mn-ea"/>
                <a:ea typeface="+mn-ea"/>
              </a:rPr>
              <a:t>质量为</a:t>
            </a:r>
            <a:r>
              <a:rPr kumimoji="1" lang="en-US" altLang="zh-CN" sz="2800" b="1" i="1" dirty="0">
                <a:latin typeface="+mn-ea"/>
                <a:ea typeface="+mn-ea"/>
              </a:rPr>
              <a:t>m</a:t>
            </a:r>
            <a:r>
              <a:rPr kumimoji="1" lang="zh-CN" altLang="zh-CN" sz="2800" b="1" dirty="0">
                <a:latin typeface="+mn-ea"/>
                <a:ea typeface="+mn-ea"/>
              </a:rPr>
              <a:t>的小球，在水中受的浮力为常力</a:t>
            </a:r>
            <a:r>
              <a:rPr kumimoji="1" lang="en-US" altLang="zh-CN" sz="2800" b="1" i="1" dirty="0">
                <a:latin typeface="+mn-ea"/>
                <a:ea typeface="+mn-ea"/>
              </a:rPr>
              <a:t>F</a:t>
            </a:r>
            <a:r>
              <a:rPr kumimoji="1" lang="zh-CN" altLang="en-US" sz="2800" b="1" dirty="0">
                <a:latin typeface="+mn-ea"/>
                <a:ea typeface="+mn-ea"/>
              </a:rPr>
              <a:t>，</a:t>
            </a:r>
            <a:r>
              <a:rPr kumimoji="1" lang="zh-CN" altLang="zh-CN" sz="2800" b="1" dirty="0">
                <a:latin typeface="+mn-ea"/>
                <a:ea typeface="+mn-ea"/>
              </a:rPr>
              <a:t>当它从静止开始沉降时，受到水的粘滞阻力为 </a:t>
            </a:r>
            <a:r>
              <a:rPr kumimoji="1" lang="en-US" altLang="zh-CN" sz="2800" b="1" i="1" dirty="0">
                <a:solidFill>
                  <a:srgbClr val="0066CC"/>
                </a:solidFill>
                <a:latin typeface="+mn-ea"/>
                <a:ea typeface="+mn-ea"/>
              </a:rPr>
              <a:t>f= -k </a:t>
            </a:r>
            <a:r>
              <a:rPr kumimoji="1" lang="en-US" altLang="zh-CN" sz="2800" b="1" dirty="0">
                <a:solidFill>
                  <a:srgbClr val="0066CC"/>
                </a:solidFill>
                <a:latin typeface="+mn-ea"/>
                <a:ea typeface="+mn-ea"/>
              </a:rPr>
              <a:t>v </a:t>
            </a:r>
            <a:r>
              <a:rPr kumimoji="1" lang="en-US" altLang="zh-CN" sz="2800" b="1" dirty="0">
                <a:latin typeface="+mn-ea"/>
                <a:ea typeface="+mn-ea"/>
              </a:rPr>
              <a:t>(</a:t>
            </a:r>
            <a:r>
              <a:rPr kumimoji="1" lang="en-US" altLang="zh-CN" sz="2800" b="1" i="1" dirty="0">
                <a:latin typeface="+mn-ea"/>
                <a:ea typeface="+mn-ea"/>
              </a:rPr>
              <a:t>k</a:t>
            </a:r>
            <a:r>
              <a:rPr kumimoji="1" lang="zh-CN" altLang="zh-CN" sz="2800" b="1" dirty="0">
                <a:latin typeface="+mn-ea"/>
                <a:ea typeface="+mn-ea"/>
              </a:rPr>
              <a:t>为常数），</a:t>
            </a:r>
            <a:r>
              <a:rPr kumimoji="1" lang="zh-CN" altLang="zh-CN" sz="2800" b="1" dirty="0">
                <a:solidFill>
                  <a:srgbClr val="0066CC"/>
                </a:solidFill>
                <a:latin typeface="+mn-ea"/>
                <a:ea typeface="+mn-ea"/>
              </a:rPr>
              <a:t>证明</a:t>
            </a:r>
            <a:r>
              <a:rPr kumimoji="1" lang="zh-CN" altLang="zh-CN" sz="2800" b="1" dirty="0">
                <a:latin typeface="+mn-ea"/>
                <a:ea typeface="+mn-ea"/>
              </a:rPr>
              <a:t>：小球在水中竖直沉降的速度</a:t>
            </a:r>
            <a:r>
              <a:rPr kumimoji="1" lang="en-US" altLang="zh-CN" sz="2800" b="1" dirty="0">
                <a:solidFill>
                  <a:srgbClr val="0066CC"/>
                </a:solidFill>
                <a:latin typeface="+mn-ea"/>
                <a:ea typeface="+mn-ea"/>
              </a:rPr>
              <a:t>v</a:t>
            </a:r>
            <a:r>
              <a:rPr kumimoji="1" lang="zh-CN" altLang="zh-CN" sz="2800" b="1" dirty="0">
                <a:latin typeface="+mn-ea"/>
                <a:ea typeface="+mn-ea"/>
              </a:rPr>
              <a:t>与时间</a:t>
            </a:r>
            <a:r>
              <a:rPr kumimoji="1" lang="en-US" altLang="zh-CN" sz="2800" b="1" i="1" dirty="0">
                <a:solidFill>
                  <a:srgbClr val="0066CC"/>
                </a:solidFill>
                <a:latin typeface="+mn-ea"/>
                <a:ea typeface="+mn-ea"/>
              </a:rPr>
              <a:t>t</a:t>
            </a:r>
            <a:r>
              <a:rPr kumimoji="1" lang="zh-CN" altLang="zh-CN" sz="2800" b="1" dirty="0">
                <a:latin typeface="+mn-ea"/>
                <a:ea typeface="+mn-ea"/>
              </a:rPr>
              <a:t>的关系为</a:t>
            </a:r>
            <a:endParaRPr kumimoji="1" lang="zh-CN" altLang="en-US" sz="2800" b="1" dirty="0">
              <a:latin typeface="+mn-ea"/>
              <a:ea typeface="+mn-ea"/>
            </a:endParaRP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6019800" y="1928813"/>
            <a:ext cx="2667000" cy="3352800"/>
            <a:chOff x="3792" y="1776"/>
            <a:chExt cx="1680" cy="2112"/>
          </a:xfrm>
        </p:grpSpPr>
        <p:sp>
          <p:nvSpPr>
            <p:cNvPr id="8202" name="Rectangle 4" descr="横虚线"/>
            <p:cNvSpPr>
              <a:spLocks noChangeArrowheads="1"/>
            </p:cNvSpPr>
            <p:nvPr/>
          </p:nvSpPr>
          <p:spPr bwMode="auto">
            <a:xfrm>
              <a:off x="3792" y="1776"/>
              <a:ext cx="1680" cy="2112"/>
            </a:xfrm>
            <a:prstGeom prst="rect">
              <a:avLst/>
            </a:prstGeom>
            <a:pattFill prst="dashHorz">
              <a:fgClr>
                <a:schemeClr val="tx2"/>
              </a:fgClr>
              <a:bgClr>
                <a:srgbClr val="FFFFFF"/>
              </a:bgClr>
            </a:patt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kumimoji="1" lang="zh-CN" altLang="zh-CN" sz="3200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endParaRPr>
            </a:p>
          </p:txBody>
        </p:sp>
        <p:sp>
          <p:nvSpPr>
            <p:cNvPr id="8203" name="Line 5"/>
            <p:cNvSpPr>
              <a:spLocks noChangeShapeType="1"/>
            </p:cNvSpPr>
            <p:nvPr/>
          </p:nvSpPr>
          <p:spPr bwMode="auto">
            <a:xfrm>
              <a:off x="4368" y="2928"/>
              <a:ext cx="0" cy="57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04" name="Line 6"/>
            <p:cNvSpPr>
              <a:spLocks noChangeShapeType="1"/>
            </p:cNvSpPr>
            <p:nvPr/>
          </p:nvSpPr>
          <p:spPr bwMode="auto">
            <a:xfrm flipV="1">
              <a:off x="4368" y="1968"/>
              <a:ext cx="0" cy="96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05" name="Line 7"/>
            <p:cNvSpPr>
              <a:spLocks noChangeShapeType="1"/>
            </p:cNvSpPr>
            <p:nvPr/>
          </p:nvSpPr>
          <p:spPr bwMode="auto">
            <a:xfrm flipV="1">
              <a:off x="4368" y="2496"/>
              <a:ext cx="0" cy="336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06" name="Oval 8"/>
            <p:cNvSpPr>
              <a:spLocks noChangeArrowheads="1"/>
            </p:cNvSpPr>
            <p:nvPr/>
          </p:nvSpPr>
          <p:spPr bwMode="auto">
            <a:xfrm>
              <a:off x="4272" y="2832"/>
              <a:ext cx="192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07" name="Line 9"/>
            <p:cNvSpPr>
              <a:spLocks noChangeShapeType="1"/>
            </p:cNvSpPr>
            <p:nvPr/>
          </p:nvSpPr>
          <p:spPr bwMode="auto">
            <a:xfrm>
              <a:off x="4704" y="2544"/>
              <a:ext cx="0" cy="48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08" name="Line 10"/>
            <p:cNvSpPr>
              <a:spLocks noChangeShapeType="1"/>
            </p:cNvSpPr>
            <p:nvPr/>
          </p:nvSpPr>
          <p:spPr bwMode="auto">
            <a:xfrm>
              <a:off x="5040" y="2400"/>
              <a:ext cx="0" cy="864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09" name="Rectangle 11"/>
            <p:cNvSpPr>
              <a:spLocks noChangeArrowheads="1"/>
            </p:cNvSpPr>
            <p:nvPr/>
          </p:nvSpPr>
          <p:spPr bwMode="auto">
            <a:xfrm>
              <a:off x="4032" y="2400"/>
              <a:ext cx="2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1" lang="en-US" altLang="zh-CN" sz="3200" b="1" i="1">
                  <a:solidFill>
                    <a:srgbClr val="CC0000"/>
                  </a:solidFill>
                  <a:latin typeface="Times New Roman" pitchFamily="18" charset="0"/>
                  <a:ea typeface="楷体_GB2312" pitchFamily="49" charset="-122"/>
                </a:rPr>
                <a:t>f</a:t>
              </a:r>
            </a:p>
          </p:txBody>
        </p:sp>
        <p:sp>
          <p:nvSpPr>
            <p:cNvPr id="8210" name="Rectangle 12"/>
            <p:cNvSpPr>
              <a:spLocks noChangeArrowheads="1"/>
            </p:cNvSpPr>
            <p:nvPr/>
          </p:nvSpPr>
          <p:spPr bwMode="auto">
            <a:xfrm>
              <a:off x="4080" y="1872"/>
              <a:ext cx="28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1" lang="en-US" altLang="zh-CN" sz="3200" b="1" i="1">
                  <a:solidFill>
                    <a:schemeClr val="tx2"/>
                  </a:solidFill>
                  <a:latin typeface="Times New Roman" pitchFamily="18" charset="0"/>
                  <a:ea typeface="楷体_GB2312" pitchFamily="49" charset="-122"/>
                </a:rPr>
                <a:t>F</a:t>
              </a:r>
            </a:p>
          </p:txBody>
        </p:sp>
        <p:sp>
          <p:nvSpPr>
            <p:cNvPr id="8211" name="Rectangle 13"/>
            <p:cNvSpPr>
              <a:spLocks noChangeArrowheads="1"/>
            </p:cNvSpPr>
            <p:nvPr/>
          </p:nvSpPr>
          <p:spPr bwMode="auto">
            <a:xfrm>
              <a:off x="4224" y="3360"/>
              <a:ext cx="44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1" lang="en-US" altLang="zh-CN" sz="3200" b="1" i="1">
                  <a:solidFill>
                    <a:srgbClr val="FF0000"/>
                  </a:solidFill>
                  <a:latin typeface="Times New Roman" pitchFamily="18" charset="0"/>
                  <a:ea typeface="楷体_GB2312" pitchFamily="49" charset="-122"/>
                </a:rPr>
                <a:t>mg</a:t>
              </a:r>
            </a:p>
          </p:txBody>
        </p:sp>
        <p:sp>
          <p:nvSpPr>
            <p:cNvPr id="8212" name="Rectangle 14"/>
            <p:cNvSpPr>
              <a:spLocks noChangeArrowheads="1"/>
            </p:cNvSpPr>
            <p:nvPr/>
          </p:nvSpPr>
          <p:spPr bwMode="auto">
            <a:xfrm>
              <a:off x="4608" y="2880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1" lang="en-US" altLang="zh-CN" sz="3200" b="1" i="1">
                  <a:solidFill>
                    <a:schemeClr val="tx2"/>
                  </a:solidFill>
                  <a:latin typeface="Times New Roman" pitchFamily="18" charset="0"/>
                  <a:ea typeface="楷体_GB2312" pitchFamily="49" charset="-122"/>
                </a:rPr>
                <a:t>a</a:t>
              </a:r>
            </a:p>
          </p:txBody>
        </p:sp>
        <p:sp>
          <p:nvSpPr>
            <p:cNvPr id="8213" name="Rectangle 15"/>
            <p:cNvSpPr>
              <a:spLocks noChangeArrowheads="1"/>
            </p:cNvSpPr>
            <p:nvPr/>
          </p:nvSpPr>
          <p:spPr bwMode="auto">
            <a:xfrm>
              <a:off x="4944" y="3120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1" lang="en-US" altLang="zh-CN" sz="3200" b="1" i="1">
                  <a:solidFill>
                    <a:schemeClr val="tx2"/>
                  </a:solidFill>
                  <a:latin typeface="Times New Roman" pitchFamily="18" charset="0"/>
                  <a:ea typeface="楷体_GB2312" pitchFamily="49" charset="-122"/>
                </a:rPr>
                <a:t>x</a:t>
              </a:r>
            </a:p>
          </p:txBody>
        </p:sp>
      </p:grpSp>
      <p:graphicFrame>
        <p:nvGraphicFramePr>
          <p:cNvPr id="26640" name="Object 16"/>
          <p:cNvGraphicFramePr>
            <a:graphicFrameLocks noChangeAspect="1"/>
          </p:cNvGraphicFramePr>
          <p:nvPr/>
        </p:nvGraphicFramePr>
        <p:xfrm>
          <a:off x="1066800" y="1812925"/>
          <a:ext cx="4446588" cy="1239838"/>
        </p:xfrm>
        <a:graphic>
          <a:graphicData uri="http://schemas.openxmlformats.org/presentationml/2006/ole">
            <p:oleObj spid="_x0000_s8194" name="公式" r:id="rId3" imgW="1333440" imgH="431640" progId="Equation.3">
              <p:embed/>
            </p:oleObj>
          </a:graphicData>
        </a:graphic>
      </p:graphicFrame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323850" y="4048125"/>
            <a:ext cx="525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证明：取坐标，作受力图。</a:t>
            </a:r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1403350" y="4767263"/>
            <a:ext cx="5486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根据牛顿第二定律，有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357188" y="3048000"/>
            <a:ext cx="5286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kumimoji="1" lang="zh-CN" altLang="en-US" sz="2800" b="1" dirty="0">
                <a:latin typeface="+mn-ea"/>
                <a:ea typeface="+mn-ea"/>
              </a:rPr>
              <a:t>式中</a:t>
            </a:r>
            <a:r>
              <a:rPr kumimoji="1" lang="en-US" altLang="zh-CN" sz="2800" b="1" i="1" dirty="0">
                <a:latin typeface="+mn-ea"/>
                <a:ea typeface="+mn-ea"/>
              </a:rPr>
              <a:t>t</a:t>
            </a:r>
            <a:r>
              <a:rPr kumimoji="1" lang="zh-CN" altLang="zh-CN" sz="2800" b="1" dirty="0">
                <a:latin typeface="+mn-ea"/>
                <a:ea typeface="+mn-ea"/>
              </a:rPr>
              <a:t>为从沉降开始计算的时间</a:t>
            </a:r>
            <a:endParaRPr kumimoji="1" lang="zh-CN" altLang="en-US" sz="2800" b="1" dirty="0">
              <a:latin typeface="+mn-ea"/>
              <a:ea typeface="+mn-ea"/>
            </a:endParaRPr>
          </a:p>
        </p:txBody>
      </p:sp>
      <p:cxnSp>
        <p:nvCxnSpPr>
          <p:cNvPr id="21" name="直接连接符 20"/>
          <p:cNvCxnSpPr/>
          <p:nvPr/>
        </p:nvCxnSpPr>
        <p:spPr>
          <a:xfrm>
            <a:off x="357188" y="3786188"/>
            <a:ext cx="5357812" cy="158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42" grpId="0" autoUpdateAnimBg="0"/>
      <p:bldP spid="26644" grpId="0" autoUpdateAnimBg="0"/>
      <p:bldP spid="26650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灯片编号占位符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B54DD4A2-D942-42A3-A7E4-AC8137103E84}" type="slidenum">
              <a:rPr lang="en-US" altLang="zh-CN" smtClean="0"/>
              <a:pPr/>
              <a:t>19</a:t>
            </a:fld>
            <a:endParaRPr lang="en-US" altLang="zh-CN" smtClean="0"/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187450" y="321310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4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初始条件：</a:t>
            </a:r>
            <a:r>
              <a:rPr kumimoji="1" lang="en-US" altLang="zh-CN" sz="2400" b="1" i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t</a:t>
            </a:r>
            <a:r>
              <a:rPr kumimoji="1" lang="en-US" altLang="zh-CN" sz="24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=0  </a:t>
            </a:r>
            <a:r>
              <a:rPr kumimoji="1" lang="zh-CN" altLang="zh-CN" sz="24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时  </a:t>
            </a:r>
            <a:r>
              <a:rPr kumimoji="1" lang="en-US" altLang="zh-CN" sz="24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v=0</a:t>
            </a:r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1258888" y="908050"/>
          <a:ext cx="5761037" cy="958850"/>
        </p:xfrm>
        <a:graphic>
          <a:graphicData uri="http://schemas.openxmlformats.org/presentationml/2006/ole">
            <p:oleObj spid="_x0000_s9218" name="公式" r:id="rId3" imgW="1701720" imgH="419040" progId="Equation.3">
              <p:embed/>
            </p:oleObj>
          </a:graphicData>
        </a:graphic>
      </p:graphicFrame>
      <p:graphicFrame>
        <p:nvGraphicFramePr>
          <p:cNvPr id="27670" name="Object 22"/>
          <p:cNvGraphicFramePr>
            <a:graphicFrameLocks noChangeAspect="1"/>
          </p:cNvGraphicFramePr>
          <p:nvPr/>
        </p:nvGraphicFramePr>
        <p:xfrm>
          <a:off x="1258888" y="0"/>
          <a:ext cx="4356100" cy="938213"/>
        </p:xfrm>
        <a:graphic>
          <a:graphicData uri="http://schemas.openxmlformats.org/presentationml/2006/ole">
            <p:oleObj spid="_x0000_s9219" name="公式" r:id="rId4" imgW="1638000" imgH="393480" progId="Equation.3">
              <p:embed/>
            </p:oleObj>
          </a:graphicData>
        </a:graphic>
      </p:graphicFrame>
      <p:graphicFrame>
        <p:nvGraphicFramePr>
          <p:cNvPr id="27675" name="Object 27"/>
          <p:cNvGraphicFramePr>
            <a:graphicFrameLocks noChangeAspect="1"/>
          </p:cNvGraphicFramePr>
          <p:nvPr/>
        </p:nvGraphicFramePr>
        <p:xfrm>
          <a:off x="1258888" y="2133600"/>
          <a:ext cx="7391400" cy="914400"/>
        </p:xfrm>
        <a:graphic>
          <a:graphicData uri="http://schemas.openxmlformats.org/presentationml/2006/ole">
            <p:oleObj spid="_x0000_s9220" name="Equation" r:id="rId5" imgW="1993680" imgH="419040" progId="Equation.3">
              <p:embed/>
            </p:oleObj>
          </a:graphicData>
        </a:graphic>
      </p:graphicFrame>
      <p:graphicFrame>
        <p:nvGraphicFramePr>
          <p:cNvPr id="27676" name="Object 28"/>
          <p:cNvGraphicFramePr>
            <a:graphicFrameLocks noChangeAspect="1"/>
          </p:cNvGraphicFramePr>
          <p:nvPr/>
        </p:nvGraphicFramePr>
        <p:xfrm>
          <a:off x="1258888" y="3789363"/>
          <a:ext cx="6192837" cy="915987"/>
        </p:xfrm>
        <a:graphic>
          <a:graphicData uri="http://schemas.openxmlformats.org/presentationml/2006/ole">
            <p:oleObj spid="_x0000_s9221" name="Equation" r:id="rId6" imgW="1790640" imgH="419040" progId="Equation.3">
              <p:embed/>
            </p:oleObj>
          </a:graphicData>
        </a:graphic>
      </p:graphicFrame>
      <p:graphicFrame>
        <p:nvGraphicFramePr>
          <p:cNvPr id="27677" name="Object 29"/>
          <p:cNvGraphicFramePr>
            <a:graphicFrameLocks noChangeAspect="1"/>
          </p:cNvGraphicFramePr>
          <p:nvPr/>
        </p:nvGraphicFramePr>
        <p:xfrm>
          <a:off x="1331913" y="4797425"/>
          <a:ext cx="4248150" cy="1044575"/>
        </p:xfrm>
        <a:graphic>
          <a:graphicData uri="http://schemas.openxmlformats.org/presentationml/2006/ole">
            <p:oleObj spid="_x0000_s9222" name="Equation" r:id="rId7" imgW="1257120" imgH="457200" progId="Equation.3">
              <p:embed/>
            </p:oleObj>
          </a:graphicData>
        </a:graphic>
      </p:graphicFrame>
      <p:graphicFrame>
        <p:nvGraphicFramePr>
          <p:cNvPr id="27678" name="Object 30"/>
          <p:cNvGraphicFramePr>
            <a:graphicFrameLocks noChangeAspect="1"/>
          </p:cNvGraphicFramePr>
          <p:nvPr/>
        </p:nvGraphicFramePr>
        <p:xfrm>
          <a:off x="900113" y="5589588"/>
          <a:ext cx="6648450" cy="1066800"/>
        </p:xfrm>
        <a:graphic>
          <a:graphicData uri="http://schemas.openxmlformats.org/presentationml/2006/ole">
            <p:oleObj spid="_x0000_s9223" name="公式" r:id="rId8" imgW="1701720" imgH="34272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7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灯片编号占位符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F370127D-06AE-4940-9E3B-5827E58C2003}" type="slidenum">
              <a:rPr lang="en-US" altLang="zh-CN" smtClean="0">
                <a:latin typeface="方正姚体" pitchFamily="2" charset="-122"/>
                <a:ea typeface="方正姚体" pitchFamily="2" charset="-122"/>
              </a:rPr>
              <a:pPr/>
              <a:t>2</a:t>
            </a:fld>
            <a:endParaRPr lang="en-US" altLang="zh-CN" smtClean="0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1116013" y="920750"/>
            <a:ext cx="7029450" cy="579438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US" altLang="zh-CN" sz="3200" b="1">
                <a:solidFill>
                  <a:srgbClr val="7030A0"/>
                </a:solidFill>
                <a:latin typeface="方正姚体" pitchFamily="2" charset="-122"/>
                <a:ea typeface="方正姚体" pitchFamily="2" charset="-122"/>
              </a:rPr>
              <a:t>§2.5   </a:t>
            </a:r>
            <a:r>
              <a:rPr lang="zh-CN" altLang="en-US" sz="3200" b="1">
                <a:solidFill>
                  <a:srgbClr val="7030A0"/>
                </a:solidFill>
                <a:latin typeface="方正姚体" pitchFamily="2" charset="-122"/>
                <a:ea typeface="方正姚体" pitchFamily="2" charset="-122"/>
              </a:rPr>
              <a:t>牛顿运动定律</a:t>
            </a:r>
            <a:endParaRPr lang="zh-CN" altLang="en-US" sz="3200" b="1">
              <a:solidFill>
                <a:srgbClr val="FF0000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3071813" y="152400"/>
            <a:ext cx="2714625" cy="646113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zh-CN" altLang="en-US" sz="3600">
                <a:latin typeface="方正姚体" pitchFamily="2" charset="-122"/>
                <a:ea typeface="方正姚体" pitchFamily="2" charset="-122"/>
              </a:rPr>
              <a:t>牛顿动力学</a:t>
            </a:r>
            <a:endParaRPr lang="zh-CN" altLang="en-US" sz="3600" b="1">
              <a:latin typeface="方正姚体" pitchFamily="2" charset="-122"/>
              <a:ea typeface="方正姚体" pitchFamily="2" charset="-122"/>
            </a:endParaRPr>
          </a:p>
        </p:txBody>
      </p:sp>
      <p:grpSp>
        <p:nvGrpSpPr>
          <p:cNvPr id="26629" name="组合 14"/>
          <p:cNvGrpSpPr>
            <a:grpSpLocks/>
          </p:cNvGrpSpPr>
          <p:nvPr/>
        </p:nvGrpSpPr>
        <p:grpSpPr bwMode="auto">
          <a:xfrm>
            <a:off x="1763713" y="1878013"/>
            <a:ext cx="5889625" cy="1908175"/>
            <a:chOff x="1763713" y="1878008"/>
            <a:chExt cx="5889605" cy="1908182"/>
          </a:xfrm>
        </p:grpSpPr>
        <p:sp>
          <p:nvSpPr>
            <p:cNvPr id="26630" name="Text Box 13"/>
            <p:cNvSpPr txBox="1">
              <a:spLocks noChangeArrowheads="1"/>
            </p:cNvSpPr>
            <p:nvPr/>
          </p:nvSpPr>
          <p:spPr bwMode="auto">
            <a:xfrm>
              <a:off x="1763713" y="1878008"/>
              <a:ext cx="3962400" cy="369332"/>
            </a:xfrm>
            <a:prstGeom prst="rect">
              <a:avLst/>
            </a:prstGeom>
            <a:noFill/>
            <a:ln w="12699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zh-CN" altLang="en-US" b="1">
                  <a:latin typeface="方正姚体" pitchFamily="2" charset="-122"/>
                  <a:ea typeface="方正姚体" pitchFamily="2" charset="-122"/>
                </a:rPr>
                <a:t>一、惯性参照系</a:t>
              </a:r>
              <a:r>
                <a:rPr lang="en-US" altLang="zh-CN" b="1">
                  <a:latin typeface="方正姚体" pitchFamily="2" charset="-122"/>
                  <a:ea typeface="方正姚体" pitchFamily="2" charset="-122"/>
                </a:rPr>
                <a:t> </a:t>
              </a:r>
              <a:r>
                <a:rPr lang="zh-CN" altLang="en-US" b="1">
                  <a:latin typeface="方正姚体" pitchFamily="2" charset="-122"/>
                  <a:ea typeface="方正姚体" pitchFamily="2" charset="-122"/>
                </a:rPr>
                <a:t>和非惯性参照系</a:t>
              </a:r>
            </a:p>
          </p:txBody>
        </p:sp>
        <p:sp>
          <p:nvSpPr>
            <p:cNvPr id="26631" name="Text Box 14"/>
            <p:cNvSpPr txBox="1">
              <a:spLocks noChangeArrowheads="1"/>
            </p:cNvSpPr>
            <p:nvPr/>
          </p:nvSpPr>
          <p:spPr bwMode="auto">
            <a:xfrm>
              <a:off x="1763713" y="2844798"/>
              <a:ext cx="5867400" cy="369888"/>
            </a:xfrm>
            <a:prstGeom prst="rect">
              <a:avLst/>
            </a:prstGeom>
            <a:noFill/>
            <a:ln w="12699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zh-CN" altLang="en-US" b="1">
                  <a:latin typeface="方正姚体" pitchFamily="2" charset="-122"/>
                  <a:ea typeface="方正姚体" pitchFamily="2" charset="-122"/>
                </a:rPr>
                <a:t>三、技术中常见的几种力</a:t>
              </a:r>
            </a:p>
          </p:txBody>
        </p:sp>
        <p:sp>
          <p:nvSpPr>
            <p:cNvPr id="26632" name="Text Box 14"/>
            <p:cNvSpPr txBox="1">
              <a:spLocks noChangeArrowheads="1"/>
            </p:cNvSpPr>
            <p:nvPr/>
          </p:nvSpPr>
          <p:spPr bwMode="auto">
            <a:xfrm>
              <a:off x="1785918" y="3416302"/>
              <a:ext cx="5867400" cy="369888"/>
            </a:xfrm>
            <a:prstGeom prst="rect">
              <a:avLst/>
            </a:prstGeom>
            <a:noFill/>
            <a:ln w="12699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zh-CN" altLang="en-US" b="1">
                  <a:latin typeface="方正姚体" pitchFamily="2" charset="-122"/>
                  <a:ea typeface="方正姚体" pitchFamily="2" charset="-122"/>
                </a:rPr>
                <a:t>四、习题</a:t>
              </a:r>
            </a:p>
          </p:txBody>
        </p:sp>
        <p:sp>
          <p:nvSpPr>
            <p:cNvPr id="26633" name="Text Box 14"/>
            <p:cNvSpPr txBox="1">
              <a:spLocks noChangeArrowheads="1"/>
            </p:cNvSpPr>
            <p:nvPr/>
          </p:nvSpPr>
          <p:spPr bwMode="auto">
            <a:xfrm>
              <a:off x="1776434" y="2357430"/>
              <a:ext cx="5867400" cy="369888"/>
            </a:xfrm>
            <a:prstGeom prst="rect">
              <a:avLst/>
            </a:prstGeom>
            <a:noFill/>
            <a:ln w="12699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zh-CN" altLang="en-US" b="1">
                  <a:latin typeface="方正姚体" pitchFamily="2" charset="-122"/>
                  <a:ea typeface="方正姚体" pitchFamily="2" charset="-122"/>
                </a:rPr>
                <a:t>二、牛顿三定律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8" name="灯片编号占位符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ECCB0CBB-C95D-490F-94AF-B2739AACB4E0}" type="slidenum">
              <a:rPr lang="en-US" altLang="zh-CN" smtClean="0"/>
              <a:pPr/>
              <a:t>20</a:t>
            </a:fld>
            <a:endParaRPr lang="en-US" altLang="zh-CN" smtClean="0"/>
          </a:p>
        </p:txBody>
      </p:sp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228600" y="165100"/>
            <a:ext cx="8915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kumimoji="1" lang="zh-CN" altLang="en-US" sz="2400" b="1" dirty="0">
                <a:solidFill>
                  <a:schemeClr val="tx2"/>
                </a:solidFill>
                <a:latin typeface="+mn-ea"/>
                <a:ea typeface="+mn-ea"/>
              </a:rPr>
              <a:t>例</a:t>
            </a:r>
            <a:r>
              <a:rPr kumimoji="1" lang="en-US" altLang="zh-CN" sz="2400" b="1" dirty="0">
                <a:solidFill>
                  <a:schemeClr val="tx2"/>
                </a:solidFill>
                <a:latin typeface="+mn-ea"/>
                <a:ea typeface="+mn-ea"/>
              </a:rPr>
              <a:t>2.11</a:t>
            </a:r>
            <a:r>
              <a:rPr kumimoji="1" lang="zh-CN" altLang="en-US" sz="2400" b="1" dirty="0">
                <a:solidFill>
                  <a:schemeClr val="tx2"/>
                </a:solidFill>
                <a:latin typeface="+mn-ea"/>
                <a:ea typeface="+mn-ea"/>
              </a:rPr>
              <a:t>　在一根长为</a:t>
            </a:r>
            <a:r>
              <a:rPr kumimoji="1" lang="en-US" altLang="zh-CN" sz="2400" b="1" i="1" dirty="0">
                <a:solidFill>
                  <a:schemeClr val="tx2"/>
                </a:solidFill>
                <a:latin typeface="+mn-ea"/>
                <a:ea typeface="+mn-ea"/>
              </a:rPr>
              <a:t>l</a:t>
            </a:r>
            <a:r>
              <a:rPr kumimoji="1" lang="zh-CN" altLang="en-US" sz="2400" b="1" dirty="0">
                <a:solidFill>
                  <a:schemeClr val="tx2"/>
                </a:solidFill>
                <a:latin typeface="+mn-ea"/>
                <a:ea typeface="+mn-ea"/>
              </a:rPr>
              <a:t>、质量不计的细绳一端悬挂着一个小球</a:t>
            </a:r>
            <a:r>
              <a:rPr kumimoji="1" lang="en-US" altLang="zh-CN" sz="2400" b="1" i="1" dirty="0">
                <a:solidFill>
                  <a:schemeClr val="tx2"/>
                </a:solidFill>
                <a:latin typeface="+mn-ea"/>
                <a:ea typeface="+mn-ea"/>
              </a:rPr>
              <a:t>m</a:t>
            </a:r>
            <a:r>
              <a:rPr kumimoji="1" lang="zh-CN" altLang="en-US" sz="2400" b="1" dirty="0">
                <a:solidFill>
                  <a:schemeClr val="tx2"/>
                </a:solidFill>
                <a:latin typeface="+mn-ea"/>
                <a:ea typeface="+mn-ea"/>
              </a:rPr>
              <a:t>，另一端固定于</a:t>
            </a:r>
            <a:r>
              <a:rPr kumimoji="1" lang="en-US" altLang="zh-CN" sz="2400" b="1" i="1" dirty="0">
                <a:solidFill>
                  <a:schemeClr val="tx2"/>
                </a:solidFill>
                <a:latin typeface="+mn-ea"/>
                <a:ea typeface="+mn-ea"/>
              </a:rPr>
              <a:t>O</a:t>
            </a:r>
            <a:r>
              <a:rPr kumimoji="1" lang="zh-CN" altLang="en-US" sz="2400" b="1" dirty="0">
                <a:solidFill>
                  <a:schemeClr val="tx2"/>
                </a:solidFill>
                <a:latin typeface="+mn-ea"/>
                <a:ea typeface="+mn-ea"/>
              </a:rPr>
              <a:t>点。小球可以在竖直平面内绕</a:t>
            </a:r>
            <a:r>
              <a:rPr kumimoji="1" lang="en-US" altLang="zh-CN" sz="2400" b="1" i="1" dirty="0">
                <a:solidFill>
                  <a:schemeClr val="tx2"/>
                </a:solidFill>
                <a:latin typeface="+mn-ea"/>
                <a:ea typeface="+mn-ea"/>
              </a:rPr>
              <a:t>O</a:t>
            </a:r>
            <a:r>
              <a:rPr kumimoji="1" lang="zh-CN" altLang="en-US" sz="2400" b="1" dirty="0">
                <a:solidFill>
                  <a:schemeClr val="tx2"/>
                </a:solidFill>
                <a:latin typeface="+mn-ea"/>
                <a:ea typeface="+mn-ea"/>
              </a:rPr>
              <a:t>点作圆周运动。当小球在平衡位置时，给小球一水平初速度</a:t>
            </a:r>
            <a:r>
              <a:rPr kumimoji="1" lang="en-US" altLang="zh-CN" sz="2400" b="1" dirty="0">
                <a:solidFill>
                  <a:srgbClr val="0066CC"/>
                </a:solidFill>
                <a:latin typeface="+mn-ea"/>
                <a:ea typeface="+mn-ea"/>
              </a:rPr>
              <a:t>v</a:t>
            </a:r>
            <a:r>
              <a:rPr kumimoji="1" lang="en-US" altLang="zh-CN" sz="2400" b="1" baseline="-25000" dirty="0">
                <a:solidFill>
                  <a:srgbClr val="0066CC"/>
                </a:solidFill>
                <a:latin typeface="+mn-ea"/>
                <a:ea typeface="+mn-ea"/>
              </a:rPr>
              <a:t>0</a:t>
            </a:r>
            <a:r>
              <a:rPr kumimoji="1" lang="zh-CN" altLang="en-US" sz="2400" b="1" dirty="0">
                <a:solidFill>
                  <a:schemeClr val="tx2"/>
                </a:solidFill>
                <a:latin typeface="+mn-ea"/>
                <a:ea typeface="+mn-ea"/>
              </a:rPr>
              <a:t>，试问：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228600" y="2786063"/>
            <a:ext cx="8937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zh-CN" altLang="en-US" sz="2800" b="1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解</a:t>
            </a:r>
            <a:r>
              <a:rPr kumimoji="1" lang="zh-CN" altLang="en-US" sz="2800" b="1">
                <a:latin typeface="宋体" pitchFamily="2" charset="-122"/>
              </a:rPr>
              <a:t>　</a:t>
            </a:r>
          </a:p>
        </p:txBody>
      </p:sp>
      <p:graphicFrame>
        <p:nvGraphicFramePr>
          <p:cNvPr id="52237" name="Object 13"/>
          <p:cNvGraphicFramePr>
            <a:graphicFrameLocks noChangeAspect="1"/>
          </p:cNvGraphicFramePr>
          <p:nvPr/>
        </p:nvGraphicFramePr>
        <p:xfrm>
          <a:off x="1187450" y="2781300"/>
          <a:ext cx="2590800" cy="533400"/>
        </p:xfrm>
        <a:graphic>
          <a:graphicData uri="http://schemas.openxmlformats.org/presentationml/2006/ole">
            <p:oleObj spid="_x0000_s10242" name="公式" r:id="rId4" imgW="990360" imgH="241200" progId="Equation.3">
              <p:embed/>
            </p:oleObj>
          </a:graphicData>
        </a:graphic>
      </p:graphicFrame>
      <p:graphicFrame>
        <p:nvGraphicFramePr>
          <p:cNvPr id="52251" name="Object 27"/>
          <p:cNvGraphicFramePr>
            <a:graphicFrameLocks noChangeAspect="1"/>
          </p:cNvGraphicFramePr>
          <p:nvPr/>
        </p:nvGraphicFramePr>
        <p:xfrm>
          <a:off x="1581150" y="4143375"/>
          <a:ext cx="2490788" cy="857250"/>
        </p:xfrm>
        <a:graphic>
          <a:graphicData uri="http://schemas.openxmlformats.org/presentationml/2006/ole">
            <p:oleObj spid="_x0000_s10243" name="Equation" r:id="rId5" imgW="952200" imgH="419040" progId="Equation.3">
              <p:embed/>
            </p:oleObj>
          </a:graphicData>
        </a:graphic>
      </p:graphicFrame>
      <p:sp>
        <p:nvSpPr>
          <p:cNvPr id="52252" name="Text Box 28"/>
          <p:cNvSpPr txBox="1">
            <a:spLocks noChangeArrowheads="1"/>
          </p:cNvSpPr>
          <p:nvPr/>
        </p:nvSpPr>
        <p:spPr bwMode="auto">
          <a:xfrm>
            <a:off x="261938" y="5038725"/>
            <a:ext cx="5953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zh-CN" altLang="en-US" sz="24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因</a:t>
            </a:r>
            <a:r>
              <a:rPr kumimoji="1" lang="en-US" altLang="zh-CN" sz="2400" b="1" i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T</a:t>
            </a:r>
            <a:r>
              <a:rPr kumimoji="1" lang="en-US" altLang="zh-CN" sz="24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≥0</a:t>
            </a:r>
            <a:r>
              <a:rPr kumimoji="1" lang="zh-CN" altLang="en-US" sz="24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，小球若能在竖直平面内作圆周运动</a:t>
            </a:r>
          </a:p>
        </p:txBody>
      </p:sp>
      <p:sp>
        <p:nvSpPr>
          <p:cNvPr id="52253" name="Text Box 29"/>
          <p:cNvSpPr txBox="1">
            <a:spLocks noChangeArrowheads="1"/>
          </p:cNvSpPr>
          <p:nvPr/>
        </p:nvSpPr>
        <p:spPr bwMode="auto">
          <a:xfrm>
            <a:off x="214313" y="3352800"/>
            <a:ext cx="5572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1" lang="zh-CN" altLang="en-US" sz="24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（</a:t>
            </a:r>
            <a:r>
              <a:rPr kumimoji="1" lang="en-US" altLang="zh-CN" sz="24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1</a:t>
            </a:r>
            <a:r>
              <a:rPr kumimoji="1" lang="zh-CN" altLang="en-US" sz="24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）小球能作圆周运动，意味着小球必将通过</a:t>
            </a:r>
            <a:r>
              <a:rPr kumimoji="1" lang="en-US" altLang="zh-CN" sz="2400" b="1" i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O</a:t>
            </a:r>
            <a:r>
              <a:rPr kumimoji="1" lang="zh-CN" altLang="en-US" sz="24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点正上方距</a:t>
            </a:r>
            <a:r>
              <a:rPr kumimoji="1" lang="en-US" altLang="zh-CN" sz="2400" b="1" i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O</a:t>
            </a:r>
            <a:r>
              <a:rPr kumimoji="1" lang="zh-CN" altLang="en-US" sz="24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点为</a:t>
            </a:r>
            <a:r>
              <a:rPr kumimoji="1" lang="en-US" altLang="zh-CN" sz="2400" b="1" i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l </a:t>
            </a:r>
            <a:r>
              <a:rPr kumimoji="1" lang="zh-CN" altLang="en-US" sz="24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的</a:t>
            </a:r>
            <a:r>
              <a:rPr kumimoji="1" lang="en-US" altLang="zh-CN" sz="2400" b="1" i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B</a:t>
            </a:r>
            <a:r>
              <a:rPr kumimoji="1" lang="zh-CN" altLang="en-US" sz="24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点</a:t>
            </a:r>
          </a:p>
        </p:txBody>
      </p:sp>
      <p:graphicFrame>
        <p:nvGraphicFramePr>
          <p:cNvPr id="52255" name="Object 31"/>
          <p:cNvGraphicFramePr>
            <a:graphicFrameLocks noChangeAspect="1"/>
          </p:cNvGraphicFramePr>
          <p:nvPr/>
        </p:nvGraphicFramePr>
        <p:xfrm>
          <a:off x="354013" y="5572125"/>
          <a:ext cx="3387725" cy="931863"/>
        </p:xfrm>
        <a:graphic>
          <a:graphicData uri="http://schemas.openxmlformats.org/presentationml/2006/ole">
            <p:oleObj spid="_x0000_s10244" name="Equation" r:id="rId6" imgW="1295280" imgH="419040" progId="Equation.3">
              <p:embed/>
            </p:oleObj>
          </a:graphicData>
        </a:graphic>
      </p:graphicFrame>
      <p:graphicFrame>
        <p:nvGraphicFramePr>
          <p:cNvPr id="52256" name="Object 32"/>
          <p:cNvGraphicFramePr>
            <a:graphicFrameLocks noChangeAspect="1"/>
          </p:cNvGraphicFramePr>
          <p:nvPr/>
        </p:nvGraphicFramePr>
        <p:xfrm>
          <a:off x="5003800" y="5786438"/>
          <a:ext cx="1657350" cy="508000"/>
        </p:xfrm>
        <a:graphic>
          <a:graphicData uri="http://schemas.openxmlformats.org/presentationml/2006/ole">
            <p:oleObj spid="_x0000_s10245" name="公式" r:id="rId7" imgW="634680" imgH="228600" progId="Equation.3">
              <p:embed/>
            </p:oleObj>
          </a:graphicData>
        </a:graphic>
      </p:graphicFrame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5911850" y="1428750"/>
            <a:ext cx="2946400" cy="2895600"/>
            <a:chOff x="3552" y="1872"/>
            <a:chExt cx="1856" cy="1824"/>
          </a:xfrm>
        </p:grpSpPr>
        <p:sp>
          <p:nvSpPr>
            <p:cNvPr id="10266" name="Oval 41"/>
            <p:cNvSpPr>
              <a:spLocks noChangeArrowheads="1"/>
            </p:cNvSpPr>
            <p:nvPr/>
          </p:nvSpPr>
          <p:spPr bwMode="auto">
            <a:xfrm>
              <a:off x="3552" y="1924"/>
              <a:ext cx="1536" cy="1466"/>
            </a:xfrm>
            <a:prstGeom prst="ellipse">
              <a:avLst/>
            </a:prstGeom>
            <a:noFill/>
            <a:ln w="28575">
              <a:pattFill prst="pct90">
                <a:fgClr>
                  <a:srgbClr val="FF99FF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67" name="Oval 42"/>
            <p:cNvSpPr>
              <a:spLocks noChangeArrowheads="1"/>
            </p:cNvSpPr>
            <p:nvPr/>
          </p:nvSpPr>
          <p:spPr bwMode="auto">
            <a:xfrm>
              <a:off x="4272" y="1876"/>
              <a:ext cx="96" cy="10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68" name="Oval 43"/>
            <p:cNvSpPr>
              <a:spLocks noChangeArrowheads="1"/>
            </p:cNvSpPr>
            <p:nvPr/>
          </p:nvSpPr>
          <p:spPr bwMode="auto">
            <a:xfrm>
              <a:off x="4290" y="3337"/>
              <a:ext cx="96" cy="10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69" name="Oval 44"/>
            <p:cNvSpPr>
              <a:spLocks noChangeArrowheads="1"/>
            </p:cNvSpPr>
            <p:nvPr/>
          </p:nvSpPr>
          <p:spPr bwMode="auto">
            <a:xfrm>
              <a:off x="4929" y="2971"/>
              <a:ext cx="96" cy="10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70" name="Freeform 45"/>
            <p:cNvSpPr>
              <a:spLocks/>
            </p:cNvSpPr>
            <p:nvPr/>
          </p:nvSpPr>
          <p:spPr bwMode="auto">
            <a:xfrm>
              <a:off x="4559" y="2742"/>
              <a:ext cx="488" cy="305"/>
            </a:xfrm>
            <a:custGeom>
              <a:avLst/>
              <a:gdLst>
                <a:gd name="T0" fmla="*/ 0 w 488"/>
                <a:gd name="T1" fmla="*/ 0 h 305"/>
                <a:gd name="T2" fmla="*/ 488 w 488"/>
                <a:gd name="T3" fmla="*/ 305 h 305"/>
                <a:gd name="T4" fmla="*/ 0 60000 65536"/>
                <a:gd name="T5" fmla="*/ 0 60000 65536"/>
                <a:gd name="T6" fmla="*/ 0 w 488"/>
                <a:gd name="T7" fmla="*/ 0 h 305"/>
                <a:gd name="T8" fmla="*/ 488 w 488"/>
                <a:gd name="T9" fmla="*/ 305 h 30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8" h="305">
                  <a:moveTo>
                    <a:pt x="0" y="0"/>
                  </a:moveTo>
                  <a:lnTo>
                    <a:pt x="488" y="305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71" name="Line 46"/>
            <p:cNvSpPr>
              <a:spLocks noChangeShapeType="1"/>
            </p:cNvSpPr>
            <p:nvPr/>
          </p:nvSpPr>
          <p:spPr bwMode="auto">
            <a:xfrm>
              <a:off x="4992" y="3023"/>
              <a:ext cx="0" cy="62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72" name="Freeform 47"/>
            <p:cNvSpPr>
              <a:spLocks/>
            </p:cNvSpPr>
            <p:nvPr/>
          </p:nvSpPr>
          <p:spPr bwMode="auto">
            <a:xfrm>
              <a:off x="4328" y="2614"/>
              <a:ext cx="1080" cy="670"/>
            </a:xfrm>
            <a:custGeom>
              <a:avLst/>
              <a:gdLst>
                <a:gd name="T0" fmla="*/ 1080 w 1080"/>
                <a:gd name="T1" fmla="*/ 871 h 614"/>
                <a:gd name="T2" fmla="*/ 0 w 1080"/>
                <a:gd name="T3" fmla="*/ 0 h 614"/>
                <a:gd name="T4" fmla="*/ 0 60000 65536"/>
                <a:gd name="T5" fmla="*/ 0 60000 65536"/>
                <a:gd name="T6" fmla="*/ 0 w 1080"/>
                <a:gd name="T7" fmla="*/ 0 h 614"/>
                <a:gd name="T8" fmla="*/ 1080 w 1080"/>
                <a:gd name="T9" fmla="*/ 614 h 61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80" h="614">
                  <a:moveTo>
                    <a:pt x="1080" y="614"/>
                  </a:moveTo>
                  <a:lnTo>
                    <a:pt x="0" y="0"/>
                  </a:lnTo>
                </a:path>
              </a:pathLst>
            </a:custGeom>
            <a:noFill/>
            <a:ln w="25400">
              <a:solidFill>
                <a:srgbClr val="0066CC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73" name="Line 48"/>
            <p:cNvSpPr>
              <a:spLocks noChangeShapeType="1"/>
            </p:cNvSpPr>
            <p:nvPr/>
          </p:nvSpPr>
          <p:spPr bwMode="auto">
            <a:xfrm flipH="1">
              <a:off x="4704" y="3023"/>
              <a:ext cx="288" cy="367"/>
            </a:xfrm>
            <a:prstGeom prst="line">
              <a:avLst/>
            </a:prstGeom>
            <a:noFill/>
            <a:ln w="38100">
              <a:solidFill>
                <a:srgbClr val="0066CC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0246" name="Object 49"/>
            <p:cNvGraphicFramePr>
              <a:graphicFrameLocks noChangeAspect="1"/>
            </p:cNvGraphicFramePr>
            <p:nvPr/>
          </p:nvGraphicFramePr>
          <p:xfrm>
            <a:off x="3984" y="1872"/>
            <a:ext cx="245" cy="249"/>
          </p:xfrm>
          <a:graphic>
            <a:graphicData uri="http://schemas.openxmlformats.org/presentationml/2006/ole">
              <p:oleObj spid="_x0000_s10246" name="公式" r:id="rId8" imgW="164880" imgH="164880" progId="Equation.3">
                <p:embed/>
              </p:oleObj>
            </a:graphicData>
          </a:graphic>
        </p:graphicFrame>
        <p:graphicFrame>
          <p:nvGraphicFramePr>
            <p:cNvPr id="10247" name="Object 50"/>
            <p:cNvGraphicFramePr>
              <a:graphicFrameLocks noChangeAspect="1"/>
            </p:cNvGraphicFramePr>
            <p:nvPr/>
          </p:nvGraphicFramePr>
          <p:xfrm>
            <a:off x="4206" y="2585"/>
            <a:ext cx="187" cy="212"/>
          </p:xfrm>
          <a:graphic>
            <a:graphicData uri="http://schemas.openxmlformats.org/presentationml/2006/ole">
              <p:oleObj spid="_x0000_s10247" name="公式" r:id="rId9" imgW="126720" imgH="139680" progId="Equation.3">
                <p:embed/>
              </p:oleObj>
            </a:graphicData>
          </a:graphic>
        </p:graphicFrame>
        <p:graphicFrame>
          <p:nvGraphicFramePr>
            <p:cNvPr id="10248" name="Object 51"/>
            <p:cNvGraphicFramePr>
              <a:graphicFrameLocks noChangeAspect="1"/>
            </p:cNvGraphicFramePr>
            <p:nvPr/>
          </p:nvGraphicFramePr>
          <p:xfrm>
            <a:off x="4080" y="3408"/>
            <a:ext cx="183" cy="185"/>
          </p:xfrm>
          <a:graphic>
            <a:graphicData uri="http://schemas.openxmlformats.org/presentationml/2006/ole">
              <p:oleObj spid="_x0000_s10248" name="公式" r:id="rId10" imgW="164880" imgH="164880" progId="Equation.3">
                <p:embed/>
              </p:oleObj>
            </a:graphicData>
          </a:graphic>
        </p:graphicFrame>
        <p:sp>
          <p:nvSpPr>
            <p:cNvPr id="10274" name="Freeform 52"/>
            <p:cNvSpPr>
              <a:spLocks/>
            </p:cNvSpPr>
            <p:nvPr/>
          </p:nvSpPr>
          <p:spPr bwMode="auto">
            <a:xfrm>
              <a:off x="4320" y="2029"/>
              <a:ext cx="1" cy="442"/>
            </a:xfrm>
            <a:custGeom>
              <a:avLst/>
              <a:gdLst>
                <a:gd name="T0" fmla="*/ 0 w 4"/>
                <a:gd name="T1" fmla="*/ 0 h 405"/>
                <a:gd name="T2" fmla="*/ 0 w 4"/>
                <a:gd name="T3" fmla="*/ 574 h 405"/>
                <a:gd name="T4" fmla="*/ 0 60000 65536"/>
                <a:gd name="T5" fmla="*/ 0 60000 65536"/>
                <a:gd name="T6" fmla="*/ 0 w 4"/>
                <a:gd name="T7" fmla="*/ 0 h 405"/>
                <a:gd name="T8" fmla="*/ 4 w 4"/>
                <a:gd name="T9" fmla="*/ 405 h 40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405">
                  <a:moveTo>
                    <a:pt x="4" y="0"/>
                  </a:moveTo>
                  <a:lnTo>
                    <a:pt x="0" y="405"/>
                  </a:lnTo>
                </a:path>
              </a:pathLst>
            </a:custGeom>
            <a:noFill/>
            <a:ln w="28575">
              <a:solidFill>
                <a:schemeClr val="tx2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75" name="Line 53"/>
            <p:cNvSpPr>
              <a:spLocks noChangeShapeType="1"/>
            </p:cNvSpPr>
            <p:nvPr/>
          </p:nvSpPr>
          <p:spPr bwMode="auto">
            <a:xfrm>
              <a:off x="4320" y="1977"/>
              <a:ext cx="0" cy="209"/>
            </a:xfrm>
            <a:prstGeom prst="line">
              <a:avLst/>
            </a:prstGeom>
            <a:noFill/>
            <a:ln w="28575">
              <a:solidFill>
                <a:srgbClr val="0066CC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76" name="Line 54"/>
            <p:cNvSpPr>
              <a:spLocks noChangeShapeType="1"/>
            </p:cNvSpPr>
            <p:nvPr/>
          </p:nvSpPr>
          <p:spPr bwMode="auto">
            <a:xfrm flipV="1">
              <a:off x="4320" y="2448"/>
              <a:ext cx="0" cy="209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0249" name="Object 55"/>
            <p:cNvGraphicFramePr>
              <a:graphicFrameLocks noChangeAspect="1"/>
            </p:cNvGraphicFramePr>
            <p:nvPr/>
          </p:nvGraphicFramePr>
          <p:xfrm>
            <a:off x="4368" y="2291"/>
            <a:ext cx="211" cy="186"/>
          </p:xfrm>
          <a:graphic>
            <a:graphicData uri="http://schemas.openxmlformats.org/presentationml/2006/ole">
              <p:oleObj spid="_x0000_s10249" name="公式" r:id="rId11" imgW="253800" imgH="203040" progId="Equation.3">
                <p:embed/>
              </p:oleObj>
            </a:graphicData>
          </a:graphic>
        </p:graphicFrame>
        <p:graphicFrame>
          <p:nvGraphicFramePr>
            <p:cNvPr id="10250" name="Object 56"/>
            <p:cNvGraphicFramePr>
              <a:graphicFrameLocks noChangeAspect="1"/>
            </p:cNvGraphicFramePr>
            <p:nvPr/>
          </p:nvGraphicFramePr>
          <p:xfrm>
            <a:off x="4385" y="1996"/>
            <a:ext cx="116" cy="187"/>
          </p:xfrm>
          <a:graphic>
            <a:graphicData uri="http://schemas.openxmlformats.org/presentationml/2006/ole">
              <p:oleObj spid="_x0000_s10250" name="公式" r:id="rId12" imgW="139680" imgH="203040" progId="Equation.3">
                <p:embed/>
              </p:oleObj>
            </a:graphicData>
          </a:graphic>
        </p:graphicFrame>
        <p:graphicFrame>
          <p:nvGraphicFramePr>
            <p:cNvPr id="10251" name="Object 57"/>
            <p:cNvGraphicFramePr>
              <a:graphicFrameLocks noChangeAspect="1"/>
            </p:cNvGraphicFramePr>
            <p:nvPr/>
          </p:nvGraphicFramePr>
          <p:xfrm>
            <a:off x="4752" y="2709"/>
            <a:ext cx="127" cy="187"/>
          </p:xfrm>
          <a:graphic>
            <a:graphicData uri="http://schemas.openxmlformats.org/presentationml/2006/ole">
              <p:oleObj spid="_x0000_s10251" name="公式" r:id="rId13" imgW="152280" imgH="203040" progId="Equation.3">
                <p:embed/>
              </p:oleObj>
            </a:graphicData>
          </a:graphic>
        </p:graphicFrame>
        <p:graphicFrame>
          <p:nvGraphicFramePr>
            <p:cNvPr id="10252" name="Object 58"/>
            <p:cNvGraphicFramePr>
              <a:graphicFrameLocks noChangeAspect="1"/>
            </p:cNvGraphicFramePr>
            <p:nvPr/>
          </p:nvGraphicFramePr>
          <p:xfrm>
            <a:off x="4992" y="3442"/>
            <a:ext cx="288" cy="254"/>
          </p:xfrm>
          <a:graphic>
            <a:graphicData uri="http://schemas.openxmlformats.org/presentationml/2006/ole">
              <p:oleObj spid="_x0000_s10252" name="公式" r:id="rId14" imgW="253800" imgH="203040" progId="Equation.3">
                <p:embed/>
              </p:oleObj>
            </a:graphicData>
          </a:graphic>
        </p:graphicFrame>
        <p:graphicFrame>
          <p:nvGraphicFramePr>
            <p:cNvPr id="10253" name="Object 59"/>
            <p:cNvGraphicFramePr>
              <a:graphicFrameLocks noChangeAspect="1"/>
            </p:cNvGraphicFramePr>
            <p:nvPr/>
          </p:nvGraphicFramePr>
          <p:xfrm>
            <a:off x="4666" y="3379"/>
            <a:ext cx="268" cy="317"/>
          </p:xfrm>
          <a:graphic>
            <a:graphicData uri="http://schemas.openxmlformats.org/presentationml/2006/ole">
              <p:oleObj spid="_x0000_s10253" name="Equation" r:id="rId15" imgW="177480" imgH="228600" progId="Equation.3">
                <p:embed/>
              </p:oleObj>
            </a:graphicData>
          </a:graphic>
        </p:graphicFrame>
        <p:graphicFrame>
          <p:nvGraphicFramePr>
            <p:cNvPr id="10254" name="Object 60"/>
            <p:cNvGraphicFramePr>
              <a:graphicFrameLocks noChangeAspect="1"/>
            </p:cNvGraphicFramePr>
            <p:nvPr/>
          </p:nvGraphicFramePr>
          <p:xfrm>
            <a:off x="5000" y="3120"/>
            <a:ext cx="118" cy="184"/>
          </p:xfrm>
          <a:graphic>
            <a:graphicData uri="http://schemas.openxmlformats.org/presentationml/2006/ole">
              <p:oleObj spid="_x0000_s10254" name="公式" r:id="rId16" imgW="139680" imgH="177480" progId="Equation.3">
                <p:embed/>
              </p:oleObj>
            </a:graphicData>
          </a:graphic>
        </p:graphicFrame>
        <p:graphicFrame>
          <p:nvGraphicFramePr>
            <p:cNvPr id="10255" name="Object 61"/>
            <p:cNvGraphicFramePr>
              <a:graphicFrameLocks noChangeAspect="1"/>
            </p:cNvGraphicFramePr>
            <p:nvPr/>
          </p:nvGraphicFramePr>
          <p:xfrm>
            <a:off x="4176" y="3076"/>
            <a:ext cx="263" cy="211"/>
          </p:xfrm>
          <a:graphic>
            <a:graphicData uri="http://schemas.openxmlformats.org/presentationml/2006/ole">
              <p:oleObj spid="_x0000_s10255" name="公式" r:id="rId17" imgW="177480" imgH="139680" progId="Equation.3">
                <p:embed/>
              </p:oleObj>
            </a:graphicData>
          </a:graphic>
        </p:graphicFrame>
        <p:sp>
          <p:nvSpPr>
            <p:cNvPr id="10277" name="Line 62"/>
            <p:cNvSpPr>
              <a:spLocks noChangeShapeType="1"/>
            </p:cNvSpPr>
            <p:nvPr/>
          </p:nvSpPr>
          <p:spPr bwMode="auto">
            <a:xfrm>
              <a:off x="4368" y="3408"/>
              <a:ext cx="24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10256" name="Object 63"/>
            <p:cNvGraphicFramePr>
              <a:graphicFrameLocks noChangeAspect="1"/>
            </p:cNvGraphicFramePr>
            <p:nvPr/>
          </p:nvGraphicFramePr>
          <p:xfrm>
            <a:off x="4320" y="3408"/>
            <a:ext cx="197" cy="256"/>
          </p:xfrm>
          <a:graphic>
            <a:graphicData uri="http://schemas.openxmlformats.org/presentationml/2006/ole">
              <p:oleObj spid="_x0000_s10256" name="公式" r:id="rId18" imgW="177480" imgH="228600" progId="Equation.3">
                <p:embed/>
              </p:oleObj>
            </a:graphicData>
          </a:graphic>
        </p:graphicFrame>
        <p:graphicFrame>
          <p:nvGraphicFramePr>
            <p:cNvPr id="10257" name="Object 64"/>
            <p:cNvGraphicFramePr>
              <a:graphicFrameLocks noChangeAspect="1"/>
            </p:cNvGraphicFramePr>
            <p:nvPr/>
          </p:nvGraphicFramePr>
          <p:xfrm>
            <a:off x="4352" y="2696"/>
            <a:ext cx="118" cy="184"/>
          </p:xfrm>
          <a:graphic>
            <a:graphicData uri="http://schemas.openxmlformats.org/presentationml/2006/ole">
              <p:oleObj spid="_x0000_s10257" name="公式" r:id="rId19" imgW="139680" imgH="177480" progId="Equation.3">
                <p:embed/>
              </p:oleObj>
            </a:graphicData>
          </a:graphic>
        </p:graphicFrame>
        <p:sp>
          <p:nvSpPr>
            <p:cNvPr id="10278" name="Freeform 65"/>
            <p:cNvSpPr>
              <a:spLocks/>
            </p:cNvSpPr>
            <p:nvPr/>
          </p:nvSpPr>
          <p:spPr bwMode="auto">
            <a:xfrm>
              <a:off x="4319" y="2608"/>
              <a:ext cx="1" cy="461"/>
            </a:xfrm>
            <a:custGeom>
              <a:avLst/>
              <a:gdLst>
                <a:gd name="T0" fmla="*/ 0 w 4"/>
                <a:gd name="T1" fmla="*/ 0 h 461"/>
                <a:gd name="T2" fmla="*/ 0 w 4"/>
                <a:gd name="T3" fmla="*/ 461 h 461"/>
                <a:gd name="T4" fmla="*/ 0 60000 65536"/>
                <a:gd name="T5" fmla="*/ 0 60000 65536"/>
                <a:gd name="T6" fmla="*/ 0 w 4"/>
                <a:gd name="T7" fmla="*/ 0 h 461"/>
                <a:gd name="T8" fmla="*/ 4 w 4"/>
                <a:gd name="T9" fmla="*/ 461 h 46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461">
                  <a:moveTo>
                    <a:pt x="0" y="0"/>
                  </a:moveTo>
                  <a:lnTo>
                    <a:pt x="4" y="461"/>
                  </a:lnTo>
                </a:path>
              </a:pathLst>
            </a:custGeom>
            <a:noFill/>
            <a:ln w="1905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214313" y="1285875"/>
            <a:ext cx="57864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kumimoji="1" lang="zh-CN" altLang="en-US" sz="2400" b="1" dirty="0">
                <a:solidFill>
                  <a:schemeClr val="tx2"/>
                </a:solidFill>
                <a:latin typeface="+mn-ea"/>
                <a:ea typeface="+mn-ea"/>
              </a:rPr>
              <a:t>（</a:t>
            </a:r>
            <a:r>
              <a:rPr kumimoji="1" lang="en-US" altLang="zh-CN" sz="2400" b="1" dirty="0">
                <a:solidFill>
                  <a:schemeClr val="tx2"/>
                </a:solidFill>
                <a:latin typeface="+mn-ea"/>
                <a:ea typeface="+mn-ea"/>
              </a:rPr>
              <a:t>1</a:t>
            </a:r>
            <a:r>
              <a:rPr kumimoji="1" lang="zh-CN" altLang="en-US" sz="2400" b="1" dirty="0">
                <a:solidFill>
                  <a:schemeClr val="tx2"/>
                </a:solidFill>
                <a:latin typeface="+mn-ea"/>
                <a:ea typeface="+mn-ea"/>
              </a:rPr>
              <a:t>） </a:t>
            </a:r>
            <a:r>
              <a:rPr kumimoji="1" lang="en-US" altLang="zh-CN" sz="2400" b="1" dirty="0">
                <a:solidFill>
                  <a:schemeClr val="tx2"/>
                </a:solidFill>
                <a:latin typeface="+mn-ea"/>
                <a:ea typeface="+mn-ea"/>
              </a:rPr>
              <a:t>v0 </a:t>
            </a:r>
            <a:r>
              <a:rPr kumimoji="1" lang="zh-CN" altLang="en-US" sz="2400" b="1" dirty="0">
                <a:solidFill>
                  <a:schemeClr val="tx2"/>
                </a:solidFill>
                <a:latin typeface="+mn-ea"/>
                <a:ea typeface="+mn-ea"/>
              </a:rPr>
              <a:t>多大时，小球才可作圆周运动？</a:t>
            </a:r>
          </a:p>
          <a:p>
            <a:pPr eaLnBrk="0" hangingPunct="0">
              <a:defRPr/>
            </a:pPr>
            <a:r>
              <a:rPr kumimoji="1" lang="zh-CN" altLang="en-US" sz="2400" b="1" dirty="0">
                <a:solidFill>
                  <a:schemeClr val="tx2"/>
                </a:solidFill>
                <a:latin typeface="+mn-ea"/>
                <a:ea typeface="+mn-ea"/>
              </a:rPr>
              <a:t>（</a:t>
            </a:r>
            <a:r>
              <a:rPr kumimoji="1" lang="en-US" altLang="zh-CN" sz="2400" b="1" dirty="0">
                <a:solidFill>
                  <a:schemeClr val="tx2"/>
                </a:solidFill>
                <a:latin typeface="+mn-ea"/>
                <a:ea typeface="+mn-ea"/>
              </a:rPr>
              <a:t>2</a:t>
            </a:r>
            <a:r>
              <a:rPr kumimoji="1" lang="zh-CN" altLang="en-US" sz="2400" b="1" dirty="0">
                <a:solidFill>
                  <a:schemeClr val="tx2"/>
                </a:solidFill>
                <a:latin typeface="+mn-ea"/>
                <a:ea typeface="+mn-ea"/>
              </a:rPr>
              <a:t>）小球作圆周运动时，绳中张力随角度如何变化？</a:t>
            </a:r>
          </a:p>
        </p:txBody>
      </p:sp>
      <p:cxnSp>
        <p:nvCxnSpPr>
          <p:cNvPr id="38" name="直接连接符 37"/>
          <p:cNvCxnSpPr/>
          <p:nvPr/>
        </p:nvCxnSpPr>
        <p:spPr>
          <a:xfrm>
            <a:off x="357188" y="2643188"/>
            <a:ext cx="5357812" cy="158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2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2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2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2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2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36" grpId="0" autoUpdateAnimBg="0"/>
      <p:bldP spid="52252" grpId="0" autoUpdateAnimBg="0"/>
      <p:bldP spid="52253" grpId="0" autoUpdateAnimBg="0"/>
      <p:bldP spid="3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9" name="灯片编号占位符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90A9CD00-6157-4C7C-8829-11213C2CABAB}" type="slidenum">
              <a:rPr lang="en-US" altLang="zh-CN" smtClean="0"/>
              <a:pPr/>
              <a:t>21</a:t>
            </a:fld>
            <a:endParaRPr lang="en-US" altLang="zh-CN" smtClean="0"/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3059113" y="188913"/>
          <a:ext cx="3657600" cy="838200"/>
        </p:xfrm>
        <a:graphic>
          <a:graphicData uri="http://schemas.openxmlformats.org/presentationml/2006/ole">
            <p:oleObj spid="_x0000_s11266" name="公式" r:id="rId3" imgW="1726920" imgH="419040" progId="Equation.3">
              <p:embed/>
            </p:oleObj>
          </a:graphicData>
        </a:graphic>
      </p:graphicFrame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238125" y="317500"/>
            <a:ext cx="2317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在轨道任意处</a:t>
            </a:r>
          </a:p>
        </p:txBody>
      </p:sp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2984500" y="981075"/>
          <a:ext cx="3630613" cy="784225"/>
        </p:xfrm>
        <a:graphic>
          <a:graphicData uri="http://schemas.openxmlformats.org/presentationml/2006/ole">
            <p:oleObj spid="_x0000_s11267" name="公式" r:id="rId4" imgW="1714320" imgH="393480" progId="Equation.3">
              <p:embed/>
            </p:oleObj>
          </a:graphicData>
        </a:graphic>
      </p:graphicFrame>
      <p:graphicFrame>
        <p:nvGraphicFramePr>
          <p:cNvPr id="54277" name="Object 5"/>
          <p:cNvGraphicFramePr>
            <a:graphicFrameLocks noChangeAspect="1"/>
          </p:cNvGraphicFramePr>
          <p:nvPr/>
        </p:nvGraphicFramePr>
        <p:xfrm>
          <a:off x="3059113" y="1844675"/>
          <a:ext cx="3463925" cy="838200"/>
        </p:xfrm>
        <a:graphic>
          <a:graphicData uri="http://schemas.openxmlformats.org/presentationml/2006/ole">
            <p:oleObj spid="_x0000_s11268" name="Equation" r:id="rId5" imgW="1409400" imgH="393480" progId="Equation.3">
              <p:embed/>
            </p:oleObj>
          </a:graphicData>
        </a:graphic>
      </p:graphicFrame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179388" y="2781300"/>
            <a:ext cx="81851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运动的初始条件，在最低点</a:t>
            </a:r>
            <a:r>
              <a:rPr kumimoji="1" lang="en-US" altLang="zh-CN" sz="2800" b="1" i="1">
                <a:latin typeface="Times New Roman" pitchFamily="18" charset="0"/>
                <a:ea typeface="楷体_GB2312" pitchFamily="49" charset="-122"/>
              </a:rPr>
              <a:t>A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处</a:t>
            </a:r>
            <a:r>
              <a:rPr kumimoji="1" lang="en-US" altLang="zh-CN" sz="2800" b="1" i="1">
                <a:latin typeface="Times New Roman" pitchFamily="18" charset="0"/>
                <a:ea typeface="楷体_GB2312" pitchFamily="49" charset="-122"/>
              </a:rPr>
              <a:t>θ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＝</a:t>
            </a: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0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， </a:t>
            </a: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v</a:t>
            </a:r>
            <a:r>
              <a:rPr kumimoji="1" lang="en-US" altLang="zh-CN" sz="2800" b="1" baseline="-25000">
                <a:latin typeface="Times New Roman" pitchFamily="18" charset="0"/>
                <a:ea typeface="楷体_GB2312" pitchFamily="49" charset="-122"/>
              </a:rPr>
              <a:t>A</a:t>
            </a: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= </a:t>
            </a:r>
            <a:r>
              <a:rPr kumimoji="1" lang="en-US" altLang="zh-CN" sz="2800" b="1">
                <a:solidFill>
                  <a:srgbClr val="0066CC"/>
                </a:solidFill>
                <a:latin typeface="Times New Roman" pitchFamily="18" charset="0"/>
                <a:ea typeface="楷体_GB2312" pitchFamily="49" charset="-122"/>
              </a:rPr>
              <a:t>v</a:t>
            </a:r>
            <a:r>
              <a:rPr kumimoji="1" lang="en-US" altLang="zh-CN" sz="2800" b="1" baseline="-25000">
                <a:solidFill>
                  <a:srgbClr val="0066CC"/>
                </a:solidFill>
                <a:latin typeface="Times New Roman" pitchFamily="18" charset="0"/>
                <a:ea typeface="楷体_GB2312" pitchFamily="49" charset="-122"/>
              </a:rPr>
              <a:t>0</a:t>
            </a: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，</a:t>
            </a:r>
          </a:p>
          <a:p>
            <a:pPr eaLnBrk="0" hangingPunct="0"/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在任一点</a:t>
            </a:r>
            <a:r>
              <a:rPr kumimoji="1" lang="en-US" altLang="zh-CN" sz="2800" b="1" i="1">
                <a:latin typeface="Times New Roman" pitchFamily="18" charset="0"/>
                <a:ea typeface="楷体_GB2312" pitchFamily="49" charset="-122"/>
              </a:rPr>
              <a:t>θ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处，设速度为</a:t>
            </a:r>
            <a:r>
              <a:rPr kumimoji="1" lang="en-US" altLang="zh-CN" sz="2800" b="1">
                <a:solidFill>
                  <a:srgbClr val="0066CC"/>
                </a:solidFill>
                <a:latin typeface="Times New Roman" pitchFamily="18" charset="0"/>
                <a:ea typeface="楷体_GB2312" pitchFamily="49" charset="-122"/>
              </a:rPr>
              <a:t>v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，对上式两边求定积分，</a:t>
            </a:r>
          </a:p>
        </p:txBody>
      </p:sp>
      <p:graphicFrame>
        <p:nvGraphicFramePr>
          <p:cNvPr id="54279" name="Object 7"/>
          <p:cNvGraphicFramePr>
            <a:graphicFrameLocks noChangeAspect="1"/>
          </p:cNvGraphicFramePr>
          <p:nvPr/>
        </p:nvGraphicFramePr>
        <p:xfrm>
          <a:off x="468313" y="3716338"/>
          <a:ext cx="4151312" cy="755650"/>
        </p:xfrm>
        <a:graphic>
          <a:graphicData uri="http://schemas.openxmlformats.org/presentationml/2006/ole">
            <p:oleObj spid="_x0000_s11269" name="公式" r:id="rId6" imgW="1688760" imgH="355320" progId="Equation.3">
              <p:embed/>
            </p:oleObj>
          </a:graphicData>
        </a:graphic>
      </p:graphicFrame>
      <p:graphicFrame>
        <p:nvGraphicFramePr>
          <p:cNvPr id="54280" name="Object 8"/>
          <p:cNvGraphicFramePr>
            <a:graphicFrameLocks noChangeAspect="1"/>
          </p:cNvGraphicFramePr>
          <p:nvPr/>
        </p:nvGraphicFramePr>
        <p:xfrm>
          <a:off x="468313" y="4581525"/>
          <a:ext cx="3589337" cy="511175"/>
        </p:xfrm>
        <a:graphic>
          <a:graphicData uri="http://schemas.openxmlformats.org/presentationml/2006/ole">
            <p:oleObj spid="_x0000_s11270" name="公式" r:id="rId7" imgW="1460160" imgH="241200" progId="Equation.3">
              <p:embed/>
            </p:oleObj>
          </a:graphicData>
        </a:graphic>
      </p:graphicFrame>
      <p:graphicFrame>
        <p:nvGraphicFramePr>
          <p:cNvPr id="54281" name="Object 9"/>
          <p:cNvGraphicFramePr>
            <a:graphicFrameLocks noChangeAspect="1"/>
          </p:cNvGraphicFramePr>
          <p:nvPr/>
        </p:nvGraphicFramePr>
        <p:xfrm>
          <a:off x="468313" y="5510213"/>
          <a:ext cx="4529137" cy="511175"/>
        </p:xfrm>
        <a:graphic>
          <a:graphicData uri="http://schemas.openxmlformats.org/presentationml/2006/ole">
            <p:oleObj spid="_x0000_s11271" name="Equation" r:id="rId8" imgW="1930320" imgH="241200" progId="Equation.DSMT4">
              <p:embed/>
            </p:oleObj>
          </a:graphicData>
        </a:graphic>
      </p:graphicFrame>
      <p:graphicFrame>
        <p:nvGraphicFramePr>
          <p:cNvPr id="54283" name="Object 11"/>
          <p:cNvGraphicFramePr>
            <a:graphicFrameLocks noChangeAspect="1"/>
          </p:cNvGraphicFramePr>
          <p:nvPr/>
        </p:nvGraphicFramePr>
        <p:xfrm>
          <a:off x="1349375" y="6064250"/>
          <a:ext cx="2060575" cy="565150"/>
        </p:xfrm>
        <a:graphic>
          <a:graphicData uri="http://schemas.openxmlformats.org/presentationml/2006/ole">
            <p:oleObj spid="_x0000_s11272" name="公式" r:id="rId9" imgW="787320" imgH="253800" progId="Equation.3">
              <p:embed/>
            </p:oleObj>
          </a:graphicData>
        </a:graphic>
      </p:graphicFrame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7264400" y="571500"/>
            <a:ext cx="1119188" cy="1570038"/>
            <a:chOff x="4576" y="360"/>
            <a:chExt cx="705" cy="989"/>
          </a:xfrm>
        </p:grpSpPr>
        <p:sp>
          <p:nvSpPr>
            <p:cNvPr id="11284" name="Oval 13"/>
            <p:cNvSpPr>
              <a:spLocks noChangeArrowheads="1"/>
            </p:cNvSpPr>
            <p:nvPr/>
          </p:nvSpPr>
          <p:spPr bwMode="auto">
            <a:xfrm>
              <a:off x="4930" y="646"/>
              <a:ext cx="96" cy="10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285" name="Freeform 14"/>
            <p:cNvSpPr>
              <a:spLocks/>
            </p:cNvSpPr>
            <p:nvPr/>
          </p:nvSpPr>
          <p:spPr bwMode="auto">
            <a:xfrm>
              <a:off x="4576" y="406"/>
              <a:ext cx="472" cy="316"/>
            </a:xfrm>
            <a:custGeom>
              <a:avLst/>
              <a:gdLst>
                <a:gd name="T0" fmla="*/ 0 w 472"/>
                <a:gd name="T1" fmla="*/ 0 h 316"/>
                <a:gd name="T2" fmla="*/ 472 w 472"/>
                <a:gd name="T3" fmla="*/ 316 h 316"/>
                <a:gd name="T4" fmla="*/ 0 60000 65536"/>
                <a:gd name="T5" fmla="*/ 0 60000 65536"/>
                <a:gd name="T6" fmla="*/ 0 w 472"/>
                <a:gd name="T7" fmla="*/ 0 h 316"/>
                <a:gd name="T8" fmla="*/ 472 w 472"/>
                <a:gd name="T9" fmla="*/ 316 h 31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72" h="316">
                  <a:moveTo>
                    <a:pt x="0" y="0"/>
                  </a:moveTo>
                  <a:lnTo>
                    <a:pt x="472" y="316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286" name="Line 15"/>
            <p:cNvSpPr>
              <a:spLocks noChangeShapeType="1"/>
            </p:cNvSpPr>
            <p:nvPr/>
          </p:nvSpPr>
          <p:spPr bwMode="auto">
            <a:xfrm>
              <a:off x="4993" y="698"/>
              <a:ext cx="0" cy="6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287" name="Line 16"/>
            <p:cNvSpPr>
              <a:spLocks noChangeShapeType="1"/>
            </p:cNvSpPr>
            <p:nvPr/>
          </p:nvSpPr>
          <p:spPr bwMode="auto">
            <a:xfrm flipH="1">
              <a:off x="4705" y="698"/>
              <a:ext cx="288" cy="367"/>
            </a:xfrm>
            <a:prstGeom prst="line">
              <a:avLst/>
            </a:prstGeom>
            <a:noFill/>
            <a:ln w="38100">
              <a:solidFill>
                <a:srgbClr val="0066CC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1275" name="Object 17"/>
            <p:cNvGraphicFramePr>
              <a:graphicFrameLocks noChangeAspect="1"/>
            </p:cNvGraphicFramePr>
            <p:nvPr/>
          </p:nvGraphicFramePr>
          <p:xfrm>
            <a:off x="4758" y="360"/>
            <a:ext cx="116" cy="187"/>
          </p:xfrm>
          <a:graphic>
            <a:graphicData uri="http://schemas.openxmlformats.org/presentationml/2006/ole">
              <p:oleObj spid="_x0000_s11275" name="公式" r:id="rId10" imgW="139680" imgH="203040" progId="Equation.3">
                <p:embed/>
              </p:oleObj>
            </a:graphicData>
          </a:graphic>
        </p:graphicFrame>
        <p:graphicFrame>
          <p:nvGraphicFramePr>
            <p:cNvPr id="11276" name="Object 18"/>
            <p:cNvGraphicFramePr>
              <a:graphicFrameLocks noChangeAspect="1"/>
            </p:cNvGraphicFramePr>
            <p:nvPr/>
          </p:nvGraphicFramePr>
          <p:xfrm>
            <a:off x="4993" y="1053"/>
            <a:ext cx="288" cy="254"/>
          </p:xfrm>
          <a:graphic>
            <a:graphicData uri="http://schemas.openxmlformats.org/presentationml/2006/ole">
              <p:oleObj spid="_x0000_s11276" name="公式" r:id="rId11" imgW="253800" imgH="203040" progId="Equation.3">
                <p:embed/>
              </p:oleObj>
            </a:graphicData>
          </a:graphic>
        </p:graphicFrame>
        <p:graphicFrame>
          <p:nvGraphicFramePr>
            <p:cNvPr id="11277" name="Object 20"/>
            <p:cNvGraphicFramePr>
              <a:graphicFrameLocks noChangeAspect="1"/>
            </p:cNvGraphicFramePr>
            <p:nvPr/>
          </p:nvGraphicFramePr>
          <p:xfrm>
            <a:off x="4992" y="768"/>
            <a:ext cx="118" cy="184"/>
          </p:xfrm>
          <a:graphic>
            <a:graphicData uri="http://schemas.openxmlformats.org/presentationml/2006/ole">
              <p:oleObj spid="_x0000_s11277" name="公式" r:id="rId12" imgW="139680" imgH="177480" progId="Equation.3">
                <p:embed/>
              </p:oleObj>
            </a:graphicData>
          </a:graphic>
        </p:graphicFrame>
        <p:sp>
          <p:nvSpPr>
            <p:cNvPr id="11288" name="Line 21"/>
            <p:cNvSpPr>
              <a:spLocks noChangeShapeType="1"/>
            </p:cNvSpPr>
            <p:nvPr/>
          </p:nvSpPr>
          <p:spPr bwMode="auto">
            <a:xfrm>
              <a:off x="4968" y="672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11278" name="Object 23"/>
            <p:cNvGraphicFramePr>
              <a:graphicFrameLocks noChangeAspect="1"/>
            </p:cNvGraphicFramePr>
            <p:nvPr/>
          </p:nvGraphicFramePr>
          <p:xfrm>
            <a:off x="4680" y="1032"/>
            <a:ext cx="268" cy="317"/>
          </p:xfrm>
          <a:graphic>
            <a:graphicData uri="http://schemas.openxmlformats.org/presentationml/2006/ole">
              <p:oleObj spid="_x0000_s11278" name="Equation" r:id="rId13" imgW="177480" imgH="228600" progId="Equation.3">
                <p:embed/>
              </p:oleObj>
            </a:graphicData>
          </a:graphic>
        </p:graphicFrame>
      </p:grpSp>
      <p:graphicFrame>
        <p:nvGraphicFramePr>
          <p:cNvPr id="54298" name="Object 26"/>
          <p:cNvGraphicFramePr>
            <a:graphicFrameLocks noChangeAspect="1"/>
          </p:cNvGraphicFramePr>
          <p:nvPr/>
        </p:nvGraphicFramePr>
        <p:xfrm>
          <a:off x="0" y="1412875"/>
          <a:ext cx="2808288" cy="1317625"/>
        </p:xfrm>
        <a:graphic>
          <a:graphicData uri="http://schemas.openxmlformats.org/presentationml/2006/ole">
            <p:oleObj spid="_x0000_s11273" name="Equation" r:id="rId14" imgW="1193760" imgH="647640" progId="Equation.DSMT4">
              <p:embed/>
            </p:oleObj>
          </a:graphicData>
        </a:graphic>
      </p:graphicFrame>
      <p:sp>
        <p:nvSpPr>
          <p:cNvPr id="54299" name="Text Box 27"/>
          <p:cNvSpPr txBox="1">
            <a:spLocks noChangeArrowheads="1"/>
          </p:cNvSpPr>
          <p:nvPr/>
        </p:nvSpPr>
        <p:spPr bwMode="auto">
          <a:xfrm>
            <a:off x="1331913" y="5084763"/>
            <a:ext cx="1606550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zh-CN" altLang="en-US" sz="28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rPr>
              <a:t>最高点处</a:t>
            </a:r>
          </a:p>
        </p:txBody>
      </p:sp>
      <p:graphicFrame>
        <p:nvGraphicFramePr>
          <p:cNvPr id="54301" name="Object 29"/>
          <p:cNvGraphicFramePr>
            <a:graphicFrameLocks noChangeAspect="1"/>
          </p:cNvGraphicFramePr>
          <p:nvPr/>
        </p:nvGraphicFramePr>
        <p:xfrm>
          <a:off x="5621338" y="3716338"/>
          <a:ext cx="3522662" cy="2960687"/>
        </p:xfrm>
        <a:graphic>
          <a:graphicData uri="http://schemas.openxmlformats.org/presentationml/2006/ole">
            <p:oleObj spid="_x0000_s11274" name="Equation" r:id="rId15" imgW="1663560" imgH="148572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4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4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4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4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autoUpdateAnimBg="0"/>
      <p:bldP spid="54278" grpId="0" autoUpdateAnimBg="0"/>
      <p:bldP spid="5429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灯片编号占位符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E9DD9269-EBE5-4381-A9EA-9B1B838565E2}" type="slidenum">
              <a:rPr lang="en-US" altLang="zh-CN" smtClean="0"/>
              <a:pPr/>
              <a:t>22</a:t>
            </a:fld>
            <a:endParaRPr lang="en-US" altLang="zh-CN" smtClean="0"/>
          </a:p>
        </p:txBody>
      </p:sp>
      <p:graphicFrame>
        <p:nvGraphicFramePr>
          <p:cNvPr id="53250" name="Object 2"/>
          <p:cNvGraphicFramePr>
            <a:graphicFrameLocks noChangeAspect="1"/>
          </p:cNvGraphicFramePr>
          <p:nvPr/>
        </p:nvGraphicFramePr>
        <p:xfrm>
          <a:off x="1116013" y="260350"/>
          <a:ext cx="3013075" cy="838200"/>
        </p:xfrm>
        <a:graphic>
          <a:graphicData uri="http://schemas.openxmlformats.org/presentationml/2006/ole">
            <p:oleObj spid="_x0000_s12290" name="Equation" r:id="rId3" imgW="1422360" imgH="419040" progId="Equation.3">
              <p:embed/>
            </p:oleObj>
          </a:graphicData>
        </a:graphic>
      </p:graphicFrame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4787900" y="476250"/>
          <a:ext cx="3994150" cy="511175"/>
        </p:xfrm>
        <a:graphic>
          <a:graphicData uri="http://schemas.openxmlformats.org/presentationml/2006/ole">
            <p:oleObj spid="_x0000_s12291" name="Equation" r:id="rId4" imgW="1625400" imgH="241200" progId="Equation.3">
              <p:embed/>
            </p:oleObj>
          </a:graphicData>
        </a:graphic>
      </p:graphicFrame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1258888" y="1412875"/>
          <a:ext cx="4465637" cy="838200"/>
        </p:xfrm>
        <a:graphic>
          <a:graphicData uri="http://schemas.openxmlformats.org/presentationml/2006/ole">
            <p:oleObj spid="_x0000_s12292" name="Equation" r:id="rId5" imgW="2108160" imgH="419040" progId="Equation.3">
              <p:embed/>
            </p:oleObj>
          </a:graphicData>
        </a:graphic>
      </p:graphicFrame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304800" y="2438400"/>
            <a:ext cx="80359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zh-CN" altLang="en-US" sz="2400" b="1">
                <a:latin typeface="Times New Roman" pitchFamily="18" charset="0"/>
                <a:ea typeface="楷体_GB2312" pitchFamily="49" charset="-122"/>
              </a:rPr>
              <a:t>绳中张力的大小是位置的函数。小球位于最低点处</a:t>
            </a:r>
            <a:r>
              <a:rPr kumimoji="1" lang="en-US" altLang="zh-CN" sz="2400" b="1" i="1">
                <a:latin typeface="Times New Roman" pitchFamily="18" charset="0"/>
                <a:ea typeface="楷体_GB2312" pitchFamily="49" charset="-122"/>
              </a:rPr>
              <a:t>θ</a:t>
            </a:r>
            <a:r>
              <a:rPr kumimoji="1" lang="zh-CN" altLang="en-US" sz="2400" b="1">
                <a:latin typeface="Times New Roman" pitchFamily="18" charset="0"/>
                <a:ea typeface="楷体_GB2312" pitchFamily="49" charset="-122"/>
              </a:rPr>
              <a:t>＝</a:t>
            </a:r>
            <a:r>
              <a:rPr kumimoji="1" lang="en-US" altLang="zh-CN" sz="2400" b="1">
                <a:latin typeface="Times New Roman" pitchFamily="18" charset="0"/>
                <a:ea typeface="楷体_GB2312" pitchFamily="49" charset="-122"/>
              </a:rPr>
              <a:t>0</a:t>
            </a:r>
            <a:r>
              <a:rPr kumimoji="1" lang="zh-CN" altLang="en-US" sz="2400" b="1">
                <a:latin typeface="Times New Roman" pitchFamily="18" charset="0"/>
                <a:ea typeface="楷体_GB2312" pitchFamily="49" charset="-122"/>
              </a:rPr>
              <a:t>，</a:t>
            </a:r>
          </a:p>
          <a:p>
            <a:pPr eaLnBrk="0" hangingPunct="0"/>
            <a:r>
              <a:rPr kumimoji="1" lang="zh-CN" altLang="en-US" sz="2400" b="1">
                <a:latin typeface="Times New Roman" pitchFamily="18" charset="0"/>
                <a:ea typeface="楷体_GB2312" pitchFamily="49" charset="-122"/>
              </a:rPr>
              <a:t>绳中张力达到最</a:t>
            </a:r>
            <a:r>
              <a:rPr kumimoji="1" lang="zh-CN" altLang="en-US" sz="2400">
                <a:latin typeface="Times New Roman" pitchFamily="18" charset="0"/>
                <a:ea typeface="楷体_GB2312" pitchFamily="49" charset="-122"/>
              </a:rPr>
              <a:t>大值</a:t>
            </a:r>
          </a:p>
        </p:txBody>
      </p:sp>
      <p:graphicFrame>
        <p:nvGraphicFramePr>
          <p:cNvPr id="53254" name="Object 6"/>
          <p:cNvGraphicFramePr>
            <a:graphicFrameLocks noChangeAspect="1"/>
          </p:cNvGraphicFramePr>
          <p:nvPr/>
        </p:nvGraphicFramePr>
        <p:xfrm>
          <a:off x="3132138" y="3068638"/>
          <a:ext cx="2886075" cy="914400"/>
        </p:xfrm>
        <a:graphic>
          <a:graphicData uri="http://schemas.openxmlformats.org/presentationml/2006/ole">
            <p:oleObj spid="_x0000_s12293" name="Equation" r:id="rId6" imgW="1130040" imgH="419040" progId="Equation.3">
              <p:embed/>
            </p:oleObj>
          </a:graphicData>
        </a:graphic>
      </p:graphicFrame>
      <p:graphicFrame>
        <p:nvGraphicFramePr>
          <p:cNvPr id="53255" name="Object 7"/>
          <p:cNvGraphicFramePr>
            <a:graphicFrameLocks noChangeAspect="1"/>
          </p:cNvGraphicFramePr>
          <p:nvPr/>
        </p:nvGraphicFramePr>
        <p:xfrm>
          <a:off x="3059113" y="4508500"/>
          <a:ext cx="3276600" cy="914400"/>
        </p:xfrm>
        <a:graphic>
          <a:graphicData uri="http://schemas.openxmlformats.org/presentationml/2006/ole">
            <p:oleObj spid="_x0000_s12294" name="Equation" r:id="rId7" imgW="1282680" imgH="419040" progId="Equation.3">
              <p:embed/>
            </p:oleObj>
          </a:graphicData>
        </a:graphic>
      </p:graphicFrame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533400" y="3962400"/>
            <a:ext cx="665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zh-CN" altLang="en-US" sz="2400" b="1">
                <a:latin typeface="Times New Roman" pitchFamily="18" charset="0"/>
                <a:ea typeface="楷体_GB2312" pitchFamily="49" charset="-122"/>
              </a:rPr>
              <a:t>小球位于最高点处</a:t>
            </a:r>
            <a:r>
              <a:rPr kumimoji="1" lang="en-US" altLang="zh-CN" sz="2400" b="1" i="1">
                <a:latin typeface="Times New Roman" pitchFamily="18" charset="0"/>
                <a:ea typeface="楷体_GB2312" pitchFamily="49" charset="-122"/>
              </a:rPr>
              <a:t>θ</a:t>
            </a:r>
            <a:r>
              <a:rPr kumimoji="1" lang="zh-CN" altLang="en-US" sz="2400" b="1">
                <a:latin typeface="Times New Roman" pitchFamily="18" charset="0"/>
                <a:ea typeface="楷体_GB2312" pitchFamily="49" charset="-122"/>
              </a:rPr>
              <a:t>＝</a:t>
            </a:r>
            <a:r>
              <a:rPr kumimoji="1" lang="en-US" altLang="zh-CN" sz="2400" b="1" i="1">
                <a:latin typeface="Times New Roman" pitchFamily="18" charset="0"/>
                <a:ea typeface="楷体_GB2312" pitchFamily="49" charset="-122"/>
              </a:rPr>
              <a:t>π</a:t>
            </a:r>
            <a:r>
              <a:rPr kumimoji="1" lang="zh-CN" altLang="en-US" sz="2400" b="1">
                <a:latin typeface="Times New Roman" pitchFamily="18" charset="0"/>
                <a:ea typeface="楷体_GB2312" pitchFamily="49" charset="-122"/>
              </a:rPr>
              <a:t>，绳中张力出现极小值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539750" y="5373688"/>
            <a:ext cx="62293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即绳中的张力在小球运动一周中的最大</a:t>
            </a:r>
          </a:p>
          <a:p>
            <a:pPr eaLnBrk="0" hangingPunct="0"/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起伏变化可达</a:t>
            </a: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6</a:t>
            </a:r>
            <a:r>
              <a:rPr kumimoji="1" lang="en-US" altLang="zh-CN" sz="2800" b="1" i="1">
                <a:latin typeface="Times New Roman" pitchFamily="18" charset="0"/>
                <a:ea typeface="楷体_GB2312" pitchFamily="49" charset="-122"/>
              </a:rPr>
              <a:t>mg</a:t>
            </a:r>
            <a:r>
              <a:rPr kumimoji="1" lang="en-US" altLang="zh-CN" sz="2800" b="1" i="1">
                <a:latin typeface="宋体" pitchFamily="2" charset="-122"/>
              </a:rPr>
              <a:t>.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0" y="188913"/>
            <a:ext cx="1076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（</a:t>
            </a: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2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）</a:t>
            </a:r>
          </a:p>
        </p:txBody>
      </p:sp>
      <p:graphicFrame>
        <p:nvGraphicFramePr>
          <p:cNvPr id="53259" name="Object 11"/>
          <p:cNvGraphicFramePr>
            <a:graphicFrameLocks noChangeAspect="1"/>
          </p:cNvGraphicFramePr>
          <p:nvPr/>
        </p:nvGraphicFramePr>
        <p:xfrm>
          <a:off x="3960813" y="5949950"/>
          <a:ext cx="3243262" cy="500063"/>
        </p:xfrm>
        <a:graphic>
          <a:graphicData uri="http://schemas.openxmlformats.org/presentationml/2006/ole">
            <p:oleObj spid="_x0000_s12295" name="Equation" r:id="rId8" imgW="1269720" imgH="228600" progId="Equation.DSMT4">
              <p:embed/>
            </p:oleObj>
          </a:graphicData>
        </a:graphic>
      </p:graphicFrame>
      <p:cxnSp>
        <p:nvCxnSpPr>
          <p:cNvPr id="14" name="直接箭头连接符 13"/>
          <p:cNvCxnSpPr/>
          <p:nvPr/>
        </p:nvCxnSpPr>
        <p:spPr>
          <a:xfrm rot="5400000">
            <a:off x="5572132" y="928670"/>
            <a:ext cx="42862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 rot="16200000" flipH="1">
            <a:off x="2607455" y="1250141"/>
            <a:ext cx="71438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 rot="10800000" flipV="1">
            <a:off x="3143240" y="928670"/>
            <a:ext cx="514353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/>
          <p:nvPr/>
        </p:nvCxnSpPr>
        <p:spPr>
          <a:xfrm rot="10800000" flipV="1">
            <a:off x="4500562" y="928670"/>
            <a:ext cx="2928958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1" lang="zh-CN" altLang="en-US" smtClean="0">
                <a:solidFill>
                  <a:schemeClr val="tx1"/>
                </a:solidFill>
              </a:rPr>
              <a:t>作业：</a:t>
            </a:r>
            <a:endParaRPr lang="zh-CN" altLang="en-US" smtClean="0">
              <a:solidFill>
                <a:schemeClr val="tx1"/>
              </a:solidFill>
            </a:endParaRPr>
          </a:p>
        </p:txBody>
      </p:sp>
      <p:sp>
        <p:nvSpPr>
          <p:cNvPr id="34819" name="灯片编号占位符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94F79BA6-533B-4295-B101-30928FD9A47A}" type="slidenum">
              <a:rPr lang="en-US" altLang="zh-CN" smtClean="0"/>
              <a:pPr/>
              <a:t>23</a:t>
            </a:fld>
            <a:endParaRPr lang="en-US" altLang="zh-CN" smtClean="0"/>
          </a:p>
        </p:txBody>
      </p:sp>
      <p:sp>
        <p:nvSpPr>
          <p:cNvPr id="34820" name="内容占位符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kumimoji="1" lang="en-US" altLang="zh-CN" smtClean="0">
                <a:latin typeface="楷体_GB2312" pitchFamily="49" charset="-122"/>
                <a:ea typeface="楷体_GB2312" pitchFamily="49" charset="-122"/>
              </a:rPr>
              <a:t>2.18, 20, 22</a:t>
            </a:r>
            <a:endParaRPr lang="zh-CN" altLang="en-US" smtClean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灯片编号占位符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0A855697-C2BF-4A89-A8CC-D4912838CF65}" type="slidenum">
              <a:rPr lang="en-US" altLang="zh-CN" smtClean="0"/>
              <a:pPr/>
              <a:t>3</a:t>
            </a:fld>
            <a:endParaRPr lang="en-US" altLang="zh-CN" smtClean="0"/>
          </a:p>
        </p:txBody>
      </p:sp>
      <p:sp>
        <p:nvSpPr>
          <p:cNvPr id="27651" name="内容占位符 1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3495675"/>
          </a:xfrm>
        </p:spPr>
        <p:txBody>
          <a:bodyPr/>
          <a:lstStyle/>
          <a:p>
            <a:pPr eaLnBrk="1" hangingPunct="1"/>
            <a:r>
              <a:rPr lang="zh-CN" altLang="en-US" sz="2400" smtClean="0"/>
              <a:t>一、惯性系和非惯性系</a:t>
            </a:r>
          </a:p>
          <a:p>
            <a:pPr eaLnBrk="1" hangingPunct="1"/>
            <a:endParaRPr lang="zh-CN" altLang="en-US" smtClean="0"/>
          </a:p>
        </p:txBody>
      </p:sp>
      <p:pic>
        <p:nvPicPr>
          <p:cNvPr id="60420" name="Picture 4" descr="li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2179638"/>
            <a:ext cx="2286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1" name="Picture 5" descr="li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2143125"/>
            <a:ext cx="3429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357188" y="4086225"/>
            <a:ext cx="3886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kumimoji="1" lang="zh-CN" altLang="zh-CN" sz="2400" b="1">
                <a:solidFill>
                  <a:schemeClr val="tx2"/>
                </a:solidFill>
                <a:latin typeface="方正姚体" pitchFamily="2" charset="-122"/>
                <a:ea typeface="方正姚体" pitchFamily="2" charset="-122"/>
              </a:rPr>
              <a:t>对车上的观察者，车的   </a:t>
            </a:r>
            <a:r>
              <a:rPr kumimoji="1" lang="en-US" altLang="zh-CN" sz="2400" b="1" i="1">
                <a:solidFill>
                  <a:schemeClr val="tx2"/>
                </a:solidFill>
                <a:latin typeface="方正姚体" pitchFamily="2" charset="-122"/>
                <a:ea typeface="方正姚体" pitchFamily="2" charset="-122"/>
              </a:rPr>
              <a:t>a=</a:t>
            </a:r>
            <a:r>
              <a:rPr kumimoji="1" lang="en-US" altLang="zh-CN" sz="2400" b="1">
                <a:solidFill>
                  <a:schemeClr val="tx2"/>
                </a:solidFill>
                <a:latin typeface="方正姚体" pitchFamily="2" charset="-122"/>
                <a:ea typeface="方正姚体" pitchFamily="2" charset="-122"/>
              </a:rPr>
              <a:t>0</a:t>
            </a:r>
            <a:r>
              <a:rPr kumimoji="1" lang="zh-CN" altLang="zh-CN" sz="2400" b="1">
                <a:solidFill>
                  <a:schemeClr val="tx2"/>
                </a:solidFill>
                <a:latin typeface="方正姚体" pitchFamily="2" charset="-122"/>
                <a:ea typeface="方正姚体" pitchFamily="2" charset="-122"/>
              </a:rPr>
              <a:t>时，单摆和小球的状态符合牛顿定律；</a:t>
            </a:r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4752975" y="4086225"/>
            <a:ext cx="3962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kumimoji="1" lang="zh-CN" altLang="zh-CN" sz="2400" b="1">
                <a:latin typeface="方正姚体" pitchFamily="2" charset="-122"/>
                <a:ea typeface="方正姚体" pitchFamily="2" charset="-122"/>
              </a:rPr>
              <a:t>而当车的</a:t>
            </a:r>
            <a:r>
              <a:rPr kumimoji="1" lang="en-US" altLang="zh-CN" sz="2400" b="1" i="1">
                <a:latin typeface="方正姚体" pitchFamily="2" charset="-122"/>
                <a:ea typeface="方正姚体" pitchFamily="2" charset="-122"/>
              </a:rPr>
              <a:t>a≠</a:t>
            </a:r>
            <a:r>
              <a:rPr kumimoji="1" lang="en-US" altLang="zh-CN" sz="2400" b="1">
                <a:latin typeface="方正姚体" pitchFamily="2" charset="-122"/>
                <a:ea typeface="方正姚体" pitchFamily="2" charset="-122"/>
              </a:rPr>
              <a:t>0</a:t>
            </a:r>
            <a:r>
              <a:rPr kumimoji="1" lang="zh-CN" altLang="zh-CN" sz="2400" b="1">
                <a:latin typeface="方正姚体" pitchFamily="2" charset="-122"/>
                <a:ea typeface="方正姚体" pitchFamily="2" charset="-122"/>
              </a:rPr>
              <a:t>时，单摆和小球的状态为什麽不符合牛顿定律？</a:t>
            </a:r>
          </a:p>
        </p:txBody>
      </p:sp>
      <p:sp>
        <p:nvSpPr>
          <p:cNvPr id="27656" name="页脚占位符 8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smtClean="0"/>
              <a:t>牛顿动力学</a:t>
            </a:r>
            <a:r>
              <a:rPr lang="en-US" altLang="zh-CN" smtClean="0"/>
              <a:t>—</a:t>
            </a:r>
            <a:r>
              <a:rPr lang="zh-CN" altLang="en-US" smtClean="0"/>
              <a:t>参照系</a:t>
            </a:r>
          </a:p>
        </p:txBody>
      </p:sp>
      <p:sp>
        <p:nvSpPr>
          <p:cNvPr id="27657" name="标题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762000">
              <a:spcBef>
                <a:spcPct val="50000"/>
              </a:spcBef>
            </a:pPr>
            <a:r>
              <a:rPr lang="en-US" altLang="zh-CN" smtClean="0">
                <a:solidFill>
                  <a:srgbClr val="7030A0"/>
                </a:solidFill>
              </a:rPr>
              <a:t>§2.5 </a:t>
            </a:r>
            <a:r>
              <a:rPr lang="zh-CN" altLang="en-US" smtClean="0">
                <a:solidFill>
                  <a:srgbClr val="7030A0"/>
                </a:solidFill>
              </a:rPr>
              <a:t>牛顿运动定律</a:t>
            </a:r>
            <a:endParaRPr lang="zh-CN" altLang="en-US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2" grpId="0" autoUpdateAnimBg="0"/>
      <p:bldP spid="6042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标题 11"/>
          <p:cNvSpPr>
            <a:spLocks noGrp="1"/>
          </p:cNvSpPr>
          <p:nvPr>
            <p:ph type="title"/>
          </p:nvPr>
        </p:nvSpPr>
        <p:spPr>
          <a:xfrm>
            <a:off x="457200" y="366713"/>
            <a:ext cx="8229600" cy="633412"/>
          </a:xfrm>
        </p:spPr>
        <p:txBody>
          <a:bodyPr/>
          <a:lstStyle/>
          <a:p>
            <a:pPr defTabSz="762000">
              <a:spcBef>
                <a:spcPct val="50000"/>
              </a:spcBef>
            </a:pPr>
            <a:r>
              <a:rPr lang="en-US" altLang="zh-CN" smtClean="0">
                <a:solidFill>
                  <a:srgbClr val="7030A0"/>
                </a:solidFill>
              </a:rPr>
              <a:t>§2.5 </a:t>
            </a:r>
            <a:r>
              <a:rPr lang="zh-CN" altLang="en-US" smtClean="0">
                <a:solidFill>
                  <a:srgbClr val="7030A0"/>
                </a:solidFill>
              </a:rPr>
              <a:t>牛顿运动定律</a:t>
            </a:r>
            <a:endParaRPr lang="zh-CN" altLang="en-US" smtClean="0">
              <a:solidFill>
                <a:srgbClr val="FF0000"/>
              </a:solidFill>
            </a:endParaRPr>
          </a:p>
        </p:txBody>
      </p:sp>
      <p:sp>
        <p:nvSpPr>
          <p:cNvPr id="28675" name="灯片编号占位符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05322931-75BE-445E-A08A-2A33BB16571C}" type="slidenum">
              <a:rPr lang="en-US" altLang="zh-CN" smtClean="0"/>
              <a:pPr/>
              <a:t>4</a:t>
            </a:fld>
            <a:endParaRPr lang="en-US" altLang="zh-CN" smtClean="0"/>
          </a:p>
        </p:txBody>
      </p:sp>
      <p:sp>
        <p:nvSpPr>
          <p:cNvPr id="28676" name="内容占位符 1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3495675"/>
          </a:xfrm>
        </p:spPr>
        <p:txBody>
          <a:bodyPr/>
          <a:lstStyle/>
          <a:p>
            <a:pPr eaLnBrk="1" hangingPunct="1"/>
            <a:r>
              <a:rPr lang="zh-CN" altLang="en-US" sz="2800" smtClean="0"/>
              <a:t>一、惯性系和非惯性系</a:t>
            </a:r>
          </a:p>
        </p:txBody>
      </p:sp>
      <p:pic>
        <p:nvPicPr>
          <p:cNvPr id="28677" name="Picture 4" descr="li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1844675"/>
            <a:ext cx="2286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5" descr="li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1808163"/>
            <a:ext cx="3429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9" name="内容占位符 12"/>
          <p:cNvSpPr txBox="1">
            <a:spLocks/>
          </p:cNvSpPr>
          <p:nvPr/>
        </p:nvSpPr>
        <p:spPr bwMode="auto">
          <a:xfrm>
            <a:off x="609600" y="4357688"/>
            <a:ext cx="82296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</a:pPr>
            <a:r>
              <a:rPr lang="zh-CN" altLang="en-US" sz="2200" b="1">
                <a:latin typeface="方正姚体" pitchFamily="2" charset="-122"/>
                <a:ea typeface="方正姚体" pitchFamily="2" charset="-122"/>
              </a:rPr>
              <a:t>在有些参照系中牛顿定律成立，这些系称为</a:t>
            </a:r>
            <a:r>
              <a:rPr lang="zh-CN" altLang="en-US" sz="2200" b="1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惯性系</a:t>
            </a:r>
            <a:r>
              <a:rPr lang="zh-CN" altLang="en-US" sz="2200" b="1">
                <a:latin typeface="方正姚体" pitchFamily="2" charset="-122"/>
                <a:ea typeface="方正姚体" pitchFamily="2" charset="-122"/>
              </a:rPr>
              <a:t>。相对惯性系作加速运动的参照系是</a:t>
            </a:r>
            <a:r>
              <a:rPr lang="zh-CN" altLang="en-US" sz="2200" b="1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非惯性系</a:t>
            </a:r>
            <a:r>
              <a:rPr lang="zh-CN" altLang="en-US" sz="2200" b="1">
                <a:latin typeface="方正姚体" pitchFamily="2" charset="-122"/>
                <a:ea typeface="方正姚体" pitchFamily="2" charset="-122"/>
              </a:rPr>
              <a:t>。</a:t>
            </a:r>
            <a:endParaRPr lang="en-US" altLang="zh-CN" sz="2200" b="1">
              <a:latin typeface="方正姚体" pitchFamily="2" charset="-122"/>
              <a:ea typeface="方正姚体" pitchFamily="2" charset="-122"/>
            </a:endParaRPr>
          </a:p>
          <a:p>
            <a:pPr marL="273050" indent="-273050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</a:pPr>
            <a:r>
              <a:rPr lang="zh-CN" altLang="en-US" sz="2200" b="1">
                <a:latin typeface="方正姚体" pitchFamily="2" charset="-122"/>
                <a:ea typeface="方正姚体" pitchFamily="2" charset="-122"/>
              </a:rPr>
              <a:t>而相对惯性系作匀速直线运动的参照系也是惯性系。</a:t>
            </a:r>
          </a:p>
          <a:p>
            <a:pPr marL="273050" indent="-273050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</a:pPr>
            <a:endParaRPr lang="zh-CN" altLang="en-US" sz="2200" b="1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28680" name="Text Box 6"/>
          <p:cNvSpPr txBox="1">
            <a:spLocks noChangeArrowheads="1"/>
          </p:cNvSpPr>
          <p:nvPr/>
        </p:nvSpPr>
        <p:spPr bwMode="auto">
          <a:xfrm>
            <a:off x="1785938" y="3500438"/>
            <a:ext cx="2000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kumimoji="1" lang="zh-CN" altLang="en-US" sz="2400" b="1">
                <a:solidFill>
                  <a:schemeClr val="tx2"/>
                </a:solidFill>
                <a:latin typeface="方正姚体" pitchFamily="2" charset="-122"/>
                <a:ea typeface="方正姚体" pitchFamily="2" charset="-122"/>
              </a:rPr>
              <a:t>惯性系</a:t>
            </a:r>
            <a:endParaRPr kumimoji="1" lang="zh-CN" altLang="zh-CN" sz="2400" b="1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28681" name="Text Box 8"/>
          <p:cNvSpPr txBox="1">
            <a:spLocks noChangeArrowheads="1"/>
          </p:cNvSpPr>
          <p:nvPr/>
        </p:nvSpPr>
        <p:spPr bwMode="auto">
          <a:xfrm>
            <a:off x="5253038" y="3500438"/>
            <a:ext cx="20335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kumimoji="1" lang="zh-CN" altLang="en-US" sz="2400" b="1">
                <a:latin typeface="方正姚体" pitchFamily="2" charset="-122"/>
                <a:ea typeface="方正姚体" pitchFamily="2" charset="-122"/>
              </a:rPr>
              <a:t>非惯性系</a:t>
            </a:r>
            <a:endParaRPr kumimoji="1" lang="zh-CN" altLang="zh-CN" sz="2400" b="1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28682" name="页脚占位符 8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smtClean="0"/>
              <a:t>牛顿动力学</a:t>
            </a:r>
            <a:r>
              <a:rPr lang="en-US" altLang="zh-CN" smtClean="0"/>
              <a:t>—</a:t>
            </a:r>
            <a:r>
              <a:rPr lang="zh-CN" altLang="en-US" smtClean="0"/>
              <a:t>参照系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1" lang="zh-CN" altLang="en-US" smtClean="0"/>
              <a:t>非惯性系</a:t>
            </a:r>
            <a:endParaRPr lang="zh-CN" altLang="en-US" smtClean="0"/>
          </a:p>
        </p:txBody>
      </p:sp>
      <p:sp>
        <p:nvSpPr>
          <p:cNvPr id="1033" name="灯片编号占位符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B9FA0F47-35D5-4205-817F-DEFE9C0434B7}" type="slidenum">
              <a:rPr lang="en-US" altLang="zh-CN" smtClean="0"/>
              <a:pPr/>
              <a:t>5</a:t>
            </a:fld>
            <a:endParaRPr lang="en-US" altLang="zh-CN" smtClean="0"/>
          </a:p>
        </p:txBody>
      </p:sp>
      <p:sp>
        <p:nvSpPr>
          <p:cNvPr id="1034" name="内容占位符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66738"/>
          </a:xfrm>
        </p:spPr>
        <p:txBody>
          <a:bodyPr/>
          <a:lstStyle/>
          <a:p>
            <a:pPr eaLnBrk="1" hangingPunct="1"/>
            <a:r>
              <a:rPr lang="zh-CN" altLang="en-US" sz="2400" smtClean="0"/>
              <a:t>相对</a:t>
            </a:r>
            <a:r>
              <a:rPr lang="zh-CN" altLang="en-US" sz="2400" smtClean="0">
                <a:solidFill>
                  <a:srgbClr val="0070C0"/>
                </a:solidFill>
              </a:rPr>
              <a:t>匀加速运动</a:t>
            </a:r>
            <a:r>
              <a:rPr lang="zh-CN" altLang="en-US" sz="2400" smtClean="0"/>
              <a:t>的参照系是非惯性系。 </a:t>
            </a:r>
          </a:p>
          <a:p>
            <a:pPr eaLnBrk="1" hangingPunct="1"/>
            <a:endParaRPr lang="zh-CN" altLang="en-US" sz="2400" smtClean="0"/>
          </a:p>
        </p:txBody>
      </p:sp>
      <p:graphicFrame>
        <p:nvGraphicFramePr>
          <p:cNvPr id="48145" name="Object 17"/>
          <p:cNvGraphicFramePr>
            <a:graphicFrameLocks noChangeAspect="1"/>
          </p:cNvGraphicFramePr>
          <p:nvPr/>
        </p:nvGraphicFramePr>
        <p:xfrm>
          <a:off x="1571625" y="3486150"/>
          <a:ext cx="2786063" cy="442913"/>
        </p:xfrm>
        <a:graphic>
          <a:graphicData uri="http://schemas.openxmlformats.org/presentationml/2006/ole">
            <p:oleObj spid="_x0000_s1026" name="Equation" r:id="rId3" imgW="1320480" imgH="253800" progId="Equation.DSMT4">
              <p:embed/>
            </p:oleObj>
          </a:graphicData>
        </a:graphic>
      </p:graphicFrame>
      <p:graphicFrame>
        <p:nvGraphicFramePr>
          <p:cNvPr id="48148" name="Object 20"/>
          <p:cNvGraphicFramePr>
            <a:graphicFrameLocks noChangeAspect="1"/>
          </p:cNvGraphicFramePr>
          <p:nvPr/>
        </p:nvGraphicFramePr>
        <p:xfrm>
          <a:off x="1571625" y="2786063"/>
          <a:ext cx="2759075" cy="395287"/>
        </p:xfrm>
        <a:graphic>
          <a:graphicData uri="http://schemas.openxmlformats.org/presentationml/2006/ole">
            <p:oleObj spid="_x0000_s1027" name="Equation" r:id="rId4" imgW="1638000" imgH="241200" progId="Equation.DSMT4">
              <p:embed/>
            </p:oleObj>
          </a:graphicData>
        </a:graphic>
      </p:graphicFrame>
      <p:graphicFrame>
        <p:nvGraphicFramePr>
          <p:cNvPr id="48154" name="Object 26"/>
          <p:cNvGraphicFramePr>
            <a:graphicFrameLocks noChangeAspect="1"/>
          </p:cNvGraphicFramePr>
          <p:nvPr/>
        </p:nvGraphicFramePr>
        <p:xfrm>
          <a:off x="1571625" y="2000250"/>
          <a:ext cx="2000250" cy="457200"/>
        </p:xfrm>
        <a:graphic>
          <a:graphicData uri="http://schemas.openxmlformats.org/presentationml/2006/ole">
            <p:oleObj spid="_x0000_s1028" name="Equation" r:id="rId5" imgW="850680" imgH="241200" progId="Equation.3">
              <p:embed/>
            </p:oleObj>
          </a:graphicData>
        </a:graphic>
      </p:graphicFrame>
      <p:grpSp>
        <p:nvGrpSpPr>
          <p:cNvPr id="1035" name="Group 31"/>
          <p:cNvGrpSpPr>
            <a:grpSpLocks/>
          </p:cNvGrpSpPr>
          <p:nvPr/>
        </p:nvGrpSpPr>
        <p:grpSpPr bwMode="auto">
          <a:xfrm>
            <a:off x="7467600" y="1336675"/>
            <a:ext cx="1066800" cy="1806575"/>
            <a:chOff x="4704" y="240"/>
            <a:chExt cx="672" cy="1138"/>
          </a:xfrm>
        </p:grpSpPr>
        <p:sp>
          <p:nvSpPr>
            <p:cNvPr id="1038" name="Freeform 21"/>
            <p:cNvSpPr>
              <a:spLocks/>
            </p:cNvSpPr>
            <p:nvPr/>
          </p:nvSpPr>
          <p:spPr bwMode="auto">
            <a:xfrm>
              <a:off x="4827" y="240"/>
              <a:ext cx="213" cy="587"/>
            </a:xfrm>
            <a:custGeom>
              <a:avLst/>
              <a:gdLst>
                <a:gd name="T0" fmla="*/ 0 w 213"/>
                <a:gd name="T1" fmla="*/ 587 h 587"/>
                <a:gd name="T2" fmla="*/ 213 w 213"/>
                <a:gd name="T3" fmla="*/ 0 h 587"/>
                <a:gd name="T4" fmla="*/ 0 60000 65536"/>
                <a:gd name="T5" fmla="*/ 0 60000 65536"/>
                <a:gd name="T6" fmla="*/ 0 w 213"/>
                <a:gd name="T7" fmla="*/ 0 h 587"/>
                <a:gd name="T8" fmla="*/ 213 w 213"/>
                <a:gd name="T9" fmla="*/ 587 h 58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3" h="587">
                  <a:moveTo>
                    <a:pt x="0" y="587"/>
                  </a:moveTo>
                  <a:lnTo>
                    <a:pt x="213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9" name="Oval 22"/>
            <p:cNvSpPr>
              <a:spLocks noChangeArrowheads="1"/>
            </p:cNvSpPr>
            <p:nvPr/>
          </p:nvSpPr>
          <p:spPr bwMode="auto">
            <a:xfrm>
              <a:off x="4768" y="816"/>
              <a:ext cx="93" cy="95"/>
            </a:xfrm>
            <a:prstGeom prst="ellipse">
              <a:avLst/>
            </a:prstGeom>
            <a:solidFill>
              <a:srgbClr val="FF0000"/>
            </a:solidFill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40" name="Line 23"/>
            <p:cNvSpPr>
              <a:spLocks noChangeShapeType="1"/>
            </p:cNvSpPr>
            <p:nvPr/>
          </p:nvSpPr>
          <p:spPr bwMode="auto">
            <a:xfrm>
              <a:off x="4704" y="240"/>
              <a:ext cx="6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1" name="Line 24"/>
            <p:cNvSpPr>
              <a:spLocks noChangeShapeType="1"/>
            </p:cNvSpPr>
            <p:nvPr/>
          </p:nvSpPr>
          <p:spPr bwMode="auto">
            <a:xfrm>
              <a:off x="4816" y="864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2" name="Line 25"/>
            <p:cNvSpPr>
              <a:spLocks noChangeShapeType="1"/>
            </p:cNvSpPr>
            <p:nvPr/>
          </p:nvSpPr>
          <p:spPr bwMode="auto">
            <a:xfrm flipV="1">
              <a:off x="4800" y="528"/>
              <a:ext cx="144" cy="336"/>
            </a:xfrm>
            <a:prstGeom prst="line">
              <a:avLst/>
            </a:prstGeom>
            <a:noFill/>
            <a:ln w="28575">
              <a:solidFill>
                <a:srgbClr val="0066CC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1029" name="Object 27"/>
            <p:cNvGraphicFramePr>
              <a:graphicFrameLocks noChangeAspect="1"/>
            </p:cNvGraphicFramePr>
            <p:nvPr/>
          </p:nvGraphicFramePr>
          <p:xfrm>
            <a:off x="4944" y="576"/>
            <a:ext cx="161" cy="210"/>
          </p:xfrm>
          <a:graphic>
            <a:graphicData uri="http://schemas.openxmlformats.org/presentationml/2006/ole">
              <p:oleObj spid="_x0000_s1029" name="Equation" r:id="rId6" imgW="152280" imgH="203040" progId="Equation.3">
                <p:embed/>
              </p:oleObj>
            </a:graphicData>
          </a:graphic>
        </p:graphicFrame>
        <p:graphicFrame>
          <p:nvGraphicFramePr>
            <p:cNvPr id="1030" name="Object 28"/>
            <p:cNvGraphicFramePr>
              <a:graphicFrameLocks noChangeAspect="1"/>
            </p:cNvGraphicFramePr>
            <p:nvPr/>
          </p:nvGraphicFramePr>
          <p:xfrm>
            <a:off x="4752" y="1174"/>
            <a:ext cx="290" cy="204"/>
          </p:xfrm>
          <a:graphic>
            <a:graphicData uri="http://schemas.openxmlformats.org/presentationml/2006/ole">
              <p:oleObj spid="_x0000_s1030" name="Equation" r:id="rId7" imgW="253800" imgH="203040" progId="Equation.3">
                <p:embed/>
              </p:oleObj>
            </a:graphicData>
          </a:graphic>
        </p:graphicFrame>
        <p:sp>
          <p:nvSpPr>
            <p:cNvPr id="1043" name="Line 29"/>
            <p:cNvSpPr>
              <a:spLocks noChangeShapeType="1"/>
            </p:cNvSpPr>
            <p:nvPr/>
          </p:nvSpPr>
          <p:spPr bwMode="auto">
            <a:xfrm>
              <a:off x="4800" y="864"/>
              <a:ext cx="192" cy="0"/>
            </a:xfrm>
            <a:prstGeom prst="line">
              <a:avLst/>
            </a:prstGeom>
            <a:noFill/>
            <a:ln w="25400">
              <a:solidFill>
                <a:srgbClr val="0066CC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1031" name="Object 30"/>
            <p:cNvGraphicFramePr>
              <a:graphicFrameLocks noChangeAspect="1"/>
            </p:cNvGraphicFramePr>
            <p:nvPr/>
          </p:nvGraphicFramePr>
          <p:xfrm>
            <a:off x="4960" y="840"/>
            <a:ext cx="272" cy="204"/>
          </p:xfrm>
          <a:graphic>
            <a:graphicData uri="http://schemas.openxmlformats.org/presentationml/2006/ole">
              <p:oleObj spid="_x0000_s1031" name="Equation" r:id="rId8" imgW="253800" imgH="177480" progId="Equation.3">
                <p:embed/>
              </p:oleObj>
            </a:graphicData>
          </a:graphic>
        </p:graphicFrame>
      </p:grpSp>
      <p:sp>
        <p:nvSpPr>
          <p:cNvPr id="1036" name="内容占位符 3"/>
          <p:cNvSpPr txBox="1">
            <a:spLocks/>
          </p:cNvSpPr>
          <p:nvPr/>
        </p:nvSpPr>
        <p:spPr bwMode="auto">
          <a:xfrm>
            <a:off x="357188" y="4214813"/>
            <a:ext cx="8229600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</a:pPr>
            <a:r>
              <a:rPr lang="zh-CN" altLang="en-US" sz="2400" b="1">
                <a:latin typeface="方正姚体" pitchFamily="2" charset="-122"/>
                <a:ea typeface="方正姚体" pitchFamily="2" charset="-122"/>
              </a:rPr>
              <a:t>相对</a:t>
            </a:r>
            <a:r>
              <a:rPr lang="zh-CN" altLang="en-US" sz="2400" b="1">
                <a:solidFill>
                  <a:srgbClr val="0070C0"/>
                </a:solidFill>
                <a:latin typeface="方正姚体" pitchFamily="2" charset="-122"/>
                <a:ea typeface="方正姚体" pitchFamily="2" charset="-122"/>
              </a:rPr>
              <a:t>匀角速转动</a:t>
            </a:r>
            <a:r>
              <a:rPr lang="zh-CN" altLang="en-US" sz="2400" b="1">
                <a:latin typeface="方正姚体" pitchFamily="2" charset="-122"/>
                <a:ea typeface="方正姚体" pitchFamily="2" charset="-122"/>
              </a:rPr>
              <a:t>的参照系是非惯性系。</a:t>
            </a:r>
            <a:endParaRPr lang="en-US" altLang="zh-CN" sz="2400" b="1">
              <a:latin typeface="方正姚体" pitchFamily="2" charset="-122"/>
              <a:ea typeface="方正姚体" pitchFamily="2" charset="-122"/>
            </a:endParaRPr>
          </a:p>
          <a:p>
            <a:pPr marL="730250" lvl="1" indent="-273050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</a:pPr>
            <a:r>
              <a:rPr lang="zh-CN" altLang="en-US" sz="2400" b="1">
                <a:latin typeface="方正姚体" pitchFamily="2" charset="-122"/>
                <a:ea typeface="方正姚体" pitchFamily="2" charset="-122"/>
              </a:rPr>
              <a:t>例如 “</a:t>
            </a:r>
            <a:r>
              <a:rPr lang="zh-CN" altLang="en-US" sz="2400" b="1">
                <a:solidFill>
                  <a:schemeClr val="tx2"/>
                </a:solidFill>
                <a:latin typeface="方正姚体" pitchFamily="2" charset="-122"/>
                <a:ea typeface="方正姚体" pitchFamily="2" charset="-122"/>
              </a:rPr>
              <a:t>惯性离心力</a:t>
            </a:r>
            <a:r>
              <a:rPr lang="zh-CN" altLang="en-US" sz="2400" b="1">
                <a:latin typeface="方正姚体" pitchFamily="2" charset="-122"/>
                <a:ea typeface="方正姚体" pitchFamily="2" charset="-122"/>
              </a:rPr>
              <a:t>”</a:t>
            </a:r>
            <a:endParaRPr lang="en-US" altLang="zh-CN" sz="2400" b="1">
              <a:latin typeface="方正姚体" pitchFamily="2" charset="-122"/>
              <a:ea typeface="方正姚体" pitchFamily="2" charset="-122"/>
            </a:endParaRPr>
          </a:p>
          <a:p>
            <a:pPr marL="273050" indent="-273050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</a:pPr>
            <a:r>
              <a:rPr lang="zh-CN" altLang="en-US" sz="2400" b="1">
                <a:latin typeface="方正姚体" pitchFamily="2" charset="-122"/>
                <a:ea typeface="方正姚体" pitchFamily="2" charset="-122"/>
              </a:rPr>
              <a:t>在非惯性系中引入惯性力，牛顿方程仍成立。</a:t>
            </a:r>
          </a:p>
        </p:txBody>
      </p:sp>
      <p:sp>
        <p:nvSpPr>
          <p:cNvPr id="1037" name="页脚占位符 8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smtClean="0"/>
              <a:t>牛顿动力学</a:t>
            </a:r>
            <a:r>
              <a:rPr lang="en-US" altLang="zh-CN" smtClean="0"/>
              <a:t>—</a:t>
            </a:r>
            <a:r>
              <a:rPr lang="zh-CN" altLang="en-US" smtClean="0"/>
              <a:t>参照系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二、牛顿三定律</a:t>
            </a:r>
          </a:p>
        </p:txBody>
      </p:sp>
      <p:sp>
        <p:nvSpPr>
          <p:cNvPr id="29699" name="灯片编号占位符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8BF82143-EB0D-4EC6-B064-5CA68276E155}" type="slidenum">
              <a:rPr lang="en-US" altLang="zh-CN" smtClean="0"/>
              <a:pPr/>
              <a:t>6</a:t>
            </a:fld>
            <a:endParaRPr lang="en-US" altLang="zh-CN" smtClean="0"/>
          </a:p>
        </p:txBody>
      </p:sp>
      <p:sp>
        <p:nvSpPr>
          <p:cNvPr id="29700" name="内容占位符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kumimoji="1" lang="zh-CN" altLang="en-US" sz="2400" smtClean="0"/>
              <a:t>牛顿第一定律（惯性定律）</a:t>
            </a:r>
            <a:endParaRPr kumimoji="1" lang="en-US" altLang="zh-CN" sz="2400" smtClean="0"/>
          </a:p>
          <a:p>
            <a:pPr lvl="1">
              <a:lnSpc>
                <a:spcPct val="150000"/>
              </a:lnSpc>
              <a:spcBef>
                <a:spcPct val="20000"/>
              </a:spcBef>
            </a:pPr>
            <a:r>
              <a:rPr kumimoji="1" lang="zh-CN" altLang="en-US" sz="2100" smtClean="0"/>
              <a:t>任何物体都保持静止或匀速直线运动的状态，直到受到力的作用迫使它改变这种状态为止。</a:t>
            </a:r>
            <a:endParaRPr kumimoji="1" lang="en-US" altLang="zh-CN" sz="2100" smtClean="0"/>
          </a:p>
          <a:p>
            <a:pPr lvl="1">
              <a:lnSpc>
                <a:spcPct val="150000"/>
              </a:lnSpc>
            </a:pPr>
            <a:r>
              <a:rPr kumimoji="1" lang="zh-CN" altLang="en-US" sz="2100" smtClean="0">
                <a:sym typeface="Symbol" pitchFamily="18" charset="2"/>
              </a:rPr>
              <a:t>所有惯性系的速度都只相差一个常矢量，即</a:t>
            </a:r>
            <a:r>
              <a:rPr kumimoji="1" lang="en-US" altLang="zh-CN" sz="2100" smtClean="0">
                <a:sym typeface="Symbol" pitchFamily="18" charset="2"/>
              </a:rPr>
              <a:t/>
            </a:r>
            <a:br>
              <a:rPr kumimoji="1" lang="en-US" altLang="zh-CN" sz="2100" smtClean="0">
                <a:sym typeface="Symbol" pitchFamily="18" charset="2"/>
              </a:rPr>
            </a:br>
            <a:r>
              <a:rPr kumimoji="1" lang="zh-CN" altLang="en-US" sz="2100" smtClean="0">
                <a:solidFill>
                  <a:srgbClr val="0066CC"/>
                </a:solidFill>
                <a:sym typeface="Symbol" pitchFamily="18" charset="2"/>
              </a:rPr>
              <a:t>所有的惯性系都是等价的。</a:t>
            </a:r>
            <a:endParaRPr kumimoji="1" lang="en-US" altLang="zh-CN" sz="2100" smtClean="0">
              <a:solidFill>
                <a:srgbClr val="0066CC"/>
              </a:solidFill>
              <a:sym typeface="Symbol" pitchFamily="18" charset="2"/>
            </a:endParaRPr>
          </a:p>
          <a:p>
            <a:pPr lvl="1">
              <a:lnSpc>
                <a:spcPct val="150000"/>
              </a:lnSpc>
            </a:pPr>
            <a:r>
              <a:rPr kumimoji="1" lang="zh-CN" altLang="en-US" sz="2100" smtClean="0">
                <a:solidFill>
                  <a:srgbClr val="0066CC"/>
                </a:solidFill>
              </a:rPr>
              <a:t>力是使物体速度改变的原因，而不是维持速度的原因。</a:t>
            </a:r>
            <a:endParaRPr lang="zh-CN" altLang="en-US" smtClean="0"/>
          </a:p>
        </p:txBody>
      </p:sp>
      <p:sp>
        <p:nvSpPr>
          <p:cNvPr id="29701" name="页脚占位符 8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smtClean="0"/>
              <a:t>牛顿动力学</a:t>
            </a:r>
            <a:r>
              <a:rPr lang="en-US" altLang="zh-CN" smtClean="0"/>
              <a:t>--</a:t>
            </a:r>
            <a:r>
              <a:rPr lang="zh-CN" altLang="en-US" smtClean="0"/>
              <a:t>牛顿运动定律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二、牛顿三定律</a:t>
            </a:r>
          </a:p>
        </p:txBody>
      </p:sp>
      <p:sp>
        <p:nvSpPr>
          <p:cNvPr id="2053" name="灯片编号占位符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9BD15FA6-0B18-45B7-AA50-3F4422E1B200}" type="slidenum">
              <a:rPr lang="en-US" altLang="zh-CN" smtClean="0"/>
              <a:pPr/>
              <a:t>7</a:t>
            </a:fld>
            <a:endParaRPr lang="en-US" altLang="zh-CN" smtClean="0"/>
          </a:p>
        </p:txBody>
      </p:sp>
      <p:sp>
        <p:nvSpPr>
          <p:cNvPr id="2054" name="内容占位符 3"/>
          <p:cNvSpPr>
            <a:spLocks noGrp="1"/>
          </p:cNvSpPr>
          <p:nvPr>
            <p:ph sz="quarter" idx="1"/>
          </p:nvPr>
        </p:nvSpPr>
        <p:spPr>
          <a:xfrm>
            <a:off x="357188" y="1219200"/>
            <a:ext cx="8329612" cy="192405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kumimoji="1" lang="zh-CN" altLang="en-US" sz="2400" smtClean="0"/>
              <a:t>牛顿第二定律</a:t>
            </a:r>
            <a:endParaRPr kumimoji="1" lang="en-US" altLang="zh-CN" sz="2400" smtClean="0"/>
          </a:p>
          <a:p>
            <a:pPr lvl="1" eaLnBrk="1" hangingPunct="1">
              <a:lnSpc>
                <a:spcPct val="150000"/>
              </a:lnSpc>
            </a:pPr>
            <a:r>
              <a:rPr kumimoji="1" lang="zh-CN" altLang="en-US" sz="2100" smtClean="0"/>
              <a:t>在受到外力作用时，物体所获得的加速度的大小与外力成正比，与物体的质量成反比；加速度的方向与外力的</a:t>
            </a:r>
            <a:r>
              <a:rPr kumimoji="1" lang="zh-CN" altLang="en-US" sz="2100" smtClean="0">
                <a:solidFill>
                  <a:srgbClr val="0070C0"/>
                </a:solidFill>
              </a:rPr>
              <a:t>矢量和</a:t>
            </a:r>
            <a:r>
              <a:rPr kumimoji="1" lang="zh-CN" altLang="en-US" sz="2100" smtClean="0"/>
              <a:t>的方向相同。</a:t>
            </a:r>
          </a:p>
          <a:p>
            <a:pPr eaLnBrk="1" hangingPunct="1">
              <a:lnSpc>
                <a:spcPct val="150000"/>
              </a:lnSpc>
            </a:pPr>
            <a:endParaRPr kumimoji="1" lang="zh-CN" altLang="en-US" sz="2400" smtClean="0"/>
          </a:p>
        </p:txBody>
      </p:sp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3714750" y="2928938"/>
          <a:ext cx="1439863" cy="536575"/>
        </p:xfrm>
        <a:graphic>
          <a:graphicData uri="http://schemas.openxmlformats.org/presentationml/2006/ole">
            <p:oleObj spid="_x0000_s2050" name="公式" r:id="rId3" imgW="507960" imgH="203040" progId="Equation.3">
              <p:embed/>
            </p:oleObj>
          </a:graphicData>
        </a:graphic>
      </p:graphicFrame>
      <p:graphicFrame>
        <p:nvGraphicFramePr>
          <p:cNvPr id="31751" name="Object 7"/>
          <p:cNvGraphicFramePr>
            <a:graphicFrameLocks noChangeAspect="1"/>
          </p:cNvGraphicFramePr>
          <p:nvPr/>
        </p:nvGraphicFramePr>
        <p:xfrm>
          <a:off x="1690688" y="3643313"/>
          <a:ext cx="4881562" cy="990600"/>
        </p:xfrm>
        <a:graphic>
          <a:graphicData uri="http://schemas.openxmlformats.org/presentationml/2006/ole">
            <p:oleObj spid="_x0000_s2051" name="公式" r:id="rId4" imgW="1523880" imgH="419040" progId="Equation.3">
              <p:embed/>
            </p:oleObj>
          </a:graphicData>
        </a:graphic>
      </p:graphicFrame>
      <p:sp>
        <p:nvSpPr>
          <p:cNvPr id="7" name="内容占位符 3"/>
          <p:cNvSpPr txBox="1">
            <a:spLocks/>
          </p:cNvSpPr>
          <p:nvPr/>
        </p:nvSpPr>
        <p:spPr>
          <a:xfrm>
            <a:off x="414338" y="4786313"/>
            <a:ext cx="8229600" cy="1566862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548640" lvl="1" indent="-274320" fontAlgn="auto">
              <a:lnSpc>
                <a:spcPct val="16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defRPr/>
            </a:pPr>
            <a:r>
              <a:rPr kumimoji="1" lang="en-US" altLang="zh-CN" sz="2300" b="1" dirty="0">
                <a:solidFill>
                  <a:schemeClr val="tx2"/>
                </a:solidFill>
                <a:latin typeface="方正姚体" pitchFamily="2" charset="-122"/>
                <a:ea typeface="方正姚体" pitchFamily="2" charset="-122"/>
              </a:rPr>
              <a:t>m</a:t>
            </a:r>
            <a:r>
              <a:rPr kumimoji="1" lang="zh-CN" altLang="en-US" sz="2300" b="1" dirty="0">
                <a:solidFill>
                  <a:schemeClr val="tx2"/>
                </a:solidFill>
                <a:latin typeface="方正姚体" pitchFamily="2" charset="-122"/>
                <a:ea typeface="方正姚体" pitchFamily="2" charset="-122"/>
              </a:rPr>
              <a:t>是一个标量，它反映了物体在外力作用下运动状态改变的难易程度，是与运动状态无关的物体惯性大小的量度，称为</a:t>
            </a:r>
            <a:r>
              <a:rPr kumimoji="1" lang="zh-CN" altLang="en-US" sz="2300" b="1" dirty="0">
                <a:solidFill>
                  <a:srgbClr val="0070C0"/>
                </a:solidFill>
                <a:latin typeface="方正姚体" pitchFamily="2" charset="-122"/>
                <a:ea typeface="方正姚体" pitchFamily="2" charset="-122"/>
              </a:rPr>
              <a:t>惯性质量</a:t>
            </a:r>
            <a:r>
              <a:rPr kumimoji="1" lang="zh-CN" altLang="en-US" sz="2300" b="1" dirty="0">
                <a:solidFill>
                  <a:schemeClr val="tx2"/>
                </a:solidFill>
                <a:latin typeface="方正姚体" pitchFamily="2" charset="-122"/>
                <a:ea typeface="方正姚体" pitchFamily="2" charset="-122"/>
              </a:rPr>
              <a:t>，简称</a:t>
            </a:r>
            <a:r>
              <a:rPr kumimoji="1" lang="zh-CN" altLang="en-US" sz="2300" b="1" dirty="0">
                <a:solidFill>
                  <a:srgbClr val="0070C0"/>
                </a:solidFill>
                <a:latin typeface="方正姚体" pitchFamily="2" charset="-122"/>
                <a:ea typeface="方正姚体" pitchFamily="2" charset="-122"/>
              </a:rPr>
              <a:t>质量</a:t>
            </a:r>
            <a:r>
              <a:rPr kumimoji="1" lang="zh-CN" altLang="en-US" sz="2300" b="1" dirty="0">
                <a:solidFill>
                  <a:schemeClr val="tx2"/>
                </a:solidFill>
                <a:latin typeface="方正姚体" pitchFamily="2" charset="-122"/>
                <a:ea typeface="方正姚体" pitchFamily="2" charset="-122"/>
              </a:rPr>
              <a:t>。</a:t>
            </a:r>
          </a:p>
          <a:p>
            <a:pPr marL="274320" indent="-274320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endParaRPr kumimoji="1" lang="zh-CN" altLang="en-US" sz="2400" b="1" dirty="0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2056" name="页脚占位符 8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smtClean="0"/>
              <a:t>牛顿动力学</a:t>
            </a:r>
            <a:r>
              <a:rPr lang="en-US" altLang="zh-CN" smtClean="0"/>
              <a:t>--</a:t>
            </a:r>
            <a:r>
              <a:rPr lang="zh-CN" altLang="en-US" smtClean="0"/>
              <a:t>牛顿运动定律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二、牛顿三定律</a:t>
            </a:r>
          </a:p>
        </p:txBody>
      </p:sp>
      <p:sp>
        <p:nvSpPr>
          <p:cNvPr id="30723" name="灯片编号占位符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335C6D7E-07A6-4346-841E-2784A17DDF6F}" type="slidenum">
              <a:rPr lang="en-US" altLang="zh-CN" smtClean="0"/>
              <a:pPr/>
              <a:t>8</a:t>
            </a:fld>
            <a:endParaRPr lang="en-US" altLang="zh-CN" smtClean="0"/>
          </a:p>
        </p:txBody>
      </p:sp>
      <p:sp>
        <p:nvSpPr>
          <p:cNvPr id="30724" name="内容占位符 3"/>
          <p:cNvSpPr>
            <a:spLocks noGrp="1"/>
          </p:cNvSpPr>
          <p:nvPr>
            <p:ph sz="quarter" idx="1"/>
          </p:nvPr>
        </p:nvSpPr>
        <p:spPr>
          <a:xfrm>
            <a:off x="428625" y="1219200"/>
            <a:ext cx="8258175" cy="50673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kumimoji="1" lang="zh-CN" altLang="en-US" sz="2400" smtClean="0"/>
              <a:t>牛顿第三定律</a:t>
            </a:r>
            <a:endParaRPr kumimoji="1" lang="en-US" altLang="zh-CN" sz="2400" smtClean="0"/>
          </a:p>
          <a:p>
            <a:pPr lvl="1" eaLnBrk="1" hangingPunct="1">
              <a:lnSpc>
                <a:spcPct val="150000"/>
              </a:lnSpc>
            </a:pPr>
            <a:r>
              <a:rPr kumimoji="1" lang="zh-CN" altLang="en-US" sz="2100" smtClean="0"/>
              <a:t>两个物体之间对各自对方的相互作用总是相等的，而且指向相反的方向。</a:t>
            </a:r>
            <a:endParaRPr kumimoji="1" lang="en-US" altLang="zh-CN" sz="2100" smtClean="0"/>
          </a:p>
          <a:p>
            <a:pPr lvl="1" eaLnBrk="1" hangingPunct="1">
              <a:lnSpc>
                <a:spcPct val="150000"/>
              </a:lnSpc>
            </a:pPr>
            <a:r>
              <a:rPr kumimoji="1" lang="zh-CN" altLang="en-US" sz="2100" smtClean="0"/>
              <a:t>每一相互作用总存在一个相等的反作用。</a:t>
            </a:r>
          </a:p>
          <a:p>
            <a:pPr lvl="1" eaLnBrk="1" hangingPunct="1">
              <a:lnSpc>
                <a:spcPct val="150000"/>
              </a:lnSpc>
            </a:pPr>
            <a:r>
              <a:rPr kumimoji="1" lang="zh-CN" altLang="en-US" sz="2100" smtClean="0"/>
              <a:t>作用力和反作用力是作用在不同物体上的同一性质的力。</a:t>
            </a:r>
          </a:p>
        </p:txBody>
      </p:sp>
      <p:sp>
        <p:nvSpPr>
          <p:cNvPr id="30725" name="页脚占位符 8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smtClean="0"/>
              <a:t>牛顿动力学</a:t>
            </a:r>
            <a:r>
              <a:rPr lang="en-US" altLang="zh-CN" smtClean="0"/>
              <a:t>--</a:t>
            </a:r>
            <a:r>
              <a:rPr lang="zh-CN" altLang="en-US" smtClean="0"/>
              <a:t>牛顿运动定律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三、技术中常见的几种力</a:t>
            </a:r>
          </a:p>
        </p:txBody>
      </p:sp>
      <p:sp>
        <p:nvSpPr>
          <p:cNvPr id="31747" name="灯片编号占位符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90CA93F0-0B2A-4809-A843-4123F0257CB9}" type="slidenum">
              <a:rPr lang="en-US" altLang="zh-CN" smtClean="0"/>
              <a:pPr/>
              <a:t>9</a:t>
            </a:fld>
            <a:endParaRPr lang="en-US" altLang="zh-CN" smtClean="0"/>
          </a:p>
        </p:txBody>
      </p:sp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38738"/>
          </a:xfrm>
        </p:spPr>
        <p:txBody>
          <a:bodyPr>
            <a:normAutofit fontScale="85000" lnSpcReduction="10000"/>
          </a:bodyPr>
          <a:lstStyle/>
          <a:p>
            <a:pPr marL="274320" indent="-274320" fontAlgn="auto">
              <a:lnSpc>
                <a:spcPct val="150000"/>
              </a:lnSpc>
              <a:spcBef>
                <a:spcPct val="350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kumimoji="1" lang="zh-CN" altLang="en-US" sz="2800" dirty="0" smtClean="0"/>
              <a:t>重力： </a:t>
            </a:r>
            <a:r>
              <a:rPr kumimoji="1" lang="en-US" altLang="zh-CN" sz="2800" i="1" dirty="0" smtClean="0">
                <a:solidFill>
                  <a:srgbClr val="0066CC"/>
                </a:solidFill>
              </a:rPr>
              <a:t>f= mg</a:t>
            </a:r>
            <a:r>
              <a:rPr kumimoji="1" lang="en-US" altLang="zh-CN" sz="2800" dirty="0" smtClean="0">
                <a:solidFill>
                  <a:schemeClr val="bg1"/>
                </a:solidFill>
              </a:rPr>
              <a:t> </a:t>
            </a:r>
          </a:p>
          <a:p>
            <a:pPr marL="548640" lvl="1" indent="-274320" fontAlgn="auto">
              <a:lnSpc>
                <a:spcPct val="150000"/>
              </a:lnSpc>
              <a:spcBef>
                <a:spcPct val="350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kumimoji="1" lang="zh-CN" altLang="en-US" sz="2400" dirty="0" smtClean="0"/>
              <a:t>由于地球吸引使物体所受的力质量与重力加速度的乘积，方向竖直向下。</a:t>
            </a:r>
          </a:p>
          <a:p>
            <a:pPr marL="274320" indent="-274320" fontAlgn="auto">
              <a:lnSpc>
                <a:spcPct val="150000"/>
              </a:lnSpc>
              <a:spcBef>
                <a:spcPct val="250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kumimoji="1" lang="zh-CN" altLang="en-US" sz="2800" dirty="0" smtClean="0"/>
              <a:t>弹力： </a:t>
            </a:r>
            <a:r>
              <a:rPr kumimoji="1" lang="en-US" altLang="zh-CN" sz="2800" i="1" dirty="0" smtClean="0">
                <a:solidFill>
                  <a:srgbClr val="0066CC"/>
                </a:solidFill>
              </a:rPr>
              <a:t>f= -</a:t>
            </a:r>
            <a:r>
              <a:rPr kumimoji="1" lang="en-US" altLang="zh-CN" sz="2800" i="1" dirty="0" err="1" smtClean="0">
                <a:solidFill>
                  <a:srgbClr val="0066CC"/>
                </a:solidFill>
              </a:rPr>
              <a:t>kx</a:t>
            </a:r>
            <a:r>
              <a:rPr kumimoji="1" lang="en-US" altLang="zh-CN" sz="2800" dirty="0" smtClean="0">
                <a:solidFill>
                  <a:schemeClr val="bg1"/>
                </a:solidFill>
              </a:rPr>
              <a:t> </a:t>
            </a:r>
          </a:p>
          <a:p>
            <a:pPr marL="548640" lvl="1" indent="-274320" fontAlgn="auto">
              <a:lnSpc>
                <a:spcPct val="150000"/>
              </a:lnSpc>
              <a:spcBef>
                <a:spcPct val="250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kumimoji="1" lang="zh-CN" altLang="en-US" sz="2400" dirty="0" smtClean="0"/>
              <a:t>发生形变的物体，由于力图恢复原状，对与 它接触的物体产生的作用力。如压力、</a:t>
            </a:r>
            <a:r>
              <a:rPr kumimoji="1" lang="zh-CN" altLang="en-US" sz="2400" dirty="0" smtClean="0">
                <a:solidFill>
                  <a:srgbClr val="0070C0"/>
                </a:solidFill>
              </a:rPr>
              <a:t>张力</a:t>
            </a:r>
            <a:r>
              <a:rPr kumimoji="1" lang="zh-CN" altLang="en-US" sz="2400" dirty="0" smtClean="0"/>
              <a:t>、拉力支持力、弹簧的弹力。</a:t>
            </a:r>
            <a:r>
              <a:rPr kumimoji="1" lang="en-US" altLang="zh-CN" sz="2400" dirty="0" smtClean="0"/>
              <a:t/>
            </a:r>
            <a:br>
              <a:rPr kumimoji="1" lang="en-US" altLang="zh-CN" sz="2400" dirty="0" smtClean="0"/>
            </a:br>
            <a:r>
              <a:rPr kumimoji="1" lang="zh-CN" altLang="en-US" sz="2400" dirty="0" smtClean="0"/>
              <a:t>在弹性限度内 </a:t>
            </a:r>
            <a:r>
              <a:rPr kumimoji="1" lang="en-US" altLang="zh-CN" sz="2400" i="1" dirty="0" smtClean="0">
                <a:solidFill>
                  <a:srgbClr val="0066CC"/>
                </a:solidFill>
              </a:rPr>
              <a:t>f= -</a:t>
            </a:r>
            <a:r>
              <a:rPr kumimoji="1" lang="en-US" altLang="zh-CN" sz="2400" i="1" dirty="0" err="1" smtClean="0">
                <a:solidFill>
                  <a:srgbClr val="0066CC"/>
                </a:solidFill>
              </a:rPr>
              <a:t>kx</a:t>
            </a:r>
            <a:r>
              <a:rPr kumimoji="1" lang="en-US" altLang="zh-CN" sz="2400" i="1" dirty="0" smtClean="0"/>
              <a:t> </a:t>
            </a:r>
            <a:r>
              <a:rPr kumimoji="1" lang="en-US" altLang="zh-CN" sz="2400" dirty="0" smtClean="0"/>
              <a:t>, </a:t>
            </a:r>
            <a:r>
              <a:rPr kumimoji="1" lang="en-US" altLang="zh-CN" sz="2400" i="1" dirty="0" smtClean="0">
                <a:solidFill>
                  <a:srgbClr val="0066CC"/>
                </a:solidFill>
              </a:rPr>
              <a:t>k</a:t>
            </a:r>
            <a:r>
              <a:rPr kumimoji="1" lang="zh-CN" altLang="en-US" sz="2400" dirty="0" smtClean="0"/>
              <a:t>为弹性系数</a:t>
            </a:r>
            <a:r>
              <a:rPr kumimoji="1" lang="zh-CN" altLang="zh-CN" sz="2400" dirty="0" smtClean="0"/>
              <a:t>方向总是与形变的方向相反。</a:t>
            </a:r>
            <a:endParaRPr kumimoji="1" lang="zh-CN" altLang="en-US" sz="2400" dirty="0" smtClean="0"/>
          </a:p>
          <a:p>
            <a:pPr marL="274320" indent="-274320" fontAlgn="auto">
              <a:lnSpc>
                <a:spcPct val="150000"/>
              </a:lnSpc>
              <a:spcBef>
                <a:spcPct val="250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kumimoji="1" lang="zh-CN" altLang="en-US" sz="2800" dirty="0" smtClean="0"/>
              <a:t>摩擦力： </a:t>
            </a:r>
            <a:r>
              <a:rPr kumimoji="1" lang="en-US" altLang="zh-CN" sz="2800" i="1" dirty="0" smtClean="0">
                <a:solidFill>
                  <a:srgbClr val="0066CC"/>
                </a:solidFill>
              </a:rPr>
              <a:t>f</a:t>
            </a:r>
            <a:r>
              <a:rPr kumimoji="1" lang="zh-CN" altLang="en-US" sz="2800" i="1" baseline="-25000" dirty="0" smtClean="0">
                <a:solidFill>
                  <a:srgbClr val="0066CC"/>
                </a:solidFill>
              </a:rPr>
              <a:t>动</a:t>
            </a:r>
            <a:r>
              <a:rPr kumimoji="1" lang="en-US" altLang="zh-CN" sz="2800" i="1" dirty="0" smtClean="0">
                <a:solidFill>
                  <a:srgbClr val="0066CC"/>
                </a:solidFill>
              </a:rPr>
              <a:t>=</a:t>
            </a:r>
            <a:r>
              <a:rPr kumimoji="1" lang="zh-CN" altLang="en-US" sz="2800" i="1" dirty="0" smtClean="0">
                <a:solidFill>
                  <a:srgbClr val="0066CC"/>
                </a:solidFill>
              </a:rPr>
              <a:t>－</a:t>
            </a:r>
            <a:r>
              <a:rPr kumimoji="1" lang="zh-CN" altLang="en-US" sz="2800" i="1" dirty="0" smtClean="0">
                <a:solidFill>
                  <a:srgbClr val="0066CC"/>
                </a:solidFill>
                <a:sym typeface="Symbol" pitchFamily="18" charset="2"/>
              </a:rPr>
              <a:t> </a:t>
            </a:r>
            <a:r>
              <a:rPr kumimoji="1" lang="en-US" altLang="zh-CN" sz="2800" i="1" dirty="0" smtClean="0">
                <a:solidFill>
                  <a:srgbClr val="0066CC"/>
                </a:solidFill>
                <a:sym typeface="Symbol" pitchFamily="18" charset="2"/>
              </a:rPr>
              <a:t>N</a:t>
            </a:r>
            <a:r>
              <a:rPr kumimoji="1" lang="zh-CN" altLang="en-US" sz="2800" i="1" dirty="0" smtClean="0">
                <a:sym typeface="Symbol" pitchFamily="18" charset="2"/>
              </a:rPr>
              <a:t>，</a:t>
            </a:r>
            <a:r>
              <a:rPr kumimoji="1" lang="zh-CN" altLang="en-US" sz="2800" i="1" dirty="0" smtClean="0">
                <a:solidFill>
                  <a:srgbClr val="FFFF00"/>
                </a:solidFill>
                <a:sym typeface="Symbol" pitchFamily="18" charset="2"/>
              </a:rPr>
              <a:t> </a:t>
            </a:r>
            <a:r>
              <a:rPr kumimoji="1" lang="en-US" altLang="zh-CN" sz="2800" i="1" dirty="0" smtClean="0">
                <a:solidFill>
                  <a:srgbClr val="0066CC"/>
                </a:solidFill>
                <a:sym typeface="Symbol" pitchFamily="18" charset="2"/>
              </a:rPr>
              <a:t>f</a:t>
            </a:r>
            <a:r>
              <a:rPr kumimoji="1" lang="zh-CN" altLang="en-US" sz="2800" i="1" baseline="-25000" dirty="0" smtClean="0">
                <a:solidFill>
                  <a:srgbClr val="0066CC"/>
                </a:solidFill>
                <a:sym typeface="Symbol" pitchFamily="18" charset="2"/>
              </a:rPr>
              <a:t>静</a:t>
            </a:r>
            <a:r>
              <a:rPr kumimoji="1" lang="en-US" altLang="zh-CN" sz="2800" i="1" dirty="0" smtClean="0">
                <a:solidFill>
                  <a:srgbClr val="0066CC"/>
                </a:solidFill>
                <a:sym typeface="Symbol" pitchFamily="18" charset="2"/>
              </a:rPr>
              <a:t>=</a:t>
            </a:r>
            <a:r>
              <a:rPr kumimoji="1" lang="zh-CN" altLang="en-US" sz="2800" i="1" dirty="0" smtClean="0">
                <a:solidFill>
                  <a:srgbClr val="0066CC"/>
                </a:solidFill>
                <a:sym typeface="Symbol" pitchFamily="18" charset="2"/>
              </a:rPr>
              <a:t>－</a:t>
            </a:r>
            <a:r>
              <a:rPr kumimoji="1" lang="en-US" altLang="zh-CN" sz="2400" i="1" baseline="-25000" dirty="0" err="1" smtClean="0">
                <a:solidFill>
                  <a:srgbClr val="0066CC"/>
                </a:solidFill>
                <a:sym typeface="Symbol" pitchFamily="18" charset="2"/>
              </a:rPr>
              <a:t>s</a:t>
            </a:r>
            <a:r>
              <a:rPr kumimoji="1" lang="en-US" altLang="zh-CN" sz="2800" i="1" dirty="0" err="1" smtClean="0">
                <a:solidFill>
                  <a:srgbClr val="0066CC"/>
                </a:solidFill>
                <a:sym typeface="Symbol" pitchFamily="18" charset="2"/>
              </a:rPr>
              <a:t>N</a:t>
            </a:r>
            <a:endParaRPr kumimoji="1" lang="en-US" altLang="zh-CN" sz="2800" dirty="0" smtClean="0">
              <a:solidFill>
                <a:srgbClr val="0066CC"/>
              </a:solidFill>
            </a:endParaRPr>
          </a:p>
          <a:p>
            <a:pPr marL="548640" lvl="1" indent="-274320" fontAlgn="auto">
              <a:lnSpc>
                <a:spcPct val="150000"/>
              </a:lnSpc>
              <a:spcBef>
                <a:spcPct val="250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kumimoji="1" lang="zh-CN" altLang="en-US" sz="2400" dirty="0" smtClean="0"/>
              <a:t>物体运动时，由于接触面粗糙而受到的阻碍运动的力。</a:t>
            </a:r>
            <a:r>
              <a:rPr kumimoji="1" lang="en-US" altLang="zh-CN" sz="2400" dirty="0" smtClean="0"/>
              <a:t/>
            </a:r>
            <a:br>
              <a:rPr kumimoji="1" lang="en-US" altLang="zh-CN" sz="2400" dirty="0" smtClean="0"/>
            </a:br>
            <a:r>
              <a:rPr kumimoji="1" lang="zh-CN" altLang="en-US" sz="2400" dirty="0" smtClean="0"/>
              <a:t>分</a:t>
            </a:r>
            <a:r>
              <a:rPr kumimoji="1" lang="zh-CN" altLang="en-US" sz="2400" dirty="0" smtClean="0">
                <a:solidFill>
                  <a:srgbClr val="0066CC"/>
                </a:solidFill>
              </a:rPr>
              <a:t>滑动摩擦力</a:t>
            </a:r>
            <a:r>
              <a:rPr kumimoji="1" lang="zh-CN" altLang="en-US" sz="2400" dirty="0" smtClean="0"/>
              <a:t>和</a:t>
            </a:r>
            <a:r>
              <a:rPr kumimoji="1" lang="zh-CN" altLang="en-US" sz="2400" dirty="0" smtClean="0">
                <a:solidFill>
                  <a:srgbClr val="0066CC"/>
                </a:solidFill>
              </a:rPr>
              <a:t>静摩擦力</a:t>
            </a:r>
            <a:r>
              <a:rPr kumimoji="1" lang="zh-CN" altLang="en-US" sz="2400" dirty="0" smtClean="0"/>
              <a:t>。</a:t>
            </a:r>
            <a:endParaRPr lang="zh-CN" altLang="en-US" dirty="0"/>
          </a:p>
        </p:txBody>
      </p:sp>
      <p:sp>
        <p:nvSpPr>
          <p:cNvPr id="31749" name="页脚占位符 8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smtClean="0"/>
              <a:t>牛顿动力学</a:t>
            </a:r>
            <a:r>
              <a:rPr lang="en-US" altLang="zh-CN" smtClean="0"/>
              <a:t>—</a:t>
            </a:r>
            <a:r>
              <a:rPr lang="zh-CN" altLang="en-US" smtClean="0"/>
              <a:t>力的分析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空演示文稿">
  <a:themeElements>
    <a:clrScheme name="">
      <a:dk1>
        <a:srgbClr val="FFFFFF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空演示文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空演示文稿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空演示文稿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空演示文稿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空演示文稿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空演示文稿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空演示文稿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空演示文稿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">
  <a:themeElements>
    <a:clrScheme name="质朴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质朴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质朴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质朴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质朴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3129</TotalTime>
  <Words>1093</Words>
  <Application>Microsoft PowerPoint</Application>
  <PresentationFormat>全屏显示(4:3)</PresentationFormat>
  <Paragraphs>168</Paragraphs>
  <Slides>23</Slides>
  <Notes>9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23</vt:i4>
      </vt:variant>
    </vt:vector>
  </HeadingPairs>
  <TitlesOfParts>
    <vt:vector size="27" baseType="lpstr">
      <vt:lpstr>空演示文稿</vt:lpstr>
      <vt:lpstr>3</vt:lpstr>
      <vt:lpstr>Equation</vt:lpstr>
      <vt:lpstr>公式</vt:lpstr>
      <vt:lpstr>第2章 质点力学</vt:lpstr>
      <vt:lpstr>幻灯片 2</vt:lpstr>
      <vt:lpstr>§2.5 牛顿运动定律</vt:lpstr>
      <vt:lpstr>§2.5 牛顿运动定律</vt:lpstr>
      <vt:lpstr>非惯性系</vt:lpstr>
      <vt:lpstr>二、牛顿三定律</vt:lpstr>
      <vt:lpstr>二、牛顿三定律</vt:lpstr>
      <vt:lpstr>二、牛顿三定律</vt:lpstr>
      <vt:lpstr>三、技术中常见的几种力</vt:lpstr>
      <vt:lpstr>利用牛顿定律解题的常规步骤：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作业：</vt:lpstr>
    </vt:vector>
  </TitlesOfParts>
  <Manager/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没有幻灯片标题</dc:title>
  <dc:creator>Jinqh</dc:creator>
  <cp:lastModifiedBy>dell</cp:lastModifiedBy>
  <cp:revision>187</cp:revision>
  <dcterms:created xsi:type="dcterms:W3CDTF">2000-03-01T06:18:32Z</dcterms:created>
  <dcterms:modified xsi:type="dcterms:W3CDTF">2017-02-21T08:51:28Z</dcterms:modified>
</cp:coreProperties>
</file>