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8"/>
  </p:notesMasterIdLst>
  <p:handoutMasterIdLst>
    <p:handoutMasterId r:id="rId49"/>
  </p:handoutMasterIdLst>
  <p:sldIdLst>
    <p:sldId id="316" r:id="rId2"/>
    <p:sldId id="299" r:id="rId3"/>
    <p:sldId id="300" r:id="rId4"/>
    <p:sldId id="304" r:id="rId5"/>
    <p:sldId id="295" r:id="rId6"/>
    <p:sldId id="301" r:id="rId7"/>
    <p:sldId id="296" r:id="rId8"/>
    <p:sldId id="318" r:id="rId9"/>
    <p:sldId id="319" r:id="rId10"/>
    <p:sldId id="290" r:id="rId11"/>
    <p:sldId id="305" r:id="rId12"/>
    <p:sldId id="306" r:id="rId13"/>
    <p:sldId id="291" r:id="rId14"/>
    <p:sldId id="292" r:id="rId15"/>
    <p:sldId id="294" r:id="rId16"/>
    <p:sldId id="289" r:id="rId17"/>
    <p:sldId id="307" r:id="rId18"/>
    <p:sldId id="279" r:id="rId19"/>
    <p:sldId id="288" r:id="rId20"/>
    <p:sldId id="273" r:id="rId21"/>
    <p:sldId id="308" r:id="rId22"/>
    <p:sldId id="258" r:id="rId23"/>
    <p:sldId id="317" r:id="rId24"/>
    <p:sldId id="302" r:id="rId25"/>
    <p:sldId id="261" r:id="rId26"/>
    <p:sldId id="309" r:id="rId27"/>
    <p:sldId id="287" r:id="rId28"/>
    <p:sldId id="275" r:id="rId29"/>
    <p:sldId id="262" r:id="rId30"/>
    <p:sldId id="310" r:id="rId31"/>
    <p:sldId id="276" r:id="rId32"/>
    <p:sldId id="311" r:id="rId33"/>
    <p:sldId id="263" r:id="rId34"/>
    <p:sldId id="312" r:id="rId35"/>
    <p:sldId id="264" r:id="rId36"/>
    <p:sldId id="277" r:id="rId37"/>
    <p:sldId id="269" r:id="rId38"/>
    <p:sldId id="313" r:id="rId39"/>
    <p:sldId id="280" r:id="rId40"/>
    <p:sldId id="278" r:id="rId41"/>
    <p:sldId id="314" r:id="rId42"/>
    <p:sldId id="266" r:id="rId43"/>
    <p:sldId id="315" r:id="rId44"/>
    <p:sldId id="320" r:id="rId45"/>
    <p:sldId id="321" r:id="rId46"/>
    <p:sldId id="303" r:id="rId4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CC6600"/>
    <a:srgbClr val="FFCC99"/>
    <a:srgbClr val="CCECFF"/>
    <a:srgbClr val="292929"/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8660" autoAdjust="0"/>
  </p:normalViewPr>
  <p:slideViewPr>
    <p:cSldViewPr>
      <p:cViewPr varScale="1">
        <p:scale>
          <a:sx n="64" d="100"/>
          <a:sy n="64" d="100"/>
        </p:scale>
        <p:origin x="-61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6.wmf"/><Relationship Id="rId7" Type="http://schemas.openxmlformats.org/officeDocument/2006/relationships/image" Target="../media/image1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27.wmf"/><Relationship Id="rId9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42.wmf"/><Relationship Id="rId7" Type="http://schemas.openxmlformats.org/officeDocument/2006/relationships/image" Target="../media/image19.wmf"/><Relationship Id="rId2" Type="http://schemas.openxmlformats.org/officeDocument/2006/relationships/image" Target="../media/image41.emf"/><Relationship Id="rId1" Type="http://schemas.openxmlformats.org/officeDocument/2006/relationships/image" Target="../media/image40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43.wmf"/><Relationship Id="rId9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43.wmf"/><Relationship Id="rId7" Type="http://schemas.openxmlformats.org/officeDocument/2006/relationships/image" Target="../media/image19.wmf"/><Relationship Id="rId2" Type="http://schemas.openxmlformats.org/officeDocument/2006/relationships/image" Target="../media/image42.wmf"/><Relationship Id="rId1" Type="http://schemas.openxmlformats.org/officeDocument/2006/relationships/image" Target="../media/image44.e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45.wmf"/><Relationship Id="rId9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9CFD9B02-4FB2-4EA8-82B5-9DFC190A16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487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102A9923-3CC3-40EB-9F38-B17E7D4DDF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814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E5B3EA-6018-41C6-A206-121D3F5599E5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E5B3EA-6018-41C6-A206-121D3F5599E5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此为光纤中的光强分布。</a:t>
            </a:r>
            <a:r>
              <a:rPr lang="en-US" altLang="zh-CN" dirty="0" smtClean="0"/>
              <a:t>2007_Intensity distributions and cutoff frequencies of linearly polarized modes for a step-index elliptical optical fiber.pdf</a:t>
            </a:r>
          </a:p>
          <a:p>
            <a:r>
              <a:rPr lang="zh-CN" altLang="en-US" dirty="0" smtClean="0"/>
              <a:t>横模。</a:t>
            </a:r>
            <a:endParaRPr lang="en-US" altLang="zh-CN" dirty="0" smtClean="0"/>
          </a:p>
          <a:p>
            <a:r>
              <a:rPr lang="zh-CN" altLang="en-US" dirty="0" smtClean="0"/>
              <a:t>纵模是指频率而言的。沿腔的轴线方向（纵向）形成驻波，驻波的波节数由</a:t>
            </a:r>
            <a:r>
              <a:rPr lang="en-US" altLang="zh-CN" dirty="0" smtClean="0"/>
              <a:t>q</a:t>
            </a:r>
            <a:r>
              <a:rPr lang="zh-CN" altLang="en-US" dirty="0" smtClean="0"/>
              <a:t>决定。通常将由整数</a:t>
            </a:r>
            <a:r>
              <a:rPr lang="en-US" altLang="zh-CN" dirty="0" smtClean="0"/>
              <a:t>q</a:t>
            </a:r>
            <a:r>
              <a:rPr lang="zh-CN" altLang="en-US" dirty="0" smtClean="0"/>
              <a:t>所表征的腔内纵向场分布称为腔的纵模。不同的</a:t>
            </a:r>
            <a:r>
              <a:rPr lang="en-US" altLang="zh-CN" dirty="0" smtClean="0"/>
              <a:t>q</a:t>
            </a:r>
            <a:r>
              <a:rPr lang="zh-CN" altLang="en-US" dirty="0" smtClean="0"/>
              <a:t>值相应于不同的纵模。</a:t>
            </a:r>
            <a:r>
              <a:rPr lang="en-US" altLang="zh-CN" i="1" dirty="0" smtClean="0"/>
              <a:t>https://www.zhihu.com/question/21796925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A9923-3CC3-40EB-9F38-B17E7D4DDF9C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88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64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BC4324A-A54C-4F9B-9C07-0F7CE929E6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3703-5255-47A1-BF22-03524BF5BB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216C-E407-4335-B5E2-75D6D96607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FFE6-4988-488D-9553-F6EFA2628A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33FD-9367-4B7B-B783-2D2A54FB49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A99F-130D-4181-BD48-39CA0C49A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84A97-CC1E-4F06-83D1-C43DBDDA7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E6AE4-8859-45CC-B158-119DAB0387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53EBE-AFA1-4DAB-8F5A-472D9021CE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1A9C-9614-4FE8-A0C2-191179207C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47C32-9412-4544-9780-44A8AA1F66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 smtClean="0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5275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F3E85E-D05F-4128-A353-DD2DBC917E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848725" y="6427788"/>
            <a:ext cx="244475" cy="2444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9" name="AutoShape 15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585200" y="6427788"/>
            <a:ext cx="244475" cy="244475"/>
          </a:xfrm>
          <a:prstGeom prst="actionButtonBackPrevious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4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81.bin"/><Relationship Id="rId18" Type="http://schemas.openxmlformats.org/officeDocument/2006/relationships/oleObject" Target="../embeddings/oleObject84.bin"/><Relationship Id="rId3" Type="http://schemas.openxmlformats.org/officeDocument/2006/relationships/oleObject" Target="../embeddings/oleObject76.bin"/><Relationship Id="rId21" Type="http://schemas.openxmlformats.org/officeDocument/2006/relationships/image" Target="../media/image66.wmf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63.wmf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6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9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72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9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7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0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8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12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9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00.wmf"/><Relationship Id="rId26" Type="http://schemas.openxmlformats.org/officeDocument/2006/relationships/image" Target="../media/image104.wmf"/><Relationship Id="rId3" Type="http://schemas.openxmlformats.org/officeDocument/2006/relationships/oleObject" Target="../embeddings/oleObject116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123.bin"/><Relationship Id="rId25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20.bin"/><Relationship Id="rId24" Type="http://schemas.openxmlformats.org/officeDocument/2006/relationships/image" Target="../media/image103.wmf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23" Type="http://schemas.openxmlformats.org/officeDocument/2006/relationships/oleObject" Target="../embeddings/oleObject126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98.wmf"/><Relationship Id="rId22" Type="http://schemas.openxmlformats.org/officeDocument/2006/relationships/image" Target="../media/image10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103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.wmf"/><Relationship Id="rId20" Type="http://schemas.openxmlformats.org/officeDocument/2006/relationships/image" Target="../media/image10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36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01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3EBE-AFA1-4DAB-8F5A-472D9021CE91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223628" y="188640"/>
            <a:ext cx="3672408" cy="783158"/>
          </a:xfrm>
        </p:spPr>
        <p:txBody>
          <a:bodyPr/>
          <a:lstStyle/>
          <a:p>
            <a:r>
              <a:rPr lang="zh-CN" altLang="en-US" sz="3600" b="1" dirty="0" smtClean="0">
                <a:latin typeface="方正姚体" pitchFamily="2" charset="-122"/>
                <a:ea typeface="方正姚体" pitchFamily="2" charset="-122"/>
              </a:rPr>
              <a:t>振动和波</a:t>
            </a:r>
            <a:endParaRPr lang="zh-CN" altLang="en-US" sz="3600" b="1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392488" cy="4320480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67744" y="1196752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>§6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惠更斯原理    波的干涉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971600" y="6393061"/>
            <a:ext cx="55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dirty="0"/>
              <a:t>南开大学物理学院</a:t>
            </a:r>
            <a:r>
              <a:rPr lang="en-US" altLang="zh-CN" dirty="0"/>
              <a:t>		</a:t>
            </a:r>
            <a:r>
              <a:rPr lang="zh-CN" altLang="en-US" dirty="0"/>
              <a:t>本版修订：王新宇</a:t>
            </a:r>
          </a:p>
        </p:txBody>
      </p:sp>
    </p:spTree>
    <p:extLst>
      <p:ext uri="{BB962C8B-B14F-4D97-AF65-F5344CB8AC3E}">
        <p14:creationId xmlns:p14="http://schemas.microsoft.com/office/powerpoint/2010/main" val="10589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635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8583D53-DE93-46E6-A550-E18F5D234FB3}" type="slidenum">
              <a:rPr lang="en-US" altLang="zh-CN" smtClean="0"/>
              <a:pPr algn="ctr"/>
              <a:t>10</a:t>
            </a:fld>
            <a:endParaRPr lang="en-US" altLang="zh-CN" smtClean="0"/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844550" y="2428868"/>
            <a:ext cx="5240338" cy="1277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波动方程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,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它是各种平面波所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必须满足的线性偏微分方程。</a:t>
            </a:r>
          </a:p>
        </p:txBody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428728" y="1071546"/>
            <a:ext cx="5932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6.2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波的叠加原理（独立性原理）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724525" y="2532064"/>
          <a:ext cx="289560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公式" r:id="rId3" imgW="965200" imgH="419100" progId="Equation.3">
                  <p:embed/>
                </p:oleObj>
              </mc:Choice>
              <mc:Fallback>
                <p:oleObj name="公式" r:id="rId3" imgW="9652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532064"/>
                        <a:ext cx="289560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" name="Group 4"/>
          <p:cNvGrpSpPr>
            <a:grpSpLocks/>
          </p:cNvGrpSpPr>
          <p:nvPr/>
        </p:nvGrpSpPr>
        <p:grpSpPr bwMode="auto">
          <a:xfrm>
            <a:off x="1000098" y="4214818"/>
            <a:ext cx="7726363" cy="1320800"/>
            <a:chOff x="455" y="2496"/>
            <a:chExt cx="4867" cy="832"/>
          </a:xfrm>
        </p:grpSpPr>
        <p:sp>
          <p:nvSpPr>
            <p:cNvPr id="2061" name="Text Box 6"/>
            <p:cNvSpPr txBox="1">
              <a:spLocks noChangeArrowheads="1"/>
            </p:cNvSpPr>
            <p:nvPr/>
          </p:nvSpPr>
          <p:spPr bwMode="auto">
            <a:xfrm>
              <a:off x="455" y="2524"/>
              <a:ext cx="4867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若     、    分别是它的解，则                  </a:t>
              </a:r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 也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是它的解</a:t>
              </a:r>
              <a:r>
                <a:rPr kumimoji="1" lang="en-US" altLang="zh-CN" sz="2800" dirty="0" smtClean="0">
                  <a:latin typeface="方正姚体" pitchFamily="2" charset="-122"/>
                  <a:ea typeface="方正姚体" pitchFamily="2" charset="-122"/>
                </a:rPr>
                <a:t>, </a:t>
              </a:r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即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上述</a:t>
              </a:r>
              <a:r>
                <a:rPr kumimoji="1" lang="zh-CN" altLang="en-US" sz="2800" dirty="0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波动方程遵从叠加原理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。</a:t>
              </a:r>
            </a:p>
          </p:txBody>
        </p:sp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656" y="2496"/>
            <a:ext cx="329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公式" r:id="rId5" imgW="164885" imgH="215619" progId="Equation.3">
                    <p:embed/>
                  </p:oleObj>
                </mc:Choice>
                <mc:Fallback>
                  <p:oleObj name="公式" r:id="rId5" imgW="164885" imgH="21561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" y="2496"/>
                          <a:ext cx="32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7"/>
            <p:cNvGraphicFramePr>
              <a:graphicFrameLocks noChangeAspect="1"/>
            </p:cNvGraphicFramePr>
            <p:nvPr/>
          </p:nvGraphicFramePr>
          <p:xfrm>
            <a:off x="3335" y="2538"/>
            <a:ext cx="100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公式" r:id="rId7" imgW="571252" imgH="215806" progId="Equation.3">
                    <p:embed/>
                  </p:oleObj>
                </mc:Choice>
                <mc:Fallback>
                  <p:oleObj name="公式" r:id="rId7" imgW="571252" imgH="21580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" y="2538"/>
                          <a:ext cx="100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8"/>
            <p:cNvGraphicFramePr>
              <a:graphicFrameLocks noChangeAspect="1"/>
            </p:cNvGraphicFramePr>
            <p:nvPr/>
          </p:nvGraphicFramePr>
          <p:xfrm>
            <a:off x="1088" y="2496"/>
            <a:ext cx="357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公式" r:id="rId9" imgW="177569" imgH="215619" progId="Equation.3">
                    <p:embed/>
                  </p:oleObj>
                </mc:Choice>
                <mc:Fallback>
                  <p:oleObj name="公式" r:id="rId9" imgW="177569" imgH="215619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" y="2496"/>
                          <a:ext cx="357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波的叠加原理（独立性原理）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635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8583D53-DE93-46E6-A550-E18F5D234FB3}" type="slidenum">
              <a:rPr lang="en-US" altLang="zh-CN" smtClean="0"/>
              <a:pPr algn="ctr"/>
              <a:t>11</a:t>
            </a:fld>
            <a:endParaRPr lang="en-US" altLang="zh-CN" smtClean="0"/>
          </a:p>
        </p:txBody>
      </p:sp>
      <p:sp>
        <p:nvSpPr>
          <p:cNvPr id="2057" name="Text Box 2"/>
          <p:cNvSpPr txBox="1">
            <a:spLocks noChangeArrowheads="1"/>
          </p:cNvSpPr>
          <p:nvPr/>
        </p:nvSpPr>
        <p:spPr bwMode="auto">
          <a:xfrm>
            <a:off x="1285852" y="1142984"/>
            <a:ext cx="5932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6.2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波的叠加原理（独立性原理）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04880" y="2214554"/>
            <a:ext cx="8153400" cy="38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若有几列波同时在介质中传播，则它们各自将以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原有的振幅、频率和波长独立传播；</a:t>
            </a:r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在几列波相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遇处，质元的位移等于各列波单独传播时在该处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引起的位移的矢量和。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这种波动传播过程中出现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的各分振动独立地参与叠加的事实称为</a:t>
            </a:r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波的叠加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原理。</a:t>
            </a:r>
          </a:p>
        </p:txBody>
      </p:sp>
      <p:sp>
        <p:nvSpPr>
          <p:cNvPr id="206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波的叠加原理（独立性原理）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55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1A6AA5C-08AF-4A9C-84A1-49F65284E7E3}" type="slidenum">
              <a:rPr lang="en-US" altLang="zh-CN" smtClean="0"/>
              <a:pPr algn="ctr"/>
              <a:t>12</a:t>
            </a:fld>
            <a:endParaRPr lang="en-US" altLang="zh-CN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85852" y="1857364"/>
            <a:ext cx="72152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能分辨不同的声音正是这个原因；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叠加原理的重要性在于可以将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任一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复杂的波分解为简谐波的组合。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19376" y="4125924"/>
            <a:ext cx="5211683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>
                <a:solidFill>
                  <a:srgbClr val="CC3300"/>
                </a:solidFill>
                <a:latin typeface="方正姚体" pitchFamily="2" charset="-122"/>
                <a:ea typeface="方正姚体" pitchFamily="2" charset="-122"/>
              </a:rPr>
              <a:t>爆炸产生的冲击波就不满足线性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>
                <a:solidFill>
                  <a:srgbClr val="CC3300"/>
                </a:solidFill>
                <a:latin typeface="方正姚体" pitchFamily="2" charset="-122"/>
                <a:ea typeface="方正姚体" pitchFamily="2" charset="-122"/>
              </a:rPr>
              <a:t>方程，所以叠加原理不适用。</a:t>
            </a:r>
            <a:endParaRPr kumimoji="1" lang="zh-CN" altLang="en-US" sz="280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142976" y="4102111"/>
            <a:ext cx="914400" cy="914400"/>
          </a:xfrm>
          <a:prstGeom prst="irregularSeal2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3559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352800" y="6243638"/>
            <a:ext cx="3451225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波的叠加原理（独立性原理），波的干涉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85852" y="1142984"/>
            <a:ext cx="5932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6.2  </a:t>
            </a:r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波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的叠加原理（独立性原理）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55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1A6AA5C-08AF-4A9C-84A1-49F65284E7E3}" type="slidenum">
              <a:rPr lang="en-US" altLang="zh-CN" smtClean="0"/>
              <a:pPr algn="ctr"/>
              <a:t>13</a:t>
            </a:fld>
            <a:endParaRPr lang="en-US" altLang="zh-CN" smtClean="0"/>
          </a:p>
        </p:txBody>
      </p:sp>
      <p:grpSp>
        <p:nvGrpSpPr>
          <p:cNvPr id="23556" name="Group 14"/>
          <p:cNvGrpSpPr>
            <a:grpSpLocks/>
          </p:cNvGrpSpPr>
          <p:nvPr/>
        </p:nvGrpSpPr>
        <p:grpSpPr bwMode="auto">
          <a:xfrm>
            <a:off x="1273175" y="1071563"/>
            <a:ext cx="6477000" cy="4435474"/>
            <a:chOff x="802" y="675"/>
            <a:chExt cx="4080" cy="2794"/>
          </a:xfrm>
        </p:grpSpPr>
        <p:sp>
          <p:nvSpPr>
            <p:cNvPr id="23560" name="Text Box 3"/>
            <p:cNvSpPr txBox="1">
              <a:spLocks noChangeArrowheads="1"/>
            </p:cNvSpPr>
            <p:nvPr/>
          </p:nvSpPr>
          <p:spPr bwMode="auto">
            <a:xfrm>
              <a:off x="900" y="675"/>
              <a:ext cx="16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2800" b="1" dirty="0" smtClean="0"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6.3  </a:t>
              </a:r>
              <a:r>
                <a:rPr kumimoji="1" lang="zh-CN" altLang="en-US" sz="2800" b="1" dirty="0">
                  <a:latin typeface="方正姚体" pitchFamily="2" charset="-122"/>
                  <a:ea typeface="方正姚体" pitchFamily="2" charset="-122"/>
                </a:rPr>
                <a:t>波的干涉</a:t>
              </a:r>
            </a:p>
          </p:txBody>
        </p:sp>
        <p:sp>
          <p:nvSpPr>
            <p:cNvPr id="23561" name="Text Box 4"/>
            <p:cNvSpPr txBox="1">
              <a:spLocks noChangeArrowheads="1"/>
            </p:cNvSpPr>
            <p:nvPr/>
          </p:nvSpPr>
          <p:spPr bwMode="auto">
            <a:xfrm>
              <a:off x="802" y="1395"/>
              <a:ext cx="4080" cy="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000" dirty="0"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</a:t>
              </a:r>
              <a:r>
                <a:rPr kumimoji="1" lang="en-US" altLang="zh-CN" sz="2800" dirty="0">
                  <a:latin typeface="方正姚体" pitchFamily="2" charset="-122"/>
                  <a:ea typeface="方正姚体" pitchFamily="2" charset="-122"/>
                </a:rPr>
                <a:t> 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稳定的波的叠加图样是指在媒质中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某些位置的点振幅始终最大，另一些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位置振幅始终最小，而其它位置，振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动的强弱介乎二者之间，保持不变，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称这种稳定的叠加图样为</a:t>
              </a:r>
              <a:r>
                <a:rPr kumimoji="1" lang="zh-CN" altLang="en-US" sz="3200" dirty="0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干涉</a:t>
              </a:r>
              <a:r>
                <a:rPr kumimoji="1" lang="zh-CN" altLang="en-US" sz="2800" dirty="0">
                  <a:solidFill>
                    <a:srgbClr val="0000CC"/>
                  </a:solidFill>
                  <a:latin typeface="方正姚体" pitchFamily="2" charset="-122"/>
                  <a:ea typeface="方正姚体" pitchFamily="2" charset="-122"/>
                </a:rPr>
                <a:t>现象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。</a:t>
              </a:r>
            </a:p>
          </p:txBody>
        </p:sp>
      </p:grpSp>
      <p:sp>
        <p:nvSpPr>
          <p:cNvPr id="23559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352800" y="6243638"/>
            <a:ext cx="3451225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波的叠加原理（独立性原理），波的干涉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4288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C223AD9-3677-402F-9039-BF56B99B9335}" type="slidenum">
              <a:rPr lang="en-US" altLang="zh-CN" smtClean="0"/>
              <a:pPr algn="ctr"/>
              <a:t>14</a:t>
            </a:fld>
            <a:endParaRPr lang="en-US" altLang="zh-CN" smtClean="0"/>
          </a:p>
        </p:txBody>
      </p:sp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4729163" y="4203724"/>
            <a:ext cx="360362" cy="36036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4365625" y="3822724"/>
            <a:ext cx="1079500" cy="10795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4552950" y="4010049"/>
            <a:ext cx="719138" cy="719138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4195763" y="3635399"/>
            <a:ext cx="1439862" cy="143986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008438" y="3441724"/>
            <a:ext cx="1800225" cy="18002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3838575" y="3265512"/>
            <a:ext cx="2159000" cy="2159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3662363" y="3078187"/>
            <a:ext cx="2519362" cy="25193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3492500" y="2890862"/>
            <a:ext cx="2879725" cy="28797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3322638" y="2697187"/>
            <a:ext cx="3238500" cy="32385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3146425" y="2509862"/>
            <a:ext cx="3598863" cy="35988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2976563" y="2316187"/>
            <a:ext cx="3959225" cy="39592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806700" y="2146324"/>
            <a:ext cx="4318000" cy="4318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2636838" y="1952649"/>
            <a:ext cx="4678362" cy="467836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186363" y="4197374"/>
            <a:ext cx="360362" cy="36036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4822825" y="3816374"/>
            <a:ext cx="1079500" cy="10795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5010150" y="4003699"/>
            <a:ext cx="719138" cy="719138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4652963" y="3629049"/>
            <a:ext cx="1439862" cy="143986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4465638" y="3435374"/>
            <a:ext cx="1800225" cy="18002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4295775" y="3259162"/>
            <a:ext cx="2159000" cy="2159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69" name="Oval 21"/>
          <p:cNvSpPr>
            <a:spLocks noChangeArrowheads="1"/>
          </p:cNvSpPr>
          <p:nvPr/>
        </p:nvSpPr>
        <p:spPr bwMode="auto">
          <a:xfrm>
            <a:off x="4119563" y="3071837"/>
            <a:ext cx="2519362" cy="25193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70" name="Oval 22"/>
          <p:cNvSpPr>
            <a:spLocks noChangeArrowheads="1"/>
          </p:cNvSpPr>
          <p:nvPr/>
        </p:nvSpPr>
        <p:spPr bwMode="auto">
          <a:xfrm>
            <a:off x="3949700" y="2884512"/>
            <a:ext cx="2879725" cy="28797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71" name="Oval 23"/>
          <p:cNvSpPr>
            <a:spLocks noChangeArrowheads="1"/>
          </p:cNvSpPr>
          <p:nvPr/>
        </p:nvSpPr>
        <p:spPr bwMode="auto">
          <a:xfrm>
            <a:off x="3779838" y="2690837"/>
            <a:ext cx="3238500" cy="32385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3603625" y="2503512"/>
            <a:ext cx="3598863" cy="35988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3433763" y="2309837"/>
            <a:ext cx="3959225" cy="39592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3263900" y="2139974"/>
            <a:ext cx="4318000" cy="4318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3094038" y="1946299"/>
            <a:ext cx="4678362" cy="467836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 useBgFill="1">
        <p:nvSpPr>
          <p:cNvPr id="24605" name="Rectangle 28"/>
          <p:cNvSpPr>
            <a:spLocks noChangeArrowheads="1"/>
          </p:cNvSpPr>
          <p:nvPr/>
        </p:nvSpPr>
        <p:spPr bwMode="auto">
          <a:xfrm>
            <a:off x="2473325" y="4338662"/>
            <a:ext cx="5451475" cy="2590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1500166" y="857232"/>
            <a:ext cx="64436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波的干涉</a:t>
            </a:r>
            <a:r>
              <a:rPr kumimoji="1" lang="zh-CN" altLang="en-US" sz="3600" b="1" dirty="0" smtClean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之模拟</a:t>
            </a:r>
            <a:r>
              <a:rPr kumimoji="1" lang="zh-CN" altLang="en-US" sz="3600" b="1" dirty="0">
                <a:solidFill>
                  <a:srgbClr val="3333FF"/>
                </a:solidFill>
                <a:latin typeface="方正姚体" pitchFamily="2" charset="-122"/>
                <a:ea typeface="方正姚体" pitchFamily="2" charset="-122"/>
              </a:rPr>
              <a:t>演示图</a:t>
            </a:r>
          </a:p>
        </p:txBody>
      </p:sp>
      <p:sp>
        <p:nvSpPr>
          <p:cNvPr id="24607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/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 animBg="1"/>
      <p:bldP spid="53271" grpId="0" animBg="1"/>
      <p:bldP spid="53272" grpId="0" animBg="1"/>
      <p:bldP spid="53273" grpId="0" animBg="1"/>
      <p:bldP spid="53274" grpId="0" animBg="1"/>
      <p:bldP spid="53275" grpId="0" animBg="1"/>
      <p:bldP spid="5327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C57B6CA-3808-4602-96A0-A53C2C43836C}" type="slidenum">
              <a:rPr lang="en-US" altLang="zh-CN" smtClean="0"/>
              <a:pPr algn="ctr"/>
              <a:t>15</a:t>
            </a:fld>
            <a:endParaRPr lang="en-US" altLang="zh-CN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1888" y="4346600"/>
            <a:ext cx="817562" cy="360363"/>
            <a:chOff x="1200" y="1680"/>
            <a:chExt cx="515" cy="227"/>
          </a:xfrm>
        </p:grpSpPr>
        <p:sp>
          <p:nvSpPr>
            <p:cNvPr id="25643" name="Oval 3"/>
            <p:cNvSpPr>
              <a:spLocks noChangeArrowheads="1"/>
            </p:cNvSpPr>
            <p:nvPr/>
          </p:nvSpPr>
          <p:spPr bwMode="auto">
            <a:xfrm>
              <a:off x="1488" y="1680"/>
              <a:ext cx="227" cy="22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44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227" cy="22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54563" y="4176738"/>
            <a:ext cx="1176337" cy="719137"/>
            <a:chOff x="3552" y="3504"/>
            <a:chExt cx="741" cy="453"/>
          </a:xfrm>
        </p:grpSpPr>
        <p:sp>
          <p:nvSpPr>
            <p:cNvPr id="25641" name="Oval 6"/>
            <p:cNvSpPr>
              <a:spLocks noChangeArrowheads="1"/>
            </p:cNvSpPr>
            <p:nvPr/>
          </p:nvSpPr>
          <p:spPr bwMode="auto">
            <a:xfrm>
              <a:off x="3552" y="3504"/>
              <a:ext cx="453" cy="453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42" name="Oval 7"/>
            <p:cNvSpPr>
              <a:spLocks noChangeArrowheads="1"/>
            </p:cNvSpPr>
            <p:nvPr/>
          </p:nvSpPr>
          <p:spPr bwMode="auto">
            <a:xfrm>
              <a:off x="3840" y="3504"/>
              <a:ext cx="453" cy="453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60888" y="3983063"/>
            <a:ext cx="1536700" cy="1079500"/>
            <a:chOff x="960" y="1440"/>
            <a:chExt cx="968" cy="680"/>
          </a:xfrm>
        </p:grpSpPr>
        <p:sp>
          <p:nvSpPr>
            <p:cNvPr id="25639" name="Oval 9"/>
            <p:cNvSpPr>
              <a:spLocks noChangeArrowheads="1"/>
            </p:cNvSpPr>
            <p:nvPr/>
          </p:nvSpPr>
          <p:spPr bwMode="auto">
            <a:xfrm>
              <a:off x="960" y="1440"/>
              <a:ext cx="680" cy="6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40" name="Oval 10"/>
            <p:cNvSpPr>
              <a:spLocks noChangeArrowheads="1"/>
            </p:cNvSpPr>
            <p:nvPr/>
          </p:nvSpPr>
          <p:spPr bwMode="auto">
            <a:xfrm>
              <a:off x="1248" y="1440"/>
              <a:ext cx="680" cy="6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384675" y="3795738"/>
            <a:ext cx="1903413" cy="1446212"/>
            <a:chOff x="838" y="1318"/>
            <a:chExt cx="1199" cy="911"/>
          </a:xfrm>
        </p:grpSpPr>
        <p:sp>
          <p:nvSpPr>
            <p:cNvPr id="25637" name="Oval 12"/>
            <p:cNvSpPr>
              <a:spLocks noChangeArrowheads="1"/>
            </p:cNvSpPr>
            <p:nvPr/>
          </p:nvSpPr>
          <p:spPr bwMode="auto">
            <a:xfrm>
              <a:off x="1130" y="1318"/>
              <a:ext cx="907" cy="90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38" name="Oval 13"/>
            <p:cNvSpPr>
              <a:spLocks noChangeArrowheads="1"/>
            </p:cNvSpPr>
            <p:nvPr/>
          </p:nvSpPr>
          <p:spPr bwMode="auto">
            <a:xfrm>
              <a:off x="838" y="1322"/>
              <a:ext cx="907" cy="90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238625" y="3625875"/>
            <a:ext cx="2257425" cy="1800225"/>
            <a:chOff x="709" y="1211"/>
            <a:chExt cx="1422" cy="1134"/>
          </a:xfrm>
        </p:grpSpPr>
        <p:sp>
          <p:nvSpPr>
            <p:cNvPr id="25635" name="Oval 15"/>
            <p:cNvSpPr>
              <a:spLocks noChangeArrowheads="1"/>
            </p:cNvSpPr>
            <p:nvPr/>
          </p:nvSpPr>
          <p:spPr bwMode="auto">
            <a:xfrm>
              <a:off x="997" y="1211"/>
              <a:ext cx="1134" cy="113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36" name="Oval 16"/>
            <p:cNvSpPr>
              <a:spLocks noChangeArrowheads="1"/>
            </p:cNvSpPr>
            <p:nvPr/>
          </p:nvSpPr>
          <p:spPr bwMode="auto">
            <a:xfrm>
              <a:off x="709" y="1211"/>
              <a:ext cx="1134" cy="113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079875" y="3414738"/>
            <a:ext cx="2581275" cy="2176462"/>
            <a:chOff x="598" y="1093"/>
            <a:chExt cx="1626" cy="1371"/>
          </a:xfrm>
        </p:grpSpPr>
        <p:sp>
          <p:nvSpPr>
            <p:cNvPr id="25633" name="Oval 18"/>
            <p:cNvSpPr>
              <a:spLocks noChangeArrowheads="1"/>
            </p:cNvSpPr>
            <p:nvPr/>
          </p:nvSpPr>
          <p:spPr bwMode="auto">
            <a:xfrm>
              <a:off x="598" y="1104"/>
              <a:ext cx="1360" cy="13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34" name="Oval 19"/>
            <p:cNvSpPr>
              <a:spLocks noChangeArrowheads="1"/>
            </p:cNvSpPr>
            <p:nvPr/>
          </p:nvSpPr>
          <p:spPr bwMode="auto">
            <a:xfrm>
              <a:off x="864" y="1093"/>
              <a:ext cx="1360" cy="136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3905250" y="3209950"/>
            <a:ext cx="2924175" cy="2543175"/>
            <a:chOff x="491" y="971"/>
            <a:chExt cx="1842" cy="1602"/>
          </a:xfrm>
        </p:grpSpPr>
        <p:sp>
          <p:nvSpPr>
            <p:cNvPr id="25631" name="Oval 21"/>
            <p:cNvSpPr>
              <a:spLocks noChangeArrowheads="1"/>
            </p:cNvSpPr>
            <p:nvPr/>
          </p:nvSpPr>
          <p:spPr bwMode="auto">
            <a:xfrm>
              <a:off x="491" y="986"/>
              <a:ext cx="1587" cy="15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32" name="Oval 22"/>
            <p:cNvSpPr>
              <a:spLocks noChangeArrowheads="1"/>
            </p:cNvSpPr>
            <p:nvPr/>
          </p:nvSpPr>
          <p:spPr bwMode="auto">
            <a:xfrm>
              <a:off x="746" y="971"/>
              <a:ext cx="1587" cy="15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744913" y="3009925"/>
            <a:ext cx="3267075" cy="2921000"/>
            <a:chOff x="369" y="838"/>
            <a:chExt cx="2058" cy="1840"/>
          </a:xfrm>
        </p:grpSpPr>
        <p:sp>
          <p:nvSpPr>
            <p:cNvPr id="25629" name="Oval 24"/>
            <p:cNvSpPr>
              <a:spLocks noChangeArrowheads="1"/>
            </p:cNvSpPr>
            <p:nvPr/>
          </p:nvSpPr>
          <p:spPr bwMode="auto">
            <a:xfrm>
              <a:off x="369" y="864"/>
              <a:ext cx="1814" cy="181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30" name="Oval 25"/>
            <p:cNvSpPr>
              <a:spLocks noChangeArrowheads="1"/>
            </p:cNvSpPr>
            <p:nvPr/>
          </p:nvSpPr>
          <p:spPr bwMode="auto">
            <a:xfrm>
              <a:off x="613" y="838"/>
              <a:ext cx="1814" cy="181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546475" y="2822600"/>
            <a:ext cx="3649663" cy="3262313"/>
            <a:chOff x="247" y="731"/>
            <a:chExt cx="2299" cy="2055"/>
          </a:xfrm>
        </p:grpSpPr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247" y="746"/>
              <a:ext cx="2040" cy="204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28" name="Oval 28"/>
            <p:cNvSpPr>
              <a:spLocks noChangeArrowheads="1"/>
            </p:cNvSpPr>
            <p:nvPr/>
          </p:nvSpPr>
          <p:spPr bwMode="auto">
            <a:xfrm>
              <a:off x="506" y="731"/>
              <a:ext cx="2040" cy="204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359150" y="2628925"/>
            <a:ext cx="3979863" cy="3640138"/>
            <a:chOff x="133" y="598"/>
            <a:chExt cx="2507" cy="2293"/>
          </a:xfrm>
        </p:grpSpPr>
        <p:sp>
          <p:nvSpPr>
            <p:cNvPr id="25625" name="Oval 30"/>
            <p:cNvSpPr>
              <a:spLocks noChangeArrowheads="1"/>
            </p:cNvSpPr>
            <p:nvPr/>
          </p:nvSpPr>
          <p:spPr bwMode="auto">
            <a:xfrm>
              <a:off x="133" y="624"/>
              <a:ext cx="2267" cy="22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26" name="Oval 31"/>
            <p:cNvSpPr>
              <a:spLocks noChangeArrowheads="1"/>
            </p:cNvSpPr>
            <p:nvPr/>
          </p:nvSpPr>
          <p:spPr bwMode="auto">
            <a:xfrm>
              <a:off x="373" y="598"/>
              <a:ext cx="2267" cy="22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189288" y="2447950"/>
            <a:ext cx="4329112" cy="3994150"/>
            <a:chOff x="22" y="480"/>
            <a:chExt cx="2727" cy="2516"/>
          </a:xfrm>
        </p:grpSpPr>
        <p:sp>
          <p:nvSpPr>
            <p:cNvPr id="25623" name="Oval 33"/>
            <p:cNvSpPr>
              <a:spLocks noChangeArrowheads="1"/>
            </p:cNvSpPr>
            <p:nvPr/>
          </p:nvSpPr>
          <p:spPr bwMode="auto">
            <a:xfrm>
              <a:off x="22" y="502"/>
              <a:ext cx="2494" cy="249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24" name="Oval 34"/>
            <p:cNvSpPr>
              <a:spLocks noChangeArrowheads="1"/>
            </p:cNvSpPr>
            <p:nvPr/>
          </p:nvSpPr>
          <p:spPr bwMode="auto">
            <a:xfrm>
              <a:off x="255" y="480"/>
              <a:ext cx="2494" cy="249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2995613" y="2236813"/>
            <a:ext cx="4681537" cy="4352925"/>
            <a:chOff x="613" y="661"/>
            <a:chExt cx="2949" cy="2742"/>
          </a:xfrm>
        </p:grpSpPr>
        <p:sp>
          <p:nvSpPr>
            <p:cNvPr id="25621" name="Oval 36"/>
            <p:cNvSpPr>
              <a:spLocks noChangeArrowheads="1"/>
            </p:cNvSpPr>
            <p:nvPr/>
          </p:nvSpPr>
          <p:spPr bwMode="auto">
            <a:xfrm>
              <a:off x="613" y="683"/>
              <a:ext cx="2720" cy="272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22" name="Oval 37"/>
            <p:cNvSpPr>
              <a:spLocks noChangeArrowheads="1"/>
            </p:cNvSpPr>
            <p:nvPr/>
          </p:nvSpPr>
          <p:spPr bwMode="auto">
            <a:xfrm>
              <a:off x="842" y="661"/>
              <a:ext cx="2720" cy="272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1462094" y="1071546"/>
            <a:ext cx="5967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波的干涉</a:t>
            </a:r>
            <a:r>
              <a:rPr kumimoji="1" lang="zh-CN" altLang="en-US" sz="3600" b="1" dirty="0" smtClean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之模拟</a:t>
            </a:r>
            <a:r>
              <a:rPr kumimoji="1" lang="zh-CN" altLang="en-US" sz="36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演示图</a:t>
            </a:r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825750" y="2060600"/>
            <a:ext cx="5048250" cy="4695825"/>
            <a:chOff x="1769" y="672"/>
            <a:chExt cx="3180" cy="2958"/>
          </a:xfrm>
        </p:grpSpPr>
        <p:sp>
          <p:nvSpPr>
            <p:cNvPr id="25619" name="Oval 40"/>
            <p:cNvSpPr>
              <a:spLocks noChangeArrowheads="1"/>
            </p:cNvSpPr>
            <p:nvPr/>
          </p:nvSpPr>
          <p:spPr bwMode="auto">
            <a:xfrm>
              <a:off x="1769" y="683"/>
              <a:ext cx="2947" cy="294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5620" name="Oval 41"/>
            <p:cNvSpPr>
              <a:spLocks noChangeArrowheads="1"/>
            </p:cNvSpPr>
            <p:nvPr/>
          </p:nvSpPr>
          <p:spPr bwMode="auto">
            <a:xfrm>
              <a:off x="2002" y="672"/>
              <a:ext cx="2947" cy="294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 useBgFill="1">
        <p:nvSpPr>
          <p:cNvPr id="25617" name="Rectangle 42"/>
          <p:cNvSpPr>
            <a:spLocks noChangeArrowheads="1"/>
          </p:cNvSpPr>
          <p:nvPr/>
        </p:nvSpPr>
        <p:spPr bwMode="auto">
          <a:xfrm>
            <a:off x="2532063" y="4481538"/>
            <a:ext cx="5451475" cy="2590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5618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525" y="6397625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08C6A67-C9C8-4907-9C15-30D651ECAAD3}" type="slidenum">
              <a:rPr lang="en-US" altLang="zh-CN" smtClean="0"/>
              <a:pPr algn="ctr"/>
              <a:t>16</a:t>
            </a:fld>
            <a:endParaRPr lang="en-US" altLang="zh-CN" smtClean="0"/>
          </a:p>
        </p:txBody>
      </p:sp>
      <p:sp>
        <p:nvSpPr>
          <p:cNvPr id="3082" name="Text Box 2"/>
          <p:cNvSpPr txBox="1">
            <a:spLocks noChangeArrowheads="1"/>
          </p:cNvSpPr>
          <p:nvPr/>
        </p:nvSpPr>
        <p:spPr bwMode="auto">
          <a:xfrm>
            <a:off x="1006466" y="121603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</a:t>
            </a:r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相干条件：</a:t>
            </a:r>
          </a:p>
        </p:txBody>
      </p:sp>
      <p:grpSp>
        <p:nvGrpSpPr>
          <p:cNvPr id="3085" name="Group 8"/>
          <p:cNvGrpSpPr>
            <a:grpSpLocks/>
          </p:cNvGrpSpPr>
          <p:nvPr/>
        </p:nvGrpSpPr>
        <p:grpSpPr bwMode="auto">
          <a:xfrm>
            <a:off x="4402138" y="3189301"/>
            <a:ext cx="2906712" cy="2097087"/>
            <a:chOff x="3072" y="1751"/>
            <a:chExt cx="1831" cy="1321"/>
          </a:xfrm>
        </p:grpSpPr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4176" y="2688"/>
            <a:ext cx="2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公式" r:id="rId3" imgW="126780" imgH="215526" progId="Equation.3">
                    <p:embed/>
                  </p:oleObj>
                </mc:Choice>
                <mc:Fallback>
                  <p:oleObj name="公式" r:id="rId3" imgW="126780" imgH="215526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688"/>
                          <a:ext cx="2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Line 10"/>
            <p:cNvSpPr>
              <a:spLocks noChangeShapeType="1"/>
            </p:cNvSpPr>
            <p:nvPr/>
          </p:nvSpPr>
          <p:spPr bwMode="auto">
            <a:xfrm>
              <a:off x="3120" y="2064"/>
              <a:ext cx="1536" cy="480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Line 11"/>
            <p:cNvSpPr>
              <a:spLocks noChangeShapeType="1"/>
            </p:cNvSpPr>
            <p:nvPr/>
          </p:nvSpPr>
          <p:spPr bwMode="auto">
            <a:xfrm flipV="1">
              <a:off x="3600" y="2544"/>
              <a:ext cx="1008" cy="384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3744" y="1824"/>
            <a:ext cx="25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公式" r:id="rId5" imgW="139579" imgH="215713" progId="Equation.3">
                    <p:embed/>
                  </p:oleObj>
                </mc:Choice>
                <mc:Fallback>
                  <p:oleObj name="公式" r:id="rId5" imgW="139579" imgH="2157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824"/>
                          <a:ext cx="25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3408" y="2576"/>
            <a:ext cx="249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公式" r:id="rId7" imgW="164885" imgH="215619" progId="Equation.3">
                    <p:embed/>
                  </p:oleObj>
                </mc:Choice>
                <mc:Fallback>
                  <p:oleObj name="公式" r:id="rId7" imgW="164885" imgH="215619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76"/>
                          <a:ext cx="24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4"/>
            <p:cNvGraphicFramePr>
              <a:graphicFrameLocks noChangeAspect="1"/>
            </p:cNvGraphicFramePr>
            <p:nvPr/>
          </p:nvGraphicFramePr>
          <p:xfrm>
            <a:off x="3075" y="1751"/>
            <a:ext cx="268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7" name="公式" r:id="rId9" imgW="177569" imgH="215619" progId="Equation.3">
                    <p:embed/>
                  </p:oleObj>
                </mc:Choice>
                <mc:Fallback>
                  <p:oleObj name="公式" r:id="rId9" imgW="177569" imgH="215619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" y="1751"/>
                          <a:ext cx="268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Oval 15"/>
            <p:cNvSpPr>
              <a:spLocks noChangeArrowheads="1"/>
            </p:cNvSpPr>
            <p:nvPr/>
          </p:nvSpPr>
          <p:spPr bwMode="auto">
            <a:xfrm>
              <a:off x="3600" y="2880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095" name="Oval 16"/>
            <p:cNvSpPr>
              <a:spLocks noChangeArrowheads="1"/>
            </p:cNvSpPr>
            <p:nvPr/>
          </p:nvSpPr>
          <p:spPr bwMode="auto">
            <a:xfrm>
              <a:off x="3072" y="2016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aphicFrame>
          <p:nvGraphicFramePr>
            <p:cNvPr id="3078" name="Object 17"/>
            <p:cNvGraphicFramePr>
              <a:graphicFrameLocks noChangeAspect="1"/>
            </p:cNvGraphicFramePr>
            <p:nvPr/>
          </p:nvGraphicFramePr>
          <p:xfrm>
            <a:off x="4634" y="2251"/>
            <a:ext cx="26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公式" r:id="rId11" imgW="152268" imgH="164957" progId="Equation.3">
                    <p:embed/>
                  </p:oleObj>
                </mc:Choice>
                <mc:Fallback>
                  <p:oleObj name="公式" r:id="rId11" imgW="152268" imgH="164957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" y="2251"/>
                          <a:ext cx="269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6" name="Text Box 20"/>
          <p:cNvSpPr txBox="1">
            <a:spLocks noChangeArrowheads="1"/>
          </p:cNvSpPr>
          <p:nvPr/>
        </p:nvSpPr>
        <p:spPr bwMode="auto">
          <a:xfrm>
            <a:off x="7545416" y="1714488"/>
            <a:ext cx="11699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kumimoji="1" lang="zh-CN" altLang="en-US" sz="3200" dirty="0">
                <a:latin typeface="方正姚体" pitchFamily="2" charset="-122"/>
                <a:ea typeface="方正姚体" pitchFamily="2" charset="-122"/>
              </a:rPr>
              <a:t>满足相干条件的波源</a:t>
            </a:r>
          </a:p>
          <a:p>
            <a:r>
              <a:rPr kumimoji="1" lang="zh-CN" altLang="en-US" sz="3200" dirty="0">
                <a:latin typeface="方正姚体" pitchFamily="2" charset="-122"/>
                <a:ea typeface="方正姚体" pitchFamily="2" charset="-122"/>
              </a:rPr>
              <a:t>称为相干波源。</a:t>
            </a:r>
          </a:p>
        </p:txBody>
      </p:sp>
      <p:sp>
        <p:nvSpPr>
          <p:cNvPr id="3087" name="Text Box 21"/>
          <p:cNvSpPr txBox="1">
            <a:spLocks noChangeArrowheads="1"/>
          </p:cNvSpPr>
          <p:nvPr/>
        </p:nvSpPr>
        <p:spPr bwMode="auto">
          <a:xfrm>
            <a:off x="995363" y="2533663"/>
            <a:ext cx="40814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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具有恒定的相位差</a:t>
            </a:r>
          </a:p>
        </p:txBody>
      </p:sp>
      <p:sp>
        <p:nvSpPr>
          <p:cNvPr id="3088" name="Text Box 22"/>
          <p:cNvSpPr txBox="1">
            <a:spLocks noChangeArrowheads="1"/>
          </p:cNvSpPr>
          <p:nvPr/>
        </p:nvSpPr>
        <p:spPr bwMode="auto">
          <a:xfrm>
            <a:off x="1017588" y="3097226"/>
            <a:ext cx="29781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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振动方向相同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 （  或称为具有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   相同的偏振面</a:t>
            </a:r>
            <a:r>
              <a:rPr kumimoji="1" lang="en-US" altLang="zh-CN" sz="2800">
                <a:latin typeface="方正姚体" pitchFamily="2" charset="-122"/>
                <a:ea typeface="方正姚体" pitchFamily="2" charset="-122"/>
              </a:rPr>
              <a:t>)</a:t>
            </a:r>
          </a:p>
        </p:txBody>
      </p:sp>
      <p:sp>
        <p:nvSpPr>
          <p:cNvPr id="3090" name="Text Box 24"/>
          <p:cNvSpPr txBox="1">
            <a:spLocks noChangeArrowheads="1"/>
          </p:cNvSpPr>
          <p:nvPr/>
        </p:nvSpPr>
        <p:spPr bwMode="auto">
          <a:xfrm>
            <a:off x="995363" y="2000263"/>
            <a:ext cx="4513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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两波源具有相同的频率</a:t>
            </a:r>
          </a:p>
        </p:txBody>
      </p:sp>
      <p:sp>
        <p:nvSpPr>
          <p:cNvPr id="3091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525" y="6397625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08C6A67-C9C8-4907-9C15-30D651ECAAD3}" type="slidenum">
              <a:rPr lang="en-US" altLang="zh-CN" smtClean="0"/>
              <a:pPr algn="ctr"/>
              <a:t>17</a:t>
            </a:fld>
            <a:endParaRPr lang="en-US" altLang="zh-CN" smtClean="0"/>
          </a:p>
        </p:txBody>
      </p:sp>
      <p:sp>
        <p:nvSpPr>
          <p:cNvPr id="3082" name="Text Box 2"/>
          <p:cNvSpPr txBox="1">
            <a:spLocks noChangeArrowheads="1"/>
          </p:cNvSpPr>
          <p:nvPr/>
        </p:nvSpPr>
        <p:spPr bwMode="auto">
          <a:xfrm>
            <a:off x="1357290" y="1142984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</a:t>
            </a:r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相干条件：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22363" y="3141656"/>
            <a:ext cx="5178425" cy="533400"/>
            <a:chOff x="174" y="1104"/>
            <a:chExt cx="3262" cy="336"/>
          </a:xfrm>
        </p:grpSpPr>
        <p:sp>
          <p:nvSpPr>
            <p:cNvPr id="3096" name="Text Box 4"/>
            <p:cNvSpPr txBox="1">
              <a:spLocks noChangeArrowheads="1"/>
            </p:cNvSpPr>
            <p:nvPr/>
          </p:nvSpPr>
          <p:spPr bwMode="auto">
            <a:xfrm>
              <a:off x="174" y="1104"/>
              <a:ext cx="307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设有两个频率相同的波源    和</a:t>
              </a:r>
            </a:p>
          </p:txBody>
        </p:sp>
        <p:graphicFrame>
          <p:nvGraphicFramePr>
            <p:cNvPr id="3079" name="Object 5"/>
            <p:cNvGraphicFramePr>
              <a:graphicFrameLocks noChangeAspect="1"/>
            </p:cNvGraphicFramePr>
            <p:nvPr/>
          </p:nvGraphicFramePr>
          <p:xfrm>
            <a:off x="2733" y="1134"/>
            <a:ext cx="230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2" name="公式" r:id="rId3" imgW="164885" imgH="215619" progId="Equation.3">
                    <p:embed/>
                  </p:oleObj>
                </mc:Choice>
                <mc:Fallback>
                  <p:oleObj name="公式" r:id="rId3" imgW="164885" imgH="21561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3" y="1134"/>
                          <a:ext cx="230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3168" y="1104"/>
            <a:ext cx="26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3" name="公式" r:id="rId5" imgW="177569" imgH="215619" progId="Equation.3">
                    <p:embed/>
                  </p:oleObj>
                </mc:Choice>
                <mc:Fallback>
                  <p:oleObj name="公式" r:id="rId5" imgW="177569" imgH="215619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104"/>
                          <a:ext cx="26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4" name="Text Box 7"/>
          <p:cNvSpPr txBox="1">
            <a:spLocks noChangeArrowheads="1"/>
          </p:cNvSpPr>
          <p:nvPr/>
        </p:nvSpPr>
        <p:spPr bwMode="auto">
          <a:xfrm>
            <a:off x="1844675" y="3824281"/>
            <a:ext cx="307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其振动表达式为：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737254" y="357166"/>
            <a:ext cx="2906712" cy="2097087"/>
            <a:chOff x="3072" y="1751"/>
            <a:chExt cx="1831" cy="1321"/>
          </a:xfrm>
        </p:grpSpPr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4176" y="2688"/>
            <a:ext cx="2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4" name="公式" r:id="rId7" imgW="126780" imgH="215526" progId="Equation.3">
                    <p:embed/>
                  </p:oleObj>
                </mc:Choice>
                <mc:Fallback>
                  <p:oleObj name="公式" r:id="rId7" imgW="126780" imgH="215526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688"/>
                          <a:ext cx="2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Line 10"/>
            <p:cNvSpPr>
              <a:spLocks noChangeShapeType="1"/>
            </p:cNvSpPr>
            <p:nvPr/>
          </p:nvSpPr>
          <p:spPr bwMode="auto">
            <a:xfrm>
              <a:off x="3120" y="2064"/>
              <a:ext cx="1536" cy="480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Line 11"/>
            <p:cNvSpPr>
              <a:spLocks noChangeShapeType="1"/>
            </p:cNvSpPr>
            <p:nvPr/>
          </p:nvSpPr>
          <p:spPr bwMode="auto">
            <a:xfrm flipV="1">
              <a:off x="3600" y="2544"/>
              <a:ext cx="1008" cy="384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3744" y="1824"/>
            <a:ext cx="25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5" name="公式" r:id="rId9" imgW="139579" imgH="215713" progId="Equation.3">
                    <p:embed/>
                  </p:oleObj>
                </mc:Choice>
                <mc:Fallback>
                  <p:oleObj name="公式" r:id="rId9" imgW="139579" imgH="2157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824"/>
                          <a:ext cx="25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3408" y="2576"/>
            <a:ext cx="249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6" name="公式" r:id="rId11" imgW="164885" imgH="215619" progId="Equation.3">
                    <p:embed/>
                  </p:oleObj>
                </mc:Choice>
                <mc:Fallback>
                  <p:oleObj name="公式" r:id="rId11" imgW="164885" imgH="215619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76"/>
                          <a:ext cx="24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4"/>
            <p:cNvGraphicFramePr>
              <a:graphicFrameLocks noChangeAspect="1"/>
            </p:cNvGraphicFramePr>
            <p:nvPr/>
          </p:nvGraphicFramePr>
          <p:xfrm>
            <a:off x="3075" y="1751"/>
            <a:ext cx="268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7" name="公式" r:id="rId13" imgW="177569" imgH="215619" progId="Equation.3">
                    <p:embed/>
                  </p:oleObj>
                </mc:Choice>
                <mc:Fallback>
                  <p:oleObj name="公式" r:id="rId13" imgW="177569" imgH="215619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" y="1751"/>
                          <a:ext cx="268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Oval 15"/>
            <p:cNvSpPr>
              <a:spLocks noChangeArrowheads="1"/>
            </p:cNvSpPr>
            <p:nvPr/>
          </p:nvSpPr>
          <p:spPr bwMode="auto">
            <a:xfrm>
              <a:off x="3600" y="2880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3095" name="Oval 16"/>
            <p:cNvSpPr>
              <a:spLocks noChangeArrowheads="1"/>
            </p:cNvSpPr>
            <p:nvPr/>
          </p:nvSpPr>
          <p:spPr bwMode="auto">
            <a:xfrm>
              <a:off x="3072" y="2016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aphicFrame>
          <p:nvGraphicFramePr>
            <p:cNvPr id="3078" name="Object 17"/>
            <p:cNvGraphicFramePr>
              <a:graphicFrameLocks noChangeAspect="1"/>
            </p:cNvGraphicFramePr>
            <p:nvPr/>
          </p:nvGraphicFramePr>
          <p:xfrm>
            <a:off x="4634" y="2251"/>
            <a:ext cx="26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8" name="公式" r:id="rId15" imgW="152268" imgH="164957" progId="Equation.3">
                    <p:embed/>
                  </p:oleObj>
                </mc:Choice>
                <mc:Fallback>
                  <p:oleObj name="公式" r:id="rId15" imgW="152268" imgH="164957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" y="2251"/>
                          <a:ext cx="269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9" name="Text Box 23"/>
          <p:cNvSpPr txBox="1">
            <a:spLocks noChangeArrowheads="1"/>
          </p:cNvSpPr>
          <p:nvPr/>
        </p:nvSpPr>
        <p:spPr bwMode="auto">
          <a:xfrm>
            <a:off x="588963" y="2428868"/>
            <a:ext cx="739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两波源的波振幅相近或相等时干涉现象明显。</a:t>
            </a:r>
          </a:p>
        </p:txBody>
      </p:sp>
      <p:sp>
        <p:nvSpPr>
          <p:cNvPr id="3091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2600348" y="4500570"/>
          <a:ext cx="52578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公式" r:id="rId17" imgW="1701800" imgH="228600" progId="Equation.3">
                  <p:embed/>
                </p:oleObj>
              </mc:Choice>
              <mc:Fallback>
                <p:oleObj name="公式" r:id="rId17" imgW="17018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48" y="4500570"/>
                        <a:ext cx="5257800" cy="706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2600348" y="5270508"/>
          <a:ext cx="518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公式" r:id="rId19" imgW="1739900" imgH="228600" progId="Equation.3">
                  <p:embed/>
                </p:oleObj>
              </mc:Choice>
              <mc:Fallback>
                <p:oleObj name="公式" r:id="rId19" imgW="17399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48" y="5270508"/>
                        <a:ext cx="5181600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E3F0B90-8BB3-4CDC-97F3-F26AFC234853}" type="slidenum">
              <a:rPr lang="en-US" altLang="zh-CN" smtClean="0"/>
              <a:pPr algn="ctr"/>
              <a:t>18</a:t>
            </a:fld>
            <a:endParaRPr lang="en-US" altLang="zh-CN" smtClean="0"/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685800" y="533400"/>
            <a:ext cx="377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其波源振动表达式为：</a:t>
            </a: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609600" y="1282700"/>
          <a:ext cx="52578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公式" r:id="rId3" imgW="1701800" imgH="228600" progId="Equation.3">
                  <p:embed/>
                </p:oleObj>
              </mc:Choice>
              <mc:Fallback>
                <p:oleObj name="公式" r:id="rId3" imgW="1701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82700"/>
                        <a:ext cx="5257800" cy="706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609600" y="1981200"/>
          <a:ext cx="518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公式" r:id="rId5" imgW="1739900" imgH="228600" progId="Equation.3">
                  <p:embed/>
                </p:oleObj>
              </mc:Choice>
              <mc:Fallback>
                <p:oleObj name="公式" r:id="rId5" imgW="17399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5181600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838200" y="2857496"/>
            <a:ext cx="461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传播到 </a:t>
            </a:r>
            <a:r>
              <a:rPr kumimoji="1" lang="en-US" altLang="zh-CN" sz="2800">
                <a:latin typeface="方正姚体" pitchFamily="2" charset="-122"/>
                <a:ea typeface="方正姚体" pitchFamily="2" charset="-122"/>
              </a:rPr>
              <a:t>P 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点引起的振动为： </a:t>
            </a:r>
          </a:p>
        </p:txBody>
      </p:sp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2438400" y="3402013"/>
          <a:ext cx="51054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公式" r:id="rId7" imgW="2019300" imgH="393700" progId="Equation.3">
                  <p:embed/>
                </p:oleObj>
              </mc:Choice>
              <mc:Fallback>
                <p:oleObj name="公式" r:id="rId7" imgW="20193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02013"/>
                        <a:ext cx="510540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3"/>
          <p:cNvGraphicFramePr>
            <a:graphicFrameLocks noChangeAspect="1"/>
          </p:cNvGraphicFramePr>
          <p:nvPr/>
        </p:nvGraphicFramePr>
        <p:xfrm>
          <a:off x="2438400" y="4267200"/>
          <a:ext cx="518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公式" r:id="rId9" imgW="2070100" imgH="393700" progId="Equation.3">
                  <p:embed/>
                </p:oleObj>
              </mc:Choice>
              <mc:Fallback>
                <p:oleObj name="公式" r:id="rId9" imgW="20701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518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30"/>
          <p:cNvSpPr txBox="1">
            <a:spLocks noChangeArrowheads="1"/>
          </p:cNvSpPr>
          <p:nvPr/>
        </p:nvSpPr>
        <p:spPr bwMode="auto">
          <a:xfrm>
            <a:off x="1035074" y="5286388"/>
            <a:ext cx="7037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在 </a:t>
            </a:r>
            <a:r>
              <a:rPr kumimoji="1" lang="en-US" altLang="zh-CN" sz="2800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点的振动为同方向同频率振动的合成。</a:t>
            </a:r>
          </a:p>
        </p:txBody>
      </p:sp>
      <p:grpSp>
        <p:nvGrpSpPr>
          <p:cNvPr id="4111" name="Group 31"/>
          <p:cNvGrpSpPr>
            <a:grpSpLocks/>
          </p:cNvGrpSpPr>
          <p:nvPr/>
        </p:nvGrpSpPr>
        <p:grpSpPr bwMode="auto">
          <a:xfrm>
            <a:off x="5591175" y="433388"/>
            <a:ext cx="2906713" cy="2097087"/>
            <a:chOff x="3072" y="1751"/>
            <a:chExt cx="1831" cy="1321"/>
          </a:xfrm>
        </p:grpSpPr>
        <p:graphicFrame>
          <p:nvGraphicFramePr>
            <p:cNvPr id="4102" name="Object 32"/>
            <p:cNvGraphicFramePr>
              <a:graphicFrameLocks noChangeAspect="1"/>
            </p:cNvGraphicFramePr>
            <p:nvPr/>
          </p:nvGraphicFramePr>
          <p:xfrm>
            <a:off x="4176" y="2688"/>
            <a:ext cx="2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公式" r:id="rId11" imgW="126780" imgH="215526" progId="Equation.3">
                    <p:embed/>
                  </p:oleObj>
                </mc:Choice>
                <mc:Fallback>
                  <p:oleObj name="公式" r:id="rId11" imgW="126780" imgH="215526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688"/>
                          <a:ext cx="2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Line 33"/>
            <p:cNvSpPr>
              <a:spLocks noChangeShapeType="1"/>
            </p:cNvSpPr>
            <p:nvPr/>
          </p:nvSpPr>
          <p:spPr bwMode="auto">
            <a:xfrm>
              <a:off x="3120" y="2064"/>
              <a:ext cx="1536" cy="480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4" name="Line 34"/>
            <p:cNvSpPr>
              <a:spLocks noChangeShapeType="1"/>
            </p:cNvSpPr>
            <p:nvPr/>
          </p:nvSpPr>
          <p:spPr bwMode="auto">
            <a:xfrm flipV="1">
              <a:off x="3600" y="2544"/>
              <a:ext cx="1008" cy="384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103" name="Object 35"/>
            <p:cNvGraphicFramePr>
              <a:graphicFrameLocks noChangeAspect="1"/>
            </p:cNvGraphicFramePr>
            <p:nvPr/>
          </p:nvGraphicFramePr>
          <p:xfrm>
            <a:off x="3744" y="1824"/>
            <a:ext cx="25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9" name="公式" r:id="rId13" imgW="139579" imgH="215713" progId="Equation.3">
                    <p:embed/>
                  </p:oleObj>
                </mc:Choice>
                <mc:Fallback>
                  <p:oleObj name="公式" r:id="rId13" imgW="139579" imgH="215713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824"/>
                          <a:ext cx="25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36"/>
            <p:cNvGraphicFramePr>
              <a:graphicFrameLocks noChangeAspect="1"/>
            </p:cNvGraphicFramePr>
            <p:nvPr/>
          </p:nvGraphicFramePr>
          <p:xfrm>
            <a:off x="3408" y="2576"/>
            <a:ext cx="249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0" name="公式" r:id="rId15" imgW="164885" imgH="215619" progId="Equation.3">
                    <p:embed/>
                  </p:oleObj>
                </mc:Choice>
                <mc:Fallback>
                  <p:oleObj name="公式" r:id="rId15" imgW="164885" imgH="215619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76"/>
                          <a:ext cx="24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37"/>
            <p:cNvGraphicFramePr>
              <a:graphicFrameLocks noChangeAspect="1"/>
            </p:cNvGraphicFramePr>
            <p:nvPr/>
          </p:nvGraphicFramePr>
          <p:xfrm>
            <a:off x="3075" y="1751"/>
            <a:ext cx="268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" name="公式" r:id="rId17" imgW="177569" imgH="215619" progId="Equation.3">
                    <p:embed/>
                  </p:oleObj>
                </mc:Choice>
                <mc:Fallback>
                  <p:oleObj name="公式" r:id="rId17" imgW="177569" imgH="215619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" y="1751"/>
                          <a:ext cx="268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5" name="Oval 38"/>
            <p:cNvSpPr>
              <a:spLocks noChangeArrowheads="1"/>
            </p:cNvSpPr>
            <p:nvPr/>
          </p:nvSpPr>
          <p:spPr bwMode="auto">
            <a:xfrm>
              <a:off x="3600" y="2880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4116" name="Oval 39"/>
            <p:cNvSpPr>
              <a:spLocks noChangeArrowheads="1"/>
            </p:cNvSpPr>
            <p:nvPr/>
          </p:nvSpPr>
          <p:spPr bwMode="auto">
            <a:xfrm>
              <a:off x="3072" y="2016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aphicFrame>
          <p:nvGraphicFramePr>
            <p:cNvPr id="4106" name="Object 40"/>
            <p:cNvGraphicFramePr>
              <a:graphicFrameLocks noChangeAspect="1"/>
            </p:cNvGraphicFramePr>
            <p:nvPr/>
          </p:nvGraphicFramePr>
          <p:xfrm>
            <a:off x="4634" y="2251"/>
            <a:ext cx="26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" name="公式" r:id="rId19" imgW="152268" imgH="164957" progId="Equation.3">
                    <p:embed/>
                  </p:oleObj>
                </mc:Choice>
                <mc:Fallback>
                  <p:oleObj name="公式" r:id="rId19" imgW="152268" imgH="164957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" y="2251"/>
                          <a:ext cx="269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1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C7AFF81-8249-4BEE-BDC9-A979B80E3A9A}" type="slidenum">
              <a:rPr lang="en-US" altLang="zh-CN" smtClean="0"/>
              <a:pPr algn="ctr"/>
              <a:t>19</a:t>
            </a:fld>
            <a:endParaRPr lang="en-US" altLang="zh-CN" smtClean="0"/>
          </a:p>
        </p:txBody>
      </p:sp>
      <p:grpSp>
        <p:nvGrpSpPr>
          <p:cNvPr id="5135" name="Group 2"/>
          <p:cNvGrpSpPr>
            <a:grpSpLocks/>
          </p:cNvGrpSpPr>
          <p:nvPr/>
        </p:nvGrpSpPr>
        <p:grpSpPr bwMode="auto">
          <a:xfrm>
            <a:off x="3124200" y="228600"/>
            <a:ext cx="5715000" cy="4114800"/>
            <a:chOff x="1248" y="576"/>
            <a:chExt cx="3600" cy="2592"/>
          </a:xfrm>
        </p:grpSpPr>
        <p:sp>
          <p:nvSpPr>
            <p:cNvPr id="5141" name="Line 3"/>
            <p:cNvSpPr>
              <a:spLocks noChangeShapeType="1"/>
            </p:cNvSpPr>
            <p:nvPr/>
          </p:nvSpPr>
          <p:spPr bwMode="auto">
            <a:xfrm flipV="1">
              <a:off x="1536" y="768"/>
              <a:ext cx="0" cy="187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2" name="Line 4"/>
            <p:cNvSpPr>
              <a:spLocks noChangeShapeType="1"/>
            </p:cNvSpPr>
            <p:nvPr/>
          </p:nvSpPr>
          <p:spPr bwMode="auto">
            <a:xfrm flipV="1">
              <a:off x="1536" y="2208"/>
              <a:ext cx="1536" cy="432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3" name="Line 5"/>
            <p:cNvSpPr>
              <a:spLocks noChangeShapeType="1"/>
            </p:cNvSpPr>
            <p:nvPr/>
          </p:nvSpPr>
          <p:spPr bwMode="auto">
            <a:xfrm flipV="1">
              <a:off x="1536" y="1296"/>
              <a:ext cx="624" cy="1344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 flipV="1">
              <a:off x="3024" y="816"/>
              <a:ext cx="624" cy="139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 flipV="1">
              <a:off x="2160" y="816"/>
              <a:ext cx="1488" cy="48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6" name="Line 8"/>
            <p:cNvSpPr>
              <a:spLocks noChangeShapeType="1"/>
            </p:cNvSpPr>
            <p:nvPr/>
          </p:nvSpPr>
          <p:spPr bwMode="auto">
            <a:xfrm flipV="1">
              <a:off x="1536" y="816"/>
              <a:ext cx="2112" cy="1824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7" name="Line 9"/>
            <p:cNvSpPr>
              <a:spLocks noChangeShapeType="1"/>
            </p:cNvSpPr>
            <p:nvPr/>
          </p:nvSpPr>
          <p:spPr bwMode="auto">
            <a:xfrm>
              <a:off x="1536" y="26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8" name="Line 10"/>
            <p:cNvSpPr>
              <a:spLocks noChangeShapeType="1"/>
            </p:cNvSpPr>
            <p:nvPr/>
          </p:nvSpPr>
          <p:spPr bwMode="auto">
            <a:xfrm>
              <a:off x="2736" y="28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9" name="Line 11"/>
            <p:cNvSpPr>
              <a:spLocks noChangeShapeType="1"/>
            </p:cNvSpPr>
            <p:nvPr/>
          </p:nvSpPr>
          <p:spPr bwMode="auto">
            <a:xfrm flipH="1">
              <a:off x="153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0" name="Text Box 12"/>
            <p:cNvSpPr txBox="1">
              <a:spLocks noChangeArrowheads="1"/>
            </p:cNvSpPr>
            <p:nvPr/>
          </p:nvSpPr>
          <p:spPr bwMode="auto">
            <a:xfrm>
              <a:off x="1920" y="288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sp>
          <p:nvSpPr>
            <p:cNvPr id="5151" name="Text Box 13"/>
            <p:cNvSpPr txBox="1">
              <a:spLocks noChangeArrowheads="1"/>
            </p:cNvSpPr>
            <p:nvPr/>
          </p:nvSpPr>
          <p:spPr bwMode="auto">
            <a:xfrm>
              <a:off x="1872" y="2880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sp>
          <p:nvSpPr>
            <p:cNvPr id="5152" name="Line 14"/>
            <p:cNvSpPr>
              <a:spLocks noChangeShapeType="1"/>
            </p:cNvSpPr>
            <p:nvPr/>
          </p:nvSpPr>
          <p:spPr bwMode="auto">
            <a:xfrm>
              <a:off x="3024" y="22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3" name="Text Box 15"/>
            <p:cNvSpPr txBox="1">
              <a:spLocks noChangeArrowheads="1"/>
            </p:cNvSpPr>
            <p:nvPr/>
          </p:nvSpPr>
          <p:spPr bwMode="auto">
            <a:xfrm>
              <a:off x="1728" y="81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sp>
          <p:nvSpPr>
            <p:cNvPr id="5154" name="Text Box 16"/>
            <p:cNvSpPr txBox="1">
              <a:spLocks noChangeArrowheads="1"/>
            </p:cNvSpPr>
            <p:nvPr/>
          </p:nvSpPr>
          <p:spPr bwMode="auto">
            <a:xfrm>
              <a:off x="1680" y="129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graphicFrame>
          <p:nvGraphicFramePr>
            <p:cNvPr id="5124" name="Object 17"/>
            <p:cNvGraphicFramePr>
              <a:graphicFrameLocks noChangeAspect="1"/>
            </p:cNvGraphicFramePr>
            <p:nvPr/>
          </p:nvGraphicFramePr>
          <p:xfrm>
            <a:off x="1776" y="1152"/>
            <a:ext cx="286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0" name="公式" r:id="rId3" imgW="190500" imgH="228600" progId="">
                    <p:embed/>
                  </p:oleObj>
                </mc:Choice>
                <mc:Fallback>
                  <p:oleObj name="公式" r:id="rId3" imgW="190500" imgH="22860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152"/>
                          <a:ext cx="286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5" name="Text Box 18"/>
            <p:cNvSpPr txBox="1">
              <a:spLocks noChangeArrowheads="1"/>
            </p:cNvSpPr>
            <p:nvPr/>
          </p:nvSpPr>
          <p:spPr bwMode="auto">
            <a:xfrm>
              <a:off x="3216" y="72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graphicFrame>
          <p:nvGraphicFramePr>
            <p:cNvPr id="5125" name="Object 19"/>
            <p:cNvGraphicFramePr>
              <a:graphicFrameLocks noChangeAspect="1"/>
            </p:cNvGraphicFramePr>
            <p:nvPr/>
          </p:nvGraphicFramePr>
          <p:xfrm>
            <a:off x="3312" y="604"/>
            <a:ext cx="22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1" name="公式" r:id="rId5" imgW="152334" imgH="190417" progId="">
                    <p:embed/>
                  </p:oleObj>
                </mc:Choice>
                <mc:Fallback>
                  <p:oleObj name="公式" r:id="rId5" imgW="152334" imgH="190417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604"/>
                          <a:ext cx="222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6" name="Text Box 20"/>
            <p:cNvSpPr txBox="1">
              <a:spLocks noChangeArrowheads="1"/>
            </p:cNvSpPr>
            <p:nvPr/>
          </p:nvSpPr>
          <p:spPr bwMode="auto">
            <a:xfrm>
              <a:off x="2736" y="196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graphicFrame>
          <p:nvGraphicFramePr>
            <p:cNvPr id="5126" name="Object 21"/>
            <p:cNvGraphicFramePr>
              <a:graphicFrameLocks noChangeAspect="1"/>
            </p:cNvGraphicFramePr>
            <p:nvPr/>
          </p:nvGraphicFramePr>
          <p:xfrm>
            <a:off x="2736" y="1872"/>
            <a:ext cx="281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2" name="公式" r:id="rId7" imgW="177646" imgH="228402" progId="">
                    <p:embed/>
                  </p:oleObj>
                </mc:Choice>
                <mc:Fallback>
                  <p:oleObj name="公式" r:id="rId7" imgW="177646" imgH="228402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872"/>
                          <a:ext cx="281" cy="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7" name="Arc 22"/>
            <p:cNvSpPr>
              <a:spLocks/>
            </p:cNvSpPr>
            <p:nvPr/>
          </p:nvSpPr>
          <p:spPr bwMode="auto">
            <a:xfrm>
              <a:off x="1632" y="2400"/>
              <a:ext cx="19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8" name="Arc 23"/>
            <p:cNvSpPr>
              <a:spLocks/>
            </p:cNvSpPr>
            <p:nvPr/>
          </p:nvSpPr>
          <p:spPr bwMode="auto">
            <a:xfrm>
              <a:off x="1872" y="2352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9" name="Arc 24"/>
            <p:cNvSpPr>
              <a:spLocks/>
            </p:cNvSpPr>
            <p:nvPr/>
          </p:nvSpPr>
          <p:spPr bwMode="auto">
            <a:xfrm>
              <a:off x="2208" y="244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27" name="Object 25"/>
            <p:cNvGraphicFramePr>
              <a:graphicFrameLocks noChangeAspect="1"/>
            </p:cNvGraphicFramePr>
            <p:nvPr/>
          </p:nvGraphicFramePr>
          <p:xfrm>
            <a:off x="1728" y="2016"/>
            <a:ext cx="25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3" name="公式" r:id="rId9" imgW="190335" imgH="215713" progId="">
                    <p:embed/>
                  </p:oleObj>
                </mc:Choice>
                <mc:Fallback>
                  <p:oleObj name="公式" r:id="rId9" imgW="190335" imgH="215713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016"/>
                          <a:ext cx="256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0" name="Text Box 26"/>
            <p:cNvSpPr txBox="1">
              <a:spLocks noChangeArrowheads="1"/>
            </p:cNvSpPr>
            <p:nvPr/>
          </p:nvSpPr>
          <p:spPr bwMode="auto">
            <a:xfrm>
              <a:off x="384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graphicFrame>
          <p:nvGraphicFramePr>
            <p:cNvPr id="5128" name="Object 27"/>
            <p:cNvGraphicFramePr>
              <a:graphicFrameLocks noChangeAspect="1"/>
            </p:cNvGraphicFramePr>
            <p:nvPr/>
          </p:nvGraphicFramePr>
          <p:xfrm>
            <a:off x="2064" y="2160"/>
            <a:ext cx="20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4" name="公式" r:id="rId11" imgW="139579" imgH="164957" progId="">
                    <p:embed/>
                  </p:oleObj>
                </mc:Choice>
                <mc:Fallback>
                  <p:oleObj name="公式" r:id="rId11" imgW="139579" imgH="164957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160"/>
                          <a:ext cx="205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28"/>
            <p:cNvGraphicFramePr>
              <a:graphicFrameLocks noChangeAspect="1"/>
            </p:cNvGraphicFramePr>
            <p:nvPr/>
          </p:nvGraphicFramePr>
          <p:xfrm>
            <a:off x="2352" y="2352"/>
            <a:ext cx="21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5" name="公式" r:id="rId13" imgW="164885" imgH="215619" progId="">
                    <p:embed/>
                  </p:oleObj>
                </mc:Choice>
                <mc:Fallback>
                  <p:oleObj name="公式" r:id="rId13" imgW="164885" imgH="215619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352"/>
                          <a:ext cx="219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1" name="Text Box 29"/>
            <p:cNvSpPr txBox="1">
              <a:spLocks noChangeArrowheads="1"/>
            </p:cNvSpPr>
            <p:nvPr/>
          </p:nvSpPr>
          <p:spPr bwMode="auto">
            <a:xfrm>
              <a:off x="4272" y="273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162" name="Text Box 30"/>
            <p:cNvSpPr txBox="1">
              <a:spLocks noChangeArrowheads="1"/>
            </p:cNvSpPr>
            <p:nvPr/>
          </p:nvSpPr>
          <p:spPr bwMode="auto">
            <a:xfrm>
              <a:off x="1248" y="72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5163" name="Line 31"/>
            <p:cNvSpPr>
              <a:spLocks noChangeShapeType="1"/>
            </p:cNvSpPr>
            <p:nvPr/>
          </p:nvSpPr>
          <p:spPr bwMode="auto">
            <a:xfrm>
              <a:off x="1536" y="2640"/>
              <a:ext cx="3168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4" name="Line 32"/>
            <p:cNvSpPr>
              <a:spLocks noChangeShapeType="1"/>
            </p:cNvSpPr>
            <p:nvPr/>
          </p:nvSpPr>
          <p:spPr bwMode="auto">
            <a:xfrm>
              <a:off x="3648" y="816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5" name="Line 33"/>
            <p:cNvSpPr>
              <a:spLocks noChangeShapeType="1"/>
            </p:cNvSpPr>
            <p:nvPr/>
          </p:nvSpPr>
          <p:spPr bwMode="auto">
            <a:xfrm flipH="1">
              <a:off x="3680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30" name="Object 34"/>
            <p:cNvGraphicFramePr>
              <a:graphicFrameLocks noChangeAspect="1"/>
            </p:cNvGraphicFramePr>
            <p:nvPr/>
          </p:nvGraphicFramePr>
          <p:xfrm>
            <a:off x="1888" y="2752"/>
            <a:ext cx="80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6" name="公式" r:id="rId15" imgW="545626" imgH="215713" progId="">
                    <p:embed/>
                  </p:oleObj>
                </mc:Choice>
                <mc:Fallback>
                  <p:oleObj name="公式" r:id="rId15" imgW="545626" imgH="215713" progId="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" y="2752"/>
                          <a:ext cx="808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6" name="Text Box 35"/>
            <p:cNvSpPr txBox="1">
              <a:spLocks noChangeArrowheads="1"/>
            </p:cNvSpPr>
            <p:nvPr/>
          </p:nvSpPr>
          <p:spPr bwMode="auto">
            <a:xfrm>
              <a:off x="2016" y="283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kumimoji="1" lang="zh-CN" altLang="zh-CN" sz="2400">
                <a:latin typeface="Times New Roman" pitchFamily="18" charset="0"/>
              </a:endParaRPr>
            </a:p>
          </p:txBody>
        </p:sp>
        <p:graphicFrame>
          <p:nvGraphicFramePr>
            <p:cNvPr id="5131" name="Object 36"/>
            <p:cNvGraphicFramePr>
              <a:graphicFrameLocks noChangeAspect="1"/>
            </p:cNvGraphicFramePr>
            <p:nvPr/>
          </p:nvGraphicFramePr>
          <p:xfrm>
            <a:off x="2928" y="2784"/>
            <a:ext cx="771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7" name="公式" r:id="rId17" imgW="583693" imgH="215713" progId="">
                    <p:embed/>
                  </p:oleObj>
                </mc:Choice>
                <mc:Fallback>
                  <p:oleObj name="公式" r:id="rId17" imgW="583693" imgH="215713" progId="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784"/>
                          <a:ext cx="771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7" name="Line 37"/>
            <p:cNvSpPr>
              <a:spLocks noChangeShapeType="1"/>
            </p:cNvSpPr>
            <p:nvPr/>
          </p:nvSpPr>
          <p:spPr bwMode="auto">
            <a:xfrm>
              <a:off x="3024" y="22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8" name="Line 38"/>
            <p:cNvSpPr>
              <a:spLocks noChangeShapeType="1"/>
            </p:cNvSpPr>
            <p:nvPr/>
          </p:nvSpPr>
          <p:spPr bwMode="auto">
            <a:xfrm>
              <a:off x="3648" y="81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9" name="Line 39"/>
            <p:cNvSpPr>
              <a:spLocks noChangeShapeType="1"/>
            </p:cNvSpPr>
            <p:nvPr/>
          </p:nvSpPr>
          <p:spPr bwMode="auto">
            <a:xfrm flipV="1">
              <a:off x="4080" y="8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70" name="Line 40"/>
            <p:cNvSpPr>
              <a:spLocks noChangeShapeType="1"/>
            </p:cNvSpPr>
            <p:nvPr/>
          </p:nvSpPr>
          <p:spPr bwMode="auto">
            <a:xfrm>
              <a:off x="4080" y="18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71" name="Line 41"/>
            <p:cNvSpPr>
              <a:spLocks noChangeShapeType="1"/>
            </p:cNvSpPr>
            <p:nvPr/>
          </p:nvSpPr>
          <p:spPr bwMode="auto">
            <a:xfrm flipV="1">
              <a:off x="408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72" name="Line 42"/>
            <p:cNvSpPr>
              <a:spLocks noChangeShapeType="1"/>
            </p:cNvSpPr>
            <p:nvPr/>
          </p:nvSpPr>
          <p:spPr bwMode="auto">
            <a:xfrm>
              <a:off x="408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32" name="Object 43"/>
            <p:cNvGraphicFramePr>
              <a:graphicFrameLocks noChangeAspect="1"/>
            </p:cNvGraphicFramePr>
            <p:nvPr/>
          </p:nvGraphicFramePr>
          <p:xfrm>
            <a:off x="4128" y="2208"/>
            <a:ext cx="720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8" name="公式" r:id="rId19" imgW="532937" imgH="215713" progId="">
                    <p:embed/>
                  </p:oleObj>
                </mc:Choice>
                <mc:Fallback>
                  <p:oleObj name="公式" r:id="rId19" imgW="532937" imgH="215713" progId="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208"/>
                          <a:ext cx="720" cy="2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3" name="Object 44"/>
            <p:cNvGraphicFramePr>
              <a:graphicFrameLocks noChangeAspect="1"/>
            </p:cNvGraphicFramePr>
            <p:nvPr/>
          </p:nvGraphicFramePr>
          <p:xfrm>
            <a:off x="3840" y="1392"/>
            <a:ext cx="816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9" name="公式" r:id="rId21" imgW="558558" imgH="215806" progId="">
                    <p:embed/>
                  </p:oleObj>
                </mc:Choice>
                <mc:Fallback>
                  <p:oleObj name="公式" r:id="rId21" imgW="558558" imgH="215806" progId="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392"/>
                          <a:ext cx="816" cy="3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Text Box 45"/>
          <p:cNvSpPr txBox="1">
            <a:spLocks noChangeArrowheads="1"/>
          </p:cNvSpPr>
          <p:nvPr/>
        </p:nvSpPr>
        <p:spPr bwMode="auto">
          <a:xfrm>
            <a:off x="228600" y="188913"/>
            <a:ext cx="2828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8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[</a:t>
            </a:r>
            <a:r>
              <a:rPr kumimoji="1" lang="zh-CN" altLang="en-US" sz="28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同方向、同频率</a:t>
            </a:r>
          </a:p>
          <a:p>
            <a:pPr eaLnBrk="1" hangingPunct="1"/>
            <a:r>
              <a:rPr kumimoji="1" lang="zh-CN" altLang="en-US" sz="28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振动的合成</a:t>
            </a:r>
            <a:r>
              <a:rPr kumimoji="1" lang="en-US" altLang="zh-CN" sz="28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]</a:t>
            </a:r>
            <a:endParaRPr kumimoji="1" lang="en-US" altLang="zh-CN" sz="2800" b="1"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5122" name="Object 48"/>
          <p:cNvGraphicFramePr>
            <a:graphicFrameLocks noChangeAspect="1"/>
          </p:cNvGraphicFramePr>
          <p:nvPr/>
        </p:nvGraphicFramePr>
        <p:xfrm>
          <a:off x="1655763" y="4419600"/>
          <a:ext cx="56816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23" imgW="2222500" imgH="279400" progId="Equation.3">
                  <p:embed/>
                </p:oleObj>
              </mc:Choice>
              <mc:Fallback>
                <p:oleObj name="Equation" r:id="rId23" imgW="2222500" imgH="2794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419600"/>
                        <a:ext cx="56816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9"/>
          <p:cNvGraphicFramePr>
            <a:graphicFrameLocks noChangeAspect="1"/>
          </p:cNvGraphicFramePr>
          <p:nvPr/>
        </p:nvGraphicFramePr>
        <p:xfrm>
          <a:off x="1795463" y="5410200"/>
          <a:ext cx="5019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25" imgW="1905000" imgH="431800" progId="Equation.3">
                  <p:embed/>
                </p:oleObj>
              </mc:Choice>
              <mc:Fallback>
                <p:oleObj name="Equation" r:id="rId25" imgW="1905000" imgH="4318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5410200"/>
                        <a:ext cx="50196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7" name="Group 56"/>
          <p:cNvGrpSpPr>
            <a:grpSpLocks/>
          </p:cNvGrpSpPr>
          <p:nvPr/>
        </p:nvGrpSpPr>
        <p:grpSpPr bwMode="auto">
          <a:xfrm>
            <a:off x="303213" y="2636838"/>
            <a:ext cx="2540000" cy="804862"/>
            <a:chOff x="191" y="1661"/>
            <a:chExt cx="1600" cy="507"/>
          </a:xfrm>
        </p:grpSpPr>
        <p:sp>
          <p:nvSpPr>
            <p:cNvPr id="5139" name="Text Box 54"/>
            <p:cNvSpPr txBox="1">
              <a:spLocks noChangeArrowheads="1"/>
            </p:cNvSpPr>
            <p:nvPr/>
          </p:nvSpPr>
          <p:spPr bwMode="auto">
            <a:xfrm>
              <a:off x="191" y="1937"/>
              <a:ext cx="8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solidFill>
                    <a:srgbClr val="9900CC"/>
                  </a:solidFill>
                  <a:latin typeface="方正姚体" pitchFamily="2" charset="-122"/>
                  <a:ea typeface="方正姚体" pitchFamily="2" charset="-122"/>
                </a:rPr>
                <a:t>复平面表示</a:t>
              </a:r>
            </a:p>
          </p:txBody>
        </p:sp>
        <p:sp>
          <p:nvSpPr>
            <p:cNvPr id="5140" name="Line 55"/>
            <p:cNvSpPr>
              <a:spLocks noChangeShapeType="1"/>
            </p:cNvSpPr>
            <p:nvPr/>
          </p:nvSpPr>
          <p:spPr bwMode="auto">
            <a:xfrm flipV="1">
              <a:off x="930" y="1661"/>
              <a:ext cx="861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8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55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74B9099-3D1C-4F77-A104-21355429FF53}" type="slidenum">
              <a:rPr lang="en-US" altLang="zh-CN" smtClean="0"/>
              <a:pPr algn="ctr"/>
              <a:t>2</a:t>
            </a:fld>
            <a:endParaRPr lang="en-US" altLang="zh-CN" smtClean="0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1219200" y="4352922"/>
            <a:ext cx="55102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6.2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波的叠加原理（独立性原理）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1219200" y="1857364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6.1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1905000" y="255269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800" b="1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波的反射定律、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折射定律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1219200" y="503396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6.3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3886200" y="5019673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  <a:sym typeface="Symbol" pitchFamily="18" charset="2"/>
              </a:rPr>
              <a:t></a:t>
            </a:r>
            <a:r>
              <a:rPr kumimoji="1" lang="en-US" altLang="zh-CN" sz="28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8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相干条件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928794" y="3643293"/>
            <a:ext cx="294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波的散射及分类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905000" y="3052743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波的衍射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214414" y="5695949"/>
            <a:ext cx="2801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>6.4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驻  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99C6FE3-E7E9-4CC3-B126-540EE0A8FFB0}" type="slidenum">
              <a:rPr lang="en-US" altLang="zh-CN" smtClean="0"/>
              <a:pPr algn="ctr"/>
              <a:t>20</a:t>
            </a:fld>
            <a:endParaRPr lang="en-US" altLang="zh-CN" smtClean="0"/>
          </a:p>
        </p:txBody>
      </p:sp>
      <p:sp>
        <p:nvSpPr>
          <p:cNvPr id="6157" name="Text Box 5"/>
          <p:cNvSpPr txBox="1">
            <a:spLocks noChangeArrowheads="1"/>
          </p:cNvSpPr>
          <p:nvPr/>
        </p:nvSpPr>
        <p:spPr bwMode="auto">
          <a:xfrm>
            <a:off x="704850" y="260350"/>
            <a:ext cx="5883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下面讨论干涉现象中的强度分布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714480" y="1214422"/>
            <a:ext cx="4427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在 </a:t>
            </a:r>
            <a:r>
              <a:rPr kumimoji="1" lang="en-US" altLang="zh-CN" sz="2800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点的合成振动为：</a:t>
            </a: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1066800" y="1981194"/>
          <a:ext cx="5105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3" imgW="1815312" imgH="215806" progId="Equation.3">
                  <p:embed/>
                </p:oleObj>
              </mc:Choice>
              <mc:Fallback>
                <p:oleObj name="Equation" r:id="rId3" imgW="1815312" imgH="21580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194"/>
                        <a:ext cx="5105400" cy="590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6"/>
          <p:cNvGraphicFramePr>
            <a:graphicFrameLocks noChangeAspect="1"/>
          </p:cNvGraphicFramePr>
          <p:nvPr/>
        </p:nvGraphicFramePr>
        <p:xfrm>
          <a:off x="2971800" y="3705220"/>
          <a:ext cx="472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5" imgW="1576800" imgH="175320" progId="Equation.3">
                  <p:embed/>
                </p:oleObj>
              </mc:Choice>
              <mc:Fallback>
                <p:oleObj name="Equation" r:id="rId5" imgW="1576800" imgH="1753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05220"/>
                        <a:ext cx="472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381000" y="2790820"/>
            <a:ext cx="174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其中：</a:t>
            </a:r>
          </a:p>
        </p:txBody>
      </p:sp>
      <p:sp>
        <p:nvSpPr>
          <p:cNvPr id="6160" name="Text Box 29"/>
          <p:cNvSpPr txBox="1">
            <a:spLocks noChangeArrowheads="1"/>
          </p:cNvSpPr>
          <p:nvPr/>
        </p:nvSpPr>
        <p:spPr bwMode="auto">
          <a:xfrm>
            <a:off x="457200" y="4422791"/>
            <a:ext cx="850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由于波的强度正比于振幅，所以合振动的强度为：</a:t>
            </a:r>
          </a:p>
        </p:txBody>
      </p:sp>
      <p:graphicFrame>
        <p:nvGraphicFramePr>
          <p:cNvPr id="6148" name="Object 30"/>
          <p:cNvGraphicFramePr>
            <a:graphicFrameLocks noChangeAspect="1"/>
          </p:cNvGraphicFramePr>
          <p:nvPr/>
        </p:nvGraphicFramePr>
        <p:xfrm>
          <a:off x="1890713" y="5108591"/>
          <a:ext cx="41449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7" imgW="1726451" imgH="253890" progId="Equation.3">
                  <p:embed/>
                </p:oleObj>
              </mc:Choice>
              <mc:Fallback>
                <p:oleObj name="Equation" r:id="rId7" imgW="1726451" imgH="25389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5108591"/>
                        <a:ext cx="41449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1"/>
          <p:cNvGraphicFramePr>
            <a:graphicFrameLocks noChangeAspect="1"/>
          </p:cNvGraphicFramePr>
          <p:nvPr/>
        </p:nvGraphicFramePr>
        <p:xfrm>
          <a:off x="1554163" y="2714620"/>
          <a:ext cx="4435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9" imgW="1854200" imgH="393700" progId="Equation.3">
                  <p:embed/>
                </p:oleObj>
              </mc:Choice>
              <mc:Fallback>
                <p:oleObj name="Equation" r:id="rId9" imgW="18542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714620"/>
                        <a:ext cx="44354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2" name="Group 38"/>
          <p:cNvGrpSpPr>
            <a:grpSpLocks/>
          </p:cNvGrpSpPr>
          <p:nvPr/>
        </p:nvGrpSpPr>
        <p:grpSpPr bwMode="auto">
          <a:xfrm>
            <a:off x="5791200" y="533400"/>
            <a:ext cx="2906713" cy="2097088"/>
            <a:chOff x="3072" y="1751"/>
            <a:chExt cx="1831" cy="1321"/>
          </a:xfrm>
        </p:grpSpPr>
        <p:graphicFrame>
          <p:nvGraphicFramePr>
            <p:cNvPr id="6150" name="Object 39"/>
            <p:cNvGraphicFramePr>
              <a:graphicFrameLocks noChangeAspect="1"/>
            </p:cNvGraphicFramePr>
            <p:nvPr/>
          </p:nvGraphicFramePr>
          <p:xfrm>
            <a:off x="4176" y="2688"/>
            <a:ext cx="2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6" name="公式" r:id="rId11" imgW="126780" imgH="215526" progId="Equation.3">
                    <p:embed/>
                  </p:oleObj>
                </mc:Choice>
                <mc:Fallback>
                  <p:oleObj name="公式" r:id="rId11" imgW="126780" imgH="21552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688"/>
                          <a:ext cx="2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Line 40"/>
            <p:cNvSpPr>
              <a:spLocks noChangeShapeType="1"/>
            </p:cNvSpPr>
            <p:nvPr/>
          </p:nvSpPr>
          <p:spPr bwMode="auto">
            <a:xfrm>
              <a:off x="3120" y="2064"/>
              <a:ext cx="1536" cy="480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Line 41"/>
            <p:cNvSpPr>
              <a:spLocks noChangeShapeType="1"/>
            </p:cNvSpPr>
            <p:nvPr/>
          </p:nvSpPr>
          <p:spPr bwMode="auto">
            <a:xfrm flipV="1">
              <a:off x="3600" y="2544"/>
              <a:ext cx="1008" cy="384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1" name="Object 42"/>
            <p:cNvGraphicFramePr>
              <a:graphicFrameLocks noChangeAspect="1"/>
            </p:cNvGraphicFramePr>
            <p:nvPr/>
          </p:nvGraphicFramePr>
          <p:xfrm>
            <a:off x="3744" y="1824"/>
            <a:ext cx="25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7" name="公式" r:id="rId13" imgW="139579" imgH="215713" progId="Equation.3">
                    <p:embed/>
                  </p:oleObj>
                </mc:Choice>
                <mc:Fallback>
                  <p:oleObj name="公式" r:id="rId13" imgW="139579" imgH="215713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824"/>
                          <a:ext cx="25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43"/>
            <p:cNvGraphicFramePr>
              <a:graphicFrameLocks noChangeAspect="1"/>
            </p:cNvGraphicFramePr>
            <p:nvPr/>
          </p:nvGraphicFramePr>
          <p:xfrm>
            <a:off x="3408" y="2576"/>
            <a:ext cx="249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8" name="公式" r:id="rId15" imgW="164885" imgH="215619" progId="Equation.3">
                    <p:embed/>
                  </p:oleObj>
                </mc:Choice>
                <mc:Fallback>
                  <p:oleObj name="公式" r:id="rId15" imgW="164885" imgH="215619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76"/>
                          <a:ext cx="24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44"/>
            <p:cNvGraphicFramePr>
              <a:graphicFrameLocks noChangeAspect="1"/>
            </p:cNvGraphicFramePr>
            <p:nvPr/>
          </p:nvGraphicFramePr>
          <p:xfrm>
            <a:off x="3075" y="1751"/>
            <a:ext cx="268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9" name="公式" r:id="rId17" imgW="177569" imgH="215619" progId="Equation.3">
                    <p:embed/>
                  </p:oleObj>
                </mc:Choice>
                <mc:Fallback>
                  <p:oleObj name="公式" r:id="rId17" imgW="177569" imgH="215619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" y="1751"/>
                          <a:ext cx="268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6" name="Oval 45"/>
            <p:cNvSpPr>
              <a:spLocks noChangeArrowheads="1"/>
            </p:cNvSpPr>
            <p:nvPr/>
          </p:nvSpPr>
          <p:spPr bwMode="auto">
            <a:xfrm>
              <a:off x="3600" y="2880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6167" name="Oval 46"/>
            <p:cNvSpPr>
              <a:spLocks noChangeArrowheads="1"/>
            </p:cNvSpPr>
            <p:nvPr/>
          </p:nvSpPr>
          <p:spPr bwMode="auto">
            <a:xfrm>
              <a:off x="3072" y="2016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aphicFrame>
          <p:nvGraphicFramePr>
            <p:cNvPr id="6154" name="Object 47"/>
            <p:cNvGraphicFramePr>
              <a:graphicFrameLocks noChangeAspect="1"/>
            </p:cNvGraphicFramePr>
            <p:nvPr/>
          </p:nvGraphicFramePr>
          <p:xfrm>
            <a:off x="4634" y="2251"/>
            <a:ext cx="26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0" name="公式" r:id="rId19" imgW="152268" imgH="164957" progId="Equation.3">
                    <p:embed/>
                  </p:oleObj>
                </mc:Choice>
                <mc:Fallback>
                  <p:oleObj name="公式" r:id="rId19" imgW="152268" imgH="164957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" y="2251"/>
                          <a:ext cx="269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3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627438" y="6334125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99C6FE3-E7E9-4CC3-B126-540EE0A8FFB0}" type="slidenum">
              <a:rPr lang="en-US" altLang="zh-CN" smtClean="0"/>
              <a:pPr algn="ctr"/>
              <a:t>21</a:t>
            </a:fld>
            <a:endParaRPr lang="en-US" altLang="zh-CN" smtClean="0"/>
          </a:p>
        </p:txBody>
      </p:sp>
      <p:graphicFrame>
        <p:nvGraphicFramePr>
          <p:cNvPr id="6147" name="Object 26"/>
          <p:cNvGraphicFramePr>
            <a:graphicFrameLocks noChangeAspect="1"/>
          </p:cNvGraphicFramePr>
          <p:nvPr/>
        </p:nvGraphicFramePr>
        <p:xfrm>
          <a:off x="1357290" y="1928802"/>
          <a:ext cx="472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7" name="Equation" r:id="rId3" imgW="1576800" imgH="175320" progId="Equation.3">
                  <p:embed/>
                </p:oleObj>
              </mc:Choice>
              <mc:Fallback>
                <p:oleObj name="Equation" r:id="rId3" imgW="1576800" imgH="1753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928802"/>
                        <a:ext cx="472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29"/>
          <p:cNvSpPr txBox="1">
            <a:spLocks noChangeArrowheads="1"/>
          </p:cNvSpPr>
          <p:nvPr/>
        </p:nvSpPr>
        <p:spPr bwMode="auto">
          <a:xfrm>
            <a:off x="636587" y="2857496"/>
            <a:ext cx="850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由于波的强度正比于振幅，所以合振动的强度为：</a:t>
            </a:r>
          </a:p>
        </p:txBody>
      </p:sp>
      <p:graphicFrame>
        <p:nvGraphicFramePr>
          <p:cNvPr id="6148" name="Object 30"/>
          <p:cNvGraphicFramePr>
            <a:graphicFrameLocks noChangeAspect="1"/>
          </p:cNvGraphicFramePr>
          <p:nvPr/>
        </p:nvGraphicFramePr>
        <p:xfrm>
          <a:off x="1500166" y="3500438"/>
          <a:ext cx="41449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" name="Equation" r:id="rId5" imgW="1726451" imgH="253890" progId="Equation.3">
                  <p:embed/>
                </p:oleObj>
              </mc:Choice>
              <mc:Fallback>
                <p:oleObj name="Equation" r:id="rId5" imgW="1726451" imgH="25389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500438"/>
                        <a:ext cx="41449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1"/>
          <p:cNvGraphicFramePr>
            <a:graphicFrameLocks noChangeAspect="1"/>
          </p:cNvGraphicFramePr>
          <p:nvPr/>
        </p:nvGraphicFramePr>
        <p:xfrm>
          <a:off x="1428728" y="928670"/>
          <a:ext cx="4435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Equation" r:id="rId7" imgW="1854200" imgH="393700" progId="Equation.3">
                  <p:embed/>
                </p:oleObj>
              </mc:Choice>
              <mc:Fallback>
                <p:oleObj name="Equation" r:id="rId7" imgW="18542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928670"/>
                        <a:ext cx="44354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28596" y="4286257"/>
            <a:ext cx="7994650" cy="1276351"/>
            <a:chOff x="341" y="3504"/>
            <a:chExt cx="5036" cy="804"/>
          </a:xfrm>
        </p:grpSpPr>
        <p:sp>
          <p:nvSpPr>
            <p:cNvPr id="6168" name="Text Box 34"/>
            <p:cNvSpPr txBox="1">
              <a:spLocks noChangeArrowheads="1"/>
            </p:cNvSpPr>
            <p:nvPr/>
          </p:nvSpPr>
          <p:spPr bwMode="auto">
            <a:xfrm>
              <a:off x="341" y="3504"/>
              <a:ext cx="50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对空间不同的位置，都有恒定的       ，因而合强度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在空间形成稳定的分布，即有干涉现象。 </a:t>
              </a:r>
            </a:p>
          </p:txBody>
        </p:sp>
        <p:graphicFrame>
          <p:nvGraphicFramePr>
            <p:cNvPr id="6155" name="Object 33"/>
            <p:cNvGraphicFramePr>
              <a:graphicFrameLocks noChangeAspect="1"/>
            </p:cNvGraphicFramePr>
            <p:nvPr/>
          </p:nvGraphicFramePr>
          <p:xfrm>
            <a:off x="3552" y="3594"/>
            <a:ext cx="384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0" name="公式" r:id="rId9" imgW="241195" imgH="203112" progId="Equation.3">
                    <p:embed/>
                  </p:oleObj>
                </mc:Choice>
                <mc:Fallback>
                  <p:oleObj name="公式" r:id="rId9" imgW="241195" imgH="203112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594"/>
                          <a:ext cx="384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791200" y="533400"/>
            <a:ext cx="2906713" cy="2097088"/>
            <a:chOff x="3072" y="1751"/>
            <a:chExt cx="1831" cy="1321"/>
          </a:xfrm>
        </p:grpSpPr>
        <p:graphicFrame>
          <p:nvGraphicFramePr>
            <p:cNvPr id="6150" name="Object 39"/>
            <p:cNvGraphicFramePr>
              <a:graphicFrameLocks noChangeAspect="1"/>
            </p:cNvGraphicFramePr>
            <p:nvPr/>
          </p:nvGraphicFramePr>
          <p:xfrm>
            <a:off x="4176" y="2688"/>
            <a:ext cx="2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1" name="公式" r:id="rId11" imgW="126780" imgH="215526" progId="Equation.3">
                    <p:embed/>
                  </p:oleObj>
                </mc:Choice>
                <mc:Fallback>
                  <p:oleObj name="公式" r:id="rId11" imgW="126780" imgH="21552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688"/>
                          <a:ext cx="2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Line 40"/>
            <p:cNvSpPr>
              <a:spLocks noChangeShapeType="1"/>
            </p:cNvSpPr>
            <p:nvPr/>
          </p:nvSpPr>
          <p:spPr bwMode="auto">
            <a:xfrm>
              <a:off x="3120" y="2064"/>
              <a:ext cx="1536" cy="480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Line 41"/>
            <p:cNvSpPr>
              <a:spLocks noChangeShapeType="1"/>
            </p:cNvSpPr>
            <p:nvPr/>
          </p:nvSpPr>
          <p:spPr bwMode="auto">
            <a:xfrm flipV="1">
              <a:off x="3600" y="2544"/>
              <a:ext cx="1008" cy="384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1" name="Object 42"/>
            <p:cNvGraphicFramePr>
              <a:graphicFrameLocks noChangeAspect="1"/>
            </p:cNvGraphicFramePr>
            <p:nvPr/>
          </p:nvGraphicFramePr>
          <p:xfrm>
            <a:off x="3744" y="1824"/>
            <a:ext cx="25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2" name="公式" r:id="rId13" imgW="139579" imgH="215713" progId="Equation.3">
                    <p:embed/>
                  </p:oleObj>
                </mc:Choice>
                <mc:Fallback>
                  <p:oleObj name="公式" r:id="rId13" imgW="139579" imgH="215713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824"/>
                          <a:ext cx="25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43"/>
            <p:cNvGraphicFramePr>
              <a:graphicFrameLocks noChangeAspect="1"/>
            </p:cNvGraphicFramePr>
            <p:nvPr/>
          </p:nvGraphicFramePr>
          <p:xfrm>
            <a:off x="3408" y="2576"/>
            <a:ext cx="249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3" name="公式" r:id="rId15" imgW="164885" imgH="215619" progId="Equation.3">
                    <p:embed/>
                  </p:oleObj>
                </mc:Choice>
                <mc:Fallback>
                  <p:oleObj name="公式" r:id="rId15" imgW="164885" imgH="215619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76"/>
                          <a:ext cx="24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44"/>
            <p:cNvGraphicFramePr>
              <a:graphicFrameLocks noChangeAspect="1"/>
            </p:cNvGraphicFramePr>
            <p:nvPr/>
          </p:nvGraphicFramePr>
          <p:xfrm>
            <a:off x="3075" y="1751"/>
            <a:ext cx="268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4" name="公式" r:id="rId17" imgW="177569" imgH="215619" progId="Equation.3">
                    <p:embed/>
                  </p:oleObj>
                </mc:Choice>
                <mc:Fallback>
                  <p:oleObj name="公式" r:id="rId17" imgW="177569" imgH="215619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" y="1751"/>
                          <a:ext cx="268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6" name="Oval 45"/>
            <p:cNvSpPr>
              <a:spLocks noChangeArrowheads="1"/>
            </p:cNvSpPr>
            <p:nvPr/>
          </p:nvSpPr>
          <p:spPr bwMode="auto">
            <a:xfrm>
              <a:off x="3600" y="2880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6167" name="Oval 46"/>
            <p:cNvSpPr>
              <a:spLocks noChangeArrowheads="1"/>
            </p:cNvSpPr>
            <p:nvPr/>
          </p:nvSpPr>
          <p:spPr bwMode="auto">
            <a:xfrm>
              <a:off x="3072" y="2016"/>
              <a:ext cx="93" cy="9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aphicFrame>
          <p:nvGraphicFramePr>
            <p:cNvPr id="6154" name="Object 47"/>
            <p:cNvGraphicFramePr>
              <a:graphicFrameLocks noChangeAspect="1"/>
            </p:cNvGraphicFramePr>
            <p:nvPr/>
          </p:nvGraphicFramePr>
          <p:xfrm>
            <a:off x="4634" y="2251"/>
            <a:ext cx="26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45" name="公式" r:id="rId19" imgW="152268" imgH="164957" progId="Equation.3">
                    <p:embed/>
                  </p:oleObj>
                </mc:Choice>
                <mc:Fallback>
                  <p:oleObj name="公式" r:id="rId19" imgW="152268" imgH="164957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" y="2251"/>
                          <a:ext cx="269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3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627438" y="6334125"/>
            <a:ext cx="2895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5875" y="63960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6F50AB6-A8AA-46D0-AB7C-E94AE466320A}" type="slidenum">
              <a:rPr lang="en-US" altLang="zh-CN" smtClean="0"/>
              <a:pPr algn="ctr"/>
              <a:t>22</a:t>
            </a:fld>
            <a:endParaRPr lang="en-US" altLang="zh-CN" smtClean="0"/>
          </a:p>
        </p:txBody>
      </p:sp>
      <p:sp>
        <p:nvSpPr>
          <p:cNvPr id="7180" name="Text Box 30"/>
          <p:cNvSpPr txBox="1">
            <a:spLocks noChangeArrowheads="1"/>
          </p:cNvSpPr>
          <p:nvPr/>
        </p:nvSpPr>
        <p:spPr bwMode="auto">
          <a:xfrm>
            <a:off x="0" y="457200"/>
            <a:ext cx="3375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干涉相长的条件：</a:t>
            </a:r>
          </a:p>
        </p:txBody>
      </p:sp>
      <p:graphicFrame>
        <p:nvGraphicFramePr>
          <p:cNvPr id="7170" name="Object 31"/>
          <p:cNvGraphicFramePr>
            <a:graphicFrameLocks noChangeAspect="1"/>
          </p:cNvGraphicFramePr>
          <p:nvPr/>
        </p:nvGraphicFramePr>
        <p:xfrm>
          <a:off x="3151188" y="457200"/>
          <a:ext cx="543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3" imgW="1916868" imgH="215806" progId="Equation.3">
                  <p:embed/>
                </p:oleObj>
              </mc:Choice>
              <mc:Fallback>
                <p:oleObj name="Equation" r:id="rId3" imgW="1916868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57200"/>
                        <a:ext cx="543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2"/>
          <p:cNvGraphicFramePr>
            <a:graphicFrameLocks noChangeAspect="1"/>
          </p:cNvGraphicFramePr>
          <p:nvPr/>
        </p:nvGraphicFramePr>
        <p:xfrm>
          <a:off x="1143000" y="1219200"/>
          <a:ext cx="2847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5" imgW="1206500" imgH="228600" progId="Equation.3">
                  <p:embed/>
                </p:oleObj>
              </mc:Choice>
              <mc:Fallback>
                <p:oleObj name="Equation" r:id="rId5" imgW="120650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28479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3"/>
          <p:cNvGraphicFramePr>
            <a:graphicFrameLocks noChangeAspect="1"/>
          </p:cNvGraphicFramePr>
          <p:nvPr/>
        </p:nvGraphicFramePr>
        <p:xfrm>
          <a:off x="4724400" y="1295400"/>
          <a:ext cx="33861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7" imgW="1701800" imgH="254000" progId="Equation.3">
                  <p:embed/>
                </p:oleObj>
              </mc:Choice>
              <mc:Fallback>
                <p:oleObj name="Equation" r:id="rId7" imgW="1701800" imgH="2540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95400"/>
                        <a:ext cx="338613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34"/>
          <p:cNvSpPr txBox="1">
            <a:spLocks noChangeArrowheads="1"/>
          </p:cNvSpPr>
          <p:nvPr/>
        </p:nvSpPr>
        <p:spPr bwMode="auto">
          <a:xfrm>
            <a:off x="0" y="2133600"/>
            <a:ext cx="3346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干涉相消的条件：</a:t>
            </a:r>
          </a:p>
        </p:txBody>
      </p:sp>
      <p:graphicFrame>
        <p:nvGraphicFramePr>
          <p:cNvPr id="7173" name="Object 35"/>
          <p:cNvGraphicFramePr>
            <a:graphicFrameLocks noChangeAspect="1"/>
          </p:cNvGraphicFramePr>
          <p:nvPr/>
        </p:nvGraphicFramePr>
        <p:xfrm>
          <a:off x="3200400" y="2105025"/>
          <a:ext cx="54895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9" imgW="2717800" imgH="635000" progId="Equation.3">
                  <p:embed/>
                </p:oleObj>
              </mc:Choice>
              <mc:Fallback>
                <p:oleObj name="Equation" r:id="rId9" imgW="2717800" imgH="6350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05025"/>
                        <a:ext cx="548957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6"/>
          <p:cNvGraphicFramePr>
            <a:graphicFrameLocks noChangeAspect="1"/>
          </p:cNvGraphicFramePr>
          <p:nvPr/>
        </p:nvGraphicFramePr>
        <p:xfrm>
          <a:off x="496888" y="3505200"/>
          <a:ext cx="30845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11" imgW="1282700" imgH="215900" progId="Equation.3">
                  <p:embed/>
                </p:oleObj>
              </mc:Choice>
              <mc:Fallback>
                <p:oleObj name="Equation" r:id="rId11" imgW="1282700" imgH="2159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3505200"/>
                        <a:ext cx="30845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37"/>
          <p:cNvGraphicFramePr>
            <a:graphicFrameLocks noChangeAspect="1"/>
          </p:cNvGraphicFramePr>
          <p:nvPr/>
        </p:nvGraphicFramePr>
        <p:xfrm>
          <a:off x="4267200" y="3581400"/>
          <a:ext cx="3919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13" imgW="1675673" imgH="253890" progId="Equation.3">
                  <p:embed/>
                </p:oleObj>
              </mc:Choice>
              <mc:Fallback>
                <p:oleObj name="Equation" r:id="rId13" imgW="1675673" imgH="25389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581400"/>
                        <a:ext cx="39195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38"/>
          <p:cNvSpPr txBox="1">
            <a:spLocks noChangeArrowheads="1"/>
          </p:cNvSpPr>
          <p:nvPr/>
        </p:nvSpPr>
        <p:spPr bwMode="auto">
          <a:xfrm>
            <a:off x="1066800" y="4419600"/>
            <a:ext cx="7466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当两相干波源为同相波源时，相干条件写为：</a:t>
            </a:r>
          </a:p>
        </p:txBody>
      </p:sp>
      <p:graphicFrame>
        <p:nvGraphicFramePr>
          <p:cNvPr id="7176" name="Object 39"/>
          <p:cNvGraphicFramePr>
            <a:graphicFrameLocks noChangeAspect="1"/>
          </p:cNvGraphicFramePr>
          <p:nvPr/>
        </p:nvGraphicFramePr>
        <p:xfrm>
          <a:off x="1295400" y="5181600"/>
          <a:ext cx="5634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15" imgW="2145369" imgH="215806" progId="Equation.3">
                  <p:embed/>
                </p:oleObj>
              </mc:Choice>
              <mc:Fallback>
                <p:oleObj name="Equation" r:id="rId15" imgW="2145369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81600"/>
                        <a:ext cx="56340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40"/>
          <p:cNvGraphicFramePr>
            <a:graphicFrameLocks noChangeAspect="1"/>
          </p:cNvGraphicFramePr>
          <p:nvPr/>
        </p:nvGraphicFramePr>
        <p:xfrm>
          <a:off x="1295400" y="5791200"/>
          <a:ext cx="55800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17" imgW="2590800" imgH="393700" progId="Equation.3">
                  <p:embed/>
                </p:oleObj>
              </mc:Choice>
              <mc:Fallback>
                <p:oleObj name="Equation" r:id="rId17" imgW="25908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91200"/>
                        <a:ext cx="55800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3" name="Group 48"/>
          <p:cNvGrpSpPr>
            <a:grpSpLocks/>
          </p:cNvGrpSpPr>
          <p:nvPr/>
        </p:nvGrpSpPr>
        <p:grpSpPr bwMode="auto">
          <a:xfrm>
            <a:off x="376238" y="4306888"/>
            <a:ext cx="615950" cy="2336800"/>
            <a:chOff x="189" y="2705"/>
            <a:chExt cx="388" cy="1472"/>
          </a:xfrm>
        </p:grpSpPr>
        <p:sp>
          <p:nvSpPr>
            <p:cNvPr id="7187" name="Text Box 42"/>
            <p:cNvSpPr txBox="1">
              <a:spLocks noChangeArrowheads="1"/>
            </p:cNvSpPr>
            <p:nvPr/>
          </p:nvSpPr>
          <p:spPr bwMode="auto">
            <a:xfrm>
              <a:off x="189" y="2705"/>
              <a:ext cx="388" cy="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称     为波程差</a:t>
              </a:r>
            </a:p>
          </p:txBody>
        </p:sp>
        <p:graphicFrame>
          <p:nvGraphicFramePr>
            <p:cNvPr id="7178" name="Object 43"/>
            <p:cNvGraphicFramePr>
              <a:graphicFrameLocks noChangeAspect="1"/>
            </p:cNvGraphicFramePr>
            <p:nvPr/>
          </p:nvGraphicFramePr>
          <p:xfrm>
            <a:off x="270" y="2928"/>
            <a:ext cx="26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" name="公式" r:id="rId19" imgW="139579" imgH="177646" progId="Equation.3">
                    <p:embed/>
                  </p:oleObj>
                </mc:Choice>
                <mc:Fallback>
                  <p:oleObj name="公式" r:id="rId19" imgW="139579" imgH="177646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" y="2928"/>
                          <a:ext cx="26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4" name="Text Box 45"/>
          <p:cNvSpPr txBox="1">
            <a:spLocks noChangeArrowheads="1"/>
          </p:cNvSpPr>
          <p:nvPr/>
        </p:nvSpPr>
        <p:spPr bwMode="auto">
          <a:xfrm>
            <a:off x="6915150" y="520541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相长干涉</a:t>
            </a:r>
          </a:p>
        </p:txBody>
      </p:sp>
      <p:sp>
        <p:nvSpPr>
          <p:cNvPr id="7185" name="Text Box 46"/>
          <p:cNvSpPr txBox="1">
            <a:spLocks noChangeArrowheads="1"/>
          </p:cNvSpPr>
          <p:nvPr/>
        </p:nvSpPr>
        <p:spPr bwMode="auto">
          <a:xfrm>
            <a:off x="6948488" y="5876925"/>
            <a:ext cx="183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相消干涉</a:t>
            </a:r>
          </a:p>
        </p:txBody>
      </p:sp>
      <p:sp>
        <p:nvSpPr>
          <p:cNvPr id="7186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波的干涉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3EBE-AFA1-4DAB-8F5A-472D9021CE9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392352" y="1052736"/>
            <a:ext cx="2801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b="1" dirty="0" smtClean="0">
                <a:latin typeface="方正姚体" pitchFamily="2" charset="-122"/>
                <a:ea typeface="方正姚体" pitchFamily="2" charset="-122"/>
              </a:rPr>
              <a:t>§6.4  </a:t>
            </a:r>
            <a:r>
              <a:rPr kumimoji="1" lang="zh-CN" altLang="en-US" sz="3600" b="1" dirty="0">
                <a:latin typeface="方正姚体" pitchFamily="2" charset="-122"/>
                <a:ea typeface="方正姚体" pitchFamily="2" charset="-122"/>
              </a:rPr>
              <a:t>驻  波</a:t>
            </a:r>
          </a:p>
        </p:txBody>
      </p:sp>
      <p:sp>
        <p:nvSpPr>
          <p:cNvPr id="5" name="标题 9"/>
          <p:cNvSpPr txBox="1">
            <a:spLocks/>
          </p:cNvSpPr>
          <p:nvPr/>
        </p:nvSpPr>
        <p:spPr>
          <a:xfrm>
            <a:off x="1223628" y="188640"/>
            <a:ext cx="3672408" cy="7831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smtClean="0">
                <a:latin typeface="方正姚体" pitchFamily="2" charset="-122"/>
                <a:ea typeface="方正姚体" pitchFamily="2" charset="-122"/>
              </a:rPr>
              <a:t>振动和波</a:t>
            </a:r>
            <a:endParaRPr lang="zh-CN" altLang="en-US" sz="3600" b="1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52" y="2057400"/>
            <a:ext cx="4300558" cy="43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55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74B9099-3D1C-4F77-A104-21355429FF53}" type="slidenum">
              <a:rPr lang="en-US" altLang="zh-CN" smtClean="0"/>
              <a:pPr algn="ctr"/>
              <a:t>24</a:t>
            </a:fld>
            <a:endParaRPr lang="en-US" altLang="zh-CN" smtClean="0"/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1890713" y="2624135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产生驻波的演示实验</a:t>
            </a:r>
          </a:p>
        </p:txBody>
      </p:sp>
      <p:sp>
        <p:nvSpPr>
          <p:cNvPr id="20493" name="Text Box 23"/>
          <p:cNvSpPr txBox="1">
            <a:spLocks noChangeArrowheads="1"/>
          </p:cNvSpPr>
          <p:nvPr/>
        </p:nvSpPr>
        <p:spPr bwMode="auto">
          <a:xfrm>
            <a:off x="1890713" y="3143248"/>
            <a:ext cx="5818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8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驻波的表达式、驻波的振幅、相位</a:t>
            </a:r>
          </a:p>
        </p:txBody>
      </p:sp>
      <p:sp>
        <p:nvSpPr>
          <p:cNvPr id="20494" name="Text Box 25"/>
          <p:cNvSpPr txBox="1">
            <a:spLocks noChangeArrowheads="1"/>
          </p:cNvSpPr>
          <p:nvPr/>
        </p:nvSpPr>
        <p:spPr bwMode="auto">
          <a:xfrm>
            <a:off x="1219200" y="4405323"/>
            <a:ext cx="2536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6.4.2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半波损失</a:t>
            </a:r>
          </a:p>
        </p:txBody>
      </p:sp>
      <p:sp>
        <p:nvSpPr>
          <p:cNvPr id="20495" name="Text Box 26"/>
          <p:cNvSpPr txBox="1">
            <a:spLocks noChangeArrowheads="1"/>
          </p:cNvSpPr>
          <p:nvPr/>
        </p:nvSpPr>
        <p:spPr bwMode="auto">
          <a:xfrm>
            <a:off x="1890713" y="3690943"/>
            <a:ext cx="270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驻波的能量     </a:t>
            </a:r>
          </a:p>
        </p:txBody>
      </p:sp>
      <p:sp>
        <p:nvSpPr>
          <p:cNvPr id="20496" name="Text Box 27"/>
          <p:cNvSpPr txBox="1">
            <a:spLocks noChangeArrowheads="1"/>
          </p:cNvSpPr>
          <p:nvPr/>
        </p:nvSpPr>
        <p:spPr bwMode="auto">
          <a:xfrm>
            <a:off x="1238250" y="5119703"/>
            <a:ext cx="2993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6.4.3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简正模式     </a:t>
            </a:r>
          </a:p>
        </p:txBody>
      </p:sp>
      <p:sp>
        <p:nvSpPr>
          <p:cNvPr id="20498" name="Text Box 33"/>
          <p:cNvSpPr txBox="1">
            <a:spLocks noChangeArrowheads="1"/>
          </p:cNvSpPr>
          <p:nvPr/>
        </p:nvSpPr>
        <p:spPr bwMode="auto">
          <a:xfrm>
            <a:off x="1219200" y="2071678"/>
            <a:ext cx="2801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>6.4.1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驻  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175" y="63817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CAB9118-1085-4F0C-83C8-E59F14D9AD6F}" type="slidenum">
              <a:rPr lang="en-US" altLang="zh-CN" smtClean="0"/>
              <a:pPr algn="ctr"/>
              <a:t>25</a:t>
            </a:fld>
            <a:endParaRPr lang="en-US" altLang="zh-CN" smtClean="0"/>
          </a:p>
        </p:txBody>
      </p:sp>
      <p:grpSp>
        <p:nvGrpSpPr>
          <p:cNvPr id="8198" name="Group 67"/>
          <p:cNvGrpSpPr>
            <a:grpSpLocks/>
          </p:cNvGrpSpPr>
          <p:nvPr/>
        </p:nvGrpSpPr>
        <p:grpSpPr bwMode="auto">
          <a:xfrm>
            <a:off x="971550" y="1666886"/>
            <a:ext cx="8027988" cy="3262312"/>
            <a:chOff x="612" y="789"/>
            <a:chExt cx="5057" cy="2055"/>
          </a:xfrm>
        </p:grpSpPr>
        <p:sp>
          <p:nvSpPr>
            <p:cNvPr id="8234" name="Text Box 2"/>
            <p:cNvSpPr txBox="1">
              <a:spLocks noChangeArrowheads="1"/>
            </p:cNvSpPr>
            <p:nvPr/>
          </p:nvSpPr>
          <p:spPr bwMode="auto">
            <a:xfrm>
              <a:off x="612" y="789"/>
              <a:ext cx="5057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驻波是干涉的特例。当频率与绳长调整适当，绳上分段振动，某些点振幅特大，某些点几乎不动，称为驻波。驻波的特点不是振动的传播，而是媒质中各质点都作稳定的振动。</a:t>
              </a:r>
            </a:p>
          </p:txBody>
        </p:sp>
        <p:sp>
          <p:nvSpPr>
            <p:cNvPr id="8235" name="Text Box 4"/>
            <p:cNvSpPr txBox="1">
              <a:spLocks noChangeArrowheads="1"/>
            </p:cNvSpPr>
            <p:nvPr/>
          </p:nvSpPr>
          <p:spPr bwMode="auto">
            <a:xfrm>
              <a:off x="1610" y="1979"/>
              <a:ext cx="313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28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分别沿</a:t>
              </a:r>
              <a:r>
                <a:rPr kumimoji="1" lang="en-US" altLang="zh-CN" sz="2800" i="1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x </a:t>
              </a:r>
              <a:r>
                <a:rPr kumimoji="1" lang="zh-CN" altLang="en-US" sz="28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轴正、负方向传播的</a:t>
              </a:r>
            </a:p>
            <a:p>
              <a:r>
                <a:rPr kumimoji="1" lang="zh-CN" altLang="en-US" sz="28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同频率、同初相位的两列相干</a:t>
              </a:r>
            </a:p>
            <a:p>
              <a:r>
                <a:rPr kumimoji="1" lang="zh-CN" altLang="en-US" sz="28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波，其合成波就是典型的驻波</a:t>
              </a:r>
            </a:p>
          </p:txBody>
        </p:sp>
      </p:grpSp>
      <p:sp>
        <p:nvSpPr>
          <p:cNvPr id="8199" name="Text Box 59"/>
          <p:cNvSpPr txBox="1">
            <a:spLocks noChangeArrowheads="1"/>
          </p:cNvSpPr>
          <p:nvPr/>
        </p:nvSpPr>
        <p:spPr bwMode="auto">
          <a:xfrm>
            <a:off x="3186113" y="195263"/>
            <a:ext cx="2801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§6.4  </a:t>
            </a:r>
            <a:r>
              <a:rPr kumimoji="1" lang="zh-CN" altLang="en-US" sz="2800" b="1" dirty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 波</a:t>
            </a:r>
          </a:p>
        </p:txBody>
      </p:sp>
      <p:sp>
        <p:nvSpPr>
          <p:cNvPr id="8200" name="Text Box 60"/>
          <p:cNvSpPr txBox="1">
            <a:spLocks noChangeArrowheads="1"/>
          </p:cNvSpPr>
          <p:nvPr/>
        </p:nvSpPr>
        <p:spPr bwMode="auto">
          <a:xfrm>
            <a:off x="833438" y="1100148"/>
            <a:ext cx="2801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6.4.1  </a:t>
            </a:r>
            <a:r>
              <a:rPr kumimoji="1" lang="zh-CN" altLang="en-US" sz="2800" b="1" dirty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</a:p>
        </p:txBody>
      </p:sp>
      <p:grpSp>
        <p:nvGrpSpPr>
          <p:cNvPr id="8201" name="Group 102"/>
          <p:cNvGrpSpPr>
            <a:grpSpLocks/>
          </p:cNvGrpSpPr>
          <p:nvPr/>
        </p:nvGrpSpPr>
        <p:grpSpPr bwMode="auto">
          <a:xfrm>
            <a:off x="2071670" y="5429264"/>
            <a:ext cx="5780105" cy="1133461"/>
            <a:chOff x="576" y="2841"/>
            <a:chExt cx="4370" cy="1293"/>
          </a:xfrm>
        </p:grpSpPr>
        <p:grpSp>
          <p:nvGrpSpPr>
            <p:cNvPr id="8203" name="Group 100"/>
            <p:cNvGrpSpPr>
              <a:grpSpLocks/>
            </p:cNvGrpSpPr>
            <p:nvPr/>
          </p:nvGrpSpPr>
          <p:grpSpPr bwMode="auto">
            <a:xfrm>
              <a:off x="576" y="2841"/>
              <a:ext cx="4370" cy="1293"/>
              <a:chOff x="576" y="2841"/>
              <a:chExt cx="4370" cy="1293"/>
            </a:xfrm>
          </p:grpSpPr>
          <p:grpSp>
            <p:nvGrpSpPr>
              <p:cNvPr id="8205" name="Group 98"/>
              <p:cNvGrpSpPr>
                <a:grpSpLocks/>
              </p:cNvGrpSpPr>
              <p:nvPr/>
            </p:nvGrpSpPr>
            <p:grpSpPr bwMode="auto">
              <a:xfrm>
                <a:off x="576" y="2841"/>
                <a:ext cx="4370" cy="1293"/>
                <a:chOff x="576" y="2841"/>
                <a:chExt cx="4370" cy="1293"/>
              </a:xfrm>
            </p:grpSpPr>
            <p:graphicFrame>
              <p:nvGraphicFramePr>
                <p:cNvPr id="8194" name="Object 34"/>
                <p:cNvGraphicFramePr>
                  <a:graphicFrameLocks noChangeAspect="1"/>
                </p:cNvGraphicFramePr>
                <p:nvPr/>
              </p:nvGraphicFramePr>
              <p:xfrm>
                <a:off x="576" y="2934"/>
                <a:ext cx="593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36" name="公式" r:id="rId3" imgW="457002" imgH="203112" progId="Equation.3">
                        <p:embed/>
                      </p:oleObj>
                    </mc:Choice>
                    <mc:Fallback>
                      <p:oleObj name="公式" r:id="rId3" imgW="457002" imgH="203112" progId="Equation.3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2934"/>
                              <a:ext cx="593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28" name="Freeform 35"/>
                <p:cNvSpPr>
                  <a:spLocks/>
                </p:cNvSpPr>
                <p:nvPr/>
              </p:nvSpPr>
              <p:spPr bwMode="auto">
                <a:xfrm>
                  <a:off x="1173" y="2841"/>
                  <a:ext cx="1" cy="1293"/>
                </a:xfrm>
                <a:custGeom>
                  <a:avLst/>
                  <a:gdLst>
                    <a:gd name="T0" fmla="*/ 0 w 1"/>
                    <a:gd name="T1" fmla="*/ 1293 h 1293"/>
                    <a:gd name="T2" fmla="*/ 1 w 1"/>
                    <a:gd name="T3" fmla="*/ 0 h 1293"/>
                    <a:gd name="T4" fmla="*/ 0 60000 65536"/>
                    <a:gd name="T5" fmla="*/ 0 60000 65536"/>
                    <a:gd name="T6" fmla="*/ 0 w 1"/>
                    <a:gd name="T7" fmla="*/ 0 h 1293"/>
                    <a:gd name="T8" fmla="*/ 1 w 1"/>
                    <a:gd name="T9" fmla="*/ 1293 h 129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293">
                      <a:moveTo>
                        <a:pt x="0" y="1293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sm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195" name="Object 37"/>
                <p:cNvGraphicFramePr>
                  <a:graphicFrameLocks noChangeAspect="1"/>
                </p:cNvGraphicFramePr>
                <p:nvPr/>
              </p:nvGraphicFramePr>
              <p:xfrm>
                <a:off x="4720" y="3489"/>
                <a:ext cx="226" cy="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37" name="Equation" r:id="rId5" imgW="88746" imgH="152136" progId="Equation.3">
                        <p:embed/>
                      </p:oleObj>
                    </mc:Choice>
                    <mc:Fallback>
                      <p:oleObj name="Equation" r:id="rId5" imgW="88746" imgH="152136" progId="Equation.3">
                        <p:embed/>
                        <p:pic>
                          <p:nvPicPr>
                            <p:cNvPr id="0" name="Object 3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0" y="3489"/>
                              <a:ext cx="226" cy="2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29" name="Line 38"/>
                <p:cNvSpPr>
                  <a:spLocks noChangeShapeType="1"/>
                </p:cNvSpPr>
                <p:nvPr/>
              </p:nvSpPr>
              <p:spPr bwMode="auto">
                <a:xfrm>
                  <a:off x="1074" y="3510"/>
                  <a:ext cx="3677" cy="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 type="arrow" w="med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0" name="Freeform 49"/>
                <p:cNvSpPr>
                  <a:spLocks/>
                </p:cNvSpPr>
                <p:nvPr/>
              </p:nvSpPr>
              <p:spPr bwMode="auto">
                <a:xfrm>
                  <a:off x="1187" y="3507"/>
                  <a:ext cx="1549" cy="545"/>
                </a:xfrm>
                <a:custGeom>
                  <a:avLst/>
                  <a:gdLst>
                    <a:gd name="T0" fmla="*/ 0 w 1549"/>
                    <a:gd name="T1" fmla="*/ 0 h 545"/>
                    <a:gd name="T2" fmla="*/ 159 w 1549"/>
                    <a:gd name="T3" fmla="*/ 121 h 545"/>
                    <a:gd name="T4" fmla="*/ 882 w 1549"/>
                    <a:gd name="T5" fmla="*/ 538 h 545"/>
                    <a:gd name="T6" fmla="*/ 1549 w 1549"/>
                    <a:gd name="T7" fmla="*/ 77 h 5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9"/>
                    <a:gd name="T13" fmla="*/ 0 h 545"/>
                    <a:gd name="T14" fmla="*/ 1549 w 1549"/>
                    <a:gd name="T15" fmla="*/ 545 h 5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9" h="545">
                      <a:moveTo>
                        <a:pt x="0" y="0"/>
                      </a:moveTo>
                      <a:cubicBezTo>
                        <a:pt x="29" y="20"/>
                        <a:pt x="12" y="31"/>
                        <a:pt x="159" y="121"/>
                      </a:cubicBezTo>
                      <a:cubicBezTo>
                        <a:pt x="335" y="282"/>
                        <a:pt x="650" y="545"/>
                        <a:pt x="882" y="538"/>
                      </a:cubicBezTo>
                      <a:cubicBezTo>
                        <a:pt x="1114" y="531"/>
                        <a:pt x="1438" y="154"/>
                        <a:pt x="1549" y="77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1" name="Freeform 50"/>
                <p:cNvSpPr>
                  <a:spLocks/>
                </p:cNvSpPr>
                <p:nvPr/>
              </p:nvSpPr>
              <p:spPr bwMode="auto">
                <a:xfrm>
                  <a:off x="2815" y="3024"/>
                  <a:ext cx="1782" cy="739"/>
                </a:xfrm>
                <a:custGeom>
                  <a:avLst/>
                  <a:gdLst>
                    <a:gd name="T0" fmla="*/ 1782 w 1782"/>
                    <a:gd name="T1" fmla="*/ 739 h 739"/>
                    <a:gd name="T2" fmla="*/ 1461 w 1782"/>
                    <a:gd name="T3" fmla="*/ 505 h 739"/>
                    <a:gd name="T4" fmla="*/ 758 w 1782"/>
                    <a:gd name="T5" fmla="*/ 8 h 739"/>
                    <a:gd name="T6" fmla="*/ 0 w 1782"/>
                    <a:gd name="T7" fmla="*/ 556 h 7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82"/>
                    <a:gd name="T13" fmla="*/ 0 h 739"/>
                    <a:gd name="T14" fmla="*/ 1782 w 1782"/>
                    <a:gd name="T15" fmla="*/ 739 h 7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82" h="739">
                      <a:moveTo>
                        <a:pt x="1782" y="739"/>
                      </a:moveTo>
                      <a:cubicBezTo>
                        <a:pt x="1731" y="700"/>
                        <a:pt x="1632" y="627"/>
                        <a:pt x="1461" y="505"/>
                      </a:cubicBezTo>
                      <a:cubicBezTo>
                        <a:pt x="1285" y="344"/>
                        <a:pt x="1001" y="0"/>
                        <a:pt x="758" y="8"/>
                      </a:cubicBezTo>
                      <a:cubicBezTo>
                        <a:pt x="515" y="16"/>
                        <a:pt x="158" y="442"/>
                        <a:pt x="0" y="556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2" name="Freeform 51"/>
                <p:cNvSpPr>
                  <a:spLocks/>
                </p:cNvSpPr>
                <p:nvPr/>
              </p:nvSpPr>
              <p:spPr bwMode="auto">
                <a:xfrm>
                  <a:off x="2733" y="3158"/>
                  <a:ext cx="1790" cy="969"/>
                </a:xfrm>
                <a:custGeom>
                  <a:avLst/>
                  <a:gdLst>
                    <a:gd name="T0" fmla="*/ 1790 w 1790"/>
                    <a:gd name="T1" fmla="*/ 0 h 969"/>
                    <a:gd name="T2" fmla="*/ 1468 w 1790"/>
                    <a:gd name="T3" fmla="*/ 468 h 969"/>
                    <a:gd name="T4" fmla="*/ 853 w 1790"/>
                    <a:gd name="T5" fmla="*/ 936 h 969"/>
                    <a:gd name="T6" fmla="*/ 0 w 1790"/>
                    <a:gd name="T7" fmla="*/ 269 h 9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90"/>
                    <a:gd name="T13" fmla="*/ 0 h 969"/>
                    <a:gd name="T14" fmla="*/ 1790 w 1790"/>
                    <a:gd name="T15" fmla="*/ 969 h 9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90" h="969">
                      <a:moveTo>
                        <a:pt x="1790" y="0"/>
                      </a:moveTo>
                      <a:cubicBezTo>
                        <a:pt x="1736" y="78"/>
                        <a:pt x="1624" y="312"/>
                        <a:pt x="1468" y="468"/>
                      </a:cubicBezTo>
                      <a:cubicBezTo>
                        <a:pt x="1312" y="624"/>
                        <a:pt x="1098" y="969"/>
                        <a:pt x="853" y="936"/>
                      </a:cubicBezTo>
                      <a:cubicBezTo>
                        <a:pt x="608" y="903"/>
                        <a:pt x="178" y="408"/>
                        <a:pt x="0" y="269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3" name="Freeform 52"/>
                <p:cNvSpPr>
                  <a:spLocks/>
                </p:cNvSpPr>
                <p:nvPr/>
              </p:nvSpPr>
              <p:spPr bwMode="auto">
                <a:xfrm>
                  <a:off x="1187" y="2948"/>
                  <a:ext cx="1549" cy="546"/>
                </a:xfrm>
                <a:custGeom>
                  <a:avLst/>
                  <a:gdLst>
                    <a:gd name="T0" fmla="*/ 0 w 1549"/>
                    <a:gd name="T1" fmla="*/ 546 h 546"/>
                    <a:gd name="T2" fmla="*/ 159 w 1549"/>
                    <a:gd name="T3" fmla="*/ 424 h 546"/>
                    <a:gd name="T4" fmla="*/ 882 w 1549"/>
                    <a:gd name="T5" fmla="*/ 7 h 546"/>
                    <a:gd name="T6" fmla="*/ 1549 w 1549"/>
                    <a:gd name="T7" fmla="*/ 468 h 5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9"/>
                    <a:gd name="T13" fmla="*/ 0 h 546"/>
                    <a:gd name="T14" fmla="*/ 1549 w 1549"/>
                    <a:gd name="T15" fmla="*/ 546 h 5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9" h="546">
                      <a:moveTo>
                        <a:pt x="0" y="546"/>
                      </a:moveTo>
                      <a:cubicBezTo>
                        <a:pt x="29" y="526"/>
                        <a:pt x="12" y="514"/>
                        <a:pt x="159" y="424"/>
                      </a:cubicBezTo>
                      <a:cubicBezTo>
                        <a:pt x="335" y="263"/>
                        <a:pt x="650" y="0"/>
                        <a:pt x="882" y="7"/>
                      </a:cubicBezTo>
                      <a:cubicBezTo>
                        <a:pt x="1114" y="14"/>
                        <a:pt x="1438" y="391"/>
                        <a:pt x="1549" y="468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196" name="Object 61"/>
                <p:cNvGraphicFramePr>
                  <a:graphicFrameLocks noChangeAspect="1"/>
                </p:cNvGraphicFramePr>
                <p:nvPr/>
              </p:nvGraphicFramePr>
              <p:xfrm>
                <a:off x="4704" y="3201"/>
                <a:ext cx="23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38" name="公式" r:id="rId7" imgW="139700" imgH="139700" progId="Equation.3">
                        <p:embed/>
                      </p:oleObj>
                    </mc:Choice>
                    <mc:Fallback>
                      <p:oleObj name="公式" r:id="rId7" imgW="139700" imgH="139700" progId="Equation.3">
                        <p:embed/>
                        <p:pic>
                          <p:nvPicPr>
                            <p:cNvPr id="0" name="Object 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04" y="3201"/>
                              <a:ext cx="23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06" name="Group 86"/>
              <p:cNvGrpSpPr>
                <a:grpSpLocks/>
              </p:cNvGrpSpPr>
              <p:nvPr/>
            </p:nvGrpSpPr>
            <p:grpSpPr bwMode="auto">
              <a:xfrm>
                <a:off x="1383" y="2976"/>
                <a:ext cx="1179" cy="499"/>
                <a:chOff x="1383" y="2976"/>
                <a:chExt cx="1179" cy="499"/>
              </a:xfrm>
            </p:grpSpPr>
            <p:sp>
              <p:nvSpPr>
                <p:cNvPr id="8218" name="Line 69"/>
                <p:cNvSpPr>
                  <a:spLocks noChangeShapeType="1"/>
                </p:cNvSpPr>
                <p:nvPr/>
              </p:nvSpPr>
              <p:spPr bwMode="auto">
                <a:xfrm>
                  <a:off x="2064" y="2976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" name="Line 70"/>
                <p:cNvSpPr>
                  <a:spLocks noChangeShapeType="1"/>
                </p:cNvSpPr>
                <p:nvPr/>
              </p:nvSpPr>
              <p:spPr bwMode="auto">
                <a:xfrm>
                  <a:off x="2200" y="3022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" name="Line 71"/>
                <p:cNvSpPr>
                  <a:spLocks noChangeShapeType="1"/>
                </p:cNvSpPr>
                <p:nvPr/>
              </p:nvSpPr>
              <p:spPr bwMode="auto">
                <a:xfrm>
                  <a:off x="2336" y="3113"/>
                  <a:ext cx="0" cy="36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" name="Line 72"/>
                <p:cNvSpPr>
                  <a:spLocks noChangeShapeType="1"/>
                </p:cNvSpPr>
                <p:nvPr/>
              </p:nvSpPr>
              <p:spPr bwMode="auto">
                <a:xfrm>
                  <a:off x="2472" y="3203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" name="Line 80"/>
                <p:cNvSpPr>
                  <a:spLocks noChangeShapeType="1"/>
                </p:cNvSpPr>
                <p:nvPr/>
              </p:nvSpPr>
              <p:spPr bwMode="auto">
                <a:xfrm>
                  <a:off x="1791" y="3067"/>
                  <a:ext cx="0" cy="408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3" name="Line 81"/>
                <p:cNvSpPr>
                  <a:spLocks noChangeShapeType="1"/>
                </p:cNvSpPr>
                <p:nvPr/>
              </p:nvSpPr>
              <p:spPr bwMode="auto">
                <a:xfrm>
                  <a:off x="1927" y="3022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4" name="Line 82"/>
                <p:cNvSpPr>
                  <a:spLocks noChangeShapeType="1"/>
                </p:cNvSpPr>
                <p:nvPr/>
              </p:nvSpPr>
              <p:spPr bwMode="auto">
                <a:xfrm>
                  <a:off x="1655" y="3158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5" name="Line 83"/>
                <p:cNvSpPr>
                  <a:spLocks noChangeShapeType="1"/>
                </p:cNvSpPr>
                <p:nvPr/>
              </p:nvSpPr>
              <p:spPr bwMode="auto">
                <a:xfrm>
                  <a:off x="1519" y="3249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6" name="Line 84"/>
                <p:cNvSpPr>
                  <a:spLocks noChangeShapeType="1"/>
                </p:cNvSpPr>
                <p:nvPr/>
              </p:nvSpPr>
              <p:spPr bwMode="auto">
                <a:xfrm>
                  <a:off x="1383" y="333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7" name="Line 85"/>
                <p:cNvSpPr>
                  <a:spLocks noChangeShapeType="1"/>
                </p:cNvSpPr>
                <p:nvPr/>
              </p:nvSpPr>
              <p:spPr bwMode="auto">
                <a:xfrm>
                  <a:off x="2562" y="3294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207" name="Group 99"/>
              <p:cNvGrpSpPr>
                <a:grpSpLocks/>
              </p:cNvGrpSpPr>
              <p:nvPr/>
            </p:nvGrpSpPr>
            <p:grpSpPr bwMode="auto">
              <a:xfrm>
                <a:off x="3016" y="3521"/>
                <a:ext cx="1179" cy="589"/>
                <a:chOff x="3016" y="3521"/>
                <a:chExt cx="1179" cy="589"/>
              </a:xfrm>
            </p:grpSpPr>
            <p:sp>
              <p:nvSpPr>
                <p:cNvPr id="8208" name="Line 88"/>
                <p:cNvSpPr>
                  <a:spLocks noChangeShapeType="1"/>
                </p:cNvSpPr>
                <p:nvPr/>
              </p:nvSpPr>
              <p:spPr bwMode="auto">
                <a:xfrm rot="10800000">
                  <a:off x="3514" y="3521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09" name="Line 89"/>
                <p:cNvSpPr>
                  <a:spLocks noChangeShapeType="1"/>
                </p:cNvSpPr>
                <p:nvPr/>
              </p:nvSpPr>
              <p:spPr bwMode="auto">
                <a:xfrm rot="10800000">
                  <a:off x="3378" y="3521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0" name="Line 90"/>
                <p:cNvSpPr>
                  <a:spLocks noChangeShapeType="1"/>
                </p:cNvSpPr>
                <p:nvPr/>
              </p:nvSpPr>
              <p:spPr bwMode="auto">
                <a:xfrm rot="10800000">
                  <a:off x="3242" y="3522"/>
                  <a:ext cx="0" cy="36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1" name="Line 91"/>
                <p:cNvSpPr>
                  <a:spLocks noChangeShapeType="1"/>
                </p:cNvSpPr>
                <p:nvPr/>
              </p:nvSpPr>
              <p:spPr bwMode="auto">
                <a:xfrm rot="10800000">
                  <a:off x="3106" y="3522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2" name="Line 92"/>
                <p:cNvSpPr>
                  <a:spLocks noChangeShapeType="1"/>
                </p:cNvSpPr>
                <p:nvPr/>
              </p:nvSpPr>
              <p:spPr bwMode="auto">
                <a:xfrm rot="10800000">
                  <a:off x="3787" y="3522"/>
                  <a:ext cx="0" cy="498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3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3651" y="3521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4" name="Line 94"/>
                <p:cNvSpPr>
                  <a:spLocks noChangeShapeType="1"/>
                </p:cNvSpPr>
                <p:nvPr/>
              </p:nvSpPr>
              <p:spPr bwMode="auto">
                <a:xfrm rot="10800000">
                  <a:off x="3923" y="3521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5" name="Line 95"/>
                <p:cNvSpPr>
                  <a:spLocks noChangeShapeType="1"/>
                </p:cNvSpPr>
                <p:nvPr/>
              </p:nvSpPr>
              <p:spPr bwMode="auto">
                <a:xfrm rot="10800000">
                  <a:off x="4059" y="3522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6" name="Line 96"/>
                <p:cNvSpPr>
                  <a:spLocks noChangeShapeType="1"/>
                </p:cNvSpPr>
                <p:nvPr/>
              </p:nvSpPr>
              <p:spPr bwMode="auto">
                <a:xfrm rot="10800000">
                  <a:off x="4195" y="3522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" name="Line 97"/>
                <p:cNvSpPr>
                  <a:spLocks noChangeShapeType="1"/>
                </p:cNvSpPr>
                <p:nvPr/>
              </p:nvSpPr>
              <p:spPr bwMode="auto">
                <a:xfrm rot="10800000">
                  <a:off x="3016" y="3521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204" name="Freeform 101"/>
            <p:cNvSpPr>
              <a:spLocks/>
            </p:cNvSpPr>
            <p:nvPr/>
          </p:nvSpPr>
          <p:spPr bwMode="auto">
            <a:xfrm>
              <a:off x="1202" y="3203"/>
              <a:ext cx="3039" cy="590"/>
            </a:xfrm>
            <a:custGeom>
              <a:avLst/>
              <a:gdLst>
                <a:gd name="T0" fmla="*/ 0 w 3039"/>
                <a:gd name="T1" fmla="*/ 318 h 590"/>
                <a:gd name="T2" fmla="*/ 816 w 3039"/>
                <a:gd name="T3" fmla="*/ 590 h 590"/>
                <a:gd name="T4" fmla="*/ 1633 w 3039"/>
                <a:gd name="T5" fmla="*/ 318 h 590"/>
                <a:gd name="T6" fmla="*/ 2358 w 3039"/>
                <a:gd name="T7" fmla="*/ 0 h 590"/>
                <a:gd name="T8" fmla="*/ 3039 w 3039"/>
                <a:gd name="T9" fmla="*/ 318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9"/>
                <a:gd name="T16" fmla="*/ 0 h 590"/>
                <a:gd name="T17" fmla="*/ 3039 w 3039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9" h="590">
                  <a:moveTo>
                    <a:pt x="0" y="318"/>
                  </a:moveTo>
                  <a:cubicBezTo>
                    <a:pt x="272" y="454"/>
                    <a:pt x="544" y="590"/>
                    <a:pt x="816" y="590"/>
                  </a:cubicBezTo>
                  <a:cubicBezTo>
                    <a:pt x="1088" y="590"/>
                    <a:pt x="1376" y="416"/>
                    <a:pt x="1633" y="318"/>
                  </a:cubicBezTo>
                  <a:cubicBezTo>
                    <a:pt x="1890" y="220"/>
                    <a:pt x="2124" y="0"/>
                    <a:pt x="2358" y="0"/>
                  </a:cubicBezTo>
                  <a:cubicBezTo>
                    <a:pt x="2592" y="0"/>
                    <a:pt x="2815" y="159"/>
                    <a:pt x="3039" y="3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175" y="63817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CAB9118-1085-4F0C-83C8-E59F14D9AD6F}" type="slidenum">
              <a:rPr lang="en-US" altLang="zh-CN" smtClean="0"/>
              <a:pPr algn="ctr"/>
              <a:t>26</a:t>
            </a:fld>
            <a:endParaRPr lang="en-US" altLang="zh-CN" smtClean="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971551" y="1384760"/>
            <a:ext cx="7743941" cy="2401430"/>
            <a:chOff x="612" y="789"/>
            <a:chExt cx="5101" cy="1903"/>
          </a:xfrm>
        </p:grpSpPr>
        <p:sp>
          <p:nvSpPr>
            <p:cNvPr id="8234" name="Text Box 2"/>
            <p:cNvSpPr txBox="1">
              <a:spLocks noChangeArrowheads="1"/>
            </p:cNvSpPr>
            <p:nvPr/>
          </p:nvSpPr>
          <p:spPr bwMode="auto">
            <a:xfrm>
              <a:off x="612" y="789"/>
              <a:ext cx="5057" cy="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驻波是干涉的特例。当频率与绳长调整适当，绳上分段振动，某些点振幅特大，某些点几乎不动，称为驻波。驻波的特点不是振动的传播，而是媒质中各质点都作稳定的振动。</a:t>
              </a:r>
            </a:p>
          </p:txBody>
        </p:sp>
        <p:sp>
          <p:nvSpPr>
            <p:cNvPr id="8235" name="Text Box 4"/>
            <p:cNvSpPr txBox="1">
              <a:spLocks noChangeArrowheads="1"/>
            </p:cNvSpPr>
            <p:nvPr/>
          </p:nvSpPr>
          <p:spPr bwMode="auto">
            <a:xfrm>
              <a:off x="628" y="1948"/>
              <a:ext cx="5085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0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分别沿</a:t>
              </a:r>
              <a:r>
                <a:rPr kumimoji="1" lang="en-US" altLang="zh-CN" sz="2000" i="1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x </a:t>
              </a:r>
              <a:r>
                <a:rPr kumimoji="1" lang="zh-CN" altLang="en-US" sz="20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轴正、负方向传播</a:t>
              </a:r>
              <a:r>
                <a:rPr kumimoji="1" lang="zh-CN" altLang="en-US" sz="2000" dirty="0" smtClean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的同</a:t>
              </a:r>
              <a:r>
                <a:rPr kumimoji="1" lang="zh-CN" altLang="en-US" sz="20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频率、同初相位的两列</a:t>
              </a:r>
              <a:r>
                <a:rPr kumimoji="1" lang="zh-CN" altLang="en-US" sz="2000" dirty="0" smtClean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相干波</a:t>
              </a:r>
              <a:r>
                <a:rPr kumimoji="1" lang="zh-CN" altLang="en-US" sz="2000" dirty="0">
                  <a:solidFill>
                    <a:srgbClr val="292929"/>
                  </a:solidFill>
                  <a:latin typeface="方正姚体" pitchFamily="2" charset="-122"/>
                  <a:ea typeface="方正姚体" pitchFamily="2" charset="-122"/>
                </a:rPr>
                <a:t>，其合成波就是典型的驻波</a:t>
              </a:r>
            </a:p>
          </p:txBody>
        </p:sp>
      </p:grpSp>
      <p:sp>
        <p:nvSpPr>
          <p:cNvPr id="8199" name="Text Box 59"/>
          <p:cNvSpPr txBox="1">
            <a:spLocks noChangeArrowheads="1"/>
          </p:cNvSpPr>
          <p:nvPr/>
        </p:nvSpPr>
        <p:spPr bwMode="auto">
          <a:xfrm>
            <a:off x="3186113" y="195263"/>
            <a:ext cx="2801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§6.4  </a:t>
            </a:r>
            <a:r>
              <a:rPr kumimoji="1" lang="zh-CN" altLang="en-US" sz="2800" b="1" dirty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 波</a:t>
            </a:r>
          </a:p>
        </p:txBody>
      </p:sp>
      <p:sp>
        <p:nvSpPr>
          <p:cNvPr id="8200" name="Text Box 60"/>
          <p:cNvSpPr txBox="1">
            <a:spLocks noChangeArrowheads="1"/>
          </p:cNvSpPr>
          <p:nvPr/>
        </p:nvSpPr>
        <p:spPr bwMode="auto">
          <a:xfrm>
            <a:off x="833438" y="818022"/>
            <a:ext cx="2801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6.4.1  </a:t>
            </a:r>
            <a:r>
              <a:rPr kumimoji="1" lang="zh-CN" altLang="en-US" sz="2800" b="1" dirty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1563715" y="4000504"/>
            <a:ext cx="6937375" cy="2052637"/>
            <a:chOff x="576" y="2841"/>
            <a:chExt cx="4370" cy="1293"/>
          </a:xfrm>
        </p:grpSpPr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576" y="2841"/>
              <a:ext cx="4370" cy="1293"/>
              <a:chOff x="576" y="2841"/>
              <a:chExt cx="4370" cy="1293"/>
            </a:xfrm>
          </p:grpSpPr>
          <p:grpSp>
            <p:nvGrpSpPr>
              <p:cNvPr id="5" name="Group 98"/>
              <p:cNvGrpSpPr>
                <a:grpSpLocks/>
              </p:cNvGrpSpPr>
              <p:nvPr/>
            </p:nvGrpSpPr>
            <p:grpSpPr bwMode="auto">
              <a:xfrm>
                <a:off x="576" y="2841"/>
                <a:ext cx="4370" cy="1293"/>
                <a:chOff x="576" y="2841"/>
                <a:chExt cx="4370" cy="1293"/>
              </a:xfrm>
            </p:grpSpPr>
            <p:graphicFrame>
              <p:nvGraphicFramePr>
                <p:cNvPr id="8194" name="Object 34"/>
                <p:cNvGraphicFramePr>
                  <a:graphicFrameLocks noChangeAspect="1"/>
                </p:cNvGraphicFramePr>
                <p:nvPr/>
              </p:nvGraphicFramePr>
              <p:xfrm>
                <a:off x="576" y="2934"/>
                <a:ext cx="593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076" name="公式" r:id="rId3" imgW="457002" imgH="203112" progId="Equation.3">
                        <p:embed/>
                      </p:oleObj>
                    </mc:Choice>
                    <mc:Fallback>
                      <p:oleObj name="公式" r:id="rId3" imgW="457002" imgH="203112" progId="Equation.3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2934"/>
                              <a:ext cx="593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28" name="Freeform 35"/>
                <p:cNvSpPr>
                  <a:spLocks/>
                </p:cNvSpPr>
                <p:nvPr/>
              </p:nvSpPr>
              <p:spPr bwMode="auto">
                <a:xfrm>
                  <a:off x="1173" y="2841"/>
                  <a:ext cx="1" cy="1293"/>
                </a:xfrm>
                <a:custGeom>
                  <a:avLst/>
                  <a:gdLst>
                    <a:gd name="T0" fmla="*/ 0 w 1"/>
                    <a:gd name="T1" fmla="*/ 1293 h 1293"/>
                    <a:gd name="T2" fmla="*/ 1 w 1"/>
                    <a:gd name="T3" fmla="*/ 0 h 1293"/>
                    <a:gd name="T4" fmla="*/ 0 60000 65536"/>
                    <a:gd name="T5" fmla="*/ 0 60000 65536"/>
                    <a:gd name="T6" fmla="*/ 0 w 1"/>
                    <a:gd name="T7" fmla="*/ 0 h 1293"/>
                    <a:gd name="T8" fmla="*/ 1 w 1"/>
                    <a:gd name="T9" fmla="*/ 1293 h 129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293">
                      <a:moveTo>
                        <a:pt x="0" y="1293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sm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195" name="Object 37"/>
                <p:cNvGraphicFramePr>
                  <a:graphicFrameLocks noChangeAspect="1"/>
                </p:cNvGraphicFramePr>
                <p:nvPr/>
              </p:nvGraphicFramePr>
              <p:xfrm>
                <a:off x="4720" y="3489"/>
                <a:ext cx="226" cy="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077" name="Equation" r:id="rId5" imgW="88746" imgH="152136" progId="Equation.3">
                        <p:embed/>
                      </p:oleObj>
                    </mc:Choice>
                    <mc:Fallback>
                      <p:oleObj name="Equation" r:id="rId5" imgW="88746" imgH="152136" progId="Equation.3">
                        <p:embed/>
                        <p:pic>
                          <p:nvPicPr>
                            <p:cNvPr id="0" name="Object 3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0" y="3489"/>
                              <a:ext cx="226" cy="2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29" name="Line 38"/>
                <p:cNvSpPr>
                  <a:spLocks noChangeShapeType="1"/>
                </p:cNvSpPr>
                <p:nvPr/>
              </p:nvSpPr>
              <p:spPr bwMode="auto">
                <a:xfrm>
                  <a:off x="1074" y="3510"/>
                  <a:ext cx="3677" cy="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 type="arrow" w="med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0" name="Freeform 49"/>
                <p:cNvSpPr>
                  <a:spLocks/>
                </p:cNvSpPr>
                <p:nvPr/>
              </p:nvSpPr>
              <p:spPr bwMode="auto">
                <a:xfrm>
                  <a:off x="1187" y="3507"/>
                  <a:ext cx="1549" cy="545"/>
                </a:xfrm>
                <a:custGeom>
                  <a:avLst/>
                  <a:gdLst>
                    <a:gd name="T0" fmla="*/ 0 w 1549"/>
                    <a:gd name="T1" fmla="*/ 0 h 545"/>
                    <a:gd name="T2" fmla="*/ 159 w 1549"/>
                    <a:gd name="T3" fmla="*/ 121 h 545"/>
                    <a:gd name="T4" fmla="*/ 882 w 1549"/>
                    <a:gd name="T5" fmla="*/ 538 h 545"/>
                    <a:gd name="T6" fmla="*/ 1549 w 1549"/>
                    <a:gd name="T7" fmla="*/ 77 h 5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9"/>
                    <a:gd name="T13" fmla="*/ 0 h 545"/>
                    <a:gd name="T14" fmla="*/ 1549 w 1549"/>
                    <a:gd name="T15" fmla="*/ 545 h 5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9" h="545">
                      <a:moveTo>
                        <a:pt x="0" y="0"/>
                      </a:moveTo>
                      <a:cubicBezTo>
                        <a:pt x="29" y="20"/>
                        <a:pt x="12" y="31"/>
                        <a:pt x="159" y="121"/>
                      </a:cubicBezTo>
                      <a:cubicBezTo>
                        <a:pt x="335" y="282"/>
                        <a:pt x="650" y="545"/>
                        <a:pt x="882" y="538"/>
                      </a:cubicBezTo>
                      <a:cubicBezTo>
                        <a:pt x="1114" y="531"/>
                        <a:pt x="1438" y="154"/>
                        <a:pt x="1549" y="77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1" name="Freeform 50"/>
                <p:cNvSpPr>
                  <a:spLocks/>
                </p:cNvSpPr>
                <p:nvPr/>
              </p:nvSpPr>
              <p:spPr bwMode="auto">
                <a:xfrm>
                  <a:off x="2815" y="3024"/>
                  <a:ext cx="1782" cy="739"/>
                </a:xfrm>
                <a:custGeom>
                  <a:avLst/>
                  <a:gdLst>
                    <a:gd name="T0" fmla="*/ 1782 w 1782"/>
                    <a:gd name="T1" fmla="*/ 739 h 739"/>
                    <a:gd name="T2" fmla="*/ 1461 w 1782"/>
                    <a:gd name="T3" fmla="*/ 505 h 739"/>
                    <a:gd name="T4" fmla="*/ 758 w 1782"/>
                    <a:gd name="T5" fmla="*/ 8 h 739"/>
                    <a:gd name="T6" fmla="*/ 0 w 1782"/>
                    <a:gd name="T7" fmla="*/ 556 h 7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82"/>
                    <a:gd name="T13" fmla="*/ 0 h 739"/>
                    <a:gd name="T14" fmla="*/ 1782 w 1782"/>
                    <a:gd name="T15" fmla="*/ 739 h 7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82" h="739">
                      <a:moveTo>
                        <a:pt x="1782" y="739"/>
                      </a:moveTo>
                      <a:cubicBezTo>
                        <a:pt x="1731" y="700"/>
                        <a:pt x="1632" y="627"/>
                        <a:pt x="1461" y="505"/>
                      </a:cubicBezTo>
                      <a:cubicBezTo>
                        <a:pt x="1285" y="344"/>
                        <a:pt x="1001" y="0"/>
                        <a:pt x="758" y="8"/>
                      </a:cubicBezTo>
                      <a:cubicBezTo>
                        <a:pt x="515" y="16"/>
                        <a:pt x="158" y="442"/>
                        <a:pt x="0" y="556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2" name="Freeform 51"/>
                <p:cNvSpPr>
                  <a:spLocks/>
                </p:cNvSpPr>
                <p:nvPr/>
              </p:nvSpPr>
              <p:spPr bwMode="auto">
                <a:xfrm>
                  <a:off x="2733" y="3158"/>
                  <a:ext cx="1790" cy="969"/>
                </a:xfrm>
                <a:custGeom>
                  <a:avLst/>
                  <a:gdLst>
                    <a:gd name="T0" fmla="*/ 1790 w 1790"/>
                    <a:gd name="T1" fmla="*/ 0 h 969"/>
                    <a:gd name="T2" fmla="*/ 1468 w 1790"/>
                    <a:gd name="T3" fmla="*/ 468 h 969"/>
                    <a:gd name="T4" fmla="*/ 853 w 1790"/>
                    <a:gd name="T5" fmla="*/ 936 h 969"/>
                    <a:gd name="T6" fmla="*/ 0 w 1790"/>
                    <a:gd name="T7" fmla="*/ 269 h 9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90"/>
                    <a:gd name="T13" fmla="*/ 0 h 969"/>
                    <a:gd name="T14" fmla="*/ 1790 w 1790"/>
                    <a:gd name="T15" fmla="*/ 969 h 9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90" h="969">
                      <a:moveTo>
                        <a:pt x="1790" y="0"/>
                      </a:moveTo>
                      <a:cubicBezTo>
                        <a:pt x="1736" y="78"/>
                        <a:pt x="1624" y="312"/>
                        <a:pt x="1468" y="468"/>
                      </a:cubicBezTo>
                      <a:cubicBezTo>
                        <a:pt x="1312" y="624"/>
                        <a:pt x="1098" y="969"/>
                        <a:pt x="853" y="936"/>
                      </a:cubicBezTo>
                      <a:cubicBezTo>
                        <a:pt x="608" y="903"/>
                        <a:pt x="178" y="408"/>
                        <a:pt x="0" y="269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3" name="Freeform 52"/>
                <p:cNvSpPr>
                  <a:spLocks/>
                </p:cNvSpPr>
                <p:nvPr/>
              </p:nvSpPr>
              <p:spPr bwMode="auto">
                <a:xfrm>
                  <a:off x="1187" y="2948"/>
                  <a:ext cx="1549" cy="546"/>
                </a:xfrm>
                <a:custGeom>
                  <a:avLst/>
                  <a:gdLst>
                    <a:gd name="T0" fmla="*/ 0 w 1549"/>
                    <a:gd name="T1" fmla="*/ 546 h 546"/>
                    <a:gd name="T2" fmla="*/ 159 w 1549"/>
                    <a:gd name="T3" fmla="*/ 424 h 546"/>
                    <a:gd name="T4" fmla="*/ 882 w 1549"/>
                    <a:gd name="T5" fmla="*/ 7 h 546"/>
                    <a:gd name="T6" fmla="*/ 1549 w 1549"/>
                    <a:gd name="T7" fmla="*/ 468 h 5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9"/>
                    <a:gd name="T13" fmla="*/ 0 h 546"/>
                    <a:gd name="T14" fmla="*/ 1549 w 1549"/>
                    <a:gd name="T15" fmla="*/ 546 h 5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9" h="546">
                      <a:moveTo>
                        <a:pt x="0" y="546"/>
                      </a:moveTo>
                      <a:cubicBezTo>
                        <a:pt x="29" y="526"/>
                        <a:pt x="12" y="514"/>
                        <a:pt x="159" y="424"/>
                      </a:cubicBezTo>
                      <a:cubicBezTo>
                        <a:pt x="335" y="263"/>
                        <a:pt x="650" y="0"/>
                        <a:pt x="882" y="7"/>
                      </a:cubicBezTo>
                      <a:cubicBezTo>
                        <a:pt x="1114" y="14"/>
                        <a:pt x="1438" y="391"/>
                        <a:pt x="1549" y="468"/>
                      </a:cubicBezTo>
                    </a:path>
                  </a:pathLst>
                </a:custGeom>
                <a:noFill/>
                <a:ln w="4445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196" name="Object 61"/>
                <p:cNvGraphicFramePr>
                  <a:graphicFrameLocks noChangeAspect="1"/>
                </p:cNvGraphicFramePr>
                <p:nvPr/>
              </p:nvGraphicFramePr>
              <p:xfrm>
                <a:off x="4704" y="3201"/>
                <a:ext cx="23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078" name="公式" r:id="rId7" imgW="139700" imgH="139700" progId="Equation.3">
                        <p:embed/>
                      </p:oleObj>
                    </mc:Choice>
                    <mc:Fallback>
                      <p:oleObj name="公式" r:id="rId7" imgW="139700" imgH="139700" progId="Equation.3">
                        <p:embed/>
                        <p:pic>
                          <p:nvPicPr>
                            <p:cNvPr id="0" name="Object 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04" y="3201"/>
                              <a:ext cx="23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6" name="Group 86"/>
              <p:cNvGrpSpPr>
                <a:grpSpLocks/>
              </p:cNvGrpSpPr>
              <p:nvPr/>
            </p:nvGrpSpPr>
            <p:grpSpPr bwMode="auto">
              <a:xfrm>
                <a:off x="1383" y="2976"/>
                <a:ext cx="1179" cy="499"/>
                <a:chOff x="1383" y="2976"/>
                <a:chExt cx="1179" cy="499"/>
              </a:xfrm>
            </p:grpSpPr>
            <p:sp>
              <p:nvSpPr>
                <p:cNvPr id="8218" name="Line 69"/>
                <p:cNvSpPr>
                  <a:spLocks noChangeShapeType="1"/>
                </p:cNvSpPr>
                <p:nvPr/>
              </p:nvSpPr>
              <p:spPr bwMode="auto">
                <a:xfrm>
                  <a:off x="2064" y="2976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" name="Line 70"/>
                <p:cNvSpPr>
                  <a:spLocks noChangeShapeType="1"/>
                </p:cNvSpPr>
                <p:nvPr/>
              </p:nvSpPr>
              <p:spPr bwMode="auto">
                <a:xfrm>
                  <a:off x="2200" y="3022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" name="Line 71"/>
                <p:cNvSpPr>
                  <a:spLocks noChangeShapeType="1"/>
                </p:cNvSpPr>
                <p:nvPr/>
              </p:nvSpPr>
              <p:spPr bwMode="auto">
                <a:xfrm>
                  <a:off x="2336" y="3113"/>
                  <a:ext cx="0" cy="36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" name="Line 72"/>
                <p:cNvSpPr>
                  <a:spLocks noChangeShapeType="1"/>
                </p:cNvSpPr>
                <p:nvPr/>
              </p:nvSpPr>
              <p:spPr bwMode="auto">
                <a:xfrm>
                  <a:off x="2472" y="3203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" name="Line 80"/>
                <p:cNvSpPr>
                  <a:spLocks noChangeShapeType="1"/>
                </p:cNvSpPr>
                <p:nvPr/>
              </p:nvSpPr>
              <p:spPr bwMode="auto">
                <a:xfrm>
                  <a:off x="1791" y="3067"/>
                  <a:ext cx="0" cy="408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3" name="Line 81"/>
                <p:cNvSpPr>
                  <a:spLocks noChangeShapeType="1"/>
                </p:cNvSpPr>
                <p:nvPr/>
              </p:nvSpPr>
              <p:spPr bwMode="auto">
                <a:xfrm>
                  <a:off x="1927" y="3022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4" name="Line 82"/>
                <p:cNvSpPr>
                  <a:spLocks noChangeShapeType="1"/>
                </p:cNvSpPr>
                <p:nvPr/>
              </p:nvSpPr>
              <p:spPr bwMode="auto">
                <a:xfrm>
                  <a:off x="1655" y="3158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5" name="Line 83"/>
                <p:cNvSpPr>
                  <a:spLocks noChangeShapeType="1"/>
                </p:cNvSpPr>
                <p:nvPr/>
              </p:nvSpPr>
              <p:spPr bwMode="auto">
                <a:xfrm>
                  <a:off x="1519" y="3249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6" name="Line 84"/>
                <p:cNvSpPr>
                  <a:spLocks noChangeShapeType="1"/>
                </p:cNvSpPr>
                <p:nvPr/>
              </p:nvSpPr>
              <p:spPr bwMode="auto">
                <a:xfrm>
                  <a:off x="1383" y="333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7" name="Line 85"/>
                <p:cNvSpPr>
                  <a:spLocks noChangeShapeType="1"/>
                </p:cNvSpPr>
                <p:nvPr/>
              </p:nvSpPr>
              <p:spPr bwMode="auto">
                <a:xfrm>
                  <a:off x="2562" y="3294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" name="Group 99"/>
              <p:cNvGrpSpPr>
                <a:grpSpLocks/>
              </p:cNvGrpSpPr>
              <p:nvPr/>
            </p:nvGrpSpPr>
            <p:grpSpPr bwMode="auto">
              <a:xfrm>
                <a:off x="3016" y="3521"/>
                <a:ext cx="1179" cy="589"/>
                <a:chOff x="3016" y="3521"/>
                <a:chExt cx="1179" cy="589"/>
              </a:xfrm>
            </p:grpSpPr>
            <p:sp>
              <p:nvSpPr>
                <p:cNvPr id="8208" name="Line 88"/>
                <p:cNvSpPr>
                  <a:spLocks noChangeShapeType="1"/>
                </p:cNvSpPr>
                <p:nvPr/>
              </p:nvSpPr>
              <p:spPr bwMode="auto">
                <a:xfrm rot="10800000">
                  <a:off x="3514" y="3521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09" name="Line 89"/>
                <p:cNvSpPr>
                  <a:spLocks noChangeShapeType="1"/>
                </p:cNvSpPr>
                <p:nvPr/>
              </p:nvSpPr>
              <p:spPr bwMode="auto">
                <a:xfrm rot="10800000">
                  <a:off x="3378" y="3521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0" name="Line 90"/>
                <p:cNvSpPr>
                  <a:spLocks noChangeShapeType="1"/>
                </p:cNvSpPr>
                <p:nvPr/>
              </p:nvSpPr>
              <p:spPr bwMode="auto">
                <a:xfrm rot="10800000">
                  <a:off x="3242" y="3522"/>
                  <a:ext cx="0" cy="36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1" name="Line 91"/>
                <p:cNvSpPr>
                  <a:spLocks noChangeShapeType="1"/>
                </p:cNvSpPr>
                <p:nvPr/>
              </p:nvSpPr>
              <p:spPr bwMode="auto">
                <a:xfrm rot="10800000">
                  <a:off x="3106" y="3522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2" name="Line 92"/>
                <p:cNvSpPr>
                  <a:spLocks noChangeShapeType="1"/>
                </p:cNvSpPr>
                <p:nvPr/>
              </p:nvSpPr>
              <p:spPr bwMode="auto">
                <a:xfrm rot="10800000">
                  <a:off x="3787" y="3522"/>
                  <a:ext cx="0" cy="498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3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3651" y="3521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4" name="Line 94"/>
                <p:cNvSpPr>
                  <a:spLocks noChangeShapeType="1"/>
                </p:cNvSpPr>
                <p:nvPr/>
              </p:nvSpPr>
              <p:spPr bwMode="auto">
                <a:xfrm rot="10800000">
                  <a:off x="3923" y="3521"/>
                  <a:ext cx="0" cy="317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5" name="Line 95"/>
                <p:cNvSpPr>
                  <a:spLocks noChangeShapeType="1"/>
                </p:cNvSpPr>
                <p:nvPr/>
              </p:nvSpPr>
              <p:spPr bwMode="auto">
                <a:xfrm rot="10800000">
                  <a:off x="4059" y="3522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6" name="Line 96"/>
                <p:cNvSpPr>
                  <a:spLocks noChangeShapeType="1"/>
                </p:cNvSpPr>
                <p:nvPr/>
              </p:nvSpPr>
              <p:spPr bwMode="auto">
                <a:xfrm rot="10800000">
                  <a:off x="4195" y="3522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7" name="Line 97"/>
                <p:cNvSpPr>
                  <a:spLocks noChangeShapeType="1"/>
                </p:cNvSpPr>
                <p:nvPr/>
              </p:nvSpPr>
              <p:spPr bwMode="auto">
                <a:xfrm rot="10800000">
                  <a:off x="3016" y="3521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204" name="Freeform 101"/>
            <p:cNvSpPr>
              <a:spLocks/>
            </p:cNvSpPr>
            <p:nvPr/>
          </p:nvSpPr>
          <p:spPr bwMode="auto">
            <a:xfrm>
              <a:off x="1202" y="3203"/>
              <a:ext cx="3039" cy="590"/>
            </a:xfrm>
            <a:custGeom>
              <a:avLst/>
              <a:gdLst>
                <a:gd name="T0" fmla="*/ 0 w 3039"/>
                <a:gd name="T1" fmla="*/ 318 h 590"/>
                <a:gd name="T2" fmla="*/ 816 w 3039"/>
                <a:gd name="T3" fmla="*/ 590 h 590"/>
                <a:gd name="T4" fmla="*/ 1633 w 3039"/>
                <a:gd name="T5" fmla="*/ 318 h 590"/>
                <a:gd name="T6" fmla="*/ 2358 w 3039"/>
                <a:gd name="T7" fmla="*/ 0 h 590"/>
                <a:gd name="T8" fmla="*/ 3039 w 3039"/>
                <a:gd name="T9" fmla="*/ 318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9"/>
                <a:gd name="T16" fmla="*/ 0 h 590"/>
                <a:gd name="T17" fmla="*/ 3039 w 3039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9" h="590">
                  <a:moveTo>
                    <a:pt x="0" y="318"/>
                  </a:moveTo>
                  <a:cubicBezTo>
                    <a:pt x="272" y="454"/>
                    <a:pt x="544" y="590"/>
                    <a:pt x="816" y="590"/>
                  </a:cubicBezTo>
                  <a:cubicBezTo>
                    <a:pt x="1088" y="590"/>
                    <a:pt x="1376" y="416"/>
                    <a:pt x="1633" y="318"/>
                  </a:cubicBezTo>
                  <a:cubicBezTo>
                    <a:pt x="1890" y="220"/>
                    <a:pt x="2124" y="0"/>
                    <a:pt x="2358" y="0"/>
                  </a:cubicBezTo>
                  <a:cubicBezTo>
                    <a:pt x="2592" y="0"/>
                    <a:pt x="2815" y="159"/>
                    <a:pt x="3039" y="3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20638" y="6381750"/>
            <a:ext cx="1905001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5F40D28-DD80-46BB-8081-9607471011F7}" type="slidenum">
              <a:rPr lang="en-US" altLang="zh-CN" smtClean="0"/>
              <a:pPr algn="ctr"/>
              <a:t>27</a:t>
            </a:fld>
            <a:endParaRPr lang="en-US" altLang="zh-CN" smtClean="0"/>
          </a:p>
        </p:txBody>
      </p:sp>
      <p:sp>
        <p:nvSpPr>
          <p:cNvPr id="9230" name="Text Box 3"/>
          <p:cNvSpPr txBox="1">
            <a:spLocks noChangeArrowheads="1"/>
          </p:cNvSpPr>
          <p:nvPr/>
        </p:nvSpPr>
        <p:spPr bwMode="auto">
          <a:xfrm>
            <a:off x="827088" y="1125538"/>
            <a:ext cx="4713287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设有两列相干波，分别沿</a:t>
            </a:r>
            <a:r>
              <a:rPr kumimoji="1" lang="en-US" altLang="zh-CN" sz="2800">
                <a:latin typeface="方正姚体" pitchFamily="2" charset="-122"/>
                <a:ea typeface="方正姚体" pitchFamily="2" charset="-122"/>
              </a:rPr>
              <a:t>X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轴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正、负方向传播，选初相位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均为零的表达式为：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33400" y="2651125"/>
          <a:ext cx="35052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公式" r:id="rId3" imgW="1383699" imgH="406224" progId="Equation.3">
                  <p:embed/>
                </p:oleObj>
              </mc:Choice>
              <mc:Fallback>
                <p:oleObj name="公式" r:id="rId3" imgW="1383699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51125"/>
                        <a:ext cx="35052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509588" y="3624263"/>
          <a:ext cx="36353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公式" r:id="rId5" imgW="1409088" imgH="406224" progId="Equation.3">
                  <p:embed/>
                </p:oleObj>
              </mc:Choice>
              <mc:Fallback>
                <p:oleObj name="公式" r:id="rId5" imgW="1409088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624263"/>
                        <a:ext cx="36353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579438" y="5468938"/>
          <a:ext cx="752951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公式" r:id="rId7" imgW="3111500" imgH="406400" progId="Equation.3">
                  <p:embed/>
                </p:oleObj>
              </mc:Choice>
              <mc:Fallback>
                <p:oleObj name="公式" r:id="rId7" imgW="31115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468938"/>
                        <a:ext cx="752951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9"/>
          <p:cNvSpPr txBox="1">
            <a:spLocks noChangeArrowheads="1"/>
          </p:cNvSpPr>
          <p:nvPr/>
        </p:nvSpPr>
        <p:spPr bwMode="auto">
          <a:xfrm>
            <a:off x="533400" y="304800"/>
            <a:ext cx="303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8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 </a:t>
            </a:r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驻波的表达式</a:t>
            </a:r>
          </a:p>
        </p:txBody>
      </p:sp>
      <p:grpSp>
        <p:nvGrpSpPr>
          <p:cNvPr id="9232" name="Group 54"/>
          <p:cNvGrpSpPr>
            <a:grpSpLocks/>
          </p:cNvGrpSpPr>
          <p:nvPr/>
        </p:nvGrpSpPr>
        <p:grpSpPr bwMode="auto">
          <a:xfrm>
            <a:off x="5494338" y="1663700"/>
            <a:ext cx="2117725" cy="762000"/>
            <a:chOff x="3461" y="945"/>
            <a:chExt cx="1334" cy="480"/>
          </a:xfrm>
        </p:grpSpPr>
        <p:sp>
          <p:nvSpPr>
            <p:cNvPr id="9246" name="Freeform 16"/>
            <p:cNvSpPr>
              <a:spLocks/>
            </p:cNvSpPr>
            <p:nvPr/>
          </p:nvSpPr>
          <p:spPr bwMode="auto">
            <a:xfrm flipV="1">
              <a:off x="4127" y="945"/>
              <a:ext cx="668" cy="476"/>
            </a:xfrm>
            <a:custGeom>
              <a:avLst/>
              <a:gdLst>
                <a:gd name="T0" fmla="*/ 0 w 840"/>
                <a:gd name="T1" fmla="*/ 25 h 997"/>
                <a:gd name="T2" fmla="*/ 84 w 840"/>
                <a:gd name="T3" fmla="*/ 0 h 997"/>
                <a:gd name="T4" fmla="*/ 169 w 840"/>
                <a:gd name="T5" fmla="*/ 25 h 997"/>
                <a:gd name="T6" fmla="*/ 252 w 840"/>
                <a:gd name="T7" fmla="*/ 50 h 997"/>
                <a:gd name="T8" fmla="*/ 336 w 840"/>
                <a:gd name="T9" fmla="*/ 25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5" y="560"/>
                    <a:pt x="840" y="480"/>
                  </a:cubicBezTo>
                </a:path>
              </a:pathLst>
            </a:custGeom>
            <a:noFill/>
            <a:ln w="412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7" name="Freeform 17"/>
            <p:cNvSpPr>
              <a:spLocks/>
            </p:cNvSpPr>
            <p:nvPr/>
          </p:nvSpPr>
          <p:spPr bwMode="auto">
            <a:xfrm flipV="1">
              <a:off x="3461" y="949"/>
              <a:ext cx="668" cy="476"/>
            </a:xfrm>
            <a:custGeom>
              <a:avLst/>
              <a:gdLst>
                <a:gd name="T0" fmla="*/ 0 w 840"/>
                <a:gd name="T1" fmla="*/ 25 h 997"/>
                <a:gd name="T2" fmla="*/ 84 w 840"/>
                <a:gd name="T3" fmla="*/ 0 h 997"/>
                <a:gd name="T4" fmla="*/ 169 w 840"/>
                <a:gd name="T5" fmla="*/ 25 h 997"/>
                <a:gd name="T6" fmla="*/ 252 w 840"/>
                <a:gd name="T7" fmla="*/ 50 h 997"/>
                <a:gd name="T8" fmla="*/ 336 w 840"/>
                <a:gd name="T9" fmla="*/ 25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3" y="633"/>
                    <a:pt x="840" y="480"/>
                  </a:cubicBezTo>
                </a:path>
              </a:pathLst>
            </a:custGeom>
            <a:noFill/>
            <a:ln w="412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9221" name="Object 23"/>
          <p:cNvGraphicFramePr>
            <a:graphicFrameLocks noChangeAspect="1"/>
          </p:cNvGraphicFramePr>
          <p:nvPr/>
        </p:nvGraphicFramePr>
        <p:xfrm>
          <a:off x="7018338" y="1230313"/>
          <a:ext cx="801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公式" r:id="rId9" imgW="329914" imgH="177646" progId="Equation.3">
                  <p:embed/>
                </p:oleObj>
              </mc:Choice>
              <mc:Fallback>
                <p:oleObj name="公式" r:id="rId9" imgW="329914" imgH="17764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1230313"/>
                        <a:ext cx="8016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3" name="Group 53"/>
          <p:cNvGrpSpPr>
            <a:grpSpLocks/>
          </p:cNvGrpSpPr>
          <p:nvPr/>
        </p:nvGrpSpPr>
        <p:grpSpPr bwMode="auto">
          <a:xfrm>
            <a:off x="5440363" y="1882775"/>
            <a:ext cx="2741612" cy="1012825"/>
            <a:chOff x="3427" y="1083"/>
            <a:chExt cx="1727" cy="638"/>
          </a:xfrm>
        </p:grpSpPr>
        <p:graphicFrame>
          <p:nvGraphicFramePr>
            <p:cNvPr id="9227" name="Object 26"/>
            <p:cNvGraphicFramePr>
              <a:graphicFrameLocks noChangeAspect="1"/>
            </p:cNvGraphicFramePr>
            <p:nvPr/>
          </p:nvGraphicFramePr>
          <p:xfrm>
            <a:off x="4878" y="1083"/>
            <a:ext cx="276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6" name="公式" r:id="rId11" imgW="126835" imgH="139518" progId="Equation.3">
                    <p:embed/>
                  </p:oleObj>
                </mc:Choice>
                <mc:Fallback>
                  <p:oleObj name="公式" r:id="rId11" imgW="126835" imgH="139518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8" y="1083"/>
                          <a:ext cx="276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5" name="Line 25"/>
            <p:cNvSpPr>
              <a:spLocks noChangeShapeType="1"/>
            </p:cNvSpPr>
            <p:nvPr/>
          </p:nvSpPr>
          <p:spPr bwMode="auto">
            <a:xfrm>
              <a:off x="3427" y="1227"/>
              <a:ext cx="1517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28" name="Object 30"/>
            <p:cNvGraphicFramePr>
              <a:graphicFrameLocks noChangeAspect="1"/>
            </p:cNvGraphicFramePr>
            <p:nvPr/>
          </p:nvGraphicFramePr>
          <p:xfrm>
            <a:off x="3744" y="1451"/>
            <a:ext cx="54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7" name="公式" r:id="rId13" imgW="355138" imgH="177569" progId="Equation.3">
                    <p:embed/>
                  </p:oleObj>
                </mc:Choice>
                <mc:Fallback>
                  <p:oleObj name="公式" r:id="rId13" imgW="355138" imgH="177569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451"/>
                          <a:ext cx="54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4" name="Group 55"/>
          <p:cNvGrpSpPr>
            <a:grpSpLocks/>
          </p:cNvGrpSpPr>
          <p:nvPr/>
        </p:nvGrpSpPr>
        <p:grpSpPr bwMode="auto">
          <a:xfrm>
            <a:off x="5549925" y="3886200"/>
            <a:ext cx="2117725" cy="762000"/>
            <a:chOff x="3456" y="2270"/>
            <a:chExt cx="1334" cy="480"/>
          </a:xfrm>
        </p:grpSpPr>
        <p:sp>
          <p:nvSpPr>
            <p:cNvPr id="9243" name="Freeform 36"/>
            <p:cNvSpPr>
              <a:spLocks/>
            </p:cNvSpPr>
            <p:nvPr/>
          </p:nvSpPr>
          <p:spPr bwMode="auto">
            <a:xfrm flipV="1">
              <a:off x="4122" y="2270"/>
              <a:ext cx="668" cy="476"/>
            </a:xfrm>
            <a:custGeom>
              <a:avLst/>
              <a:gdLst>
                <a:gd name="T0" fmla="*/ 0 w 840"/>
                <a:gd name="T1" fmla="*/ 25 h 997"/>
                <a:gd name="T2" fmla="*/ 84 w 840"/>
                <a:gd name="T3" fmla="*/ 0 h 997"/>
                <a:gd name="T4" fmla="*/ 169 w 840"/>
                <a:gd name="T5" fmla="*/ 25 h 997"/>
                <a:gd name="T6" fmla="*/ 252 w 840"/>
                <a:gd name="T7" fmla="*/ 50 h 997"/>
                <a:gd name="T8" fmla="*/ 336 w 840"/>
                <a:gd name="T9" fmla="*/ 25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5" y="560"/>
                    <a:pt x="840" y="480"/>
                  </a:cubicBez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4" name="Freeform 37"/>
            <p:cNvSpPr>
              <a:spLocks/>
            </p:cNvSpPr>
            <p:nvPr/>
          </p:nvSpPr>
          <p:spPr bwMode="auto">
            <a:xfrm flipV="1">
              <a:off x="3456" y="2274"/>
              <a:ext cx="668" cy="476"/>
            </a:xfrm>
            <a:custGeom>
              <a:avLst/>
              <a:gdLst>
                <a:gd name="T0" fmla="*/ 0 w 840"/>
                <a:gd name="T1" fmla="*/ 25 h 997"/>
                <a:gd name="T2" fmla="*/ 84 w 840"/>
                <a:gd name="T3" fmla="*/ 0 h 997"/>
                <a:gd name="T4" fmla="*/ 169 w 840"/>
                <a:gd name="T5" fmla="*/ 25 h 997"/>
                <a:gd name="T6" fmla="*/ 252 w 840"/>
                <a:gd name="T7" fmla="*/ 50 h 997"/>
                <a:gd name="T8" fmla="*/ 336 w 840"/>
                <a:gd name="T9" fmla="*/ 25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3" y="633"/>
                    <a:pt x="840" y="480"/>
                  </a:cubicBez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9222" name="Object 40"/>
          <p:cNvGraphicFramePr>
            <a:graphicFrameLocks noChangeAspect="1"/>
          </p:cNvGraphicFramePr>
          <p:nvPr/>
        </p:nvGraphicFramePr>
        <p:xfrm>
          <a:off x="7073925" y="3359150"/>
          <a:ext cx="8016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公式" r:id="rId15" imgW="329914" imgH="177646" progId="Equation.3">
                  <p:embed/>
                </p:oleObj>
              </mc:Choice>
              <mc:Fallback>
                <p:oleObj name="公式" r:id="rId15" imgW="329914" imgH="177646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25" y="3359150"/>
                        <a:ext cx="8016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5" name="Group 50"/>
          <p:cNvGrpSpPr>
            <a:grpSpLocks/>
          </p:cNvGrpSpPr>
          <p:nvPr/>
        </p:nvGrpSpPr>
        <p:grpSpPr bwMode="auto">
          <a:xfrm>
            <a:off x="6359550" y="3160713"/>
            <a:ext cx="544513" cy="1646237"/>
            <a:chOff x="3966" y="1813"/>
            <a:chExt cx="343" cy="1037"/>
          </a:xfrm>
        </p:grpSpPr>
        <p:sp>
          <p:nvSpPr>
            <p:cNvPr id="9242" name="Line 45"/>
            <p:cNvSpPr>
              <a:spLocks noChangeShapeType="1"/>
            </p:cNvSpPr>
            <p:nvPr/>
          </p:nvSpPr>
          <p:spPr bwMode="auto">
            <a:xfrm flipV="1">
              <a:off x="3966" y="1984"/>
              <a:ext cx="0" cy="866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26" name="Object 46"/>
            <p:cNvGraphicFramePr>
              <a:graphicFrameLocks noChangeAspect="1"/>
            </p:cNvGraphicFramePr>
            <p:nvPr/>
          </p:nvGraphicFramePr>
          <p:xfrm>
            <a:off x="4032" y="1813"/>
            <a:ext cx="27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9" name="公式" r:id="rId16" imgW="177569" imgH="215619" progId="Equation.3">
                    <p:embed/>
                  </p:oleObj>
                </mc:Choice>
                <mc:Fallback>
                  <p:oleObj name="公式" r:id="rId16" imgW="177569" imgH="215619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813"/>
                          <a:ext cx="27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6" name="Group 52"/>
          <p:cNvGrpSpPr>
            <a:grpSpLocks/>
          </p:cNvGrpSpPr>
          <p:nvPr/>
        </p:nvGrpSpPr>
        <p:grpSpPr bwMode="auto">
          <a:xfrm>
            <a:off x="5473725" y="4092575"/>
            <a:ext cx="2741613" cy="1012825"/>
            <a:chOff x="3427" y="2386"/>
            <a:chExt cx="1727" cy="638"/>
          </a:xfrm>
        </p:grpSpPr>
        <p:sp>
          <p:nvSpPr>
            <p:cNvPr id="9241" name="Line 42"/>
            <p:cNvSpPr>
              <a:spLocks noChangeShapeType="1"/>
            </p:cNvSpPr>
            <p:nvPr/>
          </p:nvSpPr>
          <p:spPr bwMode="auto">
            <a:xfrm>
              <a:off x="3427" y="2530"/>
              <a:ext cx="1517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24" name="Object 43"/>
            <p:cNvGraphicFramePr>
              <a:graphicFrameLocks noChangeAspect="1"/>
            </p:cNvGraphicFramePr>
            <p:nvPr/>
          </p:nvGraphicFramePr>
          <p:xfrm>
            <a:off x="4878" y="2386"/>
            <a:ext cx="276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0" name="公式" r:id="rId18" imgW="126835" imgH="139518" progId="Equation.3">
                    <p:embed/>
                  </p:oleObj>
                </mc:Choice>
                <mc:Fallback>
                  <p:oleObj name="公式" r:id="rId18" imgW="126835" imgH="139518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8" y="2386"/>
                          <a:ext cx="276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47"/>
            <p:cNvGraphicFramePr>
              <a:graphicFrameLocks noChangeAspect="1"/>
            </p:cNvGraphicFramePr>
            <p:nvPr/>
          </p:nvGraphicFramePr>
          <p:xfrm>
            <a:off x="3744" y="2754"/>
            <a:ext cx="54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1" name="公式" r:id="rId19" imgW="355138" imgH="177569" progId="Equation.3">
                    <p:embed/>
                  </p:oleObj>
                </mc:Choice>
                <mc:Fallback>
                  <p:oleObj name="公式" r:id="rId19" imgW="355138" imgH="177569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754"/>
                          <a:ext cx="54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7" name="Group 49"/>
          <p:cNvGrpSpPr>
            <a:grpSpLocks/>
          </p:cNvGrpSpPr>
          <p:nvPr/>
        </p:nvGrpSpPr>
        <p:grpSpPr bwMode="auto">
          <a:xfrm>
            <a:off x="6296025" y="849313"/>
            <a:ext cx="485775" cy="1770062"/>
            <a:chOff x="3966" y="432"/>
            <a:chExt cx="306" cy="1115"/>
          </a:xfrm>
        </p:grpSpPr>
        <p:sp>
          <p:nvSpPr>
            <p:cNvPr id="9240" name="Line 28"/>
            <p:cNvSpPr>
              <a:spLocks noChangeShapeType="1"/>
            </p:cNvSpPr>
            <p:nvPr/>
          </p:nvSpPr>
          <p:spPr bwMode="auto">
            <a:xfrm flipV="1">
              <a:off x="3966" y="681"/>
              <a:ext cx="0" cy="866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23" name="Object 48"/>
            <p:cNvGraphicFramePr>
              <a:graphicFrameLocks noChangeAspect="1"/>
            </p:cNvGraphicFramePr>
            <p:nvPr/>
          </p:nvGraphicFramePr>
          <p:xfrm>
            <a:off x="4015" y="432"/>
            <a:ext cx="25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2" name="公式" r:id="rId20" imgW="164885" imgH="215619" progId="Equation.3">
                    <p:embed/>
                  </p:oleObj>
                </mc:Choice>
                <mc:Fallback>
                  <p:oleObj name="公式" r:id="rId20" imgW="164885" imgH="215619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5" y="432"/>
                          <a:ext cx="25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8" name="Text Box 56"/>
          <p:cNvSpPr txBox="1">
            <a:spLocks noChangeArrowheads="1"/>
          </p:cNvSpPr>
          <p:nvPr/>
        </p:nvSpPr>
        <p:spPr bwMode="auto">
          <a:xfrm>
            <a:off x="381000" y="4800600"/>
            <a:ext cx="4848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其合成波称为驻波其表达式：</a:t>
            </a:r>
          </a:p>
        </p:txBody>
      </p:sp>
      <p:sp>
        <p:nvSpPr>
          <p:cNvPr id="9239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  <p:sp>
        <p:nvSpPr>
          <p:cNvPr id="32" name="右箭头 31"/>
          <p:cNvSpPr/>
          <p:nvPr/>
        </p:nvSpPr>
        <p:spPr>
          <a:xfrm>
            <a:off x="6000760" y="714356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 rot="10800000">
            <a:off x="5929322" y="3143248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92863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16CA0A9-08FA-4087-BF3A-56550348F199}" type="slidenum">
              <a:rPr lang="en-US" altLang="zh-CN" smtClean="0"/>
              <a:pPr algn="ctr"/>
              <a:t>28</a:t>
            </a:fld>
            <a:endParaRPr lang="en-US" altLang="zh-CN" smtClean="0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1752600" y="973138"/>
          <a:ext cx="40878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公式" r:id="rId3" imgW="1485255" imgH="406224" progId="Equation.3">
                  <p:embed/>
                </p:oleObj>
              </mc:Choice>
              <mc:Fallback>
                <p:oleObj name="公式" r:id="rId3" imgW="1485255" imgH="4062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73138"/>
                        <a:ext cx="40878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971550" y="404813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然后利用三角函数关系求出驻波的表达式：</a:t>
            </a:r>
          </a:p>
        </p:txBody>
      </p:sp>
      <p:sp>
        <p:nvSpPr>
          <p:cNvPr id="10246" name="AutoShape 13"/>
          <p:cNvSpPr>
            <a:spLocks noChangeArrowheads="1"/>
          </p:cNvSpPr>
          <p:nvPr/>
        </p:nvSpPr>
        <p:spPr bwMode="auto">
          <a:xfrm>
            <a:off x="5580063" y="2205038"/>
            <a:ext cx="1800225" cy="647700"/>
          </a:xfrm>
          <a:prstGeom prst="wedgeEllipseCallout">
            <a:avLst>
              <a:gd name="adj1" fmla="val -67991"/>
              <a:gd name="adj2" fmla="val -133579"/>
            </a:avLst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简谐振动</a:t>
            </a:r>
          </a:p>
        </p:txBody>
      </p:sp>
      <p:sp>
        <p:nvSpPr>
          <p:cNvPr id="10247" name="AutoShape 14"/>
          <p:cNvSpPr>
            <a:spLocks noChangeArrowheads="1"/>
          </p:cNvSpPr>
          <p:nvPr/>
        </p:nvSpPr>
        <p:spPr bwMode="auto">
          <a:xfrm>
            <a:off x="1042988" y="2492375"/>
            <a:ext cx="2808287" cy="649288"/>
          </a:xfrm>
          <a:prstGeom prst="wedgeEllipseCallout">
            <a:avLst>
              <a:gd name="adj1" fmla="val 44968"/>
              <a:gd name="adj2" fmla="val -161736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简谐振动的振幅</a:t>
            </a:r>
          </a:p>
        </p:txBody>
      </p:sp>
      <p:grpSp>
        <p:nvGrpSpPr>
          <p:cNvPr id="10248" name="Group 19"/>
          <p:cNvGrpSpPr>
            <a:grpSpLocks/>
          </p:cNvGrpSpPr>
          <p:nvPr/>
        </p:nvGrpSpPr>
        <p:grpSpPr bwMode="auto">
          <a:xfrm>
            <a:off x="611188" y="3644900"/>
            <a:ext cx="7339012" cy="1195388"/>
            <a:chOff x="384" y="2295"/>
            <a:chExt cx="4623" cy="753"/>
          </a:xfrm>
        </p:grpSpPr>
        <p:grpSp>
          <p:nvGrpSpPr>
            <p:cNvPr id="10251" name="Group 17"/>
            <p:cNvGrpSpPr>
              <a:grpSpLocks/>
            </p:cNvGrpSpPr>
            <p:nvPr/>
          </p:nvGrpSpPr>
          <p:grpSpPr bwMode="auto">
            <a:xfrm>
              <a:off x="384" y="2295"/>
              <a:ext cx="4623" cy="365"/>
              <a:chOff x="384" y="2295"/>
              <a:chExt cx="4623" cy="365"/>
            </a:xfrm>
          </p:grpSpPr>
          <p:graphicFrame>
            <p:nvGraphicFramePr>
              <p:cNvPr id="10243" name="Object 15"/>
              <p:cNvGraphicFramePr>
                <a:graphicFrameLocks noChangeAspect="1"/>
              </p:cNvGraphicFramePr>
              <p:nvPr/>
            </p:nvGraphicFramePr>
            <p:xfrm>
              <a:off x="2559" y="2295"/>
              <a:ext cx="2448" cy="3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1" name="公式" r:id="rId5" imgW="1600200" imgH="203200" progId="Equation.3">
                      <p:embed/>
                    </p:oleObj>
                  </mc:Choice>
                  <mc:Fallback>
                    <p:oleObj name="公式" r:id="rId5" imgW="1600200" imgH="203200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9" y="2295"/>
                            <a:ext cx="2448" cy="3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3" name="Text Box 16"/>
              <p:cNvSpPr txBox="1">
                <a:spLocks noChangeArrowheads="1"/>
              </p:cNvSpPr>
              <p:nvPr/>
            </p:nvSpPr>
            <p:spPr bwMode="auto">
              <a:xfrm>
                <a:off x="384" y="2319"/>
                <a:ext cx="216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800">
                    <a:latin typeface="方正姚体" pitchFamily="2" charset="-122"/>
                    <a:ea typeface="方正姚体" pitchFamily="2" charset="-122"/>
                  </a:rPr>
                  <a:t>但是这一函数不满足</a:t>
                </a:r>
              </a:p>
            </p:txBody>
          </p:sp>
        </p:grpSp>
        <p:sp>
          <p:nvSpPr>
            <p:cNvPr id="10252" name="Text Box 18"/>
            <p:cNvSpPr txBox="1">
              <a:spLocks noChangeArrowheads="1"/>
            </p:cNvSpPr>
            <p:nvPr/>
          </p:nvSpPr>
          <p:spPr bwMode="auto">
            <a:xfrm>
              <a:off x="399" y="2718"/>
              <a:ext cx="193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所以它不是行波。</a:t>
              </a:r>
            </a:p>
          </p:txBody>
        </p:sp>
      </p:grpSp>
      <p:sp>
        <p:nvSpPr>
          <p:cNvPr id="10249" name="Text Box 21"/>
          <p:cNvSpPr txBox="1">
            <a:spLocks noChangeArrowheads="1"/>
          </p:cNvSpPr>
          <p:nvPr/>
        </p:nvSpPr>
        <p:spPr bwMode="auto">
          <a:xfrm>
            <a:off x="1219200" y="5013325"/>
            <a:ext cx="7281890" cy="11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它表示各点都在作简谐振动，各点振动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的频率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相同，是原来波的频率。但各点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振幅随</a:t>
            </a:r>
            <a:r>
              <a:rPr kumimoji="1" lang="zh-CN" altLang="en-US" sz="2400" dirty="0">
                <a:latin typeface="方正姚体" pitchFamily="2" charset="-122"/>
                <a:ea typeface="方正姚体" pitchFamily="2" charset="-122"/>
              </a:rPr>
              <a:t>位置的不同而不同。</a:t>
            </a:r>
          </a:p>
        </p:txBody>
      </p:sp>
      <p:sp>
        <p:nvSpPr>
          <p:cNvPr id="10250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20638" y="6378575"/>
            <a:ext cx="1905001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5BBD64A-9310-4E19-B25A-6620B2347DE1}" type="slidenum">
              <a:rPr lang="en-US" altLang="zh-CN" smtClean="0"/>
              <a:pPr algn="ctr"/>
              <a:t>29</a:t>
            </a:fld>
            <a:endParaRPr lang="en-US" altLang="zh-CN" smtClean="0"/>
          </a:p>
        </p:txBody>
      </p:sp>
      <p:grpSp>
        <p:nvGrpSpPr>
          <p:cNvPr id="11273" name="Group 37"/>
          <p:cNvGrpSpPr>
            <a:grpSpLocks/>
          </p:cNvGrpSpPr>
          <p:nvPr/>
        </p:nvGrpSpPr>
        <p:grpSpPr bwMode="auto">
          <a:xfrm>
            <a:off x="857224" y="2071678"/>
            <a:ext cx="7162800" cy="850900"/>
            <a:chOff x="192" y="1008"/>
            <a:chExt cx="4512" cy="536"/>
          </a:xfrm>
        </p:grpSpPr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192" y="1113"/>
              <a:ext cx="32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振幅最大的点称为波腹，对应</a:t>
              </a:r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于</a:t>
              </a:r>
              <a:endParaRPr kumimoji="1" lang="zh-CN" altLang="en-US" sz="2800" dirty="0">
                <a:latin typeface="方正姚体" pitchFamily="2" charset="-122"/>
                <a:ea typeface="方正姚体" pitchFamily="2" charset="-122"/>
              </a:endParaRPr>
            </a:p>
          </p:txBody>
        </p:sp>
        <p:graphicFrame>
          <p:nvGraphicFramePr>
            <p:cNvPr id="11271" name="Object 8"/>
            <p:cNvGraphicFramePr>
              <a:graphicFrameLocks noChangeAspect="1"/>
            </p:cNvGraphicFramePr>
            <p:nvPr/>
          </p:nvGraphicFramePr>
          <p:xfrm>
            <a:off x="3360" y="1008"/>
            <a:ext cx="1344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4" name="公式" r:id="rId3" imgW="837836" imgH="393529" progId="Equation.3">
                    <p:embed/>
                  </p:oleObj>
                </mc:Choice>
                <mc:Fallback>
                  <p:oleObj name="公式" r:id="rId3" imgW="837836" imgH="393529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008"/>
                          <a:ext cx="1344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4" name="Group 30"/>
          <p:cNvGrpSpPr>
            <a:grpSpLocks/>
          </p:cNvGrpSpPr>
          <p:nvPr/>
        </p:nvGrpSpPr>
        <p:grpSpPr bwMode="auto">
          <a:xfrm>
            <a:off x="4500562" y="2986090"/>
            <a:ext cx="3692527" cy="800100"/>
            <a:chOff x="-35" y="1728"/>
            <a:chExt cx="2326" cy="504"/>
          </a:xfrm>
        </p:grpSpPr>
        <p:sp>
          <p:nvSpPr>
            <p:cNvPr id="11285" name="Text Box 11"/>
            <p:cNvSpPr txBox="1">
              <a:spLocks noChangeArrowheads="1"/>
            </p:cNvSpPr>
            <p:nvPr/>
          </p:nvSpPr>
          <p:spPr bwMode="auto">
            <a:xfrm>
              <a:off x="-35" y="1804"/>
              <a:ext cx="2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/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即                     的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各点；</a:t>
              </a:r>
            </a:p>
          </p:txBody>
        </p:sp>
        <p:graphicFrame>
          <p:nvGraphicFramePr>
            <p:cNvPr id="11270" name="Object 9"/>
            <p:cNvGraphicFramePr>
              <a:graphicFrameLocks noChangeAspect="1"/>
            </p:cNvGraphicFramePr>
            <p:nvPr/>
          </p:nvGraphicFramePr>
          <p:xfrm>
            <a:off x="391" y="1728"/>
            <a:ext cx="86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5" name="公式" r:id="rId5" imgW="672808" imgH="393529" progId="Equation.3">
                    <p:embed/>
                  </p:oleObj>
                </mc:Choice>
                <mc:Fallback>
                  <p:oleObj name="公式" r:id="rId5" imgW="672808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" y="1728"/>
                          <a:ext cx="86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1285852" y="1071546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驻波的振幅</a:t>
            </a:r>
            <a:endParaRPr kumimoji="1" lang="zh-CN" altLang="en-US" sz="240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4857752" y="0"/>
            <a:ext cx="3973504" cy="19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驻波的特点不是振动的传播，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而是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媒质中各质点都作稳定的振动</a:t>
            </a:r>
          </a:p>
        </p:txBody>
      </p:sp>
      <p:grpSp>
        <p:nvGrpSpPr>
          <p:cNvPr id="11280" name="Group 38"/>
          <p:cNvGrpSpPr>
            <a:grpSpLocks/>
          </p:cNvGrpSpPr>
          <p:nvPr/>
        </p:nvGrpSpPr>
        <p:grpSpPr bwMode="auto">
          <a:xfrm>
            <a:off x="901725" y="3929068"/>
            <a:ext cx="6945313" cy="841375"/>
            <a:chOff x="192" y="1974"/>
            <a:chExt cx="4375" cy="530"/>
          </a:xfrm>
        </p:grpSpPr>
        <p:graphicFrame>
          <p:nvGraphicFramePr>
            <p:cNvPr id="11269" name="Object 12"/>
            <p:cNvGraphicFramePr>
              <a:graphicFrameLocks noChangeAspect="1"/>
            </p:cNvGraphicFramePr>
            <p:nvPr/>
          </p:nvGraphicFramePr>
          <p:xfrm>
            <a:off x="3404" y="1974"/>
            <a:ext cx="1163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公式" r:id="rId7" imgW="863225" imgH="393529" progId="Equation.3">
                    <p:embed/>
                  </p:oleObj>
                </mc:Choice>
                <mc:Fallback>
                  <p:oleObj name="公式" r:id="rId7" imgW="863225" imgH="393529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4" y="1974"/>
                          <a:ext cx="1163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Text Box 29"/>
            <p:cNvSpPr txBox="1">
              <a:spLocks noChangeArrowheads="1"/>
            </p:cNvSpPr>
            <p:nvPr/>
          </p:nvSpPr>
          <p:spPr bwMode="auto">
            <a:xfrm>
              <a:off x="192" y="2064"/>
              <a:ext cx="3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振幅为零的点称为波节，对应于</a:t>
              </a:r>
            </a:p>
          </p:txBody>
        </p:sp>
      </p:grpSp>
      <p:grpSp>
        <p:nvGrpSpPr>
          <p:cNvPr id="11281" name="Group 33"/>
          <p:cNvGrpSpPr>
            <a:grpSpLocks/>
          </p:cNvGrpSpPr>
          <p:nvPr/>
        </p:nvGrpSpPr>
        <p:grpSpPr bwMode="auto">
          <a:xfrm>
            <a:off x="4586318" y="4948254"/>
            <a:ext cx="4271962" cy="766762"/>
            <a:chOff x="255" y="2397"/>
            <a:chExt cx="2691" cy="483"/>
          </a:xfrm>
        </p:grpSpPr>
        <p:graphicFrame>
          <p:nvGraphicFramePr>
            <p:cNvPr id="11268" name="Object 14"/>
            <p:cNvGraphicFramePr>
              <a:graphicFrameLocks noChangeAspect="1"/>
            </p:cNvGraphicFramePr>
            <p:nvPr/>
          </p:nvGraphicFramePr>
          <p:xfrm>
            <a:off x="558" y="2397"/>
            <a:ext cx="1344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7" name="公式" r:id="rId9" imgW="1091726" imgH="393529" progId="Equation.3">
                    <p:embed/>
                  </p:oleObj>
                </mc:Choice>
                <mc:Fallback>
                  <p:oleObj name="公式" r:id="rId9" imgW="1091726" imgH="393529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" y="2397"/>
                          <a:ext cx="1344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3" name="Text Box 32"/>
            <p:cNvSpPr txBox="1">
              <a:spLocks noChangeArrowheads="1"/>
            </p:cNvSpPr>
            <p:nvPr/>
          </p:nvSpPr>
          <p:spPr bwMode="auto">
            <a:xfrm>
              <a:off x="255" y="2457"/>
              <a:ext cx="269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即              </a:t>
              </a:r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           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的各点。</a:t>
              </a:r>
            </a:p>
          </p:txBody>
        </p:sp>
      </p:grpSp>
      <p:sp>
        <p:nvSpPr>
          <p:cNvPr id="1128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ECD57C0-76F3-48DB-99E8-3342A5377884}" type="slidenum">
              <a:rPr lang="en-US" altLang="zh-CN" smtClean="0"/>
              <a:pPr algn="ctr"/>
              <a:t>3</a:t>
            </a:fld>
            <a:endParaRPr lang="en-US" altLang="zh-CN" smtClean="0"/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1290638" y="2857496"/>
            <a:ext cx="6737350" cy="25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表述：媒质中任一波阵面上的各点，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            都是发射子波的新波源，其后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            任意时刻，这些子波的包络面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            就是新的波阵面。</a:t>
            </a:r>
            <a:endParaRPr kumimoji="1"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1428728" y="1214422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</a:rPr>
              <a:t>§6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惠更斯原理    波的干涉</a:t>
            </a:r>
          </a:p>
        </p:txBody>
      </p:sp>
      <p:sp>
        <p:nvSpPr>
          <p:cNvPr id="1034" name="Text Box 19"/>
          <p:cNvSpPr txBox="1">
            <a:spLocks noChangeArrowheads="1"/>
          </p:cNvSpPr>
          <p:nvPr/>
        </p:nvSpPr>
        <p:spPr bwMode="auto">
          <a:xfrm>
            <a:off x="1285852" y="2052631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6.1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  <p:sp>
        <p:nvSpPr>
          <p:cNvPr id="103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20638" y="6378575"/>
            <a:ext cx="1905001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5BBD64A-9310-4E19-B25A-6620B2347DE1}" type="slidenum">
              <a:rPr lang="en-US" altLang="zh-CN" smtClean="0"/>
              <a:pPr algn="ctr"/>
              <a:t>30</a:t>
            </a:fld>
            <a:endParaRPr lang="en-US" altLang="zh-CN" smtClean="0"/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179388" y="4214818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因此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1214414" y="4197354"/>
            <a:ext cx="2709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波腹的位置为：</a:t>
            </a:r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/>
        </p:nvGraphicFramePr>
        <p:xfrm>
          <a:off x="3735415" y="3929066"/>
          <a:ext cx="46942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name="公式" r:id="rId3" imgW="1879600" imgH="406400" progId="Equation.3">
                  <p:embed/>
                </p:oleObj>
              </mc:Choice>
              <mc:Fallback>
                <p:oleObj name="公式" r:id="rId3" imgW="1879600" imgH="406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415" y="3929066"/>
                        <a:ext cx="469423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1208116" y="5110166"/>
            <a:ext cx="270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波节的位置为：</a:t>
            </a:r>
          </a:p>
        </p:txBody>
      </p:sp>
      <p:graphicFrame>
        <p:nvGraphicFramePr>
          <p:cNvPr id="11267" name="Object 20"/>
          <p:cNvGraphicFramePr>
            <a:graphicFrameLocks noChangeAspect="1"/>
          </p:cNvGraphicFramePr>
          <p:nvPr/>
        </p:nvGraphicFramePr>
        <p:xfrm>
          <a:off x="3643341" y="4935541"/>
          <a:ext cx="47259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name="公式" r:id="rId5" imgW="2247900" imgH="406400" progId="Equation.3">
                  <p:embed/>
                </p:oleObj>
              </mc:Choice>
              <mc:Fallback>
                <p:oleObj name="公式" r:id="rId5" imgW="2247900" imgH="406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41" y="4935541"/>
                        <a:ext cx="47259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1357290" y="1071546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驻波的振幅</a:t>
            </a:r>
            <a:endParaRPr kumimoji="1"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28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1000100" y="2071678"/>
            <a:ext cx="3692527" cy="800100"/>
            <a:chOff x="-35" y="1728"/>
            <a:chExt cx="2326" cy="504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-35" y="1804"/>
              <a:ext cx="2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/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的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各点；</a:t>
              </a:r>
            </a:p>
          </p:txBody>
        </p:sp>
        <p:graphicFrame>
          <p:nvGraphicFramePr>
            <p:cNvPr id="25" name="Object 9"/>
            <p:cNvGraphicFramePr>
              <a:graphicFrameLocks noChangeAspect="1"/>
            </p:cNvGraphicFramePr>
            <p:nvPr/>
          </p:nvGraphicFramePr>
          <p:xfrm>
            <a:off x="391" y="1728"/>
            <a:ext cx="86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0" name="公式" r:id="rId7" imgW="672808" imgH="393529" progId="Equation.3">
                    <p:embed/>
                  </p:oleObj>
                </mc:Choice>
                <mc:Fallback>
                  <p:oleObj name="公式" r:id="rId7" imgW="672808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" y="1728"/>
                          <a:ext cx="86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714480" y="3000372"/>
            <a:ext cx="3854449" cy="766762"/>
            <a:chOff x="558" y="2397"/>
            <a:chExt cx="2428" cy="483"/>
          </a:xfrm>
        </p:grpSpPr>
        <p:graphicFrame>
          <p:nvGraphicFramePr>
            <p:cNvPr id="27" name="Object 14"/>
            <p:cNvGraphicFramePr>
              <a:graphicFrameLocks noChangeAspect="1"/>
            </p:cNvGraphicFramePr>
            <p:nvPr/>
          </p:nvGraphicFramePr>
          <p:xfrm>
            <a:off x="558" y="2397"/>
            <a:ext cx="1344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1" name="公式" r:id="rId9" imgW="1091726" imgH="393529" progId="Equation.3">
                    <p:embed/>
                  </p:oleObj>
                </mc:Choice>
                <mc:Fallback>
                  <p:oleObj name="公式" r:id="rId9" imgW="1091726" imgH="393529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" y="2397"/>
                          <a:ext cx="1344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1965" y="2487"/>
              <a:ext cx="10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的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各点。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6547994-A632-47D0-B711-880A392E563A}" type="slidenum">
              <a:rPr lang="en-US" altLang="zh-CN" smtClean="0"/>
              <a:pPr algn="ctr"/>
              <a:t>31</a:t>
            </a:fld>
            <a:endParaRPr lang="en-US" altLang="zh-CN" smtClean="0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1316051" y="1157295"/>
            <a:ext cx="518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从上式得相邻波腹间的距离为：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629176" y="2000240"/>
          <a:ext cx="365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公式" r:id="rId3" imgW="1384300" imgH="228600" progId="Equation.3">
                  <p:embed/>
                </p:oleObj>
              </mc:Choice>
              <mc:Fallback>
                <p:oleObj name="公式" r:id="rId3" imgW="1384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76" y="2000240"/>
                        <a:ext cx="3657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6" name="Group 33"/>
          <p:cNvGrpSpPr>
            <a:grpSpLocks/>
          </p:cNvGrpSpPr>
          <p:nvPr/>
        </p:nvGrpSpPr>
        <p:grpSpPr bwMode="auto">
          <a:xfrm>
            <a:off x="2790851" y="2773362"/>
            <a:ext cx="5495925" cy="584200"/>
            <a:chOff x="240" y="802"/>
            <a:chExt cx="3462" cy="368"/>
          </a:xfrm>
        </p:grpSpPr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240" y="802"/>
              <a:ext cx="237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 dirty="0" smtClean="0">
                  <a:latin typeface="方正姚体" pitchFamily="2" charset="-122"/>
                  <a:ea typeface="方正姚体" pitchFamily="2" charset="-122"/>
                </a:rPr>
                <a:t>相邻</a:t>
              </a:r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波节间的距离也为</a:t>
              </a:r>
            </a:p>
          </p:txBody>
        </p:sp>
        <p:graphicFrame>
          <p:nvGraphicFramePr>
            <p:cNvPr id="12293" name="Object 6"/>
            <p:cNvGraphicFramePr>
              <a:graphicFrameLocks noChangeAspect="1"/>
            </p:cNvGraphicFramePr>
            <p:nvPr/>
          </p:nvGraphicFramePr>
          <p:xfrm>
            <a:off x="2679" y="803"/>
            <a:ext cx="1023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4" name="公式" r:id="rId5" imgW="596641" imgH="215806" progId="Equation.3">
                    <p:embed/>
                  </p:oleObj>
                </mc:Choice>
                <mc:Fallback>
                  <p:oleObj name="公式" r:id="rId5" imgW="596641" imgH="21580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803"/>
                          <a:ext cx="1023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7" name="Group 32"/>
          <p:cNvGrpSpPr>
            <a:grpSpLocks/>
          </p:cNvGrpSpPr>
          <p:nvPr/>
        </p:nvGrpSpPr>
        <p:grpSpPr bwMode="auto">
          <a:xfrm>
            <a:off x="1017614" y="3714752"/>
            <a:ext cx="4603750" cy="701675"/>
            <a:chOff x="1516" y="1200"/>
            <a:chExt cx="2900" cy="442"/>
          </a:xfrm>
        </p:grpSpPr>
        <p:sp>
          <p:nvSpPr>
            <p:cNvPr id="12305" name="Text Box 7"/>
            <p:cNvSpPr txBox="1">
              <a:spLocks noChangeArrowheads="1"/>
            </p:cNvSpPr>
            <p:nvPr/>
          </p:nvSpPr>
          <p:spPr bwMode="auto">
            <a:xfrm>
              <a:off x="1516" y="1248"/>
              <a:ext cx="24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 dirty="0">
                  <a:latin typeface="方正姚体" pitchFamily="2" charset="-122"/>
                  <a:ea typeface="方正姚体" pitchFamily="2" charset="-122"/>
                </a:rPr>
                <a:t>波腹与波节间的距离为 </a:t>
              </a:r>
            </a:p>
          </p:txBody>
        </p:sp>
        <p:graphicFrame>
          <p:nvGraphicFramePr>
            <p:cNvPr id="12292" name="Object 8"/>
            <p:cNvGraphicFramePr>
              <a:graphicFrameLocks noChangeAspect="1"/>
            </p:cNvGraphicFramePr>
            <p:nvPr/>
          </p:nvGraphicFramePr>
          <p:xfrm>
            <a:off x="3840" y="1200"/>
            <a:ext cx="576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5" name="公式" r:id="rId7" imgW="279279" imgH="215806" progId="Equation.3">
                    <p:embed/>
                  </p:oleObj>
                </mc:Choice>
                <mc:Fallback>
                  <p:oleObj name="公式" r:id="rId7" imgW="279279" imgH="215806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00"/>
                          <a:ext cx="576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101749" y="5072074"/>
            <a:ext cx="6970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因此可用测量波腹间的距离，来确定波长。</a:t>
            </a:r>
          </a:p>
        </p:txBody>
      </p:sp>
      <p:sp>
        <p:nvSpPr>
          <p:cNvPr id="12299" name="AutoShape 34"/>
          <p:cNvSpPr>
            <a:spLocks noChangeArrowheads="1"/>
          </p:cNvSpPr>
          <p:nvPr/>
        </p:nvSpPr>
        <p:spPr bwMode="auto">
          <a:xfrm>
            <a:off x="7058052" y="3929066"/>
            <a:ext cx="1371600" cy="995362"/>
          </a:xfrm>
          <a:prstGeom prst="cloudCallout">
            <a:avLst>
              <a:gd name="adj1" fmla="val -76273"/>
              <a:gd name="adj2" fmla="val 60366"/>
            </a:avLst>
          </a:prstGeom>
          <a:solidFill>
            <a:srgbClr val="CCECFF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应用</a:t>
            </a:r>
          </a:p>
        </p:txBody>
      </p:sp>
      <p:sp>
        <p:nvSpPr>
          <p:cNvPr id="12304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6547994-A632-47D0-B711-880A392E563A}" type="slidenum">
              <a:rPr lang="en-US" altLang="zh-CN" smtClean="0"/>
              <a:pPr algn="ctr"/>
              <a:t>32</a:t>
            </a:fld>
            <a:endParaRPr lang="en-US" altLang="zh-CN" smtClean="0"/>
          </a:p>
        </p:txBody>
      </p:sp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2643188" y="2055801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公式" r:id="rId3" imgW="1485255" imgH="406224" progId="Equation.3">
                  <p:embed/>
                </p:oleObj>
              </mc:Choice>
              <mc:Fallback>
                <p:oleObj name="公式" r:id="rId3" imgW="1485255" imgH="4062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055801"/>
                        <a:ext cx="40894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35"/>
          <p:cNvSpPr txBox="1">
            <a:spLocks noChangeArrowheads="1"/>
          </p:cNvSpPr>
          <p:nvPr/>
        </p:nvSpPr>
        <p:spPr bwMode="auto">
          <a:xfrm>
            <a:off x="1357290" y="1000108"/>
            <a:ext cx="2317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6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驻波的相位</a:t>
            </a:r>
          </a:p>
        </p:txBody>
      </p:sp>
      <p:sp>
        <p:nvSpPr>
          <p:cNvPr id="12301" name="Text Box 36"/>
          <p:cNvSpPr txBox="1">
            <a:spLocks noChangeArrowheads="1"/>
          </p:cNvSpPr>
          <p:nvPr/>
        </p:nvSpPr>
        <p:spPr bwMode="auto">
          <a:xfrm>
            <a:off x="843504" y="3429000"/>
            <a:ext cx="7300396" cy="1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时间部分提供的相位对于所有的 </a:t>
            </a:r>
            <a:r>
              <a:rPr kumimoji="1" lang="en-US" altLang="zh-CN" sz="3600" i="1" dirty="0">
                <a:latin typeface="方正姚体" pitchFamily="2" charset="-122"/>
                <a:ea typeface="方正姚体" pitchFamily="2" charset="-122"/>
              </a:rPr>
              <a:t>x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是相同的，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而空间变化带来的相位是不同的。</a:t>
            </a:r>
          </a:p>
        </p:txBody>
      </p:sp>
      <p:sp>
        <p:nvSpPr>
          <p:cNvPr id="12302" name="Oval 43"/>
          <p:cNvSpPr>
            <a:spLocks noChangeArrowheads="1"/>
          </p:cNvSpPr>
          <p:nvPr/>
        </p:nvSpPr>
        <p:spPr bwMode="auto">
          <a:xfrm>
            <a:off x="4500563" y="1857364"/>
            <a:ext cx="935037" cy="1368425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2303" name="Oval 46"/>
          <p:cNvSpPr>
            <a:spLocks noChangeArrowheads="1"/>
          </p:cNvSpPr>
          <p:nvPr/>
        </p:nvSpPr>
        <p:spPr bwMode="auto">
          <a:xfrm>
            <a:off x="6156325" y="2073264"/>
            <a:ext cx="576263" cy="1009650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zh-CN">
              <a:solidFill>
                <a:srgbClr val="FF0066"/>
              </a:solidFill>
            </a:endParaRPr>
          </a:p>
        </p:txBody>
      </p:sp>
      <p:sp>
        <p:nvSpPr>
          <p:cNvPr id="12304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944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EE54D30-D622-433A-B392-B0AA6A073C03}" type="slidenum">
              <a:rPr lang="en-US" altLang="zh-CN" smtClean="0"/>
              <a:pPr algn="ctr"/>
              <a:t>33</a:t>
            </a:fld>
            <a:endParaRPr lang="en-US" altLang="zh-CN" smtClean="0"/>
          </a:p>
        </p:txBody>
      </p:sp>
      <p:grpSp>
        <p:nvGrpSpPr>
          <p:cNvPr id="13320" name="Group 41"/>
          <p:cNvGrpSpPr>
            <a:grpSpLocks/>
          </p:cNvGrpSpPr>
          <p:nvPr/>
        </p:nvGrpSpPr>
        <p:grpSpPr bwMode="auto">
          <a:xfrm>
            <a:off x="1355725" y="3070236"/>
            <a:ext cx="6096000" cy="844550"/>
            <a:chOff x="480" y="672"/>
            <a:chExt cx="3840" cy="532"/>
          </a:xfrm>
        </p:grpSpPr>
        <p:graphicFrame>
          <p:nvGraphicFramePr>
            <p:cNvPr id="13317" name="Object 16"/>
            <p:cNvGraphicFramePr>
              <a:graphicFrameLocks noChangeAspect="1"/>
            </p:cNvGraphicFramePr>
            <p:nvPr/>
          </p:nvGraphicFramePr>
          <p:xfrm>
            <a:off x="480" y="779"/>
            <a:ext cx="1488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4" name="公式" r:id="rId3" imgW="990170" imgH="215806" progId="Equation.3">
                    <p:embed/>
                  </p:oleObj>
                </mc:Choice>
                <mc:Fallback>
                  <p:oleObj name="公式" r:id="rId3" imgW="990170" imgH="21580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779"/>
                          <a:ext cx="1488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3" name="Text Box 17"/>
            <p:cNvSpPr txBox="1">
              <a:spLocks noChangeArrowheads="1"/>
            </p:cNvSpPr>
            <p:nvPr/>
          </p:nvSpPr>
          <p:spPr bwMode="auto">
            <a:xfrm>
              <a:off x="1976" y="768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内，</a:t>
              </a:r>
            </a:p>
          </p:txBody>
        </p:sp>
        <p:graphicFrame>
          <p:nvGraphicFramePr>
            <p:cNvPr id="13318" name="Object 18"/>
            <p:cNvGraphicFramePr>
              <a:graphicFrameLocks noChangeAspect="1"/>
            </p:cNvGraphicFramePr>
            <p:nvPr/>
          </p:nvGraphicFramePr>
          <p:xfrm>
            <a:off x="2592" y="672"/>
            <a:ext cx="1728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5" name="公式" r:id="rId5" imgW="1028254" imgH="393529" progId="Equation.3">
                    <p:embed/>
                  </p:oleObj>
                </mc:Choice>
                <mc:Fallback>
                  <p:oleObj name="公式" r:id="rId5" imgW="1028254" imgH="393529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672"/>
                          <a:ext cx="1728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1" name="Group 42"/>
          <p:cNvGrpSpPr>
            <a:grpSpLocks/>
          </p:cNvGrpSpPr>
          <p:nvPr/>
        </p:nvGrpSpPr>
        <p:grpSpPr bwMode="auto">
          <a:xfrm>
            <a:off x="936625" y="4086236"/>
            <a:ext cx="6875463" cy="914400"/>
            <a:chOff x="358" y="1167"/>
            <a:chExt cx="4331" cy="576"/>
          </a:xfrm>
        </p:grpSpPr>
        <p:grpSp>
          <p:nvGrpSpPr>
            <p:cNvPr id="13330" name="Group 34"/>
            <p:cNvGrpSpPr>
              <a:grpSpLocks/>
            </p:cNvGrpSpPr>
            <p:nvPr/>
          </p:nvGrpSpPr>
          <p:grpSpPr bwMode="auto">
            <a:xfrm>
              <a:off x="358" y="1266"/>
              <a:ext cx="2897" cy="414"/>
              <a:chOff x="528" y="1440"/>
              <a:chExt cx="2897" cy="414"/>
            </a:xfrm>
          </p:grpSpPr>
          <p:sp>
            <p:nvSpPr>
              <p:cNvPr id="13331" name="Text Box 19"/>
              <p:cNvSpPr txBox="1">
                <a:spLocks noChangeArrowheads="1"/>
              </p:cNvSpPr>
              <p:nvPr/>
            </p:nvSpPr>
            <p:spPr bwMode="auto">
              <a:xfrm>
                <a:off x="528" y="1475"/>
                <a:ext cx="3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800" b="1">
                    <a:latin typeface="Times New Roman" pitchFamily="18" charset="0"/>
                    <a:ea typeface="楷体_GB2312" pitchFamily="49" charset="-122"/>
                  </a:rPr>
                  <a:t>在</a:t>
                </a:r>
              </a:p>
            </p:txBody>
          </p:sp>
          <p:graphicFrame>
            <p:nvGraphicFramePr>
              <p:cNvPr id="13316" name="Object 20"/>
              <p:cNvGraphicFramePr>
                <a:graphicFrameLocks noChangeAspect="1"/>
              </p:cNvGraphicFramePr>
              <p:nvPr/>
            </p:nvGraphicFramePr>
            <p:xfrm>
              <a:off x="856" y="1470"/>
              <a:ext cx="1544" cy="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86" name="公式" r:id="rId7" imgW="952087" imgH="215806" progId="Equation.3">
                      <p:embed/>
                    </p:oleObj>
                  </mc:Choice>
                  <mc:Fallback>
                    <p:oleObj name="公式" r:id="rId7" imgW="952087" imgH="215806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6" y="1470"/>
                            <a:ext cx="1544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32" name="Text Box 21"/>
              <p:cNvSpPr txBox="1">
                <a:spLocks noChangeArrowheads="1"/>
              </p:cNvSpPr>
              <p:nvPr/>
            </p:nvSpPr>
            <p:spPr bwMode="auto">
              <a:xfrm>
                <a:off x="2400" y="1440"/>
                <a:ext cx="102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zh-CN" altLang="en-US" sz="2800">
                    <a:latin typeface="方正姚体" pitchFamily="2" charset="-122"/>
                    <a:ea typeface="方正姚体" pitchFamily="2" charset="-122"/>
                  </a:rPr>
                  <a:t>范围内，</a:t>
                </a:r>
              </a:p>
            </p:txBody>
          </p:sp>
        </p:grpSp>
        <p:graphicFrame>
          <p:nvGraphicFramePr>
            <p:cNvPr id="13315" name="Object 22"/>
            <p:cNvGraphicFramePr>
              <a:graphicFrameLocks noChangeAspect="1"/>
            </p:cNvGraphicFramePr>
            <p:nvPr/>
          </p:nvGraphicFramePr>
          <p:xfrm>
            <a:off x="3153" y="1167"/>
            <a:ext cx="153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7" name="公式" r:id="rId9" imgW="977476" imgH="393529" progId="Equation.3">
                    <p:embed/>
                  </p:oleObj>
                </mc:Choice>
                <mc:Fallback>
                  <p:oleObj name="公式" r:id="rId9" imgW="977476" imgH="393529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3" y="1167"/>
                          <a:ext cx="153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3" name="Group 39"/>
          <p:cNvGrpSpPr>
            <a:grpSpLocks/>
          </p:cNvGrpSpPr>
          <p:nvPr/>
        </p:nvGrpSpPr>
        <p:grpSpPr bwMode="auto">
          <a:xfrm>
            <a:off x="671513" y="2384436"/>
            <a:ext cx="7802562" cy="579438"/>
            <a:chOff x="384" y="240"/>
            <a:chExt cx="4915" cy="365"/>
          </a:xfrm>
        </p:grpSpPr>
        <p:sp>
          <p:nvSpPr>
            <p:cNvPr id="13327" name="Text Box 13"/>
            <p:cNvSpPr txBox="1">
              <a:spLocks noChangeArrowheads="1"/>
            </p:cNvSpPr>
            <p:nvPr/>
          </p:nvSpPr>
          <p:spPr bwMode="auto">
            <a:xfrm>
              <a:off x="3592" y="240"/>
              <a:ext cx="17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是波节，在范围</a:t>
              </a:r>
            </a:p>
          </p:txBody>
        </p:sp>
        <p:sp>
          <p:nvSpPr>
            <p:cNvPr id="13328" name="Text Box 14"/>
            <p:cNvSpPr txBox="1">
              <a:spLocks noChangeArrowheads="1"/>
            </p:cNvSpPr>
            <p:nvPr/>
          </p:nvSpPr>
          <p:spPr bwMode="auto">
            <a:xfrm>
              <a:off x="2546" y="240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如</a:t>
              </a:r>
            </a:p>
          </p:txBody>
        </p:sp>
        <p:graphicFrame>
          <p:nvGraphicFramePr>
            <p:cNvPr id="13314" name="Object 15"/>
            <p:cNvGraphicFramePr>
              <a:graphicFrameLocks noChangeAspect="1"/>
            </p:cNvGraphicFramePr>
            <p:nvPr/>
          </p:nvGraphicFramePr>
          <p:xfrm>
            <a:off x="2834" y="240"/>
            <a:ext cx="864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8" name="公式" r:id="rId11" imgW="507780" imgH="215806" progId="Equation.3">
                    <p:embed/>
                  </p:oleObj>
                </mc:Choice>
                <mc:Fallback>
                  <p:oleObj name="公式" r:id="rId11" imgW="507780" imgH="215806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4" y="240"/>
                          <a:ext cx="864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9" name="Text Box 30"/>
            <p:cNvSpPr txBox="1">
              <a:spLocks noChangeArrowheads="1"/>
            </p:cNvSpPr>
            <p:nvPr/>
          </p:nvSpPr>
          <p:spPr bwMode="auto">
            <a:xfrm>
              <a:off x="384" y="240"/>
              <a:ext cx="23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考查波节两边的振幅，</a:t>
              </a:r>
            </a:p>
          </p:txBody>
        </p:sp>
      </p:grpSp>
      <p:sp>
        <p:nvSpPr>
          <p:cNvPr id="13326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357290" y="1000108"/>
            <a:ext cx="2317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6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驻波的相位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3944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EE54D30-D622-433A-B392-B0AA6A073C03}" type="slidenum">
              <a:rPr lang="en-US" altLang="zh-CN" smtClean="0"/>
              <a:pPr algn="ctr"/>
              <a:t>34</a:t>
            </a:fld>
            <a:endParaRPr lang="en-US" altLang="zh-CN" smtClean="0"/>
          </a:p>
        </p:txBody>
      </p:sp>
      <p:sp>
        <p:nvSpPr>
          <p:cNvPr id="13322" name="Text Box 24"/>
          <p:cNvSpPr txBox="1">
            <a:spLocks noChangeArrowheads="1"/>
          </p:cNvSpPr>
          <p:nvPr/>
        </p:nvSpPr>
        <p:spPr bwMode="auto">
          <a:xfrm>
            <a:off x="900113" y="2639780"/>
            <a:ext cx="7789312" cy="16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400">
                <a:latin typeface="方正姚体" pitchFamily="2" charset="-122"/>
                <a:ea typeface="方正姚体" pitchFamily="2" charset="-122"/>
              </a:rPr>
              <a:t>* 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在波节两侧点的振动相位相反。同时达到反向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     最大或同时达到反向最小。速度方向相反。</a:t>
            </a:r>
          </a:p>
        </p:txBody>
      </p:sp>
      <p:sp>
        <p:nvSpPr>
          <p:cNvPr id="13324" name="AutoShape 36"/>
          <p:cNvSpPr>
            <a:spLocks noChangeArrowheads="1"/>
          </p:cNvSpPr>
          <p:nvPr/>
        </p:nvSpPr>
        <p:spPr bwMode="auto">
          <a:xfrm>
            <a:off x="685800" y="1850793"/>
            <a:ext cx="1438275" cy="993775"/>
          </a:xfrm>
          <a:prstGeom prst="cloudCallout">
            <a:avLst>
              <a:gd name="adj1" fmla="val 97792"/>
              <a:gd name="adj2" fmla="val 60384"/>
            </a:avLst>
          </a:prstGeom>
          <a:solidFill>
            <a:srgbClr val="CCECFF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   </a:t>
            </a:r>
            <a:r>
              <a:rPr kumimoji="1" lang="zh-CN" altLang="en-US" sz="3600" dirty="0">
                <a:latin typeface="方正姚体" pitchFamily="2" charset="-122"/>
                <a:ea typeface="方正姚体" pitchFamily="2" charset="-122"/>
              </a:rPr>
              <a:t>结论：</a:t>
            </a:r>
            <a:endParaRPr kumimoji="1"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325" name="Text Box 38"/>
          <p:cNvSpPr txBox="1">
            <a:spLocks noChangeArrowheads="1"/>
          </p:cNvSpPr>
          <p:nvPr/>
        </p:nvSpPr>
        <p:spPr bwMode="auto">
          <a:xfrm>
            <a:off x="971550" y="4211416"/>
            <a:ext cx="7827784" cy="16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400" dirty="0">
                <a:latin typeface="方正姚体" pitchFamily="2" charset="-122"/>
                <a:ea typeface="方正姚体" pitchFamily="2" charset="-122"/>
              </a:rPr>
              <a:t>*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两个波节之间的点其振动相位相同。 同时达到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    最大或同时达到最小。速度方向相同。</a:t>
            </a:r>
          </a:p>
        </p:txBody>
      </p:sp>
      <p:sp>
        <p:nvSpPr>
          <p:cNvPr id="13326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357290" y="1000108"/>
            <a:ext cx="2317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6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驻波的相位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5875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D8EA7AC-E660-46BF-95AE-A51C083EC592}" type="slidenum">
              <a:rPr lang="en-US" altLang="zh-CN" smtClean="0"/>
              <a:pPr algn="ctr"/>
              <a:t>35</a:t>
            </a:fld>
            <a:endParaRPr lang="en-US" altLang="zh-CN" smtClean="0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968375" y="361950"/>
            <a:ext cx="2849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 </a:t>
            </a:r>
            <a:r>
              <a:rPr kumimoji="1" lang="zh-CN" altLang="en-US" sz="3600" b="1">
                <a:latin typeface="方正姚体" pitchFamily="2" charset="-122"/>
                <a:ea typeface="方正姚体" pitchFamily="2" charset="-122"/>
              </a:rPr>
              <a:t>驻波的能量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003425" y="1050925"/>
          <a:ext cx="40084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公式" r:id="rId3" imgW="1485255" imgH="406224" progId="Equation.3">
                  <p:embed/>
                </p:oleObj>
              </mc:Choice>
              <mc:Fallback>
                <p:oleObj name="公式" r:id="rId3" imgW="1485255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1050925"/>
                        <a:ext cx="40084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677863" y="2378075"/>
          <a:ext cx="7207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5" imgW="2781300" imgH="393700" progId="Equation.3">
                  <p:embed/>
                </p:oleObj>
              </mc:Choice>
              <mc:Fallback>
                <p:oleObj name="Equation" r:id="rId5" imgW="2781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2378075"/>
                        <a:ext cx="7207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174625" y="3657600"/>
          <a:ext cx="857408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7" imgW="3479800" imgH="393700" progId="Equation.3">
                  <p:embed/>
                </p:oleObj>
              </mc:Choice>
              <mc:Fallback>
                <p:oleObj name="Equation" r:id="rId7" imgW="34798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657600"/>
                        <a:ext cx="857408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17"/>
          <p:cNvSpPr txBox="1">
            <a:spLocks noChangeArrowheads="1"/>
          </p:cNvSpPr>
          <p:nvPr/>
        </p:nvSpPr>
        <p:spPr bwMode="auto">
          <a:xfrm>
            <a:off x="2030413" y="4876800"/>
            <a:ext cx="5541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单位体积媒质中弹性势能等于</a:t>
            </a:r>
          </a:p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弹性模量与应变平方乘积的一半。</a:t>
            </a:r>
          </a:p>
        </p:txBody>
      </p:sp>
      <p:sp>
        <p:nvSpPr>
          <p:cNvPr id="14344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525" y="6407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AC097B3-4B27-40B7-9D45-973079705D91}" type="slidenum">
              <a:rPr lang="en-US" altLang="zh-CN" smtClean="0"/>
              <a:pPr algn="ctr"/>
              <a:t>36</a:t>
            </a:fld>
            <a:endParaRPr lang="en-US" altLang="zh-CN" smtClean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05703"/>
              </p:ext>
            </p:extLst>
          </p:nvPr>
        </p:nvGraphicFramePr>
        <p:xfrm>
          <a:off x="1691680" y="5105400"/>
          <a:ext cx="58261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公式" r:id="rId3" imgW="2247900" imgH="406400" progId="Equation.3">
                  <p:embed/>
                </p:oleObj>
              </mc:Choice>
              <mc:Fallback>
                <p:oleObj name="公式" r:id="rId3" imgW="22479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105400"/>
                        <a:ext cx="582612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66026"/>
              </p:ext>
            </p:extLst>
          </p:nvPr>
        </p:nvGraphicFramePr>
        <p:xfrm>
          <a:off x="1718840" y="4304705"/>
          <a:ext cx="580548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公式" r:id="rId5" imgW="2234230" imgH="406224" progId="Equation.3">
                  <p:embed/>
                </p:oleObj>
              </mc:Choice>
              <mc:Fallback>
                <p:oleObj name="公式" r:id="rId5" imgW="2234230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840" y="4304705"/>
                        <a:ext cx="580548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301625" y="3140075"/>
          <a:ext cx="8616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公式" r:id="rId7" imgW="3517900" imgH="406400" progId="Equation.3">
                  <p:embed/>
                </p:oleObj>
              </mc:Choice>
              <mc:Fallback>
                <p:oleObj name="公式" r:id="rId7" imgW="35179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140075"/>
                        <a:ext cx="86169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762000" y="2605088"/>
            <a:ext cx="592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它与直接用驻波表达式求能量等价。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855744" y="4005064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刚好</a:t>
            </a:r>
            <a:endParaRPr kumimoji="1"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15365" name="Object 13"/>
          <p:cNvGraphicFramePr>
            <a:graphicFrameLocks noChangeAspect="1"/>
          </p:cNvGraphicFramePr>
          <p:nvPr/>
        </p:nvGraphicFramePr>
        <p:xfrm>
          <a:off x="669925" y="1690688"/>
          <a:ext cx="759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公式" r:id="rId9" imgW="3124080" imgH="393480" progId="Equation.3">
                  <p:embed/>
                </p:oleObj>
              </mc:Choice>
              <mc:Fallback>
                <p:oleObj name="公式" r:id="rId9" imgW="31240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90688"/>
                        <a:ext cx="7594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323850" y="273050"/>
            <a:ext cx="3762375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方正姚体" pitchFamily="2" charset="-122"/>
                <a:ea typeface="方正姚体" pitchFamily="2" charset="-122"/>
              </a:rPr>
              <a:t> [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附</a:t>
            </a:r>
            <a:r>
              <a:rPr kumimoji="1" lang="en-US" altLang="zh-CN" sz="2800">
                <a:latin typeface="方正姚体" pitchFamily="2" charset="-122"/>
                <a:ea typeface="方正姚体" pitchFamily="2" charset="-122"/>
              </a:rPr>
              <a:t>]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另一种推导方法：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直接用右行波与左行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波的能量的叠加：</a:t>
            </a:r>
          </a:p>
        </p:txBody>
      </p:sp>
      <p:graphicFrame>
        <p:nvGraphicFramePr>
          <p:cNvPr id="15366" name="Object 15"/>
          <p:cNvGraphicFramePr>
            <a:graphicFrameLocks noChangeAspect="1"/>
          </p:cNvGraphicFramePr>
          <p:nvPr/>
        </p:nvGraphicFramePr>
        <p:xfrm>
          <a:off x="3910013" y="595313"/>
          <a:ext cx="49831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公式" r:id="rId11" imgW="2273300" imgH="406400" progId="Equation.3">
                  <p:embed/>
                </p:oleObj>
              </mc:Choice>
              <mc:Fallback>
                <p:oleObj name="公式" r:id="rId11" imgW="2273300" imgH="406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595313"/>
                        <a:ext cx="498316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A8433AB-759C-4928-A719-38D0B9F86695}" type="slidenum">
              <a:rPr lang="en-US" altLang="zh-CN" smtClean="0"/>
              <a:pPr algn="ctr"/>
              <a:t>37</a:t>
            </a:fld>
            <a:endParaRPr lang="en-US" altLang="zh-CN" smtClean="0"/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-31" y="1000108"/>
            <a:ext cx="9144032" cy="590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由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上式可知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：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1"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各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质点位移达到最大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时，动能全为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零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，势能各处不同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2"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在</a:t>
            </a:r>
            <a:r>
              <a:rPr kumimoji="1" lang="zh-CN" altLang="en-US" sz="2800" dirty="0">
                <a:solidFill>
                  <a:srgbClr val="000099"/>
                </a:solidFill>
                <a:latin typeface="方正姚体" pitchFamily="2" charset="-122"/>
                <a:ea typeface="方正姚体" pitchFamily="2" charset="-122"/>
              </a:rPr>
              <a:t>波节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处相对形变最大，</a:t>
            </a:r>
            <a:r>
              <a:rPr kumimoji="1" lang="zh-CN" altLang="en-US" sz="2800" dirty="0">
                <a:solidFill>
                  <a:srgbClr val="000099"/>
                </a:solidFill>
                <a:latin typeface="方正姚体" pitchFamily="2" charset="-122"/>
                <a:ea typeface="方正姚体" pitchFamily="2" charset="-122"/>
              </a:rPr>
              <a:t>势能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最大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；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2"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在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波腹处相对形变最小，势能最小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1"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各质点回到平衡位置时，势能全为零；动能各处不同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2"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在波节处动能最小；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2"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在</a:t>
            </a:r>
            <a:r>
              <a:rPr kumimoji="1" lang="zh-CN" altLang="en-US" sz="2800" dirty="0" smtClean="0">
                <a:solidFill>
                  <a:srgbClr val="000099"/>
                </a:solidFill>
                <a:latin typeface="方正姚体" pitchFamily="2" charset="-122"/>
                <a:ea typeface="方正姚体" pitchFamily="2" charset="-122"/>
              </a:rPr>
              <a:t>波腹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处</a:t>
            </a:r>
            <a:r>
              <a:rPr kumimoji="1" lang="zh-CN" altLang="en-US" sz="2800" dirty="0" smtClean="0">
                <a:solidFill>
                  <a:srgbClr val="000099"/>
                </a:solidFill>
                <a:latin typeface="方正姚体" pitchFamily="2" charset="-122"/>
                <a:ea typeface="方正姚体" pitchFamily="2" charset="-122"/>
              </a:rPr>
              <a:t>动能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最大。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1" eaLnBrk="1" hangingPunct="1">
              <a:lnSpc>
                <a:spcPct val="150000"/>
              </a:lnSpc>
              <a:buFont typeface="Symbol"/>
              <a:buChar char="§"/>
            </a:pP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综上，势能集中在波节；动能集中在波腹。</a:t>
            </a:r>
            <a:endParaRPr kumimoji="1"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 lvl="1" eaLnBrk="1" hangingPunct="1">
              <a:lnSpc>
                <a:spcPct val="150000"/>
              </a:lnSpc>
              <a:buFont typeface="Symbol"/>
              <a:buChar char="§"/>
            </a:pPr>
            <a:endParaRPr kumimoji="1"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630" name="AutoShape 16"/>
          <p:cNvSpPr>
            <a:spLocks noChangeArrowheads="1"/>
          </p:cNvSpPr>
          <p:nvPr/>
        </p:nvSpPr>
        <p:spPr bwMode="auto">
          <a:xfrm>
            <a:off x="2928926" y="214290"/>
            <a:ext cx="1600200" cy="685800"/>
          </a:xfrm>
          <a:prstGeom prst="wedgeEllipseCallout">
            <a:avLst>
              <a:gd name="adj1" fmla="val -49208"/>
              <a:gd name="adj2" fmla="val 92130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讨论：</a:t>
            </a:r>
          </a:p>
        </p:txBody>
      </p:sp>
      <p:sp>
        <p:nvSpPr>
          <p:cNvPr id="26631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A8433AB-759C-4928-A719-38D0B9F86695}" type="slidenum">
              <a:rPr lang="en-US" altLang="zh-CN" smtClean="0"/>
              <a:pPr algn="ctr"/>
              <a:t>38</a:t>
            </a:fld>
            <a:endParaRPr lang="en-US" altLang="zh-CN" smtClean="0"/>
          </a:p>
        </p:txBody>
      </p:sp>
      <p:sp>
        <p:nvSpPr>
          <p:cNvPr id="26629" name="Text Box 15"/>
          <p:cNvSpPr txBox="1">
            <a:spLocks noChangeArrowheads="1"/>
          </p:cNvSpPr>
          <p:nvPr/>
        </p:nvSpPr>
        <p:spPr bwMode="auto">
          <a:xfrm>
            <a:off x="500034" y="2000240"/>
            <a:ext cx="8143932" cy="38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eaLnBrk="1" hangingPunct="1">
              <a:lnSpc>
                <a:spcPct val="150000"/>
              </a:lnSpc>
            </a:pP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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能量从波腹传到波节，又从波节传到波腹，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往复循环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，能量不被传播。这可从能流密度证明：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因为能流密度（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矢量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）等于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平均能量密度乘波速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，左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行波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与右行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波能流密度之和为零。所以驻波不传播能量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，它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是媒质的一种特殊的运动状态，稳定态。</a:t>
            </a:r>
          </a:p>
        </p:txBody>
      </p:sp>
      <p:sp>
        <p:nvSpPr>
          <p:cNvPr id="26630" name="AutoShape 16"/>
          <p:cNvSpPr>
            <a:spLocks noChangeArrowheads="1"/>
          </p:cNvSpPr>
          <p:nvPr/>
        </p:nvSpPr>
        <p:spPr bwMode="auto">
          <a:xfrm>
            <a:off x="1285852" y="785794"/>
            <a:ext cx="1600200" cy="685800"/>
          </a:xfrm>
          <a:prstGeom prst="wedgeEllipseCallout">
            <a:avLst>
              <a:gd name="adj1" fmla="val -49208"/>
              <a:gd name="adj2" fmla="val 92130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 b="1">
                <a:latin typeface="方正姚体" pitchFamily="2" charset="-122"/>
                <a:ea typeface="方正姚体" pitchFamily="2" charset="-122"/>
              </a:rPr>
              <a:t>讨论：</a:t>
            </a:r>
          </a:p>
        </p:txBody>
      </p:sp>
      <p:sp>
        <p:nvSpPr>
          <p:cNvPr id="26631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</a:rPr>
              <a:t>驻 波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7463" y="6400800"/>
            <a:ext cx="1905001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417A05F-A727-4F15-9D52-5408D10B1943}" type="slidenum">
              <a:rPr lang="en-US" altLang="zh-CN" smtClean="0"/>
              <a:pPr algn="ctr"/>
              <a:t>39</a:t>
            </a:fld>
            <a:endParaRPr lang="en-US" altLang="zh-CN" smtClean="0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81000" y="2743200"/>
            <a:ext cx="45132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当波从波疏媒质垂直入射到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波密媒质界面上反射时，有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半波损失，形成的驻波在界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面处是波节。反之，当波从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波密媒质垂直入射到波疏媒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质界面上反射时，无半波损</a:t>
            </a:r>
          </a:p>
          <a:p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失，界面处出现波腹。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898525" y="295275"/>
            <a:ext cx="3078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*6.4.2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半波损失：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154113" y="838200"/>
            <a:ext cx="7758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入射波在反射处发生反相的现象称为半波损失。</a:t>
            </a:r>
          </a:p>
        </p:txBody>
      </p:sp>
      <p:sp>
        <p:nvSpPr>
          <p:cNvPr id="16392" name="AutoShape 29"/>
          <p:cNvSpPr>
            <a:spLocks noChangeArrowheads="1"/>
          </p:cNvSpPr>
          <p:nvPr/>
        </p:nvSpPr>
        <p:spPr bwMode="auto">
          <a:xfrm>
            <a:off x="6324600" y="1524000"/>
            <a:ext cx="1752600" cy="838200"/>
          </a:xfrm>
          <a:prstGeom prst="wedgeEllipseCallout">
            <a:avLst>
              <a:gd name="adj1" fmla="val 36773"/>
              <a:gd name="adj2" fmla="val 114963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有半波损失</a:t>
            </a:r>
          </a:p>
        </p:txBody>
      </p:sp>
      <p:grpSp>
        <p:nvGrpSpPr>
          <p:cNvPr id="16393" name="Group 10"/>
          <p:cNvGrpSpPr>
            <a:grpSpLocks/>
          </p:cNvGrpSpPr>
          <p:nvPr/>
        </p:nvGrpSpPr>
        <p:grpSpPr bwMode="auto">
          <a:xfrm>
            <a:off x="6111875" y="3000375"/>
            <a:ext cx="2117725" cy="762000"/>
            <a:chOff x="1384" y="2823"/>
            <a:chExt cx="2582" cy="1006"/>
          </a:xfrm>
        </p:grpSpPr>
        <p:sp>
          <p:nvSpPr>
            <p:cNvPr id="16419" name="Freeform 11"/>
            <p:cNvSpPr>
              <a:spLocks/>
            </p:cNvSpPr>
            <p:nvPr/>
          </p:nvSpPr>
          <p:spPr bwMode="auto">
            <a:xfrm>
              <a:off x="2673" y="2832"/>
              <a:ext cx="1293" cy="997"/>
            </a:xfrm>
            <a:custGeom>
              <a:avLst/>
              <a:gdLst>
                <a:gd name="T0" fmla="*/ 0 w 840"/>
                <a:gd name="T1" fmla="*/ 480 h 997"/>
                <a:gd name="T2" fmla="*/ 1178 w 840"/>
                <a:gd name="T3" fmla="*/ 0 h 997"/>
                <a:gd name="T4" fmla="*/ 2360 w 840"/>
                <a:gd name="T5" fmla="*/ 480 h 997"/>
                <a:gd name="T6" fmla="*/ 3537 w 840"/>
                <a:gd name="T7" fmla="*/ 960 h 997"/>
                <a:gd name="T8" fmla="*/ 4715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5" y="560"/>
                    <a:pt x="840" y="480"/>
                  </a:cubicBezTo>
                </a:path>
              </a:pathLst>
            </a:custGeom>
            <a:noFill/>
            <a:ln w="412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0" name="Freeform 12"/>
            <p:cNvSpPr>
              <a:spLocks/>
            </p:cNvSpPr>
            <p:nvPr/>
          </p:nvSpPr>
          <p:spPr bwMode="auto">
            <a:xfrm>
              <a:off x="1384" y="2823"/>
              <a:ext cx="1292" cy="997"/>
            </a:xfrm>
            <a:custGeom>
              <a:avLst/>
              <a:gdLst>
                <a:gd name="T0" fmla="*/ 0 w 840"/>
                <a:gd name="T1" fmla="*/ 480 h 997"/>
                <a:gd name="T2" fmla="*/ 1175 w 840"/>
                <a:gd name="T3" fmla="*/ 0 h 997"/>
                <a:gd name="T4" fmla="*/ 2352 w 840"/>
                <a:gd name="T5" fmla="*/ 480 h 997"/>
                <a:gd name="T6" fmla="*/ 3525 w 840"/>
                <a:gd name="T7" fmla="*/ 960 h 997"/>
                <a:gd name="T8" fmla="*/ 4700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3" y="633"/>
                    <a:pt x="840" y="480"/>
                  </a:cubicBezTo>
                </a:path>
              </a:pathLst>
            </a:custGeom>
            <a:noFill/>
            <a:ln w="412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394" name="Group 13"/>
          <p:cNvGrpSpPr>
            <a:grpSpLocks/>
          </p:cNvGrpSpPr>
          <p:nvPr/>
        </p:nvGrpSpPr>
        <p:grpSpPr bwMode="auto">
          <a:xfrm flipV="1">
            <a:off x="6103938" y="2971800"/>
            <a:ext cx="2117725" cy="762000"/>
            <a:chOff x="1384" y="2823"/>
            <a:chExt cx="2582" cy="1006"/>
          </a:xfrm>
        </p:grpSpPr>
        <p:sp>
          <p:nvSpPr>
            <p:cNvPr id="16417" name="Freeform 14"/>
            <p:cNvSpPr>
              <a:spLocks/>
            </p:cNvSpPr>
            <p:nvPr/>
          </p:nvSpPr>
          <p:spPr bwMode="auto">
            <a:xfrm>
              <a:off x="2673" y="2832"/>
              <a:ext cx="1293" cy="997"/>
            </a:xfrm>
            <a:custGeom>
              <a:avLst/>
              <a:gdLst>
                <a:gd name="T0" fmla="*/ 0 w 840"/>
                <a:gd name="T1" fmla="*/ 480 h 997"/>
                <a:gd name="T2" fmla="*/ 1178 w 840"/>
                <a:gd name="T3" fmla="*/ 0 h 997"/>
                <a:gd name="T4" fmla="*/ 2360 w 840"/>
                <a:gd name="T5" fmla="*/ 480 h 997"/>
                <a:gd name="T6" fmla="*/ 3537 w 840"/>
                <a:gd name="T7" fmla="*/ 960 h 997"/>
                <a:gd name="T8" fmla="*/ 4715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5" y="560"/>
                    <a:pt x="840" y="480"/>
                  </a:cubicBez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8" name="Freeform 15"/>
            <p:cNvSpPr>
              <a:spLocks/>
            </p:cNvSpPr>
            <p:nvPr/>
          </p:nvSpPr>
          <p:spPr bwMode="auto">
            <a:xfrm>
              <a:off x="1384" y="2823"/>
              <a:ext cx="1292" cy="997"/>
            </a:xfrm>
            <a:custGeom>
              <a:avLst/>
              <a:gdLst>
                <a:gd name="T0" fmla="*/ 0 w 840"/>
                <a:gd name="T1" fmla="*/ 480 h 997"/>
                <a:gd name="T2" fmla="*/ 1175 w 840"/>
                <a:gd name="T3" fmla="*/ 0 h 997"/>
                <a:gd name="T4" fmla="*/ 2352 w 840"/>
                <a:gd name="T5" fmla="*/ 480 h 997"/>
                <a:gd name="T6" fmla="*/ 3525 w 840"/>
                <a:gd name="T7" fmla="*/ 960 h 997"/>
                <a:gd name="T8" fmla="*/ 4700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3" y="633"/>
                    <a:pt x="840" y="480"/>
                  </a:cubicBez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5" name="Line 16"/>
          <p:cNvSpPr>
            <a:spLocks noChangeShapeType="1"/>
          </p:cNvSpPr>
          <p:nvPr/>
        </p:nvSpPr>
        <p:spPr bwMode="auto">
          <a:xfrm>
            <a:off x="5745163" y="3376613"/>
            <a:ext cx="2408237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396" name="Group 17"/>
          <p:cNvGrpSpPr>
            <a:grpSpLocks/>
          </p:cNvGrpSpPr>
          <p:nvPr/>
        </p:nvGrpSpPr>
        <p:grpSpPr bwMode="auto">
          <a:xfrm>
            <a:off x="6105525" y="4343400"/>
            <a:ext cx="2117725" cy="762000"/>
            <a:chOff x="1384" y="2823"/>
            <a:chExt cx="2582" cy="1006"/>
          </a:xfrm>
        </p:grpSpPr>
        <p:sp>
          <p:nvSpPr>
            <p:cNvPr id="16415" name="Freeform 18"/>
            <p:cNvSpPr>
              <a:spLocks/>
            </p:cNvSpPr>
            <p:nvPr/>
          </p:nvSpPr>
          <p:spPr bwMode="auto">
            <a:xfrm>
              <a:off x="2673" y="2832"/>
              <a:ext cx="1293" cy="997"/>
            </a:xfrm>
            <a:custGeom>
              <a:avLst/>
              <a:gdLst>
                <a:gd name="T0" fmla="*/ 0 w 840"/>
                <a:gd name="T1" fmla="*/ 480 h 997"/>
                <a:gd name="T2" fmla="*/ 1178 w 840"/>
                <a:gd name="T3" fmla="*/ 0 h 997"/>
                <a:gd name="T4" fmla="*/ 2360 w 840"/>
                <a:gd name="T5" fmla="*/ 480 h 997"/>
                <a:gd name="T6" fmla="*/ 3537 w 840"/>
                <a:gd name="T7" fmla="*/ 960 h 997"/>
                <a:gd name="T8" fmla="*/ 4715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5" y="560"/>
                    <a:pt x="840" y="480"/>
                  </a:cubicBezTo>
                </a:path>
              </a:pathLst>
            </a:custGeom>
            <a:noFill/>
            <a:ln w="412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6" name="Freeform 19"/>
            <p:cNvSpPr>
              <a:spLocks/>
            </p:cNvSpPr>
            <p:nvPr/>
          </p:nvSpPr>
          <p:spPr bwMode="auto">
            <a:xfrm>
              <a:off x="1384" y="2823"/>
              <a:ext cx="1292" cy="997"/>
            </a:xfrm>
            <a:custGeom>
              <a:avLst/>
              <a:gdLst>
                <a:gd name="T0" fmla="*/ 0 w 840"/>
                <a:gd name="T1" fmla="*/ 480 h 997"/>
                <a:gd name="T2" fmla="*/ 1175 w 840"/>
                <a:gd name="T3" fmla="*/ 0 h 997"/>
                <a:gd name="T4" fmla="*/ 2352 w 840"/>
                <a:gd name="T5" fmla="*/ 480 h 997"/>
                <a:gd name="T6" fmla="*/ 3525 w 840"/>
                <a:gd name="T7" fmla="*/ 960 h 997"/>
                <a:gd name="T8" fmla="*/ 4700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3" y="633"/>
                    <a:pt x="840" y="480"/>
                  </a:cubicBezTo>
                </a:path>
              </a:pathLst>
            </a:custGeom>
            <a:noFill/>
            <a:ln w="412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397" name="Group 20"/>
          <p:cNvGrpSpPr>
            <a:grpSpLocks/>
          </p:cNvGrpSpPr>
          <p:nvPr/>
        </p:nvGrpSpPr>
        <p:grpSpPr bwMode="auto">
          <a:xfrm>
            <a:off x="6119813" y="4010025"/>
            <a:ext cx="2117725" cy="1452563"/>
            <a:chOff x="1384" y="2823"/>
            <a:chExt cx="2582" cy="1006"/>
          </a:xfrm>
        </p:grpSpPr>
        <p:sp>
          <p:nvSpPr>
            <p:cNvPr id="16413" name="Freeform 21"/>
            <p:cNvSpPr>
              <a:spLocks/>
            </p:cNvSpPr>
            <p:nvPr/>
          </p:nvSpPr>
          <p:spPr bwMode="auto">
            <a:xfrm>
              <a:off x="2673" y="2832"/>
              <a:ext cx="1293" cy="997"/>
            </a:xfrm>
            <a:custGeom>
              <a:avLst/>
              <a:gdLst>
                <a:gd name="T0" fmla="*/ 0 w 840"/>
                <a:gd name="T1" fmla="*/ 480 h 997"/>
                <a:gd name="T2" fmla="*/ 1178 w 840"/>
                <a:gd name="T3" fmla="*/ 0 h 997"/>
                <a:gd name="T4" fmla="*/ 2360 w 840"/>
                <a:gd name="T5" fmla="*/ 480 h 997"/>
                <a:gd name="T6" fmla="*/ 3537 w 840"/>
                <a:gd name="T7" fmla="*/ 960 h 997"/>
                <a:gd name="T8" fmla="*/ 4715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5" y="560"/>
                    <a:pt x="840" y="48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4" name="Freeform 22"/>
            <p:cNvSpPr>
              <a:spLocks/>
            </p:cNvSpPr>
            <p:nvPr/>
          </p:nvSpPr>
          <p:spPr bwMode="auto">
            <a:xfrm>
              <a:off x="1384" y="2823"/>
              <a:ext cx="1292" cy="997"/>
            </a:xfrm>
            <a:custGeom>
              <a:avLst/>
              <a:gdLst>
                <a:gd name="T0" fmla="*/ 0 w 840"/>
                <a:gd name="T1" fmla="*/ 480 h 997"/>
                <a:gd name="T2" fmla="*/ 1175 w 840"/>
                <a:gd name="T3" fmla="*/ 0 h 997"/>
                <a:gd name="T4" fmla="*/ 2352 w 840"/>
                <a:gd name="T5" fmla="*/ 480 h 997"/>
                <a:gd name="T6" fmla="*/ 3525 w 840"/>
                <a:gd name="T7" fmla="*/ 960 h 997"/>
                <a:gd name="T8" fmla="*/ 4700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3" y="633"/>
                    <a:pt x="840" y="48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8" name="Line 23"/>
          <p:cNvSpPr>
            <a:spLocks noChangeShapeType="1"/>
          </p:cNvSpPr>
          <p:nvPr/>
        </p:nvSpPr>
        <p:spPr bwMode="auto">
          <a:xfrm>
            <a:off x="5738813" y="4719638"/>
            <a:ext cx="2408237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9" name="AutoShape 24"/>
          <p:cNvSpPr>
            <a:spLocks noChangeArrowheads="1"/>
          </p:cNvSpPr>
          <p:nvPr/>
        </p:nvSpPr>
        <p:spPr bwMode="auto">
          <a:xfrm>
            <a:off x="4953000" y="3200400"/>
            <a:ext cx="1066800" cy="1905000"/>
          </a:xfrm>
          <a:prstGeom prst="hexagon">
            <a:avLst>
              <a:gd name="adj" fmla="val 32588"/>
              <a:gd name="vf" fmla="val 115470"/>
            </a:avLst>
          </a:prstGeom>
          <a:solidFill>
            <a:srgbClr val="CCECFF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某一时刻</a:t>
            </a:r>
          </a:p>
        </p:txBody>
      </p:sp>
      <p:grpSp>
        <p:nvGrpSpPr>
          <p:cNvPr id="16400" name="Group 25"/>
          <p:cNvGrpSpPr>
            <a:grpSpLocks/>
          </p:cNvGrpSpPr>
          <p:nvPr/>
        </p:nvGrpSpPr>
        <p:grpSpPr bwMode="auto">
          <a:xfrm>
            <a:off x="6115050" y="4338638"/>
            <a:ext cx="2117725" cy="762000"/>
            <a:chOff x="1384" y="2823"/>
            <a:chExt cx="2582" cy="1006"/>
          </a:xfrm>
        </p:grpSpPr>
        <p:sp>
          <p:nvSpPr>
            <p:cNvPr id="16411" name="Freeform 26"/>
            <p:cNvSpPr>
              <a:spLocks/>
            </p:cNvSpPr>
            <p:nvPr/>
          </p:nvSpPr>
          <p:spPr bwMode="auto">
            <a:xfrm>
              <a:off x="2673" y="2832"/>
              <a:ext cx="1293" cy="997"/>
            </a:xfrm>
            <a:custGeom>
              <a:avLst/>
              <a:gdLst>
                <a:gd name="T0" fmla="*/ 0 w 840"/>
                <a:gd name="T1" fmla="*/ 480 h 997"/>
                <a:gd name="T2" fmla="*/ 1178 w 840"/>
                <a:gd name="T3" fmla="*/ 0 h 997"/>
                <a:gd name="T4" fmla="*/ 2360 w 840"/>
                <a:gd name="T5" fmla="*/ 480 h 997"/>
                <a:gd name="T6" fmla="*/ 3537 w 840"/>
                <a:gd name="T7" fmla="*/ 960 h 997"/>
                <a:gd name="T8" fmla="*/ 4715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5" y="560"/>
                    <a:pt x="840" y="480"/>
                  </a:cubicBez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2" name="Freeform 27"/>
            <p:cNvSpPr>
              <a:spLocks/>
            </p:cNvSpPr>
            <p:nvPr/>
          </p:nvSpPr>
          <p:spPr bwMode="auto">
            <a:xfrm>
              <a:off x="1384" y="2823"/>
              <a:ext cx="1292" cy="997"/>
            </a:xfrm>
            <a:custGeom>
              <a:avLst/>
              <a:gdLst>
                <a:gd name="T0" fmla="*/ 0 w 840"/>
                <a:gd name="T1" fmla="*/ 480 h 997"/>
                <a:gd name="T2" fmla="*/ 1175 w 840"/>
                <a:gd name="T3" fmla="*/ 0 h 997"/>
                <a:gd name="T4" fmla="*/ 2352 w 840"/>
                <a:gd name="T5" fmla="*/ 480 h 997"/>
                <a:gd name="T6" fmla="*/ 3525 w 840"/>
                <a:gd name="T7" fmla="*/ 960 h 997"/>
                <a:gd name="T8" fmla="*/ 4700 w 840"/>
                <a:gd name="T9" fmla="*/ 480 h 9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997"/>
                <a:gd name="T17" fmla="*/ 840 w 840"/>
                <a:gd name="T18" fmla="*/ 997 h 9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997">
                  <a:moveTo>
                    <a:pt x="0" y="480"/>
                  </a:moveTo>
                  <a:cubicBezTo>
                    <a:pt x="70" y="240"/>
                    <a:pt x="140" y="0"/>
                    <a:pt x="210" y="0"/>
                  </a:cubicBezTo>
                  <a:cubicBezTo>
                    <a:pt x="280" y="0"/>
                    <a:pt x="352" y="280"/>
                    <a:pt x="420" y="480"/>
                  </a:cubicBezTo>
                  <a:cubicBezTo>
                    <a:pt x="488" y="680"/>
                    <a:pt x="545" y="923"/>
                    <a:pt x="630" y="960"/>
                  </a:cubicBezTo>
                  <a:cubicBezTo>
                    <a:pt x="715" y="997"/>
                    <a:pt x="803" y="633"/>
                    <a:pt x="840" y="480"/>
                  </a:cubicBezTo>
                </a:path>
              </a:pathLst>
            </a:cu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01" name="Line 28"/>
          <p:cNvSpPr>
            <a:spLocks noChangeShapeType="1"/>
          </p:cNvSpPr>
          <p:nvPr/>
        </p:nvSpPr>
        <p:spPr bwMode="auto">
          <a:xfrm>
            <a:off x="5819775" y="3381375"/>
            <a:ext cx="2408238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2" name="Line 30"/>
          <p:cNvSpPr>
            <a:spLocks noChangeShapeType="1"/>
          </p:cNvSpPr>
          <p:nvPr/>
        </p:nvSpPr>
        <p:spPr bwMode="auto">
          <a:xfrm>
            <a:off x="7977188" y="2590800"/>
            <a:ext cx="0" cy="1374775"/>
          </a:xfrm>
          <a:prstGeom prst="line">
            <a:avLst/>
          </a:prstGeom>
          <a:noFill/>
          <a:ln w="1111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3" name="AutoShape 31"/>
          <p:cNvSpPr>
            <a:spLocks noChangeArrowheads="1"/>
          </p:cNvSpPr>
          <p:nvPr/>
        </p:nvSpPr>
        <p:spPr bwMode="auto">
          <a:xfrm>
            <a:off x="5562600" y="5638800"/>
            <a:ext cx="2057400" cy="685800"/>
          </a:xfrm>
          <a:prstGeom prst="wedgeEllipseCallout">
            <a:avLst>
              <a:gd name="adj1" fmla="val 61264"/>
              <a:gd name="adj2" fmla="val -121065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无半波损失</a:t>
            </a:r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>
            <a:off x="7977188" y="4143375"/>
            <a:ext cx="0" cy="1374775"/>
          </a:xfrm>
          <a:prstGeom prst="line">
            <a:avLst/>
          </a:prstGeom>
          <a:noFill/>
          <a:ln w="1111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05" name="Group 36"/>
          <p:cNvGrpSpPr>
            <a:grpSpLocks/>
          </p:cNvGrpSpPr>
          <p:nvPr/>
        </p:nvGrpSpPr>
        <p:grpSpPr bwMode="auto">
          <a:xfrm>
            <a:off x="1046163" y="1524000"/>
            <a:ext cx="5097462" cy="965200"/>
            <a:chOff x="659" y="960"/>
            <a:chExt cx="3211" cy="608"/>
          </a:xfrm>
        </p:grpSpPr>
        <p:sp>
          <p:nvSpPr>
            <p:cNvPr id="16410" name="Text Box 6"/>
            <p:cNvSpPr txBox="1">
              <a:spLocks noChangeArrowheads="1"/>
            </p:cNvSpPr>
            <p:nvPr/>
          </p:nvSpPr>
          <p:spPr bwMode="auto">
            <a:xfrm>
              <a:off x="1027" y="960"/>
              <a:ext cx="2843" cy="6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较大的媒质称为波密媒质；</a:t>
              </a:r>
            </a:p>
            <a:p>
              <a:r>
                <a:rPr kumimoji="1" lang="zh-CN" altLang="en-US" sz="2800">
                  <a:latin typeface="方正姚体" pitchFamily="2" charset="-122"/>
                  <a:ea typeface="方正姚体" pitchFamily="2" charset="-122"/>
                </a:rPr>
                <a:t>较小的媒质称为波疏媒质</a:t>
              </a:r>
              <a:r>
                <a:rPr kumimoji="1" lang="en-US" altLang="zh-CN" sz="2800">
                  <a:latin typeface="方正姚体" pitchFamily="2" charset="-122"/>
                  <a:ea typeface="方正姚体" pitchFamily="2" charset="-122"/>
                </a:rPr>
                <a:t>.</a:t>
              </a:r>
            </a:p>
          </p:txBody>
        </p:sp>
        <p:graphicFrame>
          <p:nvGraphicFramePr>
            <p:cNvPr id="16386" name="Object 34"/>
            <p:cNvGraphicFramePr>
              <a:graphicFrameLocks noChangeAspect="1"/>
            </p:cNvGraphicFramePr>
            <p:nvPr/>
          </p:nvGraphicFramePr>
          <p:xfrm>
            <a:off x="659" y="1021"/>
            <a:ext cx="449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" name="公式" r:id="rId3" imgW="215619" imgH="164885" progId="Equation.3">
                    <p:embed/>
                  </p:oleObj>
                </mc:Choice>
                <mc:Fallback>
                  <p:oleObj name="公式" r:id="rId3" imgW="215619" imgH="164885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" y="1021"/>
                          <a:ext cx="449" cy="2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35"/>
            <p:cNvGraphicFramePr>
              <a:graphicFrameLocks noChangeAspect="1"/>
            </p:cNvGraphicFramePr>
            <p:nvPr/>
          </p:nvGraphicFramePr>
          <p:xfrm>
            <a:off x="659" y="1287"/>
            <a:ext cx="449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5" name="公式" r:id="rId5" imgW="215619" imgH="164885" progId="Equation.3">
                    <p:embed/>
                  </p:oleObj>
                </mc:Choice>
                <mc:Fallback>
                  <p:oleObj name="公式" r:id="rId5" imgW="215619" imgH="164885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" y="1287"/>
                          <a:ext cx="449" cy="2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6" name="Group 43"/>
          <p:cNvGrpSpPr>
            <a:grpSpLocks/>
          </p:cNvGrpSpPr>
          <p:nvPr/>
        </p:nvGrpSpPr>
        <p:grpSpPr bwMode="auto">
          <a:xfrm>
            <a:off x="1887538" y="5157788"/>
            <a:ext cx="3332162" cy="1587500"/>
            <a:chOff x="1189" y="3249"/>
            <a:chExt cx="2099" cy="1000"/>
          </a:xfrm>
        </p:grpSpPr>
        <p:sp>
          <p:nvSpPr>
            <p:cNvPr id="16408" name="Text Box 41"/>
            <p:cNvSpPr txBox="1">
              <a:spLocks noChangeArrowheads="1"/>
            </p:cNvSpPr>
            <p:nvPr/>
          </p:nvSpPr>
          <p:spPr bwMode="auto">
            <a:xfrm>
              <a:off x="1189" y="3842"/>
              <a:ext cx="5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>
                  <a:latin typeface="方正姚体" pitchFamily="2" charset="-122"/>
                  <a:ea typeface="方正姚体" pitchFamily="2" charset="-122"/>
                </a:rPr>
                <a:t>书上的</a:t>
              </a:r>
            </a:p>
            <a:p>
              <a:pPr eaLnBrk="1" hangingPunct="1"/>
              <a:r>
                <a:rPr lang="zh-CN" altLang="en-US" b="1">
                  <a:latin typeface="方正姚体" pitchFamily="2" charset="-122"/>
                  <a:ea typeface="方正姚体" pitchFamily="2" charset="-122"/>
                </a:rPr>
                <a:t>更合理</a:t>
              </a:r>
            </a:p>
          </p:txBody>
        </p:sp>
        <p:sp>
          <p:nvSpPr>
            <p:cNvPr id="16409" name="Line 42"/>
            <p:cNvSpPr>
              <a:spLocks noChangeShapeType="1"/>
            </p:cNvSpPr>
            <p:nvPr/>
          </p:nvSpPr>
          <p:spPr bwMode="auto">
            <a:xfrm flipV="1">
              <a:off x="1973" y="3249"/>
              <a:ext cx="1315" cy="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7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半波损失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ECD57C0-76F3-48DB-99E8-3342A5377884}" type="slidenum">
              <a:rPr lang="en-US" altLang="zh-CN" smtClean="0"/>
              <a:pPr algn="ctr"/>
              <a:t>4</a:t>
            </a:fld>
            <a:endParaRPr lang="en-US" altLang="zh-CN" smtClean="0"/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804863" y="2214554"/>
            <a:ext cx="7296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80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 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波的</a:t>
            </a:r>
            <a:r>
              <a:rPr kumimoji="1" lang="zh-CN" altLang="en-US" sz="280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反射定律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：入射角等于反射角，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00263" y="2890838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公式" r:id="rId3" imgW="355292" imgH="203024" progId="Equation.3">
                  <p:embed/>
                </p:oleObj>
              </mc:Choice>
              <mc:Fallback>
                <p:oleObj name="公式" r:id="rId3" imgW="355292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2890838"/>
                        <a:ext cx="1143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871538" y="3821106"/>
            <a:ext cx="341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80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 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波的</a:t>
            </a:r>
            <a:r>
              <a:rPr kumimoji="1" lang="zh-CN" altLang="en-US" sz="280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折射定律</a:t>
            </a:r>
            <a:r>
              <a:rPr kumimoji="1" lang="zh-CN" altLang="en-US" sz="2800">
                <a:latin typeface="方正姚体" pitchFamily="2" charset="-122"/>
                <a:ea typeface="方正姚体" pitchFamily="2" charset="-122"/>
              </a:rPr>
              <a:t>：</a:t>
            </a:r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081463" y="3589331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公式" r:id="rId5" imgW="1015559" imgH="444307" progId="Equation.3">
                  <p:embed/>
                </p:oleObj>
              </mc:Choice>
              <mc:Fallback>
                <p:oleObj name="公式" r:id="rId5" imgW="1015559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3589331"/>
                        <a:ext cx="2286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4113213" y="4579954"/>
          <a:ext cx="15224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公式" r:id="rId7" imgW="558558" imgH="444307" progId="Equation.3">
                  <p:embed/>
                </p:oleObj>
              </mc:Choice>
              <mc:Fallback>
                <p:oleObj name="公式" r:id="rId7" imgW="558558" imgH="444307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579954"/>
                        <a:ext cx="1522412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9"/>
          <p:cNvSpPr txBox="1">
            <a:spLocks noChangeArrowheads="1"/>
          </p:cNvSpPr>
          <p:nvPr/>
        </p:nvSpPr>
        <p:spPr bwMode="auto">
          <a:xfrm>
            <a:off x="1428728" y="1142984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惠更斯原理的应用</a:t>
            </a:r>
            <a:endParaRPr kumimoji="1"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3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E984B6D-0A7C-4F69-86DD-67C97D30B66E}" type="slidenum">
              <a:rPr lang="en-US" altLang="zh-CN" smtClean="0"/>
              <a:pPr algn="ctr"/>
              <a:t>40</a:t>
            </a:fld>
            <a:endParaRPr lang="en-US" altLang="zh-CN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30300" y="3357570"/>
          <a:ext cx="54689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8" name="公式" r:id="rId3" imgW="2628900" imgH="469900" progId="Equation.3">
                  <p:embed/>
                </p:oleObj>
              </mc:Choice>
              <mc:Fallback>
                <p:oleObj name="公式" r:id="rId3" imgW="26289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57570"/>
                        <a:ext cx="54689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53000" y="2411418"/>
          <a:ext cx="365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公式" r:id="rId5" imgW="1600200" imgH="406400" progId="Equation.3">
                  <p:embed/>
                </p:oleObj>
              </mc:Choice>
              <mc:Fallback>
                <p:oleObj name="公式" r:id="rId5" imgW="16002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11418"/>
                        <a:ext cx="3657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147763" y="2411418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公式" r:id="rId7" imgW="1536033" imgH="406224" progId="Equation.3">
                  <p:embed/>
                </p:oleObj>
              </mc:Choice>
              <mc:Fallback>
                <p:oleObj name="公式" r:id="rId7" imgW="1536033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411418"/>
                        <a:ext cx="3352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8"/>
          <p:cNvSpPr txBox="1">
            <a:spLocks noChangeArrowheads="1"/>
          </p:cNvSpPr>
          <p:nvPr/>
        </p:nvSpPr>
        <p:spPr bwMode="auto">
          <a:xfrm>
            <a:off x="3071802" y="500042"/>
            <a:ext cx="2536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6.4.3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  <p:grpSp>
        <p:nvGrpSpPr>
          <p:cNvPr id="17425" name="Group 41"/>
          <p:cNvGrpSpPr>
            <a:grpSpLocks/>
          </p:cNvGrpSpPr>
          <p:nvPr/>
        </p:nvGrpSpPr>
        <p:grpSpPr bwMode="auto">
          <a:xfrm>
            <a:off x="1285852" y="4952964"/>
            <a:ext cx="1160486" cy="608006"/>
            <a:chOff x="328" y="2096"/>
            <a:chExt cx="1213" cy="1032"/>
          </a:xfrm>
        </p:grpSpPr>
        <p:sp>
          <p:nvSpPr>
            <p:cNvPr id="17452" name="Line 18"/>
            <p:cNvSpPr>
              <a:spLocks noChangeShapeType="1"/>
            </p:cNvSpPr>
            <p:nvPr/>
          </p:nvSpPr>
          <p:spPr bwMode="auto">
            <a:xfrm>
              <a:off x="336" y="24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3" name="Line 19"/>
            <p:cNvSpPr>
              <a:spLocks noChangeShapeType="1"/>
            </p:cNvSpPr>
            <p:nvPr/>
          </p:nvSpPr>
          <p:spPr bwMode="auto">
            <a:xfrm>
              <a:off x="1536" y="24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4" name="Freeform 27"/>
            <p:cNvSpPr>
              <a:spLocks/>
            </p:cNvSpPr>
            <p:nvPr/>
          </p:nvSpPr>
          <p:spPr bwMode="auto">
            <a:xfrm>
              <a:off x="341" y="2413"/>
              <a:ext cx="1200" cy="178"/>
            </a:xfrm>
            <a:custGeom>
              <a:avLst/>
              <a:gdLst>
                <a:gd name="T0" fmla="*/ 0 w 1200"/>
                <a:gd name="T1" fmla="*/ 178 h 178"/>
                <a:gd name="T2" fmla="*/ 592 w 1200"/>
                <a:gd name="T3" fmla="*/ 0 h 178"/>
                <a:gd name="T4" fmla="*/ 1200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5" name="Freeform 28"/>
            <p:cNvSpPr>
              <a:spLocks/>
            </p:cNvSpPr>
            <p:nvPr/>
          </p:nvSpPr>
          <p:spPr bwMode="auto">
            <a:xfrm flipV="1">
              <a:off x="328" y="2590"/>
              <a:ext cx="1200" cy="178"/>
            </a:xfrm>
            <a:custGeom>
              <a:avLst/>
              <a:gdLst>
                <a:gd name="T0" fmla="*/ 0 w 1200"/>
                <a:gd name="T1" fmla="*/ 178 h 178"/>
                <a:gd name="T2" fmla="*/ 592 w 1200"/>
                <a:gd name="T3" fmla="*/ 0 h 178"/>
                <a:gd name="T4" fmla="*/ 1200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6" name="Line 30"/>
            <p:cNvSpPr>
              <a:spLocks noChangeShapeType="1"/>
            </p:cNvSpPr>
            <p:nvPr/>
          </p:nvSpPr>
          <p:spPr bwMode="auto">
            <a:xfrm>
              <a:off x="1056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7" name="Line 31"/>
            <p:cNvSpPr>
              <a:spLocks noChangeShapeType="1"/>
            </p:cNvSpPr>
            <p:nvPr/>
          </p:nvSpPr>
          <p:spPr bwMode="auto">
            <a:xfrm flipH="1">
              <a:off x="344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9" name="Object 32"/>
            <p:cNvGraphicFramePr>
              <a:graphicFrameLocks noChangeAspect="1"/>
            </p:cNvGraphicFramePr>
            <p:nvPr/>
          </p:nvGraphicFramePr>
          <p:xfrm>
            <a:off x="864" y="2096"/>
            <a:ext cx="1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1" name="公式" r:id="rId9" imgW="164957" imgH="406048" progId="Equation.3">
                    <p:embed/>
                  </p:oleObj>
                </mc:Choice>
                <mc:Fallback>
                  <p:oleObj name="公式" r:id="rId9" imgW="164957" imgH="406048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096"/>
                          <a:ext cx="16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0" name="Object 33"/>
            <p:cNvGraphicFramePr>
              <a:graphicFrameLocks noChangeAspect="1"/>
            </p:cNvGraphicFramePr>
            <p:nvPr/>
          </p:nvGraphicFramePr>
          <p:xfrm>
            <a:off x="432" y="2880"/>
            <a:ext cx="330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2" name="公式" r:id="rId11" imgW="342603" imgH="177646" progId="Equation.3">
                    <p:embed/>
                  </p:oleObj>
                </mc:Choice>
                <mc:Fallback>
                  <p:oleObj name="公式" r:id="rId11" imgW="342603" imgH="177646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880"/>
                          <a:ext cx="330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35"/>
            <p:cNvGraphicFramePr>
              <a:graphicFrameLocks noChangeAspect="1"/>
            </p:cNvGraphicFramePr>
            <p:nvPr/>
          </p:nvGraphicFramePr>
          <p:xfrm>
            <a:off x="976" y="2744"/>
            <a:ext cx="43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3" name="公式" r:id="rId13" imgW="533169" imgH="406224" progId="Equation.3">
                    <p:embed/>
                  </p:oleObj>
                </mc:Choice>
                <mc:Fallback>
                  <p:oleObj name="公式" r:id="rId13" imgW="533169" imgH="406224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" y="2744"/>
                          <a:ext cx="43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6" name="Group 58"/>
          <p:cNvGrpSpPr>
            <a:grpSpLocks/>
          </p:cNvGrpSpPr>
          <p:nvPr/>
        </p:nvGrpSpPr>
        <p:grpSpPr bwMode="auto">
          <a:xfrm>
            <a:off x="3965100" y="5020060"/>
            <a:ext cx="1191100" cy="515509"/>
            <a:chOff x="2003" y="2237"/>
            <a:chExt cx="1245" cy="875"/>
          </a:xfrm>
        </p:grpSpPr>
        <p:sp>
          <p:nvSpPr>
            <p:cNvPr id="17444" name="Line 37"/>
            <p:cNvSpPr>
              <a:spLocks noChangeShapeType="1"/>
            </p:cNvSpPr>
            <p:nvPr/>
          </p:nvSpPr>
          <p:spPr bwMode="auto">
            <a:xfrm>
              <a:off x="2056" y="239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5" name="Freeform 39"/>
            <p:cNvSpPr>
              <a:spLocks/>
            </p:cNvSpPr>
            <p:nvPr/>
          </p:nvSpPr>
          <p:spPr bwMode="auto">
            <a:xfrm>
              <a:off x="2078" y="2405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6" name="Freeform 40"/>
            <p:cNvSpPr>
              <a:spLocks/>
            </p:cNvSpPr>
            <p:nvPr/>
          </p:nvSpPr>
          <p:spPr bwMode="auto">
            <a:xfrm flipV="1">
              <a:off x="2072" y="2590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7" name="Line 44"/>
            <p:cNvSpPr>
              <a:spLocks noChangeShapeType="1"/>
            </p:cNvSpPr>
            <p:nvPr/>
          </p:nvSpPr>
          <p:spPr bwMode="auto">
            <a:xfrm flipH="1">
              <a:off x="3224" y="237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8" name="Freeform 45"/>
            <p:cNvSpPr>
              <a:spLocks/>
            </p:cNvSpPr>
            <p:nvPr/>
          </p:nvSpPr>
          <p:spPr bwMode="auto">
            <a:xfrm flipH="1">
              <a:off x="2648" y="2397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9" name="Freeform 46"/>
            <p:cNvSpPr>
              <a:spLocks/>
            </p:cNvSpPr>
            <p:nvPr/>
          </p:nvSpPr>
          <p:spPr bwMode="auto">
            <a:xfrm flipH="1" flipV="1">
              <a:off x="2654" y="2582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0" name="Line 53"/>
            <p:cNvSpPr>
              <a:spLocks noChangeShapeType="1"/>
            </p:cNvSpPr>
            <p:nvPr/>
          </p:nvSpPr>
          <p:spPr bwMode="auto">
            <a:xfrm>
              <a:off x="2768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1" name="Line 54"/>
            <p:cNvSpPr>
              <a:spLocks noChangeShapeType="1"/>
            </p:cNvSpPr>
            <p:nvPr/>
          </p:nvSpPr>
          <p:spPr bwMode="auto">
            <a:xfrm flipH="1">
              <a:off x="2056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6" name="Object 55"/>
            <p:cNvGraphicFramePr>
              <a:graphicFrameLocks noChangeAspect="1"/>
            </p:cNvGraphicFramePr>
            <p:nvPr/>
          </p:nvGraphicFramePr>
          <p:xfrm>
            <a:off x="2580" y="2237"/>
            <a:ext cx="142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4" name="公式" r:id="rId15" imgW="139579" imgH="177646" progId="Equation.3">
                    <p:embed/>
                  </p:oleObj>
                </mc:Choice>
                <mc:Fallback>
                  <p:oleObj name="公式" r:id="rId15" imgW="139579" imgH="177646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0" y="2237"/>
                          <a:ext cx="142" cy="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56"/>
            <p:cNvGraphicFramePr>
              <a:graphicFrameLocks noChangeAspect="1"/>
            </p:cNvGraphicFramePr>
            <p:nvPr/>
          </p:nvGraphicFramePr>
          <p:xfrm>
            <a:off x="2003" y="2880"/>
            <a:ext cx="356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5" name="公式" r:id="rId17" imgW="368140" imgH="177723" progId="Equation.3">
                    <p:embed/>
                  </p:oleObj>
                </mc:Choice>
                <mc:Fallback>
                  <p:oleObj name="公式" r:id="rId17" imgW="368140" imgH="177723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3" y="2880"/>
                          <a:ext cx="356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8" name="Object 57"/>
            <p:cNvGraphicFramePr>
              <a:graphicFrameLocks noChangeAspect="1"/>
            </p:cNvGraphicFramePr>
            <p:nvPr/>
          </p:nvGraphicFramePr>
          <p:xfrm>
            <a:off x="2786" y="2728"/>
            <a:ext cx="38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6" name="公式" r:id="rId19" imgW="469696" imgH="406224" progId="Equation.3">
                    <p:embed/>
                  </p:oleObj>
                </mc:Choice>
                <mc:Fallback>
                  <p:oleObj name="公式" r:id="rId19" imgW="469696" imgH="406224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" y="2728"/>
                          <a:ext cx="38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7" name="Group 81"/>
          <p:cNvGrpSpPr>
            <a:grpSpLocks/>
          </p:cNvGrpSpPr>
          <p:nvPr/>
        </p:nvGrpSpPr>
        <p:grpSpPr bwMode="auto">
          <a:xfrm>
            <a:off x="6813727" y="4929198"/>
            <a:ext cx="1187273" cy="555571"/>
            <a:chOff x="3799" y="2129"/>
            <a:chExt cx="1241" cy="943"/>
          </a:xfrm>
        </p:grpSpPr>
        <p:sp>
          <p:nvSpPr>
            <p:cNvPr id="17430" name="Line 60"/>
            <p:cNvSpPr>
              <a:spLocks noChangeShapeType="1"/>
            </p:cNvSpPr>
            <p:nvPr/>
          </p:nvSpPr>
          <p:spPr bwMode="auto">
            <a:xfrm>
              <a:off x="3840" y="235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1" name="Line 63"/>
            <p:cNvSpPr>
              <a:spLocks noChangeShapeType="1"/>
            </p:cNvSpPr>
            <p:nvPr/>
          </p:nvSpPr>
          <p:spPr bwMode="auto">
            <a:xfrm flipH="1">
              <a:off x="5040" y="233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2" name="Line 66"/>
            <p:cNvSpPr>
              <a:spLocks noChangeShapeType="1"/>
            </p:cNvSpPr>
            <p:nvPr/>
          </p:nvSpPr>
          <p:spPr bwMode="auto">
            <a:xfrm>
              <a:off x="4557" y="228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3" name="Line 67"/>
            <p:cNvSpPr>
              <a:spLocks noChangeShapeType="1"/>
            </p:cNvSpPr>
            <p:nvPr/>
          </p:nvSpPr>
          <p:spPr bwMode="auto">
            <a:xfrm flipH="1">
              <a:off x="3845" y="228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3" name="Object 68"/>
            <p:cNvGraphicFramePr>
              <a:graphicFrameLocks noChangeAspect="1"/>
            </p:cNvGraphicFramePr>
            <p:nvPr/>
          </p:nvGraphicFramePr>
          <p:xfrm>
            <a:off x="4373" y="2129"/>
            <a:ext cx="155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7" name="公式" r:id="rId21" imgW="241195" imgH="406224" progId="Equation.3">
                    <p:embed/>
                  </p:oleObj>
                </mc:Choice>
                <mc:Fallback>
                  <p:oleObj name="公式" r:id="rId21" imgW="241195" imgH="406224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3" y="2129"/>
                          <a:ext cx="155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69"/>
            <p:cNvGraphicFramePr>
              <a:graphicFrameLocks noChangeAspect="1"/>
            </p:cNvGraphicFramePr>
            <p:nvPr/>
          </p:nvGraphicFramePr>
          <p:xfrm>
            <a:off x="3799" y="2859"/>
            <a:ext cx="34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8" name="公式" r:id="rId23" imgW="355138" imgH="177569" progId="Equation.3">
                    <p:embed/>
                  </p:oleObj>
                </mc:Choice>
                <mc:Fallback>
                  <p:oleObj name="公式" r:id="rId23" imgW="355138" imgH="177569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9" y="2859"/>
                          <a:ext cx="34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5" name="Object 70"/>
            <p:cNvGraphicFramePr>
              <a:graphicFrameLocks noChangeAspect="1"/>
            </p:cNvGraphicFramePr>
            <p:nvPr/>
          </p:nvGraphicFramePr>
          <p:xfrm>
            <a:off x="4512" y="2688"/>
            <a:ext cx="50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9" name="公式" r:id="rId25" imgW="622030" imgH="406224" progId="Equation.3">
                    <p:embed/>
                  </p:oleObj>
                </mc:Choice>
                <mc:Fallback>
                  <p:oleObj name="公式" r:id="rId25" imgW="622030" imgH="406224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688"/>
                          <a:ext cx="50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34" name="Group 80"/>
            <p:cNvGrpSpPr>
              <a:grpSpLocks/>
            </p:cNvGrpSpPr>
            <p:nvPr/>
          </p:nvGrpSpPr>
          <p:grpSpPr bwMode="auto">
            <a:xfrm>
              <a:off x="3840" y="2432"/>
              <a:ext cx="1200" cy="305"/>
              <a:chOff x="3853" y="2432"/>
              <a:chExt cx="1273" cy="305"/>
            </a:xfrm>
          </p:grpSpPr>
          <p:grpSp>
            <p:nvGrpSpPr>
              <p:cNvPr id="17435" name="Group 73"/>
              <p:cNvGrpSpPr>
                <a:grpSpLocks/>
              </p:cNvGrpSpPr>
              <p:nvPr/>
            </p:nvGrpSpPr>
            <p:grpSpPr bwMode="auto">
              <a:xfrm>
                <a:off x="3853" y="2440"/>
                <a:ext cx="438" cy="297"/>
                <a:chOff x="3853" y="2440"/>
                <a:chExt cx="438" cy="297"/>
              </a:xfrm>
            </p:grpSpPr>
            <p:sp>
              <p:nvSpPr>
                <p:cNvPr id="17442" name="Freeform 62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3" name="Freeform 72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36" name="Group 74"/>
              <p:cNvGrpSpPr>
                <a:grpSpLocks/>
              </p:cNvGrpSpPr>
              <p:nvPr/>
            </p:nvGrpSpPr>
            <p:grpSpPr bwMode="auto">
              <a:xfrm>
                <a:off x="4264" y="2440"/>
                <a:ext cx="438" cy="297"/>
                <a:chOff x="3853" y="2440"/>
                <a:chExt cx="438" cy="297"/>
              </a:xfrm>
            </p:grpSpPr>
            <p:sp>
              <p:nvSpPr>
                <p:cNvPr id="17440" name="Freeform 75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1" name="Freeform 76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37" name="Group 77"/>
              <p:cNvGrpSpPr>
                <a:grpSpLocks/>
              </p:cNvGrpSpPr>
              <p:nvPr/>
            </p:nvGrpSpPr>
            <p:grpSpPr bwMode="auto">
              <a:xfrm>
                <a:off x="4688" y="2432"/>
                <a:ext cx="438" cy="297"/>
                <a:chOff x="3853" y="2440"/>
                <a:chExt cx="438" cy="297"/>
              </a:xfrm>
            </p:grpSpPr>
            <p:sp>
              <p:nvSpPr>
                <p:cNvPr id="17438" name="Freeform 78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9" name="Freeform 79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7428" name="Text Box 82"/>
          <p:cNvSpPr txBox="1">
            <a:spLocks noChangeArrowheads="1"/>
          </p:cNvSpPr>
          <p:nvPr/>
        </p:nvSpPr>
        <p:spPr bwMode="auto">
          <a:xfrm>
            <a:off x="1142976" y="1142984"/>
            <a:ext cx="6296041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在绳长为 </a:t>
            </a:r>
            <a:r>
              <a:rPr kumimoji="1" lang="en-US" altLang="zh-CN" sz="2800" i="1" dirty="0">
                <a:latin typeface="方正姚体" pitchFamily="2" charset="-122"/>
                <a:ea typeface="方正姚体" pitchFamily="2" charset="-122"/>
              </a:rPr>
              <a:t>L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的绳上形成驻波的波长必须满足下列条件</a:t>
            </a:r>
          </a:p>
        </p:txBody>
      </p:sp>
      <p:sp>
        <p:nvSpPr>
          <p:cNvPr id="17429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E984B6D-0A7C-4F69-86DD-67C97D30B66E}" type="slidenum">
              <a:rPr lang="en-US" altLang="zh-CN" smtClean="0"/>
              <a:pPr algn="ctr"/>
              <a:t>41</a:t>
            </a:fld>
            <a:endParaRPr lang="en-US" altLang="zh-CN" smtClean="0"/>
          </a:p>
        </p:txBody>
      </p:sp>
      <p:sp>
        <p:nvSpPr>
          <p:cNvPr id="17423" name="Text Box 8"/>
          <p:cNvSpPr txBox="1">
            <a:spLocks noChangeArrowheads="1"/>
          </p:cNvSpPr>
          <p:nvPr/>
        </p:nvSpPr>
        <p:spPr bwMode="auto">
          <a:xfrm>
            <a:off x="3214678" y="834078"/>
            <a:ext cx="2536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6.4.3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  <p:sp>
        <p:nvSpPr>
          <p:cNvPr id="17424" name="Text Box 9"/>
          <p:cNvSpPr txBox="1">
            <a:spLocks noChangeArrowheads="1"/>
          </p:cNvSpPr>
          <p:nvPr/>
        </p:nvSpPr>
        <p:spPr bwMode="auto">
          <a:xfrm>
            <a:off x="428596" y="3720103"/>
            <a:ext cx="8229600" cy="19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即弦线上形成的驻波波长、频率均不连续。这些频率称为弦振动的</a:t>
            </a:r>
            <a:r>
              <a:rPr kumimoji="1" lang="zh-CN" altLang="en-US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本征频率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，对应的振动方式称为</a:t>
            </a:r>
            <a:r>
              <a:rPr kumimoji="1" lang="zh-CN" altLang="en-US" sz="2800" dirty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简正模式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。这与弹簧振子只有一个固有频率不同。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20700" y="1928802"/>
            <a:ext cx="1925638" cy="1638300"/>
            <a:chOff x="328" y="2096"/>
            <a:chExt cx="1213" cy="1032"/>
          </a:xfrm>
        </p:grpSpPr>
        <p:sp>
          <p:nvSpPr>
            <p:cNvPr id="17452" name="Line 18"/>
            <p:cNvSpPr>
              <a:spLocks noChangeShapeType="1"/>
            </p:cNvSpPr>
            <p:nvPr/>
          </p:nvSpPr>
          <p:spPr bwMode="auto">
            <a:xfrm>
              <a:off x="336" y="24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3" name="Line 19"/>
            <p:cNvSpPr>
              <a:spLocks noChangeShapeType="1"/>
            </p:cNvSpPr>
            <p:nvPr/>
          </p:nvSpPr>
          <p:spPr bwMode="auto">
            <a:xfrm>
              <a:off x="1536" y="24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4" name="Freeform 27"/>
            <p:cNvSpPr>
              <a:spLocks/>
            </p:cNvSpPr>
            <p:nvPr/>
          </p:nvSpPr>
          <p:spPr bwMode="auto">
            <a:xfrm>
              <a:off x="341" y="2413"/>
              <a:ext cx="1200" cy="178"/>
            </a:xfrm>
            <a:custGeom>
              <a:avLst/>
              <a:gdLst>
                <a:gd name="T0" fmla="*/ 0 w 1200"/>
                <a:gd name="T1" fmla="*/ 178 h 178"/>
                <a:gd name="T2" fmla="*/ 592 w 1200"/>
                <a:gd name="T3" fmla="*/ 0 h 178"/>
                <a:gd name="T4" fmla="*/ 1200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5" name="Freeform 28"/>
            <p:cNvSpPr>
              <a:spLocks/>
            </p:cNvSpPr>
            <p:nvPr/>
          </p:nvSpPr>
          <p:spPr bwMode="auto">
            <a:xfrm flipV="1">
              <a:off x="328" y="2590"/>
              <a:ext cx="1200" cy="178"/>
            </a:xfrm>
            <a:custGeom>
              <a:avLst/>
              <a:gdLst>
                <a:gd name="T0" fmla="*/ 0 w 1200"/>
                <a:gd name="T1" fmla="*/ 178 h 178"/>
                <a:gd name="T2" fmla="*/ 592 w 1200"/>
                <a:gd name="T3" fmla="*/ 0 h 178"/>
                <a:gd name="T4" fmla="*/ 1200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6" name="Line 30"/>
            <p:cNvSpPr>
              <a:spLocks noChangeShapeType="1"/>
            </p:cNvSpPr>
            <p:nvPr/>
          </p:nvSpPr>
          <p:spPr bwMode="auto">
            <a:xfrm>
              <a:off x="1056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7" name="Line 31"/>
            <p:cNvSpPr>
              <a:spLocks noChangeShapeType="1"/>
            </p:cNvSpPr>
            <p:nvPr/>
          </p:nvSpPr>
          <p:spPr bwMode="auto">
            <a:xfrm flipH="1">
              <a:off x="344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9" name="Object 32"/>
            <p:cNvGraphicFramePr>
              <a:graphicFrameLocks noChangeAspect="1"/>
            </p:cNvGraphicFramePr>
            <p:nvPr/>
          </p:nvGraphicFramePr>
          <p:xfrm>
            <a:off x="864" y="2096"/>
            <a:ext cx="1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3" name="公式" r:id="rId3" imgW="164957" imgH="406048" progId="Equation.3">
                    <p:embed/>
                  </p:oleObj>
                </mc:Choice>
                <mc:Fallback>
                  <p:oleObj name="公式" r:id="rId3" imgW="164957" imgH="406048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096"/>
                          <a:ext cx="16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0" name="Object 33"/>
            <p:cNvGraphicFramePr>
              <a:graphicFrameLocks noChangeAspect="1"/>
            </p:cNvGraphicFramePr>
            <p:nvPr/>
          </p:nvGraphicFramePr>
          <p:xfrm>
            <a:off x="432" y="2880"/>
            <a:ext cx="330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4" name="公式" r:id="rId5" imgW="342603" imgH="177646" progId="Equation.3">
                    <p:embed/>
                  </p:oleObj>
                </mc:Choice>
                <mc:Fallback>
                  <p:oleObj name="公式" r:id="rId5" imgW="342603" imgH="177646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880"/>
                          <a:ext cx="330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35"/>
            <p:cNvGraphicFramePr>
              <a:graphicFrameLocks noChangeAspect="1"/>
            </p:cNvGraphicFramePr>
            <p:nvPr/>
          </p:nvGraphicFramePr>
          <p:xfrm>
            <a:off x="976" y="2744"/>
            <a:ext cx="43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5" name="公式" r:id="rId7" imgW="533169" imgH="406224" progId="Equation.3">
                    <p:embed/>
                  </p:oleObj>
                </mc:Choice>
                <mc:Fallback>
                  <p:oleObj name="公式" r:id="rId7" imgW="533169" imgH="406224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" y="2744"/>
                          <a:ext cx="43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179763" y="2152640"/>
            <a:ext cx="1976437" cy="1389062"/>
            <a:chOff x="2003" y="2237"/>
            <a:chExt cx="1245" cy="875"/>
          </a:xfrm>
        </p:grpSpPr>
        <p:sp>
          <p:nvSpPr>
            <p:cNvPr id="17444" name="Line 37"/>
            <p:cNvSpPr>
              <a:spLocks noChangeShapeType="1"/>
            </p:cNvSpPr>
            <p:nvPr/>
          </p:nvSpPr>
          <p:spPr bwMode="auto">
            <a:xfrm>
              <a:off x="2056" y="239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5" name="Freeform 39"/>
            <p:cNvSpPr>
              <a:spLocks/>
            </p:cNvSpPr>
            <p:nvPr/>
          </p:nvSpPr>
          <p:spPr bwMode="auto">
            <a:xfrm>
              <a:off x="2078" y="2405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6" name="Freeform 40"/>
            <p:cNvSpPr>
              <a:spLocks/>
            </p:cNvSpPr>
            <p:nvPr/>
          </p:nvSpPr>
          <p:spPr bwMode="auto">
            <a:xfrm flipV="1">
              <a:off x="2072" y="2590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7" name="Line 44"/>
            <p:cNvSpPr>
              <a:spLocks noChangeShapeType="1"/>
            </p:cNvSpPr>
            <p:nvPr/>
          </p:nvSpPr>
          <p:spPr bwMode="auto">
            <a:xfrm flipH="1">
              <a:off x="3224" y="237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8" name="Freeform 45"/>
            <p:cNvSpPr>
              <a:spLocks/>
            </p:cNvSpPr>
            <p:nvPr/>
          </p:nvSpPr>
          <p:spPr bwMode="auto">
            <a:xfrm flipH="1">
              <a:off x="2648" y="2397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9" name="Freeform 46"/>
            <p:cNvSpPr>
              <a:spLocks/>
            </p:cNvSpPr>
            <p:nvPr/>
          </p:nvSpPr>
          <p:spPr bwMode="auto">
            <a:xfrm flipH="1" flipV="1">
              <a:off x="2654" y="2582"/>
              <a:ext cx="562" cy="178"/>
            </a:xfrm>
            <a:custGeom>
              <a:avLst/>
              <a:gdLst>
                <a:gd name="T0" fmla="*/ 0 w 1200"/>
                <a:gd name="T1" fmla="*/ 178 h 178"/>
                <a:gd name="T2" fmla="*/ 29 w 1200"/>
                <a:gd name="T3" fmla="*/ 0 h 178"/>
                <a:gd name="T4" fmla="*/ 58 w 1200"/>
                <a:gd name="T5" fmla="*/ 178 h 178"/>
                <a:gd name="T6" fmla="*/ 0 60000 65536"/>
                <a:gd name="T7" fmla="*/ 0 60000 65536"/>
                <a:gd name="T8" fmla="*/ 0 60000 65536"/>
                <a:gd name="T9" fmla="*/ 0 w 1200"/>
                <a:gd name="T10" fmla="*/ 0 h 178"/>
                <a:gd name="T11" fmla="*/ 1200 w 120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78">
                  <a:moveTo>
                    <a:pt x="0" y="178"/>
                  </a:moveTo>
                  <a:cubicBezTo>
                    <a:pt x="179" y="107"/>
                    <a:pt x="365" y="0"/>
                    <a:pt x="592" y="0"/>
                  </a:cubicBezTo>
                  <a:cubicBezTo>
                    <a:pt x="819" y="0"/>
                    <a:pt x="1072" y="120"/>
                    <a:pt x="1200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0" name="Line 53"/>
            <p:cNvSpPr>
              <a:spLocks noChangeShapeType="1"/>
            </p:cNvSpPr>
            <p:nvPr/>
          </p:nvSpPr>
          <p:spPr bwMode="auto">
            <a:xfrm>
              <a:off x="2768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1" name="Line 54"/>
            <p:cNvSpPr>
              <a:spLocks noChangeShapeType="1"/>
            </p:cNvSpPr>
            <p:nvPr/>
          </p:nvSpPr>
          <p:spPr bwMode="auto">
            <a:xfrm flipH="1">
              <a:off x="2056" y="23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6" name="Object 55"/>
            <p:cNvGraphicFramePr>
              <a:graphicFrameLocks noChangeAspect="1"/>
            </p:cNvGraphicFramePr>
            <p:nvPr/>
          </p:nvGraphicFramePr>
          <p:xfrm>
            <a:off x="2580" y="2237"/>
            <a:ext cx="142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6" name="公式" r:id="rId9" imgW="139579" imgH="177646" progId="Equation.3">
                    <p:embed/>
                  </p:oleObj>
                </mc:Choice>
                <mc:Fallback>
                  <p:oleObj name="公式" r:id="rId9" imgW="139579" imgH="177646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0" y="2237"/>
                          <a:ext cx="142" cy="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56"/>
            <p:cNvGraphicFramePr>
              <a:graphicFrameLocks noChangeAspect="1"/>
            </p:cNvGraphicFramePr>
            <p:nvPr/>
          </p:nvGraphicFramePr>
          <p:xfrm>
            <a:off x="2003" y="2880"/>
            <a:ext cx="356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7" name="公式" r:id="rId11" imgW="368140" imgH="177723" progId="Equation.3">
                    <p:embed/>
                  </p:oleObj>
                </mc:Choice>
                <mc:Fallback>
                  <p:oleObj name="公式" r:id="rId11" imgW="368140" imgH="177723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3" y="2880"/>
                          <a:ext cx="356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8" name="Object 57"/>
            <p:cNvGraphicFramePr>
              <a:graphicFrameLocks noChangeAspect="1"/>
            </p:cNvGraphicFramePr>
            <p:nvPr/>
          </p:nvGraphicFramePr>
          <p:xfrm>
            <a:off x="2786" y="2728"/>
            <a:ext cx="38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8" name="公式" r:id="rId13" imgW="469696" imgH="406224" progId="Equation.3">
                    <p:embed/>
                  </p:oleObj>
                </mc:Choice>
                <mc:Fallback>
                  <p:oleObj name="公式" r:id="rId13" imgW="469696" imgH="406224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" y="2728"/>
                          <a:ext cx="38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6030913" y="1993890"/>
            <a:ext cx="1970087" cy="1497012"/>
            <a:chOff x="3799" y="2129"/>
            <a:chExt cx="1241" cy="943"/>
          </a:xfrm>
        </p:grpSpPr>
        <p:sp>
          <p:nvSpPr>
            <p:cNvPr id="17430" name="Line 60"/>
            <p:cNvSpPr>
              <a:spLocks noChangeShapeType="1"/>
            </p:cNvSpPr>
            <p:nvPr/>
          </p:nvSpPr>
          <p:spPr bwMode="auto">
            <a:xfrm>
              <a:off x="3840" y="235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1" name="Line 63"/>
            <p:cNvSpPr>
              <a:spLocks noChangeShapeType="1"/>
            </p:cNvSpPr>
            <p:nvPr/>
          </p:nvSpPr>
          <p:spPr bwMode="auto">
            <a:xfrm flipH="1">
              <a:off x="5040" y="233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2" name="Line 66"/>
            <p:cNvSpPr>
              <a:spLocks noChangeShapeType="1"/>
            </p:cNvSpPr>
            <p:nvPr/>
          </p:nvSpPr>
          <p:spPr bwMode="auto">
            <a:xfrm>
              <a:off x="4557" y="228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3" name="Line 67"/>
            <p:cNvSpPr>
              <a:spLocks noChangeShapeType="1"/>
            </p:cNvSpPr>
            <p:nvPr/>
          </p:nvSpPr>
          <p:spPr bwMode="auto">
            <a:xfrm flipH="1">
              <a:off x="3845" y="228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3" name="Object 68"/>
            <p:cNvGraphicFramePr>
              <a:graphicFrameLocks noChangeAspect="1"/>
            </p:cNvGraphicFramePr>
            <p:nvPr/>
          </p:nvGraphicFramePr>
          <p:xfrm>
            <a:off x="4373" y="2129"/>
            <a:ext cx="155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9" name="公式" r:id="rId15" imgW="241195" imgH="406224" progId="Equation.3">
                    <p:embed/>
                  </p:oleObj>
                </mc:Choice>
                <mc:Fallback>
                  <p:oleObj name="公式" r:id="rId15" imgW="241195" imgH="406224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3" y="2129"/>
                          <a:ext cx="155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69"/>
            <p:cNvGraphicFramePr>
              <a:graphicFrameLocks noChangeAspect="1"/>
            </p:cNvGraphicFramePr>
            <p:nvPr/>
          </p:nvGraphicFramePr>
          <p:xfrm>
            <a:off x="3799" y="2859"/>
            <a:ext cx="34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0" name="公式" r:id="rId17" imgW="355138" imgH="177569" progId="Equation.3">
                    <p:embed/>
                  </p:oleObj>
                </mc:Choice>
                <mc:Fallback>
                  <p:oleObj name="公式" r:id="rId17" imgW="355138" imgH="177569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9" y="2859"/>
                          <a:ext cx="34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5" name="Object 70"/>
            <p:cNvGraphicFramePr>
              <a:graphicFrameLocks noChangeAspect="1"/>
            </p:cNvGraphicFramePr>
            <p:nvPr/>
          </p:nvGraphicFramePr>
          <p:xfrm>
            <a:off x="4512" y="2688"/>
            <a:ext cx="50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1" name="公式" r:id="rId19" imgW="622030" imgH="406224" progId="Equation.3">
                    <p:embed/>
                  </p:oleObj>
                </mc:Choice>
                <mc:Fallback>
                  <p:oleObj name="公式" r:id="rId19" imgW="622030" imgH="406224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688"/>
                          <a:ext cx="50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80"/>
            <p:cNvGrpSpPr>
              <a:grpSpLocks/>
            </p:cNvGrpSpPr>
            <p:nvPr/>
          </p:nvGrpSpPr>
          <p:grpSpPr bwMode="auto">
            <a:xfrm>
              <a:off x="3840" y="2432"/>
              <a:ext cx="1200" cy="305"/>
              <a:chOff x="3853" y="2432"/>
              <a:chExt cx="1273" cy="305"/>
            </a:xfrm>
          </p:grpSpPr>
          <p:grpSp>
            <p:nvGrpSpPr>
              <p:cNvPr id="6" name="Group 73"/>
              <p:cNvGrpSpPr>
                <a:grpSpLocks/>
              </p:cNvGrpSpPr>
              <p:nvPr/>
            </p:nvGrpSpPr>
            <p:grpSpPr bwMode="auto">
              <a:xfrm>
                <a:off x="3853" y="2440"/>
                <a:ext cx="438" cy="297"/>
                <a:chOff x="3853" y="2440"/>
                <a:chExt cx="438" cy="297"/>
              </a:xfrm>
            </p:grpSpPr>
            <p:sp>
              <p:nvSpPr>
                <p:cNvPr id="17442" name="Freeform 62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3" name="Freeform 72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" name="Group 74"/>
              <p:cNvGrpSpPr>
                <a:grpSpLocks/>
              </p:cNvGrpSpPr>
              <p:nvPr/>
            </p:nvGrpSpPr>
            <p:grpSpPr bwMode="auto">
              <a:xfrm>
                <a:off x="4264" y="2440"/>
                <a:ext cx="438" cy="297"/>
                <a:chOff x="3853" y="2440"/>
                <a:chExt cx="438" cy="297"/>
              </a:xfrm>
            </p:grpSpPr>
            <p:sp>
              <p:nvSpPr>
                <p:cNvPr id="17440" name="Freeform 75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1" name="Freeform 76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77"/>
              <p:cNvGrpSpPr>
                <a:grpSpLocks/>
              </p:cNvGrpSpPr>
              <p:nvPr/>
            </p:nvGrpSpPr>
            <p:grpSpPr bwMode="auto">
              <a:xfrm>
                <a:off x="4688" y="2432"/>
                <a:ext cx="438" cy="297"/>
                <a:chOff x="3853" y="2440"/>
                <a:chExt cx="438" cy="297"/>
              </a:xfrm>
            </p:grpSpPr>
            <p:sp>
              <p:nvSpPr>
                <p:cNvPr id="17438" name="Freeform 78"/>
                <p:cNvSpPr>
                  <a:spLocks/>
                </p:cNvSpPr>
                <p:nvPr/>
              </p:nvSpPr>
              <p:spPr bwMode="auto">
                <a:xfrm>
                  <a:off x="3853" y="2584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9" name="Freeform 79"/>
                <p:cNvSpPr>
                  <a:spLocks/>
                </p:cNvSpPr>
                <p:nvPr/>
              </p:nvSpPr>
              <p:spPr bwMode="auto">
                <a:xfrm flipV="1">
                  <a:off x="3856" y="2440"/>
                  <a:ext cx="435" cy="153"/>
                </a:xfrm>
                <a:custGeom>
                  <a:avLst/>
                  <a:gdLst>
                    <a:gd name="T0" fmla="*/ 0 w 435"/>
                    <a:gd name="T1" fmla="*/ 4 h 153"/>
                    <a:gd name="T2" fmla="*/ 224 w 435"/>
                    <a:gd name="T3" fmla="*/ 153 h 153"/>
                    <a:gd name="T4" fmla="*/ 435 w 435"/>
                    <a:gd name="T5" fmla="*/ 0 h 153"/>
                    <a:gd name="T6" fmla="*/ 0 60000 65536"/>
                    <a:gd name="T7" fmla="*/ 0 60000 65536"/>
                    <a:gd name="T8" fmla="*/ 0 60000 65536"/>
                    <a:gd name="T9" fmla="*/ 0 w 435"/>
                    <a:gd name="T10" fmla="*/ 0 h 153"/>
                    <a:gd name="T11" fmla="*/ 435 w 435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5" h="153">
                      <a:moveTo>
                        <a:pt x="0" y="4"/>
                      </a:moveTo>
                      <a:cubicBezTo>
                        <a:pt x="68" y="63"/>
                        <a:pt x="138" y="153"/>
                        <a:pt x="224" y="153"/>
                      </a:cubicBezTo>
                      <a:cubicBezTo>
                        <a:pt x="310" y="153"/>
                        <a:pt x="387" y="49"/>
                        <a:pt x="435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7429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CEC84C4-199D-4768-B949-D093133693C3}" type="slidenum">
              <a:rPr lang="en-US" altLang="zh-CN" smtClean="0"/>
              <a:pPr algn="ctr"/>
              <a:t>42</a:t>
            </a:fld>
            <a:endParaRPr lang="en-US" altLang="zh-CN" smtClean="0"/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458788" y="3714752"/>
            <a:ext cx="8001000" cy="201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两端固定的弦，当距一端某点受击而振动时，该点为波节的那些模式（对应于 </a:t>
            </a:r>
            <a:r>
              <a:rPr kumimoji="1" lang="en-US" altLang="zh-CN" sz="3200" i="1" dirty="0">
                <a:latin typeface="方正姚体" pitchFamily="2" charset="-122"/>
                <a:ea typeface="方正姚体" pitchFamily="2" charset="-122"/>
              </a:rPr>
              <a:t>n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次，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2 </a:t>
            </a:r>
            <a:r>
              <a:rPr kumimoji="1" lang="en-US" altLang="zh-CN" sz="3200" i="1" dirty="0">
                <a:latin typeface="方正姚体" pitchFamily="2" charset="-122"/>
                <a:ea typeface="方正姚体" pitchFamily="2" charset="-122"/>
              </a:rPr>
              <a:t>n 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次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…...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谐频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)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就出现，使演奏的音色更优美。</a:t>
            </a:r>
          </a:p>
        </p:txBody>
      </p:sp>
      <p:sp>
        <p:nvSpPr>
          <p:cNvPr id="27654" name="Text Box 22"/>
          <p:cNvSpPr txBox="1">
            <a:spLocks noChangeArrowheads="1"/>
          </p:cNvSpPr>
          <p:nvPr/>
        </p:nvSpPr>
        <p:spPr bwMode="auto">
          <a:xfrm>
            <a:off x="1285852" y="2143116"/>
            <a:ext cx="7359650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系统究竟按那种模式振动，取决于初始条件。一般是各种简正模式的叠加。</a:t>
            </a:r>
          </a:p>
        </p:txBody>
      </p:sp>
      <p:sp>
        <p:nvSpPr>
          <p:cNvPr id="27655" name="Text Box 23"/>
          <p:cNvSpPr txBox="1">
            <a:spLocks noChangeArrowheads="1"/>
          </p:cNvSpPr>
          <p:nvPr/>
        </p:nvSpPr>
        <p:spPr bwMode="auto">
          <a:xfrm>
            <a:off x="1214414" y="1000108"/>
            <a:ext cx="7467600" cy="6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最低的频率称为</a:t>
            </a:r>
            <a:r>
              <a:rPr kumimoji="1" lang="zh-CN" altLang="en-US" sz="2800" b="1" dirty="0">
                <a:solidFill>
                  <a:srgbClr val="000099"/>
                </a:solidFill>
                <a:latin typeface="方正姚体" pitchFamily="2" charset="-122"/>
                <a:ea typeface="方正姚体" pitchFamily="2" charset="-122"/>
              </a:rPr>
              <a:t>基频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，其它整倍数频率为</a:t>
            </a:r>
            <a:r>
              <a:rPr kumimoji="1" lang="zh-CN" altLang="en-US" sz="2800" b="1" dirty="0">
                <a:solidFill>
                  <a:srgbClr val="000099"/>
                </a:solidFill>
                <a:latin typeface="方正姚体" pitchFamily="2" charset="-122"/>
                <a:ea typeface="方正姚体" pitchFamily="2" charset="-122"/>
              </a:rPr>
              <a:t>谐频</a:t>
            </a:r>
          </a:p>
        </p:txBody>
      </p:sp>
      <p:sp>
        <p:nvSpPr>
          <p:cNvPr id="27656" name="Oval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688" y="6092825"/>
            <a:ext cx="323850" cy="73025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7657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71802" y="428604"/>
            <a:ext cx="2536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6.4.3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CEC84C4-199D-4768-B949-D093133693C3}" type="slidenum">
              <a:rPr lang="en-US" altLang="zh-CN" smtClean="0"/>
              <a:pPr algn="ctr"/>
              <a:t>43</a:t>
            </a:fld>
            <a:endParaRPr lang="en-US" altLang="zh-CN" smtClean="0"/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642910" y="3643314"/>
            <a:ext cx="7786742" cy="25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当周期性强迫力的频率与系统（例如，弦）的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固有频率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之一相同时，就会与该频率发生共振，系统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中该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频率振动的振幅最大。可用共振法测量空气中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声速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  <p:sp>
        <p:nvSpPr>
          <p:cNvPr id="27653" name="Text Box 21"/>
          <p:cNvSpPr txBox="1">
            <a:spLocks noChangeArrowheads="1"/>
          </p:cNvSpPr>
          <p:nvPr/>
        </p:nvSpPr>
        <p:spPr bwMode="auto">
          <a:xfrm>
            <a:off x="631140" y="2071678"/>
            <a:ext cx="8084264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乐器振动发声时，其音调由基频决定，同时发出的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谐频的频率和强度决定声音的音色。</a:t>
            </a:r>
          </a:p>
        </p:txBody>
      </p:sp>
      <p:sp>
        <p:nvSpPr>
          <p:cNvPr id="27656" name="Oval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688" y="6092825"/>
            <a:ext cx="323850" cy="73025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7657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71802" y="548326"/>
            <a:ext cx="2536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6.4.3  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简正模式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3EBE-AFA1-4DAB-8F5A-472D9021CE91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173"/>
            <a:ext cx="9073008" cy="67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3EBE-AFA1-4DAB-8F5A-472D9021CE91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862"/>
            <a:ext cx="9144000" cy="60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48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作业：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smtClean="0">
                <a:solidFill>
                  <a:srgbClr val="000066"/>
                </a:solidFill>
                <a:latin typeface="Times New Roman" pitchFamily="18" charset="0"/>
                <a:ea typeface="楷体_GB2312" pitchFamily="49" charset="-122"/>
              </a:rPr>
              <a:t>6-29, 30, 31, 33</a:t>
            </a:r>
            <a:endParaRPr kumimoji="1" lang="en-US" altLang="zh-CN" b="1" dirty="0" smtClean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53EBE-AFA1-4DAB-8F5A-472D9021CE91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1182688" y="2017713"/>
            <a:ext cx="674689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</a:rPr>
              <a:t>波的衍射</a:t>
            </a:r>
            <a:endParaRPr kumimoji="1" lang="en-US" altLang="zh-CN" b="1" dirty="0" smtClean="0">
              <a:latin typeface="方正姚体" pitchFamily="2" charset="-122"/>
              <a:ea typeface="方正姚体" pitchFamily="2" charset="-122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dirty="0" smtClean="0">
                <a:latin typeface="方正姚体" pitchFamily="2" charset="-122"/>
                <a:ea typeface="方正姚体" pitchFamily="2" charset="-122"/>
              </a:rPr>
              <a:t>波动在传播的路程中遇到障碍物，能够绕过障碍物的边缘前进，这种现象叫</a:t>
            </a:r>
            <a:r>
              <a:rPr kumimoji="1"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波的衍射</a:t>
            </a:r>
            <a:r>
              <a:rPr kumimoji="1" lang="zh-CN" altLang="en-US" dirty="0" smtClean="0">
                <a:latin typeface="方正姚体" pitchFamily="2" charset="-122"/>
                <a:ea typeface="方正姚体" pitchFamily="2" charset="-122"/>
              </a:rPr>
              <a:t>或波的绕射。留在光学讲。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2151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  <p:sp>
        <p:nvSpPr>
          <p:cNvPr id="2150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0826617-D614-401C-8C01-C7F8EF2CBAC1}" type="slidenum">
              <a:rPr lang="en-US" altLang="zh-CN" smtClean="0"/>
              <a:pPr algn="ctr"/>
              <a:t>5</a:t>
            </a:fld>
            <a:endParaRPr lang="en-US" altLang="zh-CN" smtClean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928794" y="981061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惠更斯原理的应用</a:t>
            </a:r>
            <a:endParaRPr kumimoji="1"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150938" y="785794"/>
            <a:ext cx="7793037" cy="890606"/>
          </a:xfrm>
        </p:spPr>
        <p:txBody>
          <a:bodyPr/>
          <a:lstStyle/>
          <a:p>
            <a:r>
              <a:rPr kumimoji="1" lang="en-US" altLang="zh-CN" sz="4800" b="1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928662" y="2017713"/>
            <a:ext cx="7715304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 smtClean="0">
                <a:latin typeface="方正姚体" pitchFamily="2" charset="-122"/>
                <a:ea typeface="方正姚体" pitchFamily="2" charset="-122"/>
              </a:rPr>
              <a:t>波的散射</a:t>
            </a:r>
            <a:endParaRPr kumimoji="1" lang="en-US" altLang="zh-CN" sz="2400" dirty="0" smtClean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波的散射是指，如果媒质中存在悬浮的粒子（如气体中的尘埃、烟雾；液体和固体中的杂质、缺陷</a:t>
            </a:r>
            <a:r>
              <a:rPr kumimoji="1" lang="en-US" altLang="zh-CN" sz="2400" dirty="0" smtClean="0">
                <a:latin typeface="方正姚体" pitchFamily="2" charset="-122"/>
                <a:ea typeface="方正姚体" pitchFamily="2" charset="-122"/>
              </a:rPr>
              <a:t>〕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，当波传到这些粒子后，成为新的波源向四周发射波动，这一现象称为</a:t>
            </a:r>
            <a:r>
              <a:rPr kumimoji="1" lang="zh-CN" altLang="en-US" sz="2400" dirty="0" smtClean="0">
                <a:solidFill>
                  <a:srgbClr val="0000FF"/>
                </a:solidFill>
                <a:latin typeface="方正姚体" pitchFamily="2" charset="-122"/>
                <a:ea typeface="方正姚体" pitchFamily="2" charset="-122"/>
              </a:rPr>
              <a:t>散射</a:t>
            </a:r>
            <a:r>
              <a:rPr kumimoji="1" lang="zh-CN" altLang="en-US" sz="2400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kumimoji="1" lang="en-US" altLang="zh-CN" sz="2400" dirty="0" smtClean="0">
              <a:latin typeface="方正姚体" pitchFamily="2" charset="-122"/>
              <a:ea typeface="方正姚体" pitchFamily="2" charset="-122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散射是非几何光学现象</a:t>
            </a:r>
            <a:r>
              <a:rPr kumimoji="1" lang="zh-CN" altLang="en-US" sz="2000" dirty="0" smtClean="0">
                <a:latin typeface="方正姚体" pitchFamily="2" charset="-122"/>
                <a:ea typeface="方正姚体" pitchFamily="2" charset="-122"/>
              </a:rPr>
              <a:t>，它不遵守折射定律，是由媒质的不均匀性造成的。散射光的性质可以提供物质结构的丰富知识。</a:t>
            </a:r>
            <a:endParaRPr kumimoji="1" lang="zh-CN" altLang="en-US" sz="2400" dirty="0" smtClean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400" dirty="0" smtClean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21512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dirty="0" smtClean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  <p:sp>
        <p:nvSpPr>
          <p:cNvPr id="2150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0826617-D614-401C-8C01-C7F8EF2CBAC1}" type="slidenum">
              <a:rPr lang="en-US" altLang="zh-CN" smtClean="0"/>
              <a:pPr algn="ctr"/>
              <a:t>6</a:t>
            </a:fld>
            <a:endParaRPr lang="en-US" altLang="zh-CN" dirty="0" smtClean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714480" y="1000108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 dirty="0" smtClean="0">
                <a:latin typeface="方正姚体" pitchFamily="2" charset="-122"/>
                <a:ea typeface="方正姚体" pitchFamily="2" charset="-122"/>
              </a:rPr>
              <a:t>惠更斯原理的应用</a:t>
            </a:r>
            <a:endParaRPr kumimoji="1"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34" y="0"/>
            <a:ext cx="3409170" cy="3612703"/>
          </a:xfrm>
          <a:prstGeom prst="rect">
            <a:avLst/>
          </a:prstGeom>
        </p:spPr>
      </p:pic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B0000C6-19FD-4DED-800F-DC7FFE1DEFA6}" type="slidenum">
              <a:rPr lang="en-US" altLang="zh-CN" smtClean="0"/>
              <a:pPr algn="ctr"/>
              <a:t>7</a:t>
            </a:fld>
            <a:endParaRPr lang="en-US" altLang="zh-CN" smtClean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357291" y="476672"/>
            <a:ext cx="4567210" cy="12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*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波散射的分类</a:t>
            </a:r>
            <a:r>
              <a:rPr kumimoji="1" lang="en-US" altLang="zh-CN" sz="2400" b="1" dirty="0">
                <a:latin typeface="方正姚体" pitchFamily="2" charset="-122"/>
                <a:ea typeface="方正姚体" pitchFamily="2" charset="-122"/>
              </a:rPr>
              <a:t>(</a:t>
            </a:r>
            <a:r>
              <a:rPr kumimoji="1" lang="zh-CN" altLang="en-US" sz="2400" b="1" dirty="0">
                <a:latin typeface="方正姚体" pitchFamily="2" charset="-122"/>
                <a:ea typeface="方正姚体" pitchFamily="2" charset="-122"/>
              </a:rPr>
              <a:t>只需</a:t>
            </a:r>
            <a:r>
              <a:rPr kumimoji="1" lang="zh-CN" altLang="en-US" sz="2400" b="1" dirty="0" smtClean="0">
                <a:latin typeface="方正姚体" pitchFamily="2" charset="-122"/>
                <a:ea typeface="方正姚体" pitchFamily="2" charset="-122"/>
              </a:rPr>
              <a:t>了解</a:t>
            </a:r>
            <a:r>
              <a:rPr kumimoji="1" lang="en-US" altLang="zh-CN" sz="2400" b="1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kumimoji="1" lang="en-US" altLang="zh-CN" sz="2400" b="1" dirty="0" smtClean="0">
                <a:latin typeface="方正姚体" pitchFamily="2" charset="-122"/>
                <a:ea typeface="方正姚体" pitchFamily="2" charset="-122"/>
              </a:rPr>
            </a:br>
            <a:r>
              <a:rPr kumimoji="1" lang="zh-CN" altLang="en-US" sz="2400" b="1" dirty="0" smtClean="0">
                <a:latin typeface="方正姚体" pitchFamily="2" charset="-122"/>
                <a:ea typeface="方正姚体" pitchFamily="2" charset="-122"/>
              </a:rPr>
              <a:t>，</a:t>
            </a:r>
            <a:r>
              <a:rPr kumimoji="1" lang="zh-CN" altLang="en-US" sz="2400" b="1" dirty="0">
                <a:latin typeface="方正姚体" pitchFamily="2" charset="-122"/>
                <a:ea typeface="方正姚体" pitchFamily="2" charset="-122"/>
              </a:rPr>
              <a:t>仅供参考）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899592" y="1720850"/>
            <a:ext cx="5161384" cy="25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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 Tyndall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散射：气液临界点处的临界乳光就是因为有密度起伏，质点无规则排布所引起的光的散射称为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Tyndall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散射。</a:t>
            </a:r>
            <a:endParaRPr kumimoji="1"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253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41053" y="4310980"/>
            <a:ext cx="7331347" cy="1638300"/>
            <a:chOff x="841053" y="3549203"/>
            <a:chExt cx="7331347" cy="1638300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3" y="3549203"/>
              <a:ext cx="2352675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701" y="3677791"/>
              <a:ext cx="202882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500" y="3653978"/>
              <a:ext cx="2247900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5"/>
            <a:ext cx="15720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B0000C6-19FD-4DED-800F-DC7FFE1DEFA6}" type="slidenum">
              <a:rPr lang="en-US" altLang="zh-CN" smtClean="0"/>
              <a:pPr algn="ctr"/>
              <a:t>8</a:t>
            </a:fld>
            <a:endParaRPr lang="en-US" altLang="zh-CN" smtClean="0"/>
          </a:p>
        </p:txBody>
      </p:sp>
      <p:grpSp>
        <p:nvGrpSpPr>
          <p:cNvPr id="3" name="组合 2"/>
          <p:cNvGrpSpPr/>
          <p:nvPr/>
        </p:nvGrpSpPr>
        <p:grpSpPr>
          <a:xfrm>
            <a:off x="980229" y="1844824"/>
            <a:ext cx="6688115" cy="4288427"/>
            <a:chOff x="899592" y="2333779"/>
            <a:chExt cx="6688115" cy="42884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78" y="2348880"/>
              <a:ext cx="6409988" cy="4273326"/>
            </a:xfrm>
            <a:prstGeom prst="rect">
              <a:avLst/>
            </a:prstGeom>
          </p:spPr>
        </p:pic>
        <p:sp>
          <p:nvSpPr>
            <p:cNvPr id="22531" name="Text Box 2"/>
            <p:cNvSpPr txBox="1">
              <a:spLocks noChangeArrowheads="1"/>
            </p:cNvSpPr>
            <p:nvPr/>
          </p:nvSpPr>
          <p:spPr bwMode="auto">
            <a:xfrm>
              <a:off x="899592" y="2333779"/>
              <a:ext cx="6688115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000" dirty="0"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</a:t>
              </a:r>
              <a:r>
                <a:rPr kumimoji="1" lang="en-US" altLang="zh-CN" sz="2800" dirty="0">
                  <a:latin typeface="方正姚体" pitchFamily="2" charset="-122"/>
                  <a:ea typeface="方正姚体" pitchFamily="2" charset="-122"/>
                </a:rPr>
                <a:t> </a:t>
              </a:r>
              <a:r>
                <a:rPr kumimoji="1" lang="zh-CN" altLang="en-US" sz="2800" dirty="0">
                  <a:solidFill>
                    <a:srgbClr val="FFFF00"/>
                  </a:solidFill>
                  <a:latin typeface="方正姚体" pitchFamily="2" charset="-122"/>
                  <a:ea typeface="方正姚体" pitchFamily="2" charset="-122"/>
                </a:rPr>
                <a:t>分子散射：瑞利指出由于分子的热运动破坏了分子间的固定位置，使分子所发出的次波不再相干。</a:t>
              </a:r>
            </a:p>
          </p:txBody>
        </p:sp>
      </p:grp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357290" y="642918"/>
            <a:ext cx="6397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*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波散射的分类</a:t>
            </a:r>
            <a:r>
              <a:rPr kumimoji="1" lang="en-US" altLang="zh-CN" sz="2400" b="1" dirty="0">
                <a:latin typeface="方正姚体" pitchFamily="2" charset="-122"/>
                <a:ea typeface="方正姚体" pitchFamily="2" charset="-122"/>
              </a:rPr>
              <a:t>(</a:t>
            </a:r>
            <a:r>
              <a:rPr kumimoji="1" lang="zh-CN" altLang="en-US" sz="2400" b="1" dirty="0">
                <a:latin typeface="方正姚体" pitchFamily="2" charset="-122"/>
                <a:ea typeface="方正姚体" pitchFamily="2" charset="-122"/>
              </a:rPr>
              <a:t>只需了解，仅供参考）</a:t>
            </a:r>
          </a:p>
        </p:txBody>
      </p:sp>
      <p:sp>
        <p:nvSpPr>
          <p:cNvPr id="2253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</p:spTree>
    <p:extLst>
      <p:ext uri="{BB962C8B-B14F-4D97-AF65-F5344CB8AC3E}">
        <p14:creationId xmlns:p14="http://schemas.microsoft.com/office/powerpoint/2010/main" val="8159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63" y="2924832"/>
            <a:ext cx="4070945" cy="3240472"/>
          </a:xfrm>
          <a:prstGeom prst="rect">
            <a:avLst/>
          </a:prstGeom>
        </p:spPr>
      </p:pic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B0000C6-19FD-4DED-800F-DC7FFE1DEFA6}" type="slidenum">
              <a:rPr lang="en-US" altLang="zh-CN" smtClean="0"/>
              <a:pPr algn="ctr"/>
              <a:t>9</a:t>
            </a:fld>
            <a:endParaRPr lang="en-US" altLang="zh-CN" smtClean="0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117476" y="1844824"/>
            <a:ext cx="7585075" cy="1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</a:t>
            </a:r>
            <a:r>
              <a:rPr kumimoji="1" lang="en-US" altLang="zh-CN" sz="2800" dirty="0">
                <a:latin typeface="方正姚体" pitchFamily="2" charset="-122"/>
                <a:ea typeface="方正姚体" pitchFamily="2" charset="-122"/>
              </a:rPr>
              <a:t> Raman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散射：散射光的频率</a:t>
            </a: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与</a:t>
            </a:r>
            <a:r>
              <a:rPr kumimoji="1" lang="en-US" altLang="zh-CN" sz="2800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kumimoji="1" lang="en-US" altLang="zh-CN" sz="2800" dirty="0" smtClean="0">
                <a:latin typeface="方正姚体" pitchFamily="2" charset="-122"/>
                <a:ea typeface="方正姚体" pitchFamily="2" charset="-122"/>
              </a:rPr>
            </a:br>
            <a:r>
              <a:rPr kumimoji="1" lang="zh-CN" altLang="en-US" sz="2800" dirty="0" smtClean="0">
                <a:latin typeface="方正姚体" pitchFamily="2" charset="-122"/>
                <a:ea typeface="方正姚体" pitchFamily="2" charset="-122"/>
              </a:rPr>
              <a:t>入射光</a:t>
            </a:r>
            <a:r>
              <a:rPr kumimoji="1" lang="zh-CN" altLang="en-US" sz="2800" dirty="0">
                <a:latin typeface="方正姚体" pitchFamily="2" charset="-122"/>
                <a:ea typeface="方正姚体" pitchFamily="2" charset="-122"/>
              </a:rPr>
              <a:t>不同。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357290" y="642918"/>
            <a:ext cx="6397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 dirty="0">
                <a:solidFill>
                  <a:srgbClr val="FF3300"/>
                </a:solidFill>
                <a:latin typeface="方正姚体" pitchFamily="2" charset="-122"/>
                <a:ea typeface="方正姚体" pitchFamily="2" charset="-122"/>
              </a:rPr>
              <a:t>*</a:t>
            </a:r>
            <a:r>
              <a:rPr kumimoji="1" lang="zh-CN" altLang="en-US" sz="2800" b="1" dirty="0">
                <a:latin typeface="方正姚体" pitchFamily="2" charset="-122"/>
                <a:ea typeface="方正姚体" pitchFamily="2" charset="-122"/>
              </a:rPr>
              <a:t>波散射的分类</a:t>
            </a:r>
            <a:r>
              <a:rPr kumimoji="1" lang="en-US" altLang="zh-CN" sz="2400" b="1" dirty="0">
                <a:latin typeface="方正姚体" pitchFamily="2" charset="-122"/>
                <a:ea typeface="方正姚体" pitchFamily="2" charset="-122"/>
              </a:rPr>
              <a:t>(</a:t>
            </a:r>
            <a:r>
              <a:rPr kumimoji="1" lang="zh-CN" altLang="en-US" sz="2400" b="1" dirty="0">
                <a:latin typeface="方正姚体" pitchFamily="2" charset="-122"/>
                <a:ea typeface="方正姚体" pitchFamily="2" charset="-122"/>
              </a:rPr>
              <a:t>只需了解，仅供参考）</a:t>
            </a:r>
          </a:p>
        </p:txBody>
      </p:sp>
      <p:sp>
        <p:nvSpPr>
          <p:cNvPr id="22535" name="页脚占位符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kumimoji="1" lang="zh-CN" altLang="en-US" b="1" smtClean="0">
                <a:latin typeface="方正姚体" pitchFamily="2" charset="-122"/>
                <a:ea typeface="方正姚体" pitchFamily="2" charset="-122"/>
              </a:rPr>
              <a:t>惠更斯原理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7132"/>
            <a:ext cx="1584175" cy="223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1055218</TotalTime>
  <Words>2064</Words>
  <Application>Microsoft Office PowerPoint</Application>
  <PresentationFormat>全屏显示(4:3)</PresentationFormat>
  <Paragraphs>294</Paragraphs>
  <Slides>46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49" baseType="lpstr">
      <vt:lpstr>Blends</vt:lpstr>
      <vt:lpstr>公式</vt:lpstr>
      <vt:lpstr>Equation</vt:lpstr>
      <vt:lpstr>振动和波</vt:lpstr>
      <vt:lpstr>PowerPoint 演示文稿</vt:lpstr>
      <vt:lpstr>PowerPoint 演示文稿</vt:lpstr>
      <vt:lpstr>PowerPoint 演示文稿</vt:lpstr>
      <vt:lpstr></vt:lpstr>
      <vt:lpstr>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作业：</vt:lpstr>
    </vt:vector>
  </TitlesOfParts>
  <Manager/>
  <Company>南开大学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惠更斯原理、驻波</dc:title>
  <dc:creator>jinqh</dc:creator>
  <cp:lastModifiedBy>dell</cp:lastModifiedBy>
  <cp:revision>176</cp:revision>
  <dcterms:created xsi:type="dcterms:W3CDTF">1998-05-24T05:42:58Z</dcterms:created>
  <dcterms:modified xsi:type="dcterms:W3CDTF">2017-04-28T05:02:09Z</dcterms:modified>
</cp:coreProperties>
</file>