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70" r:id="rId4"/>
    <p:sldId id="267" r:id="rId5"/>
    <p:sldId id="256" r:id="rId6"/>
    <p:sldId id="257" r:id="rId7"/>
    <p:sldId id="258" r:id="rId8"/>
    <p:sldId id="261" r:id="rId9"/>
    <p:sldId id="262" r:id="rId10"/>
    <p:sldId id="263" r:id="rId11"/>
    <p:sldId id="264" r:id="rId12"/>
    <p:sldId id="265" r:id="rId13"/>
    <p:sldId id="266" r:id="rId14"/>
    <p:sldId id="268" r:id="rId15"/>
    <p:sldId id="269"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60"/>
  </p:normalViewPr>
  <p:slideViewPr>
    <p:cSldViewPr>
      <p:cViewPr varScale="1">
        <p:scale>
          <a:sx n="67" d="100"/>
          <a:sy n="67" d="100"/>
        </p:scale>
        <p:origin x="-52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2015-5-30</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pPr/>
              <a:t>2015-5-30</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7.gif"/><Relationship Id="rId2" Type="http://schemas.openxmlformats.org/officeDocument/2006/relationships/image" Target="../media/image16.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9.gif"/><Relationship Id="rId2" Type="http://schemas.openxmlformats.org/officeDocument/2006/relationships/image" Target="../media/image18.gif"/><Relationship Id="rId1" Type="http://schemas.openxmlformats.org/officeDocument/2006/relationships/slideLayout" Target="../slideLayouts/slideLayout7.xml"/><Relationship Id="rId6" Type="http://schemas.openxmlformats.org/officeDocument/2006/relationships/image" Target="../media/image22.gif"/><Relationship Id="rId5" Type="http://schemas.openxmlformats.org/officeDocument/2006/relationships/image" Target="../media/image21.gif"/><Relationship Id="rId4" Type="http://schemas.openxmlformats.org/officeDocument/2006/relationships/image" Target="../media/image20.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5.gif"/><Relationship Id="rId5" Type="http://schemas.openxmlformats.org/officeDocument/2006/relationships/oleObject" Target="../embeddings/oleObject3.bin"/><Relationship Id="rId4" Type="http://schemas.openxmlformats.org/officeDocument/2006/relationships/image" Target="../media/image4.gif"/></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1831351"/>
            <a:ext cx="7488832" cy="2400657"/>
          </a:xfrm>
          <a:prstGeom prst="rect">
            <a:avLst/>
          </a:prstGeom>
          <a:noFill/>
        </p:spPr>
        <p:txBody>
          <a:bodyPr wrap="square" rtlCol="0">
            <a:spAutoFit/>
          </a:bodyPr>
          <a:lstStyle/>
          <a:p>
            <a:pPr algn="ctr"/>
            <a:r>
              <a:rPr lang="zh-CN" altLang="en-US" sz="5000" b="1" dirty="0" smtClean="0">
                <a:latin typeface="+mj-lt"/>
                <a:ea typeface="+mj-ea"/>
              </a:rPr>
              <a:t>音程的协和</a:t>
            </a:r>
            <a:endParaRPr lang="en-US" altLang="zh-CN" sz="5000" b="1" dirty="0" smtClean="0">
              <a:latin typeface="+mj-lt"/>
              <a:ea typeface="+mj-ea"/>
            </a:endParaRPr>
          </a:p>
          <a:p>
            <a:pPr algn="ctr"/>
            <a:r>
              <a:rPr lang="zh-CN" altLang="en-US" sz="5000" b="1" dirty="0" smtClean="0">
                <a:latin typeface="+mj-lt"/>
                <a:ea typeface="+mj-ea"/>
              </a:rPr>
              <a:t>与</a:t>
            </a:r>
            <a:endParaRPr lang="en-US" altLang="zh-CN" sz="5000" b="1" dirty="0" smtClean="0">
              <a:latin typeface="+mj-lt"/>
              <a:ea typeface="+mj-ea"/>
            </a:endParaRPr>
          </a:p>
          <a:p>
            <a:pPr algn="ctr"/>
            <a:r>
              <a:rPr lang="zh-CN" altLang="en-US" sz="5000" b="1" dirty="0" smtClean="0">
                <a:latin typeface="+mj-lt"/>
                <a:ea typeface="+mj-ea"/>
              </a:rPr>
              <a:t>振动的关系</a:t>
            </a:r>
            <a:endParaRPr lang="zh-CN" altLang="en-US" sz="5000" b="1" dirty="0">
              <a:latin typeface="+mj-lt"/>
              <a:ea typeface="+mj-ea"/>
            </a:endParaRPr>
          </a:p>
        </p:txBody>
      </p:sp>
      <p:sp>
        <p:nvSpPr>
          <p:cNvPr id="3" name="TextBox 2"/>
          <p:cNvSpPr txBox="1"/>
          <p:nvPr/>
        </p:nvSpPr>
        <p:spPr>
          <a:xfrm>
            <a:off x="5076056" y="4725144"/>
            <a:ext cx="3340988" cy="1015663"/>
          </a:xfrm>
          <a:prstGeom prst="rect">
            <a:avLst/>
          </a:prstGeom>
          <a:noFill/>
        </p:spPr>
        <p:txBody>
          <a:bodyPr wrap="square" rtlCol="0">
            <a:spAutoFit/>
          </a:bodyPr>
          <a:lstStyle/>
          <a:p>
            <a:pPr algn="ctr"/>
            <a:r>
              <a:rPr lang="zh-CN" altLang="en-US" sz="3000" dirty="0" smtClean="0"/>
              <a:t>化学学院、化学系</a:t>
            </a:r>
            <a:endParaRPr lang="en-US" altLang="zh-CN" sz="3000" dirty="0" smtClean="0"/>
          </a:p>
          <a:p>
            <a:pPr algn="ctr"/>
            <a:r>
              <a:rPr lang="zh-CN" altLang="en-US" sz="3000" dirty="0" smtClean="0"/>
              <a:t>孙恺 </a:t>
            </a:r>
            <a:r>
              <a:rPr lang="en-US" altLang="zh-CN" sz="3000" dirty="0" smtClean="0"/>
              <a:t>1310770</a:t>
            </a:r>
            <a:endParaRPr lang="zh-CN" altLang="en-US" sz="3000" dirty="0"/>
          </a:p>
        </p:txBody>
      </p:sp>
    </p:spTree>
    <p:extLst>
      <p:ext uri="{BB962C8B-B14F-4D97-AF65-F5344CB8AC3E}">
        <p14:creationId xmlns:p14="http://schemas.microsoft.com/office/powerpoint/2010/main" xmlns="" val="3762440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55109"/>
            <a:ext cx="4579200" cy="2820909"/>
          </a:xfrm>
          <a:prstGeom prst="rect">
            <a:avLst/>
          </a:prstGeom>
        </p:spPr>
      </p:pic>
      <p:sp>
        <p:nvSpPr>
          <p:cNvPr id="3" name="TextBox 2"/>
          <p:cNvSpPr txBox="1"/>
          <p:nvPr/>
        </p:nvSpPr>
        <p:spPr>
          <a:xfrm>
            <a:off x="1497513" y="2890890"/>
            <a:ext cx="1584176" cy="1015663"/>
          </a:xfrm>
          <a:prstGeom prst="rect">
            <a:avLst/>
          </a:prstGeom>
          <a:noFill/>
        </p:spPr>
        <p:txBody>
          <a:bodyPr wrap="square" rtlCol="0">
            <a:spAutoFit/>
          </a:bodyPr>
          <a:lstStyle/>
          <a:p>
            <a:r>
              <a:rPr lang="en-US" altLang="zh-CN" sz="6000" dirty="0" smtClean="0"/>
              <a:t>c</a:t>
            </a:r>
            <a:r>
              <a:rPr lang="en-US" altLang="zh-CN" sz="6000" baseline="30000" dirty="0" smtClean="0"/>
              <a:t>1</a:t>
            </a:r>
            <a:r>
              <a:rPr lang="en-US" altLang="zh-CN" sz="6000" dirty="0" smtClean="0"/>
              <a:t>a</a:t>
            </a:r>
            <a:r>
              <a:rPr lang="en-US" altLang="zh-CN" sz="6000" baseline="30000" dirty="0" smtClean="0"/>
              <a:t>1</a:t>
            </a:r>
            <a:endParaRPr lang="zh-CN" altLang="en-US" sz="6000" baseline="30000" dirty="0"/>
          </a:p>
        </p:txBody>
      </p:sp>
      <p:sp>
        <p:nvSpPr>
          <p:cNvPr id="5" name="TextBox 4"/>
          <p:cNvSpPr txBox="1"/>
          <p:nvPr/>
        </p:nvSpPr>
        <p:spPr>
          <a:xfrm>
            <a:off x="5690203" y="2876018"/>
            <a:ext cx="2304256" cy="1015663"/>
          </a:xfrm>
          <a:prstGeom prst="rect">
            <a:avLst/>
          </a:prstGeom>
          <a:noFill/>
        </p:spPr>
        <p:txBody>
          <a:bodyPr wrap="square" rtlCol="0">
            <a:spAutoFit/>
          </a:bodyPr>
          <a:lstStyle/>
          <a:p>
            <a:r>
              <a:rPr lang="en-US" altLang="zh-CN" sz="6000" baseline="30000" dirty="0"/>
              <a:t>♭ </a:t>
            </a:r>
            <a:r>
              <a:rPr lang="en-US" altLang="zh-CN" sz="6000" dirty="0" smtClean="0"/>
              <a:t>b</a:t>
            </a:r>
            <a:r>
              <a:rPr lang="en-US" altLang="zh-CN" sz="6000" baseline="30000" dirty="0" smtClean="0"/>
              <a:t>2</a:t>
            </a:r>
            <a:r>
              <a:rPr lang="en-US" altLang="zh-CN" sz="6000" dirty="0" smtClean="0"/>
              <a:t>g</a:t>
            </a:r>
            <a:r>
              <a:rPr lang="en-US" altLang="zh-CN" sz="6000" baseline="30000" dirty="0" smtClean="0"/>
              <a:t>3</a:t>
            </a:r>
            <a:endParaRPr lang="zh-CN" altLang="en-US" sz="6000" baseline="30000" dirty="0"/>
          </a:p>
        </p:txBody>
      </p:sp>
      <p:pic>
        <p:nvPicPr>
          <p:cNvPr id="6" name="图片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40661" y="55110"/>
            <a:ext cx="4603340" cy="2835780"/>
          </a:xfrm>
          <a:prstGeom prst="rect">
            <a:avLst/>
          </a:prstGeom>
        </p:spPr>
      </p:pic>
      <p:sp>
        <p:nvSpPr>
          <p:cNvPr id="7" name="TextBox 6"/>
          <p:cNvSpPr txBox="1"/>
          <p:nvPr/>
        </p:nvSpPr>
        <p:spPr>
          <a:xfrm>
            <a:off x="781738" y="3948022"/>
            <a:ext cx="7678694" cy="923330"/>
          </a:xfrm>
          <a:prstGeom prst="rect">
            <a:avLst/>
          </a:prstGeom>
          <a:noFill/>
        </p:spPr>
        <p:txBody>
          <a:bodyPr wrap="square" rtlCol="0">
            <a:spAutoFit/>
          </a:bodyPr>
          <a:lstStyle/>
          <a:p>
            <a:r>
              <a:rPr lang="en-US" altLang="zh-CN" dirty="0" smtClean="0"/>
              <a:t>	</a:t>
            </a:r>
            <a:r>
              <a:rPr lang="zh-CN" altLang="en-US" dirty="0" smtClean="0"/>
              <a:t>以上为两个大</a:t>
            </a:r>
            <a:r>
              <a:rPr lang="zh-CN" altLang="en-US" dirty="0"/>
              <a:t>六</a:t>
            </a:r>
            <a:r>
              <a:rPr lang="zh-CN" altLang="en-US" dirty="0" smtClean="0"/>
              <a:t>度音程的例子。与大三度类似，类拍振动较为明显。大三度音程与大六度音程属于不完全协和音程中较为协和的两个，色彩稍显圆润。</a:t>
            </a:r>
            <a:endParaRPr lang="zh-CN" altLang="en-US" dirty="0"/>
          </a:p>
        </p:txBody>
      </p:sp>
    </p:spTree>
    <p:extLst>
      <p:ext uri="{BB962C8B-B14F-4D97-AF65-F5344CB8AC3E}">
        <p14:creationId xmlns:p14="http://schemas.microsoft.com/office/powerpoint/2010/main" xmlns="" val="489665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22452"/>
            <a:ext cx="4427983" cy="2727756"/>
          </a:xfrm>
          <a:prstGeom prst="rect">
            <a:avLst/>
          </a:prstGeom>
        </p:spPr>
      </p:pic>
      <p:sp>
        <p:nvSpPr>
          <p:cNvPr id="4" name="TextBox 3"/>
          <p:cNvSpPr txBox="1"/>
          <p:nvPr/>
        </p:nvSpPr>
        <p:spPr>
          <a:xfrm>
            <a:off x="1097868" y="2750208"/>
            <a:ext cx="2232248" cy="1015663"/>
          </a:xfrm>
          <a:prstGeom prst="rect">
            <a:avLst/>
          </a:prstGeom>
          <a:noFill/>
        </p:spPr>
        <p:txBody>
          <a:bodyPr wrap="square" rtlCol="0">
            <a:spAutoFit/>
          </a:bodyPr>
          <a:lstStyle/>
          <a:p>
            <a:r>
              <a:rPr lang="en-US" altLang="zh-CN" sz="6000" dirty="0" smtClean="0"/>
              <a:t>c</a:t>
            </a:r>
            <a:r>
              <a:rPr lang="en-US" altLang="zh-CN" sz="6000" baseline="30000" dirty="0" smtClean="0"/>
              <a:t>1</a:t>
            </a:r>
            <a:r>
              <a:rPr lang="en-US" altLang="zh-CN" sz="6000" baseline="30000" dirty="0"/>
              <a:t> ♭ </a:t>
            </a:r>
            <a:r>
              <a:rPr lang="en-US" altLang="zh-CN" sz="6000" dirty="0" smtClean="0"/>
              <a:t>e</a:t>
            </a:r>
            <a:r>
              <a:rPr lang="en-US" altLang="zh-CN" sz="6000" baseline="30000" dirty="0" smtClean="0"/>
              <a:t>1</a:t>
            </a:r>
            <a:endParaRPr lang="zh-CN" altLang="en-US" sz="6000" baseline="30000" dirty="0"/>
          </a:p>
        </p:txBody>
      </p:sp>
      <p:pic>
        <p:nvPicPr>
          <p:cNvPr id="5" name="图片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644006" y="22453"/>
            <a:ext cx="4427981" cy="2727755"/>
          </a:xfrm>
          <a:prstGeom prst="rect">
            <a:avLst/>
          </a:prstGeom>
        </p:spPr>
      </p:pic>
      <p:sp>
        <p:nvSpPr>
          <p:cNvPr id="6" name="TextBox 5"/>
          <p:cNvSpPr txBox="1"/>
          <p:nvPr/>
        </p:nvSpPr>
        <p:spPr>
          <a:xfrm>
            <a:off x="5286380" y="2750208"/>
            <a:ext cx="2759748" cy="1015663"/>
          </a:xfrm>
          <a:prstGeom prst="rect">
            <a:avLst/>
          </a:prstGeom>
          <a:noFill/>
        </p:spPr>
        <p:txBody>
          <a:bodyPr wrap="square" rtlCol="0">
            <a:spAutoFit/>
          </a:bodyPr>
          <a:lstStyle/>
          <a:p>
            <a:r>
              <a:rPr lang="en-US" altLang="zh-CN" sz="6000" dirty="0" smtClean="0"/>
              <a:t>f</a:t>
            </a:r>
            <a:r>
              <a:rPr lang="en-US" altLang="zh-CN" sz="6000" baseline="30000" dirty="0" smtClean="0"/>
              <a:t>3</a:t>
            </a:r>
            <a:r>
              <a:rPr lang="zh-CN" altLang="en-US" sz="6000" baseline="30000" dirty="0" smtClean="0"/>
              <a:t>♯ </a:t>
            </a:r>
            <a:r>
              <a:rPr lang="en-US" altLang="zh-CN" sz="6000" dirty="0" smtClean="0"/>
              <a:t>d</a:t>
            </a:r>
            <a:r>
              <a:rPr lang="en-US" altLang="zh-CN" sz="6000" baseline="30000" dirty="0" smtClean="0"/>
              <a:t>3</a:t>
            </a:r>
            <a:r>
              <a:rPr lang="zh-CN" altLang="en-US" sz="6000" baseline="30000" dirty="0" smtClean="0"/>
              <a:t> </a:t>
            </a:r>
            <a:r>
              <a:rPr lang="zh-CN" altLang="en-US" sz="6000" baseline="30000" dirty="0" smtClean="0"/>
              <a:t>♯</a:t>
            </a:r>
            <a:endParaRPr lang="zh-CN" altLang="en-US" sz="6000" baseline="30000" dirty="0"/>
          </a:p>
        </p:txBody>
      </p:sp>
      <p:sp>
        <p:nvSpPr>
          <p:cNvPr id="7" name="TextBox 6"/>
          <p:cNvSpPr txBox="1"/>
          <p:nvPr/>
        </p:nvSpPr>
        <p:spPr>
          <a:xfrm>
            <a:off x="785786" y="4643446"/>
            <a:ext cx="7452830" cy="923330"/>
          </a:xfrm>
          <a:prstGeom prst="rect">
            <a:avLst/>
          </a:prstGeom>
          <a:noFill/>
        </p:spPr>
        <p:txBody>
          <a:bodyPr wrap="square" rtlCol="0">
            <a:spAutoFit/>
          </a:bodyPr>
          <a:lstStyle/>
          <a:p>
            <a:r>
              <a:rPr lang="en-US" altLang="zh-CN" dirty="0" smtClean="0"/>
              <a:t>	</a:t>
            </a:r>
            <a:r>
              <a:rPr lang="zh-CN" altLang="en-US" dirty="0" smtClean="0"/>
              <a:t>以上</a:t>
            </a:r>
            <a:r>
              <a:rPr lang="zh-CN" altLang="en-US" dirty="0"/>
              <a:t>为两个小</a:t>
            </a:r>
            <a:r>
              <a:rPr lang="zh-CN" altLang="en-US" dirty="0" smtClean="0"/>
              <a:t>三度音程的例子。小三度音程属于比较不协和的音程，声音色彩稍显黯淡。从图像可见小三度音程具有比较明显的拍振动和不很明显的类拍振动。</a:t>
            </a:r>
            <a:endParaRPr lang="zh-CN" altLang="en-US" dirty="0"/>
          </a:p>
        </p:txBody>
      </p:sp>
    </p:spTree>
    <p:extLst>
      <p:ext uri="{BB962C8B-B14F-4D97-AF65-F5344CB8AC3E}">
        <p14:creationId xmlns:p14="http://schemas.microsoft.com/office/powerpoint/2010/main" xmlns="" val="3986643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246" y="22451"/>
            <a:ext cx="4575246" cy="2818473"/>
          </a:xfrm>
          <a:prstGeom prst="rect">
            <a:avLst/>
          </a:prstGeom>
        </p:spPr>
      </p:pic>
      <p:sp>
        <p:nvSpPr>
          <p:cNvPr id="3" name="TextBox 2"/>
          <p:cNvSpPr txBox="1"/>
          <p:nvPr/>
        </p:nvSpPr>
        <p:spPr>
          <a:xfrm>
            <a:off x="1168252" y="2840924"/>
            <a:ext cx="2832243" cy="1015663"/>
          </a:xfrm>
          <a:prstGeom prst="rect">
            <a:avLst/>
          </a:prstGeom>
          <a:noFill/>
        </p:spPr>
        <p:txBody>
          <a:bodyPr wrap="square" rtlCol="0">
            <a:spAutoFit/>
          </a:bodyPr>
          <a:lstStyle/>
          <a:p>
            <a:r>
              <a:rPr lang="en-US" altLang="zh-CN" sz="6000" dirty="0" smtClean="0"/>
              <a:t>c1</a:t>
            </a:r>
            <a:r>
              <a:rPr lang="zh-CN" altLang="en-US" sz="6000" baseline="30000" dirty="0"/>
              <a:t> </a:t>
            </a:r>
            <a:r>
              <a:rPr lang="zh-CN" altLang="en-US" sz="6000" baseline="30000" dirty="0" smtClean="0"/>
              <a:t>♯</a:t>
            </a:r>
            <a:r>
              <a:rPr lang="en-US" altLang="zh-CN" sz="6000" dirty="0" smtClean="0"/>
              <a:t>g1</a:t>
            </a:r>
            <a:endParaRPr lang="zh-CN" altLang="en-US" sz="6000" dirty="0"/>
          </a:p>
        </p:txBody>
      </p:sp>
      <p:sp>
        <p:nvSpPr>
          <p:cNvPr id="4" name="TextBox 3"/>
          <p:cNvSpPr txBox="1"/>
          <p:nvPr/>
        </p:nvSpPr>
        <p:spPr>
          <a:xfrm>
            <a:off x="5072066" y="2840923"/>
            <a:ext cx="2596277" cy="1015663"/>
          </a:xfrm>
          <a:prstGeom prst="rect">
            <a:avLst/>
          </a:prstGeom>
          <a:noFill/>
        </p:spPr>
        <p:txBody>
          <a:bodyPr wrap="square" rtlCol="0">
            <a:spAutoFit/>
          </a:bodyPr>
          <a:lstStyle/>
          <a:p>
            <a:r>
              <a:rPr lang="en-US" altLang="zh-CN" sz="6000" dirty="0" smtClean="0"/>
              <a:t>f</a:t>
            </a:r>
            <a:r>
              <a:rPr lang="en-US" altLang="zh-CN" sz="6000" baseline="30000" dirty="0" smtClean="0"/>
              <a:t>2</a:t>
            </a:r>
            <a:r>
              <a:rPr lang="zh-CN" altLang="en-US" sz="6000" baseline="30000" dirty="0" smtClean="0"/>
              <a:t> </a:t>
            </a:r>
            <a:r>
              <a:rPr lang="zh-CN" altLang="en-US" sz="6000" baseline="30000" dirty="0" smtClean="0"/>
              <a:t>♯</a:t>
            </a:r>
            <a:r>
              <a:rPr lang="en-US" altLang="zh-CN" sz="6000" dirty="0" smtClean="0"/>
              <a:t>c</a:t>
            </a:r>
            <a:r>
              <a:rPr lang="en-US" altLang="zh-CN" sz="6000" baseline="30000" dirty="0" smtClean="0"/>
              <a:t>3</a:t>
            </a:r>
            <a:endParaRPr lang="zh-CN" altLang="en-US" sz="6000" baseline="30000" dirty="0"/>
          </a:p>
        </p:txBody>
      </p:sp>
      <p:pic>
        <p:nvPicPr>
          <p:cNvPr id="5" name="图片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427983" y="22451"/>
            <a:ext cx="4608513" cy="2838967"/>
          </a:xfrm>
          <a:prstGeom prst="rect">
            <a:avLst/>
          </a:prstGeom>
        </p:spPr>
      </p:pic>
      <p:sp>
        <p:nvSpPr>
          <p:cNvPr id="6" name="TextBox 5"/>
          <p:cNvSpPr txBox="1"/>
          <p:nvPr/>
        </p:nvSpPr>
        <p:spPr>
          <a:xfrm>
            <a:off x="857224" y="4071942"/>
            <a:ext cx="7560840" cy="1200329"/>
          </a:xfrm>
          <a:prstGeom prst="rect">
            <a:avLst/>
          </a:prstGeom>
          <a:noFill/>
        </p:spPr>
        <p:txBody>
          <a:bodyPr wrap="square" rtlCol="0">
            <a:spAutoFit/>
          </a:bodyPr>
          <a:lstStyle/>
          <a:p>
            <a:r>
              <a:rPr lang="en-US" altLang="zh-CN" dirty="0" smtClean="0"/>
              <a:t>	</a:t>
            </a:r>
            <a:r>
              <a:rPr lang="zh-CN" altLang="en-US" dirty="0" smtClean="0"/>
              <a:t>以上</a:t>
            </a:r>
            <a:r>
              <a:rPr lang="zh-CN" altLang="en-US" dirty="0"/>
              <a:t>为两个小</a:t>
            </a:r>
            <a:r>
              <a:rPr lang="zh-CN" altLang="en-US" dirty="0" smtClean="0"/>
              <a:t>六</a:t>
            </a:r>
            <a:r>
              <a:rPr lang="zh-CN" altLang="en-US" dirty="0"/>
              <a:t>度音程的</a:t>
            </a:r>
            <a:r>
              <a:rPr lang="zh-CN" altLang="en-US" dirty="0" smtClean="0"/>
              <a:t>例子。可以看出函数的类拍振动在中频区已经很明显，换句话说，其频率比较高。</a:t>
            </a:r>
            <a:r>
              <a:rPr lang="zh-CN" altLang="en-US" dirty="0"/>
              <a:t>小六度音程</a:t>
            </a:r>
            <a:r>
              <a:rPr lang="zh-CN" altLang="en-US" dirty="0" smtClean="0"/>
              <a:t>的类拍振动频率与相对更和谐的音程相比更接近于其本身的函数</a:t>
            </a:r>
            <a:r>
              <a:rPr lang="en-US" altLang="zh-CN" dirty="0" smtClean="0"/>
              <a:t>y=2cos</a:t>
            </a:r>
            <a:r>
              <a:rPr lang="en-US" altLang="zh-CN" dirty="0"/>
              <a:t>[</a:t>
            </a:r>
            <a:r>
              <a:rPr lang="el-GR" altLang="zh-CN" dirty="0"/>
              <a:t> </a:t>
            </a:r>
            <a:r>
              <a:rPr lang="en-US" altLang="zh-CN" dirty="0"/>
              <a:t>(</a:t>
            </a:r>
            <a:r>
              <a:rPr lang="en-US" altLang="zh-CN" dirty="0" smtClean="0"/>
              <a:t>2</a:t>
            </a:r>
            <a:r>
              <a:rPr lang="en-US" altLang="zh-CN" baseline="30000" dirty="0" smtClean="0"/>
              <a:t>8/12</a:t>
            </a:r>
            <a:r>
              <a:rPr lang="en-US" altLang="zh-CN" dirty="0" smtClean="0"/>
              <a:t>+1</a:t>
            </a:r>
            <a:r>
              <a:rPr lang="en-US" altLang="zh-CN" dirty="0"/>
              <a:t>)</a:t>
            </a:r>
            <a:r>
              <a:rPr lang="el-GR" altLang="zh-CN" dirty="0"/>
              <a:t> π ν </a:t>
            </a:r>
            <a:r>
              <a:rPr lang="en-US" altLang="zh-CN" dirty="0"/>
              <a:t>t]</a:t>
            </a:r>
            <a:r>
              <a:rPr lang="zh-CN" altLang="en-US" dirty="0"/>
              <a:t>*</a:t>
            </a:r>
            <a:r>
              <a:rPr lang="en-US" altLang="zh-CN" dirty="0" err="1"/>
              <a:t>cos</a:t>
            </a:r>
            <a:r>
              <a:rPr lang="el-GR" altLang="zh-CN" dirty="0"/>
              <a:t> </a:t>
            </a:r>
            <a:r>
              <a:rPr lang="en-US" altLang="zh-CN" dirty="0"/>
              <a:t>[(</a:t>
            </a:r>
            <a:r>
              <a:rPr lang="en-US" altLang="zh-CN" dirty="0" smtClean="0"/>
              <a:t>2</a:t>
            </a:r>
            <a:r>
              <a:rPr lang="en-US" altLang="zh-CN" baseline="30000" dirty="0" smtClean="0"/>
              <a:t>8/12</a:t>
            </a:r>
            <a:r>
              <a:rPr lang="en-US" altLang="zh-CN" dirty="0" smtClean="0"/>
              <a:t>-1</a:t>
            </a:r>
            <a:r>
              <a:rPr lang="en-US" altLang="zh-CN" dirty="0"/>
              <a:t>)</a:t>
            </a:r>
            <a:r>
              <a:rPr lang="el-GR" altLang="zh-CN" dirty="0"/>
              <a:t> π ν </a:t>
            </a:r>
            <a:r>
              <a:rPr lang="en-US" altLang="zh-CN" dirty="0"/>
              <a:t>t</a:t>
            </a:r>
            <a:r>
              <a:rPr lang="en-US" altLang="zh-CN" dirty="0" smtClean="0"/>
              <a:t>]</a:t>
            </a:r>
            <a:r>
              <a:rPr lang="zh-CN" altLang="en-US" dirty="0" smtClean="0"/>
              <a:t>所体现出的的两个频率。</a:t>
            </a:r>
            <a:endParaRPr lang="zh-CN" altLang="en-US" dirty="0"/>
          </a:p>
        </p:txBody>
      </p:sp>
    </p:spTree>
    <p:extLst>
      <p:ext uri="{BB962C8B-B14F-4D97-AF65-F5344CB8AC3E}">
        <p14:creationId xmlns:p14="http://schemas.microsoft.com/office/powerpoint/2010/main" xmlns="" val="15547255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926" y="22451"/>
            <a:ext cx="2917742" cy="1797407"/>
          </a:xfrm>
          <a:prstGeom prst="rect">
            <a:avLst/>
          </a:prstGeom>
        </p:spPr>
      </p:pic>
      <p:sp>
        <p:nvSpPr>
          <p:cNvPr id="3" name="TextBox 2"/>
          <p:cNvSpPr txBox="1"/>
          <p:nvPr/>
        </p:nvSpPr>
        <p:spPr>
          <a:xfrm>
            <a:off x="592848" y="1857448"/>
            <a:ext cx="1728192" cy="430887"/>
          </a:xfrm>
          <a:prstGeom prst="rect">
            <a:avLst/>
          </a:prstGeom>
          <a:noFill/>
        </p:spPr>
        <p:txBody>
          <a:bodyPr wrap="square" rtlCol="0">
            <a:spAutoFit/>
          </a:bodyPr>
          <a:lstStyle/>
          <a:p>
            <a:r>
              <a:rPr lang="en-US" altLang="zh-CN" sz="2200" dirty="0" smtClean="0"/>
              <a:t>c</a:t>
            </a:r>
            <a:r>
              <a:rPr lang="en-US" altLang="zh-CN" sz="2200" baseline="30000" dirty="0" smtClean="0"/>
              <a:t>1</a:t>
            </a:r>
            <a:r>
              <a:rPr lang="zh-CN" altLang="en-US" sz="2200" baseline="30000" dirty="0" smtClean="0"/>
              <a:t> </a:t>
            </a:r>
            <a:r>
              <a:rPr lang="zh-CN" altLang="en-US" sz="2200" baseline="30000" dirty="0"/>
              <a:t>♯ </a:t>
            </a:r>
            <a:r>
              <a:rPr lang="en-US" altLang="zh-CN" sz="2200" dirty="0" smtClean="0"/>
              <a:t>c</a:t>
            </a:r>
            <a:r>
              <a:rPr lang="en-US" altLang="zh-CN" sz="2200" baseline="30000" dirty="0" smtClean="0"/>
              <a:t>1</a:t>
            </a:r>
            <a:r>
              <a:rPr lang="zh-CN" altLang="en-US" sz="2200" dirty="0"/>
              <a:t>小二度</a:t>
            </a:r>
            <a:endParaRPr lang="zh-CN" altLang="en-US" sz="2200" baseline="30000" dirty="0"/>
          </a:p>
        </p:txBody>
      </p:sp>
      <p:pic>
        <p:nvPicPr>
          <p:cNvPr id="4" name="图片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170655" y="22451"/>
            <a:ext cx="2880320" cy="1834997"/>
          </a:xfrm>
          <a:prstGeom prst="rect">
            <a:avLst/>
          </a:prstGeom>
        </p:spPr>
      </p:pic>
      <p:sp>
        <p:nvSpPr>
          <p:cNvPr id="5" name="TextBox 4"/>
          <p:cNvSpPr txBox="1"/>
          <p:nvPr/>
        </p:nvSpPr>
        <p:spPr>
          <a:xfrm>
            <a:off x="3873724" y="1840315"/>
            <a:ext cx="1474182" cy="656590"/>
          </a:xfrm>
          <a:prstGeom prst="rect">
            <a:avLst/>
          </a:prstGeom>
          <a:noFill/>
        </p:spPr>
        <p:txBody>
          <a:bodyPr wrap="square" rtlCol="0">
            <a:spAutoFit/>
          </a:bodyPr>
          <a:lstStyle/>
          <a:p>
            <a:r>
              <a:rPr lang="en-US" altLang="zh-CN" sz="2200" dirty="0" smtClean="0"/>
              <a:t>c</a:t>
            </a:r>
            <a:r>
              <a:rPr lang="en-US" altLang="zh-CN" sz="2200" baseline="30000" dirty="0" smtClean="0"/>
              <a:t>1</a:t>
            </a:r>
            <a:r>
              <a:rPr lang="en-US" altLang="zh-CN" sz="2200" dirty="0" smtClean="0"/>
              <a:t>d</a:t>
            </a:r>
            <a:r>
              <a:rPr lang="en-US" altLang="zh-CN" sz="2200" baseline="30000" dirty="0" smtClean="0"/>
              <a:t>1</a:t>
            </a:r>
            <a:r>
              <a:rPr lang="zh-CN" altLang="en-US" sz="2200" dirty="0"/>
              <a:t>大二度</a:t>
            </a:r>
          </a:p>
          <a:p>
            <a:endParaRPr lang="zh-CN" altLang="en-US" sz="2200" baseline="30000" dirty="0"/>
          </a:p>
        </p:txBody>
      </p:sp>
      <p:sp>
        <p:nvSpPr>
          <p:cNvPr id="9" name="TextBox 8"/>
          <p:cNvSpPr txBox="1"/>
          <p:nvPr/>
        </p:nvSpPr>
        <p:spPr>
          <a:xfrm>
            <a:off x="6887816" y="1872421"/>
            <a:ext cx="1560042" cy="430887"/>
          </a:xfrm>
          <a:prstGeom prst="rect">
            <a:avLst/>
          </a:prstGeom>
          <a:noFill/>
        </p:spPr>
        <p:txBody>
          <a:bodyPr wrap="none" rtlCol="0">
            <a:spAutoFit/>
          </a:bodyPr>
          <a:lstStyle/>
          <a:p>
            <a:r>
              <a:rPr lang="en-US" altLang="zh-CN" sz="2200" dirty="0" smtClean="0"/>
              <a:t>A</a:t>
            </a:r>
            <a:r>
              <a:rPr lang="en-US" altLang="zh-CN" sz="2200" baseline="30000" dirty="0" smtClean="0"/>
              <a:t>♭ </a:t>
            </a:r>
            <a:r>
              <a:rPr lang="en-US" altLang="zh-CN" sz="2200" dirty="0" smtClean="0"/>
              <a:t>a</a:t>
            </a:r>
            <a:r>
              <a:rPr lang="zh-CN" altLang="en-US" sz="2200" dirty="0" smtClean="0"/>
              <a:t>大</a:t>
            </a:r>
            <a:r>
              <a:rPr lang="zh-CN" altLang="en-US" sz="2200" dirty="0"/>
              <a:t>七度</a:t>
            </a:r>
            <a:endParaRPr lang="zh-CN" altLang="en-US" sz="2200" baseline="30000" dirty="0"/>
          </a:p>
        </p:txBody>
      </p:sp>
      <p:pic>
        <p:nvPicPr>
          <p:cNvPr id="11" name="图片 10"/>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922" y="2288335"/>
            <a:ext cx="2917743" cy="1797408"/>
          </a:xfrm>
          <a:prstGeom prst="rect">
            <a:avLst/>
          </a:prstGeom>
        </p:spPr>
      </p:pic>
      <p:sp>
        <p:nvSpPr>
          <p:cNvPr id="12" name="TextBox 11"/>
          <p:cNvSpPr txBox="1"/>
          <p:nvPr/>
        </p:nvSpPr>
        <p:spPr>
          <a:xfrm>
            <a:off x="700861" y="4085743"/>
            <a:ext cx="1512168" cy="430887"/>
          </a:xfrm>
          <a:prstGeom prst="rect">
            <a:avLst/>
          </a:prstGeom>
          <a:noFill/>
        </p:spPr>
        <p:txBody>
          <a:bodyPr wrap="square" rtlCol="0">
            <a:spAutoFit/>
          </a:bodyPr>
          <a:lstStyle/>
          <a:p>
            <a:r>
              <a:rPr lang="en-US" altLang="zh-CN" sz="2200" dirty="0" smtClean="0"/>
              <a:t>a</a:t>
            </a:r>
            <a:r>
              <a:rPr lang="en-US" altLang="zh-CN" sz="2200" baseline="30000" dirty="0" smtClean="0"/>
              <a:t>2</a:t>
            </a:r>
            <a:r>
              <a:rPr lang="en-US" altLang="zh-CN" sz="2200" dirty="0" smtClean="0"/>
              <a:t>g</a:t>
            </a:r>
            <a:r>
              <a:rPr lang="en-US" altLang="zh-CN" sz="2200" baseline="30000" dirty="0" smtClean="0"/>
              <a:t>3</a:t>
            </a:r>
            <a:r>
              <a:rPr lang="zh-CN" altLang="en-US" sz="2200" dirty="0"/>
              <a:t>小七</a:t>
            </a:r>
            <a:r>
              <a:rPr lang="zh-CN" altLang="en-US" sz="2200" dirty="0" smtClean="0"/>
              <a:t>度</a:t>
            </a:r>
            <a:endParaRPr lang="en-US" altLang="zh-CN" sz="2200" dirty="0"/>
          </a:p>
        </p:txBody>
      </p:sp>
      <p:pic>
        <p:nvPicPr>
          <p:cNvPr id="14" name="图片 13"/>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6191673" y="2288335"/>
            <a:ext cx="2952328" cy="1818713"/>
          </a:xfrm>
          <a:prstGeom prst="rect">
            <a:avLst/>
          </a:prstGeom>
        </p:spPr>
      </p:pic>
      <p:sp>
        <p:nvSpPr>
          <p:cNvPr id="15" name="TextBox 14"/>
          <p:cNvSpPr txBox="1"/>
          <p:nvPr/>
        </p:nvSpPr>
        <p:spPr>
          <a:xfrm>
            <a:off x="6273959" y="4085742"/>
            <a:ext cx="2787754" cy="430887"/>
          </a:xfrm>
          <a:prstGeom prst="rect">
            <a:avLst/>
          </a:prstGeom>
          <a:noFill/>
        </p:spPr>
        <p:txBody>
          <a:bodyPr wrap="square" rtlCol="0">
            <a:spAutoFit/>
          </a:bodyPr>
          <a:lstStyle/>
          <a:p>
            <a:r>
              <a:rPr lang="en-US" altLang="zh-CN" sz="2200" dirty="0" smtClean="0"/>
              <a:t>c</a:t>
            </a:r>
            <a:r>
              <a:rPr lang="en-US" altLang="zh-CN" sz="2200" baseline="30000" dirty="0" smtClean="0"/>
              <a:t>2 </a:t>
            </a:r>
            <a:r>
              <a:rPr lang="zh-CN" altLang="en-US" sz="2200" baseline="30000" dirty="0"/>
              <a:t>♯ </a:t>
            </a:r>
            <a:r>
              <a:rPr lang="en-US" altLang="zh-CN" sz="2200" dirty="0" smtClean="0"/>
              <a:t>f</a:t>
            </a:r>
            <a:r>
              <a:rPr lang="en-US" altLang="zh-CN" sz="2200" baseline="30000" dirty="0" smtClean="0"/>
              <a:t>2</a:t>
            </a:r>
            <a:r>
              <a:rPr lang="zh-CN" altLang="en-US" sz="2200" dirty="0"/>
              <a:t>增四度（减五度</a:t>
            </a:r>
            <a:r>
              <a:rPr lang="zh-CN" altLang="en-US" sz="2200" dirty="0" smtClean="0"/>
              <a:t>）</a:t>
            </a:r>
            <a:endParaRPr lang="zh-CN" altLang="en-US" sz="2200" dirty="0"/>
          </a:p>
        </p:txBody>
      </p:sp>
      <p:sp>
        <p:nvSpPr>
          <p:cNvPr id="18" name="TextBox 17"/>
          <p:cNvSpPr txBox="1"/>
          <p:nvPr/>
        </p:nvSpPr>
        <p:spPr>
          <a:xfrm>
            <a:off x="628364" y="4869160"/>
            <a:ext cx="7976084" cy="1754326"/>
          </a:xfrm>
          <a:prstGeom prst="rect">
            <a:avLst/>
          </a:prstGeom>
          <a:noFill/>
        </p:spPr>
        <p:txBody>
          <a:bodyPr wrap="square" rtlCol="0">
            <a:spAutoFit/>
          </a:bodyPr>
          <a:lstStyle/>
          <a:p>
            <a:r>
              <a:rPr lang="en-US" altLang="zh-CN" dirty="0" smtClean="0"/>
              <a:t>	</a:t>
            </a:r>
            <a:r>
              <a:rPr lang="zh-CN" altLang="en-US" dirty="0" smtClean="0"/>
              <a:t>以上为所有的不协和音程各一例。这些声音的色彩都非常阴沉黯淡，听起来比较刺耳、不和谐。注意到大七度音程的振动函数图像具有相当的对称性，不论在低频区还是高频区都有良好的对称性。其周期性也很明显，不过这样的周期性恰使得它与小二度比较相像，图像本身也比较像是拍振动的上下两部分反相叠加。在音乐上，这体现为大七度与小二度并没有明显的分别。在古典音乐中这些音程较少出现，而现代音乐则不然。</a:t>
            </a:r>
            <a:endParaRPr lang="zh-CN" altLang="en-US" dirty="0"/>
          </a:p>
        </p:txBody>
      </p:sp>
      <p:pic>
        <p:nvPicPr>
          <p:cNvPr id="20" name="图片 19"/>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6050975" y="22450"/>
            <a:ext cx="3010737" cy="1849971"/>
          </a:xfrm>
          <a:prstGeom prst="rect">
            <a:avLst/>
          </a:prstGeom>
        </p:spPr>
      </p:pic>
    </p:spTree>
    <p:extLst>
      <p:ext uri="{BB962C8B-B14F-4D97-AF65-F5344CB8AC3E}">
        <p14:creationId xmlns:p14="http://schemas.microsoft.com/office/powerpoint/2010/main" xmlns="" val="16914695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25044" y="1772816"/>
            <a:ext cx="7920880" cy="3139321"/>
          </a:xfrm>
          <a:prstGeom prst="rect">
            <a:avLst/>
          </a:prstGeom>
          <a:noFill/>
        </p:spPr>
        <p:txBody>
          <a:bodyPr wrap="square" rtlCol="0">
            <a:spAutoFit/>
          </a:bodyPr>
          <a:lstStyle/>
          <a:p>
            <a:r>
              <a:rPr lang="en-US" altLang="zh-CN" dirty="0" smtClean="0"/>
              <a:t>	</a:t>
            </a:r>
            <a:r>
              <a:rPr lang="zh-CN" altLang="en-US" dirty="0" smtClean="0"/>
              <a:t>通过以上的探究，我们发现其中确实是有规律可循的。因此我们可以得出一些经验性的结论。</a:t>
            </a:r>
            <a:endParaRPr lang="en-US" altLang="zh-CN" dirty="0" smtClean="0"/>
          </a:p>
          <a:p>
            <a:r>
              <a:rPr lang="en-US" altLang="zh-CN" dirty="0"/>
              <a:t>	</a:t>
            </a:r>
            <a:r>
              <a:rPr lang="zh-CN" altLang="en-US" dirty="0" smtClean="0"/>
              <a:t>完全</a:t>
            </a:r>
            <a:r>
              <a:rPr lang="zh-CN" altLang="en-US" dirty="0"/>
              <a:t>协和</a:t>
            </a:r>
            <a:r>
              <a:rPr lang="zh-CN" altLang="en-US" dirty="0" smtClean="0"/>
              <a:t>的音程的振动图像具有非常良好的对称性，相当短的周期或近似周期。不完全协和音程的振动图像具有频率较低的类拍振动。而不协和音程则具有明显的拍振动或频率较高的类拍振动。由图像也可以看出实际上类拍振动频率较高时与拍振动非常相像，拍振动的次级峰构成了类拍振动的本底振动。这种类拍振动也就具有了明显的拍振动所带来的的效果</a:t>
            </a:r>
            <a:r>
              <a:rPr lang="en-US" altLang="zh-CN" dirty="0" smtClean="0"/>
              <a:t>——</a:t>
            </a:r>
            <a:r>
              <a:rPr lang="zh-CN" altLang="en-US" dirty="0" smtClean="0"/>
              <a:t>不协和性，这就是我们的结论。</a:t>
            </a:r>
            <a:endParaRPr lang="en-US" altLang="zh-CN" dirty="0" smtClean="0"/>
          </a:p>
          <a:p>
            <a:r>
              <a:rPr lang="en-US" altLang="zh-CN" dirty="0"/>
              <a:t>	</a:t>
            </a:r>
            <a:r>
              <a:rPr lang="zh-CN" altLang="en-US" dirty="0" smtClean="0"/>
              <a:t>反观实际，这种现象在弦乐器中体现的尤为显著。在校准弦高时，如果很接近标准弦高，就会感觉音高格外的不准。这时候就需要进行微调或借助微调器进行校准。</a:t>
            </a:r>
            <a:endParaRPr lang="en-US" altLang="zh-CN" dirty="0" smtClean="0"/>
          </a:p>
        </p:txBody>
      </p:sp>
    </p:spTree>
    <p:extLst>
      <p:ext uri="{BB962C8B-B14F-4D97-AF65-F5344CB8AC3E}">
        <p14:creationId xmlns:p14="http://schemas.microsoft.com/office/powerpoint/2010/main" xmlns="" val="2620675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831351"/>
            <a:ext cx="8136904" cy="1846659"/>
          </a:xfrm>
          <a:prstGeom prst="rect">
            <a:avLst/>
          </a:prstGeom>
          <a:noFill/>
        </p:spPr>
        <p:txBody>
          <a:bodyPr wrap="square" rtlCol="0">
            <a:spAutoFit/>
          </a:bodyPr>
          <a:lstStyle/>
          <a:p>
            <a:r>
              <a:rPr lang="en-US" altLang="zh-CN" sz="2400" dirty="0" smtClean="0"/>
              <a:t>		 	         </a:t>
            </a:r>
            <a:r>
              <a:rPr lang="zh-CN" altLang="en-US" sz="2400" dirty="0" smtClean="0"/>
              <a:t>参考</a:t>
            </a:r>
            <a:r>
              <a:rPr lang="zh-CN" altLang="en-US" sz="2400" dirty="0"/>
              <a:t>文献</a:t>
            </a:r>
            <a:r>
              <a:rPr lang="zh-CN" altLang="en-US" sz="2400" dirty="0" smtClean="0"/>
              <a:t>：</a:t>
            </a:r>
            <a:endParaRPr lang="en-US" altLang="zh-CN" sz="2400" dirty="0" smtClean="0"/>
          </a:p>
          <a:p>
            <a:r>
              <a:rPr lang="en-US" altLang="zh-CN" sz="2400" dirty="0" smtClean="0"/>
              <a:t> </a:t>
            </a:r>
          </a:p>
          <a:p>
            <a:r>
              <a:rPr lang="en-US" altLang="zh-CN" sz="2400" dirty="0" smtClean="0"/>
              <a:t>[</a:t>
            </a:r>
            <a:r>
              <a:rPr lang="en-US" altLang="zh-CN" sz="2400" dirty="0"/>
              <a:t>1]: </a:t>
            </a:r>
            <a:r>
              <a:rPr lang="en-US" altLang="zh-CN" sz="2400" dirty="0" smtClean="0"/>
              <a:t>《</a:t>
            </a:r>
            <a:r>
              <a:rPr lang="zh-CN" altLang="en-US" sz="2400" dirty="0"/>
              <a:t>和声学教程</a:t>
            </a:r>
            <a:r>
              <a:rPr lang="en-US" altLang="zh-CN" sz="2400" dirty="0"/>
              <a:t>》.</a:t>
            </a:r>
            <a:r>
              <a:rPr lang="zh-CN" altLang="en-US" sz="2400" dirty="0"/>
              <a:t>人民音乐</a:t>
            </a:r>
            <a:r>
              <a:rPr lang="zh-CN" altLang="en-US" sz="2400" dirty="0" smtClean="0"/>
              <a:t>出版社</a:t>
            </a:r>
            <a:r>
              <a:rPr lang="en-US" altLang="zh-CN" sz="2400" dirty="0" smtClean="0"/>
              <a:t>.[</a:t>
            </a:r>
            <a:r>
              <a:rPr lang="zh-CN" altLang="en-US" sz="2400" dirty="0" smtClean="0"/>
              <a:t>苏</a:t>
            </a:r>
            <a:r>
              <a:rPr lang="en-US" altLang="zh-CN" sz="2400" dirty="0" smtClean="0"/>
              <a:t>]</a:t>
            </a:r>
            <a:r>
              <a:rPr lang="zh-CN" altLang="en-US" sz="2400" dirty="0" smtClean="0"/>
              <a:t>伊</a:t>
            </a:r>
            <a:r>
              <a:rPr lang="en-US" altLang="zh-CN" sz="2400" dirty="0" smtClean="0"/>
              <a:t>•</a:t>
            </a:r>
            <a:r>
              <a:rPr lang="zh-CN" altLang="en-US" sz="2400" dirty="0" smtClean="0"/>
              <a:t>杜波夫斯基、斯</a:t>
            </a:r>
            <a:r>
              <a:rPr lang="en-US" altLang="zh-CN" sz="2400" dirty="0" smtClean="0"/>
              <a:t>•</a:t>
            </a:r>
            <a:r>
              <a:rPr lang="zh-CN" altLang="en-US" sz="2400" dirty="0" smtClean="0"/>
              <a:t>叶甫谢耶夫等</a:t>
            </a:r>
            <a:r>
              <a:rPr lang="en-US" altLang="zh-CN" sz="2400" dirty="0" smtClean="0"/>
              <a:t>.2008.3</a:t>
            </a:r>
            <a:endParaRPr lang="en-US" altLang="zh-CN" sz="2400" dirty="0"/>
          </a:p>
          <a:p>
            <a:endParaRPr lang="zh-CN" altLang="en-US" dirty="0"/>
          </a:p>
        </p:txBody>
      </p:sp>
    </p:spTree>
    <p:extLst>
      <p:ext uri="{BB962C8B-B14F-4D97-AF65-F5344CB8AC3E}">
        <p14:creationId xmlns:p14="http://schemas.microsoft.com/office/powerpoint/2010/main" xmlns="" val="5960311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692696"/>
            <a:ext cx="7344816" cy="5016758"/>
          </a:xfrm>
          <a:prstGeom prst="rect">
            <a:avLst/>
          </a:prstGeom>
          <a:noFill/>
        </p:spPr>
        <p:txBody>
          <a:bodyPr wrap="square" rtlCol="0">
            <a:spAutoFit/>
          </a:bodyPr>
          <a:lstStyle/>
          <a:p>
            <a:r>
              <a:rPr lang="en-US" altLang="zh-CN" sz="2000" dirty="0"/>
              <a:t>	</a:t>
            </a:r>
            <a:r>
              <a:rPr lang="zh-CN" altLang="en-US" sz="2000" dirty="0" smtClean="0"/>
              <a:t>音乐中每个音都有一个音名，唱名</a:t>
            </a:r>
            <a:r>
              <a:rPr lang="en-US" altLang="zh-CN" sz="2000" dirty="0" smtClean="0"/>
              <a:t>do</a:t>
            </a:r>
            <a:r>
              <a:rPr lang="zh-CN" altLang="en-US" sz="2000" dirty="0" smtClean="0"/>
              <a:t>、</a:t>
            </a:r>
            <a:r>
              <a:rPr lang="en-US" altLang="zh-CN" sz="2000" dirty="0" smtClean="0"/>
              <a:t>re</a:t>
            </a:r>
            <a:r>
              <a:rPr lang="zh-CN" altLang="en-US" sz="2000" dirty="0" smtClean="0"/>
              <a:t>、</a:t>
            </a:r>
            <a:r>
              <a:rPr lang="en-US" altLang="zh-CN" sz="2000" dirty="0" smtClean="0"/>
              <a:t>mi</a:t>
            </a:r>
            <a:r>
              <a:rPr lang="zh-CN" altLang="en-US" sz="2000" dirty="0" smtClean="0"/>
              <a:t>、</a:t>
            </a:r>
            <a:r>
              <a:rPr lang="en-US" altLang="zh-CN" sz="2000" dirty="0" err="1" smtClean="0"/>
              <a:t>fa</a:t>
            </a:r>
            <a:r>
              <a:rPr lang="zh-CN" altLang="en-US" sz="2000" dirty="0" smtClean="0"/>
              <a:t>、</a:t>
            </a:r>
            <a:r>
              <a:rPr lang="en-US" altLang="zh-CN" sz="2000" dirty="0" smtClean="0"/>
              <a:t>sol</a:t>
            </a:r>
            <a:r>
              <a:rPr lang="zh-CN" altLang="en-US" sz="2000" dirty="0" smtClean="0"/>
              <a:t>、</a:t>
            </a:r>
            <a:r>
              <a:rPr lang="en-US" altLang="zh-CN" sz="2000" dirty="0" smtClean="0"/>
              <a:t>la</a:t>
            </a:r>
            <a:r>
              <a:rPr lang="zh-CN" altLang="en-US" sz="2000" dirty="0" smtClean="0"/>
              <a:t>、</a:t>
            </a:r>
            <a:r>
              <a:rPr lang="en-US" altLang="zh-CN" sz="2000" dirty="0" err="1" smtClean="0"/>
              <a:t>si</a:t>
            </a:r>
            <a:r>
              <a:rPr lang="zh-CN" altLang="en-US" sz="2000" dirty="0" smtClean="0"/>
              <a:t>的音名分别是</a:t>
            </a:r>
            <a:r>
              <a:rPr lang="en-US" altLang="zh-CN" sz="2000" dirty="0" smtClean="0"/>
              <a:t>C</a:t>
            </a:r>
            <a:r>
              <a:rPr lang="zh-CN" altLang="en-US" sz="2000" dirty="0" smtClean="0"/>
              <a:t>、</a:t>
            </a:r>
            <a:r>
              <a:rPr lang="en-US" altLang="zh-CN" sz="2000" dirty="0" smtClean="0"/>
              <a:t>D</a:t>
            </a:r>
            <a:r>
              <a:rPr lang="zh-CN" altLang="en-US" sz="2000" dirty="0" smtClean="0"/>
              <a:t>、</a:t>
            </a:r>
            <a:r>
              <a:rPr lang="en-US" altLang="zh-CN" sz="2000" dirty="0" smtClean="0"/>
              <a:t>E</a:t>
            </a:r>
            <a:r>
              <a:rPr lang="zh-CN" altLang="en-US" sz="2000" dirty="0" smtClean="0"/>
              <a:t>、</a:t>
            </a:r>
            <a:r>
              <a:rPr lang="en-US" altLang="zh-CN" sz="2000" dirty="0" smtClean="0"/>
              <a:t>F</a:t>
            </a:r>
            <a:r>
              <a:rPr lang="zh-CN" altLang="en-US" sz="2000" dirty="0" smtClean="0"/>
              <a:t>、</a:t>
            </a:r>
            <a:r>
              <a:rPr lang="en-US" altLang="zh-CN" sz="2000" dirty="0" smtClean="0"/>
              <a:t>G</a:t>
            </a:r>
            <a:r>
              <a:rPr lang="zh-CN" altLang="en-US" sz="2000" dirty="0" smtClean="0"/>
              <a:t>、</a:t>
            </a:r>
            <a:r>
              <a:rPr lang="en-US" altLang="zh-CN" sz="2000" dirty="0" smtClean="0"/>
              <a:t>A</a:t>
            </a:r>
            <a:r>
              <a:rPr lang="zh-CN" altLang="en-US" sz="2000" dirty="0" smtClean="0"/>
              <a:t>、</a:t>
            </a:r>
            <a:r>
              <a:rPr lang="en-US" altLang="zh-CN" sz="2000" dirty="0" smtClean="0"/>
              <a:t>B</a:t>
            </a:r>
            <a:r>
              <a:rPr lang="zh-CN" altLang="en-US" sz="2000" dirty="0" smtClean="0"/>
              <a:t>。中央</a:t>
            </a:r>
            <a:r>
              <a:rPr lang="en-US" altLang="zh-CN" sz="2000" dirty="0" smtClean="0"/>
              <a:t>C</a:t>
            </a:r>
            <a:r>
              <a:rPr lang="zh-CN" altLang="en-US" sz="2000" dirty="0" smtClean="0"/>
              <a:t>在小字一组，记做</a:t>
            </a:r>
            <a:r>
              <a:rPr lang="en-US" altLang="zh-CN" sz="2000" dirty="0" smtClean="0"/>
              <a:t>c</a:t>
            </a:r>
            <a:r>
              <a:rPr lang="en-US" altLang="zh-CN" sz="2000" baseline="30000" dirty="0" smtClean="0"/>
              <a:t>1</a:t>
            </a:r>
            <a:r>
              <a:rPr lang="zh-CN" altLang="en-US" sz="2000" dirty="0" smtClean="0"/>
              <a:t> ，低一个八度的是小字组，其</a:t>
            </a:r>
            <a:r>
              <a:rPr lang="en-US" altLang="zh-CN" sz="2000" dirty="0" smtClean="0"/>
              <a:t>C</a:t>
            </a:r>
            <a:r>
              <a:rPr lang="zh-CN" altLang="en-US" sz="2000" dirty="0" smtClean="0"/>
              <a:t>音记做</a:t>
            </a:r>
            <a:r>
              <a:rPr lang="en-US" altLang="zh-CN" sz="2000" dirty="0" smtClean="0"/>
              <a:t>c</a:t>
            </a:r>
            <a:r>
              <a:rPr lang="en-US" altLang="zh-CN" sz="2000" baseline="30000" dirty="0" smtClean="0"/>
              <a:t> </a:t>
            </a:r>
            <a:r>
              <a:rPr lang="zh-CN" altLang="en-US" sz="2000" dirty="0" smtClean="0"/>
              <a:t>，再低一个八度的是大字组，其</a:t>
            </a:r>
            <a:r>
              <a:rPr lang="en-US" altLang="zh-CN" sz="2000" dirty="0" smtClean="0"/>
              <a:t>C</a:t>
            </a:r>
            <a:r>
              <a:rPr lang="zh-CN" altLang="en-US" sz="2000" dirty="0" smtClean="0"/>
              <a:t>音记做</a:t>
            </a:r>
            <a:r>
              <a:rPr lang="en-US" altLang="zh-CN" sz="2000" dirty="0"/>
              <a:t>C</a:t>
            </a:r>
            <a:r>
              <a:rPr lang="zh-CN" altLang="en-US" sz="2000" dirty="0" smtClean="0"/>
              <a:t>，再低还有大字一组的</a:t>
            </a:r>
            <a:r>
              <a:rPr lang="en-US" altLang="zh-CN" sz="2000" dirty="0" smtClean="0"/>
              <a:t>C</a:t>
            </a:r>
            <a:r>
              <a:rPr lang="en-US" altLang="zh-CN" sz="2000" baseline="30000" dirty="0" smtClean="0"/>
              <a:t>1 </a:t>
            </a:r>
            <a:r>
              <a:rPr lang="zh-CN" altLang="en-US" sz="2000" dirty="0" smtClean="0"/>
              <a:t>，而比小字一组高一个八度的是小字二组，其</a:t>
            </a:r>
            <a:r>
              <a:rPr lang="en-US" altLang="zh-CN" sz="2000" dirty="0" smtClean="0"/>
              <a:t>C</a:t>
            </a:r>
            <a:r>
              <a:rPr lang="zh-CN" altLang="en-US" sz="2000" dirty="0" smtClean="0"/>
              <a:t>音记做</a:t>
            </a:r>
            <a:r>
              <a:rPr lang="en-US" altLang="zh-CN" sz="2000" dirty="0" smtClean="0"/>
              <a:t>c</a:t>
            </a:r>
            <a:r>
              <a:rPr lang="en-US" altLang="zh-CN" sz="2000" baseline="30000" dirty="0" smtClean="0"/>
              <a:t>2 </a:t>
            </a:r>
            <a:r>
              <a:rPr lang="zh-CN" altLang="en-US" sz="2000" dirty="0" smtClean="0"/>
              <a:t>，以此类推还有小字三组的</a:t>
            </a:r>
            <a:r>
              <a:rPr lang="en-US" altLang="zh-CN" sz="2000" dirty="0" smtClean="0"/>
              <a:t>c</a:t>
            </a:r>
            <a:r>
              <a:rPr lang="en-US" altLang="zh-CN" sz="2000" baseline="30000" dirty="0" smtClean="0"/>
              <a:t>3 </a:t>
            </a:r>
            <a:r>
              <a:rPr lang="zh-CN" altLang="en-US" sz="2000" dirty="0"/>
              <a:t>，</a:t>
            </a:r>
            <a:r>
              <a:rPr lang="zh-CN" altLang="en-US" sz="2000" dirty="0" smtClean="0"/>
              <a:t>等等。</a:t>
            </a:r>
            <a:endParaRPr lang="en-US" altLang="zh-CN" sz="2000" dirty="0" smtClean="0"/>
          </a:p>
          <a:p>
            <a:r>
              <a:rPr lang="en-US" altLang="zh-CN" sz="2000" dirty="0"/>
              <a:t>	</a:t>
            </a:r>
            <a:r>
              <a:rPr lang="zh-CN" altLang="en-US" sz="2000" dirty="0" smtClean="0"/>
              <a:t>现代</a:t>
            </a:r>
            <a:r>
              <a:rPr lang="zh-CN" altLang="en-US" sz="2000" dirty="0"/>
              <a:t>音乐基本都采用的是十二平均律的音</a:t>
            </a:r>
            <a:r>
              <a:rPr lang="zh-CN" altLang="en-US" sz="2000" dirty="0" smtClean="0"/>
              <a:t>，每个八度有</a:t>
            </a:r>
            <a:r>
              <a:rPr lang="en-US" altLang="zh-CN" sz="2000" dirty="0" smtClean="0"/>
              <a:t>12</a:t>
            </a:r>
            <a:r>
              <a:rPr lang="zh-CN" altLang="en-US" sz="2000" dirty="0" smtClean="0"/>
              <a:t>个音，分别是</a:t>
            </a:r>
            <a:r>
              <a:rPr lang="en-US" altLang="zh-CN" sz="2000" dirty="0"/>
              <a:t>C</a:t>
            </a:r>
            <a:r>
              <a:rPr lang="zh-CN" altLang="en-US" sz="2000" dirty="0" smtClean="0"/>
              <a:t>、</a:t>
            </a:r>
            <a:r>
              <a:rPr lang="zh-CN" altLang="en-US" sz="2000" baseline="30000" dirty="0"/>
              <a:t> </a:t>
            </a:r>
            <a:r>
              <a:rPr lang="zh-CN" altLang="en-US" sz="2000" baseline="30000" dirty="0" smtClean="0"/>
              <a:t>♯</a:t>
            </a:r>
            <a:r>
              <a:rPr lang="en-US" altLang="zh-CN" sz="2000" dirty="0" smtClean="0"/>
              <a:t>C(</a:t>
            </a:r>
            <a:r>
              <a:rPr lang="en-US" altLang="zh-CN" sz="2000" baseline="30000" dirty="0" smtClean="0"/>
              <a:t>♭</a:t>
            </a:r>
            <a:r>
              <a:rPr lang="en-US" altLang="zh-CN" sz="2000" dirty="0"/>
              <a:t>D</a:t>
            </a:r>
            <a:r>
              <a:rPr lang="en-US" altLang="zh-CN" sz="2000" dirty="0" smtClean="0"/>
              <a:t>)</a:t>
            </a:r>
            <a:r>
              <a:rPr lang="zh-CN" altLang="en-US" sz="2000" dirty="0" smtClean="0"/>
              <a:t>、</a:t>
            </a:r>
            <a:r>
              <a:rPr lang="en-US" altLang="zh-CN" sz="2000" dirty="0" smtClean="0"/>
              <a:t> D</a:t>
            </a:r>
            <a:r>
              <a:rPr lang="zh-CN" altLang="en-US" sz="2000" dirty="0" smtClean="0"/>
              <a:t>、</a:t>
            </a:r>
            <a:r>
              <a:rPr lang="zh-CN" altLang="en-US" sz="2000" baseline="30000" dirty="0"/>
              <a:t> </a:t>
            </a:r>
            <a:r>
              <a:rPr lang="zh-CN" altLang="en-US" sz="2000" baseline="30000" dirty="0" smtClean="0"/>
              <a:t>♯</a:t>
            </a:r>
            <a:r>
              <a:rPr lang="en-US" altLang="zh-CN" sz="2000" dirty="0" smtClean="0"/>
              <a:t>D(</a:t>
            </a:r>
            <a:r>
              <a:rPr lang="en-US" altLang="zh-CN" sz="2000" baseline="30000" dirty="0" smtClean="0"/>
              <a:t>♭</a:t>
            </a:r>
            <a:r>
              <a:rPr lang="en-US" altLang="zh-CN" sz="2000" dirty="0" smtClean="0"/>
              <a:t>E)</a:t>
            </a:r>
            <a:r>
              <a:rPr lang="zh-CN" altLang="en-US" sz="2000" dirty="0" smtClean="0"/>
              <a:t>、</a:t>
            </a:r>
            <a:r>
              <a:rPr lang="en-US" altLang="zh-CN" sz="2000" dirty="0" smtClean="0"/>
              <a:t>E</a:t>
            </a:r>
            <a:r>
              <a:rPr lang="zh-CN" altLang="en-US" sz="2000" dirty="0" smtClean="0"/>
              <a:t>、</a:t>
            </a:r>
            <a:r>
              <a:rPr lang="en-US" altLang="zh-CN" sz="2000" dirty="0" smtClean="0"/>
              <a:t>F</a:t>
            </a:r>
            <a:r>
              <a:rPr lang="zh-CN" altLang="en-US" sz="2000" dirty="0" smtClean="0"/>
              <a:t>、</a:t>
            </a:r>
            <a:r>
              <a:rPr lang="zh-CN" altLang="en-US" sz="2000" baseline="30000" dirty="0"/>
              <a:t> </a:t>
            </a:r>
            <a:r>
              <a:rPr lang="zh-CN" altLang="en-US" sz="2000" baseline="30000" dirty="0" smtClean="0"/>
              <a:t>♯</a:t>
            </a:r>
            <a:r>
              <a:rPr lang="en-US" altLang="zh-CN" sz="2000" dirty="0" smtClean="0"/>
              <a:t>F(</a:t>
            </a:r>
            <a:r>
              <a:rPr lang="en-US" altLang="zh-CN" sz="2000" baseline="30000" dirty="0" smtClean="0"/>
              <a:t>♭</a:t>
            </a:r>
            <a:r>
              <a:rPr lang="en-US" altLang="zh-CN" sz="2000" dirty="0" smtClean="0"/>
              <a:t>G)</a:t>
            </a:r>
            <a:r>
              <a:rPr lang="zh-CN" altLang="en-US" sz="2000" dirty="0"/>
              <a:t>、</a:t>
            </a:r>
            <a:r>
              <a:rPr lang="en-US" altLang="zh-CN" sz="2000" dirty="0" smtClean="0"/>
              <a:t>G</a:t>
            </a:r>
            <a:r>
              <a:rPr lang="zh-CN" altLang="en-US" sz="2000" dirty="0" smtClean="0"/>
              <a:t>、</a:t>
            </a:r>
            <a:r>
              <a:rPr lang="zh-CN" altLang="en-US" sz="2000" baseline="30000" dirty="0"/>
              <a:t> </a:t>
            </a:r>
            <a:r>
              <a:rPr lang="zh-CN" altLang="en-US" sz="2000" baseline="30000" dirty="0" smtClean="0"/>
              <a:t>♯</a:t>
            </a:r>
            <a:r>
              <a:rPr lang="en-US" altLang="zh-CN" sz="2000" dirty="0" smtClean="0"/>
              <a:t>G(</a:t>
            </a:r>
            <a:r>
              <a:rPr lang="en-US" altLang="zh-CN" sz="2000" baseline="30000" dirty="0" smtClean="0"/>
              <a:t>♭</a:t>
            </a:r>
            <a:r>
              <a:rPr lang="en-US" altLang="zh-CN" sz="2000" dirty="0" smtClean="0"/>
              <a:t>A)</a:t>
            </a:r>
            <a:r>
              <a:rPr lang="zh-CN" altLang="en-US" sz="2000" dirty="0"/>
              <a:t>、</a:t>
            </a:r>
            <a:r>
              <a:rPr lang="en-US" altLang="zh-CN" sz="2000" dirty="0" smtClean="0"/>
              <a:t>A</a:t>
            </a:r>
            <a:r>
              <a:rPr lang="zh-CN" altLang="en-US" sz="2000" dirty="0" smtClean="0"/>
              <a:t>、</a:t>
            </a:r>
            <a:r>
              <a:rPr lang="zh-CN" altLang="en-US" sz="2000" baseline="30000" dirty="0"/>
              <a:t> </a:t>
            </a:r>
            <a:r>
              <a:rPr lang="zh-CN" altLang="en-US" sz="2000" baseline="30000" dirty="0" smtClean="0"/>
              <a:t>♯</a:t>
            </a:r>
            <a:r>
              <a:rPr lang="en-US" altLang="zh-CN" sz="2000" dirty="0" smtClean="0"/>
              <a:t>A(</a:t>
            </a:r>
            <a:r>
              <a:rPr lang="en-US" altLang="zh-CN" sz="2000" baseline="30000" dirty="0" smtClean="0"/>
              <a:t>♭</a:t>
            </a:r>
            <a:r>
              <a:rPr lang="en-US" altLang="zh-CN" sz="2000" dirty="0" smtClean="0"/>
              <a:t>B)</a:t>
            </a:r>
            <a:r>
              <a:rPr lang="zh-CN" altLang="en-US" sz="2000" dirty="0"/>
              <a:t>、</a:t>
            </a:r>
            <a:r>
              <a:rPr lang="en-US" altLang="zh-CN" sz="2000" dirty="0" smtClean="0"/>
              <a:t>B</a:t>
            </a:r>
            <a:r>
              <a:rPr lang="zh-CN" altLang="en-US" sz="2000" dirty="0" smtClean="0"/>
              <a:t>。注意</a:t>
            </a:r>
            <a:r>
              <a:rPr lang="zh-CN" altLang="en-US" sz="2000" baseline="30000" dirty="0"/>
              <a:t>♯</a:t>
            </a:r>
            <a:r>
              <a:rPr lang="en-US" altLang="zh-CN" sz="2000" dirty="0" smtClean="0"/>
              <a:t>C</a:t>
            </a:r>
            <a:r>
              <a:rPr lang="zh-CN" altLang="en-US" sz="2000" dirty="0" smtClean="0"/>
              <a:t>与</a:t>
            </a:r>
            <a:r>
              <a:rPr lang="en-US" altLang="zh-CN" sz="2000" baseline="30000" dirty="0" smtClean="0"/>
              <a:t>♭</a:t>
            </a:r>
            <a:r>
              <a:rPr lang="en-US" altLang="zh-CN" sz="2000" dirty="0" smtClean="0"/>
              <a:t>D</a:t>
            </a:r>
            <a:r>
              <a:rPr lang="zh-CN" altLang="en-US" sz="2000" dirty="0" smtClean="0"/>
              <a:t>是同一个音，其余括号中的音亦同。</a:t>
            </a:r>
            <a:endParaRPr lang="en-US" altLang="zh-CN" sz="2000" dirty="0" smtClean="0"/>
          </a:p>
          <a:p>
            <a:r>
              <a:rPr lang="en-US" altLang="zh-CN" sz="2000" dirty="0"/>
              <a:t>	</a:t>
            </a:r>
            <a:r>
              <a:rPr lang="zh-CN" altLang="en-US" sz="2000" dirty="0" smtClean="0"/>
              <a:t>每个相邻的音的和音称作一个小二度，隔一个音的两个音的和音称作一个大二度，</a:t>
            </a:r>
            <a:r>
              <a:rPr lang="zh-CN" altLang="en-US" sz="2000" dirty="0"/>
              <a:t>隔两个</a:t>
            </a:r>
            <a:r>
              <a:rPr lang="zh-CN" altLang="en-US" sz="2000" dirty="0" smtClean="0"/>
              <a:t>音则称小三度，以此类推还有大三度、纯四度、增四度</a:t>
            </a:r>
            <a:r>
              <a:rPr lang="en-US" altLang="zh-CN" sz="2000" dirty="0" smtClean="0"/>
              <a:t>(</a:t>
            </a:r>
            <a:r>
              <a:rPr lang="zh-CN" altLang="en-US" sz="2000" dirty="0" smtClean="0"/>
              <a:t>减五度</a:t>
            </a:r>
            <a:r>
              <a:rPr lang="en-US" altLang="zh-CN" sz="2000" dirty="0" smtClean="0"/>
              <a:t>)</a:t>
            </a:r>
            <a:r>
              <a:rPr lang="zh-CN" altLang="en-US" sz="2000" dirty="0" smtClean="0"/>
              <a:t>、纯五度、小六度、大六度、小七度、大七度、纯八度。共有十二个，还有纯一度，指两个相同音的和音，并不常见。</a:t>
            </a:r>
            <a:endParaRPr lang="en-US" altLang="zh-CN" sz="2000" dirty="0" smtClean="0"/>
          </a:p>
          <a:p>
            <a:r>
              <a:rPr lang="en-US" altLang="zh-CN" sz="2000" dirty="0"/>
              <a:t>	</a:t>
            </a:r>
            <a:endParaRPr lang="en-US" altLang="zh-CN" sz="1500" dirty="0" smtClean="0"/>
          </a:p>
        </p:txBody>
      </p:sp>
      <p:graphicFrame>
        <p:nvGraphicFramePr>
          <p:cNvPr id="3" name="对象 2"/>
          <p:cNvGraphicFramePr>
            <a:graphicFrameLocks noChangeAspect="1"/>
          </p:cNvGraphicFramePr>
          <p:nvPr>
            <p:extLst>
              <p:ext uri="{D42A27DB-BD31-4B8C-83A1-F6EECF244321}">
                <p14:modId xmlns:p14="http://schemas.microsoft.com/office/powerpoint/2010/main" xmlns="" val="4041060928"/>
              </p:ext>
            </p:extLst>
          </p:nvPr>
        </p:nvGraphicFramePr>
        <p:xfrm>
          <a:off x="4368800" y="2324100"/>
          <a:ext cx="914400" cy="198438"/>
        </p:xfrm>
        <a:graphic>
          <a:graphicData uri="http://schemas.openxmlformats.org/presentationml/2006/ole">
            <p:oleObj spid="_x0000_s2086" name="Equation" r:id="rId3" imgW="914400" imgH="198720" progId="Equation.DSMT4">
              <p:embed/>
            </p:oleObj>
          </a:graphicData>
        </a:graphic>
      </p:graphicFrame>
    </p:spTree>
    <p:extLst>
      <p:ext uri="{BB962C8B-B14F-4D97-AF65-F5344CB8AC3E}">
        <p14:creationId xmlns:p14="http://schemas.microsoft.com/office/powerpoint/2010/main" xmlns="" val="492719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7920880" cy="6093976"/>
          </a:xfrm>
          <a:prstGeom prst="rect">
            <a:avLst/>
          </a:prstGeom>
          <a:noFill/>
        </p:spPr>
        <p:txBody>
          <a:bodyPr wrap="square" rtlCol="0">
            <a:spAutoFit/>
          </a:bodyPr>
          <a:lstStyle/>
          <a:p>
            <a:r>
              <a:rPr lang="en-US" altLang="zh-CN" sz="2200" dirty="0" smtClean="0"/>
              <a:t>	</a:t>
            </a:r>
            <a:r>
              <a:rPr lang="zh-CN" altLang="en-US" sz="2200" dirty="0" smtClean="0"/>
              <a:t>每个</a:t>
            </a:r>
            <a:r>
              <a:rPr lang="zh-CN" altLang="en-US" sz="2200" dirty="0"/>
              <a:t>音都有固定的音高，即频率。例如小字一组的</a:t>
            </a:r>
            <a:r>
              <a:rPr lang="en-US" altLang="zh-CN" sz="2200" dirty="0"/>
              <a:t>a</a:t>
            </a:r>
            <a:r>
              <a:rPr lang="en-US" altLang="zh-CN" sz="2200" baseline="30000" dirty="0"/>
              <a:t>1</a:t>
            </a:r>
            <a:r>
              <a:rPr lang="zh-CN" altLang="en-US" sz="2200" dirty="0"/>
              <a:t>称标准</a:t>
            </a:r>
            <a:r>
              <a:rPr lang="en-US" altLang="zh-CN" sz="2200" dirty="0"/>
              <a:t>A</a:t>
            </a:r>
            <a:r>
              <a:rPr lang="zh-CN" altLang="en-US" sz="2200" dirty="0"/>
              <a:t>，频率为</a:t>
            </a:r>
            <a:r>
              <a:rPr lang="en-US" altLang="zh-CN" sz="2200" dirty="0"/>
              <a:t>440Hz</a:t>
            </a:r>
            <a:r>
              <a:rPr lang="zh-CN" altLang="en-US" sz="2200" dirty="0"/>
              <a:t>，小字二组的</a:t>
            </a:r>
            <a:r>
              <a:rPr lang="en-US" altLang="zh-CN" sz="2200" dirty="0"/>
              <a:t>a</a:t>
            </a:r>
            <a:r>
              <a:rPr lang="en-US" altLang="zh-CN" sz="2200" baseline="30000" dirty="0"/>
              <a:t>2</a:t>
            </a:r>
            <a:r>
              <a:rPr lang="zh-CN" altLang="en-US" sz="2200" dirty="0"/>
              <a:t>频率是</a:t>
            </a:r>
            <a:r>
              <a:rPr lang="en-US" altLang="zh-CN" sz="2200" dirty="0"/>
              <a:t>880Hz</a:t>
            </a:r>
            <a:r>
              <a:rPr lang="zh-CN" altLang="en-US" sz="2200" dirty="0"/>
              <a:t>。两个音的和音称作音程，十二平均律决定了每个纯八度音程的频率关系为</a:t>
            </a:r>
            <a:r>
              <a:rPr lang="en-US" altLang="zh-CN" sz="2200" dirty="0"/>
              <a:t>1:2</a:t>
            </a:r>
            <a:r>
              <a:rPr lang="zh-CN" altLang="en-US" sz="2200" dirty="0"/>
              <a:t>，而每个小二度音程频率关系为</a:t>
            </a:r>
            <a:r>
              <a:rPr lang="en-US" altLang="zh-CN" sz="2200" dirty="0"/>
              <a:t>1</a:t>
            </a:r>
            <a:r>
              <a:rPr lang="en-US" altLang="zh-CN" sz="2200" dirty="0">
                <a:sym typeface="Wingdings" panose="05000000000000000000" pitchFamily="2" charset="2"/>
              </a:rPr>
              <a:t>:(2)</a:t>
            </a:r>
            <a:r>
              <a:rPr lang="en-US" altLang="zh-CN" sz="2200" baseline="30000" dirty="0">
                <a:sym typeface="Wingdings" panose="05000000000000000000" pitchFamily="2" charset="2"/>
              </a:rPr>
              <a:t>1/12</a:t>
            </a:r>
            <a:r>
              <a:rPr lang="en-US" altLang="zh-CN" sz="2200" dirty="0">
                <a:sym typeface="Wingdings" panose="05000000000000000000" pitchFamily="2" charset="2"/>
              </a:rPr>
              <a:t>,</a:t>
            </a:r>
            <a:r>
              <a:rPr lang="zh-CN" altLang="en-US" sz="2200" dirty="0">
                <a:sym typeface="Wingdings" panose="05000000000000000000" pitchFamily="2" charset="2"/>
              </a:rPr>
              <a:t>每个纯八度</a:t>
            </a:r>
            <a:r>
              <a:rPr lang="zh-CN" altLang="en-US" sz="2200" dirty="0" smtClean="0">
                <a:sym typeface="Wingdings" panose="05000000000000000000" pitchFamily="2" charset="2"/>
              </a:rPr>
              <a:t>音程跨越了</a:t>
            </a:r>
            <a:r>
              <a:rPr lang="zh-CN" altLang="en-US" sz="2200" dirty="0">
                <a:sym typeface="Wingdings" panose="05000000000000000000" pitchFamily="2" charset="2"/>
              </a:rPr>
              <a:t>十二个小二度音程</a:t>
            </a:r>
            <a:r>
              <a:rPr lang="zh-CN" altLang="en-US" sz="2200" dirty="0" smtClean="0">
                <a:sym typeface="Wingdings" panose="05000000000000000000" pitchFamily="2" charset="2"/>
              </a:rPr>
              <a:t>。频率比正好是</a:t>
            </a:r>
            <a:r>
              <a:rPr lang="en-US" altLang="zh-CN" sz="2200" dirty="0" smtClean="0">
                <a:sym typeface="Wingdings" panose="05000000000000000000" pitchFamily="2" charset="2"/>
              </a:rPr>
              <a:t>1</a:t>
            </a:r>
            <a:r>
              <a:rPr lang="en-US" altLang="zh-CN" sz="2200" dirty="0">
                <a:sym typeface="Wingdings" panose="05000000000000000000" pitchFamily="2" charset="2"/>
              </a:rPr>
              <a:t>:</a:t>
            </a:r>
            <a:r>
              <a:rPr lang="en-US" altLang="zh-CN" sz="2200" dirty="0" smtClean="0">
                <a:sym typeface="Wingdings" panose="05000000000000000000" pitchFamily="2" charset="2"/>
              </a:rPr>
              <a:t> </a:t>
            </a:r>
            <a:r>
              <a:rPr lang="en-US" altLang="zh-CN" sz="2200" dirty="0">
                <a:sym typeface="Wingdings" panose="05000000000000000000" pitchFamily="2" charset="2"/>
              </a:rPr>
              <a:t>(</a:t>
            </a:r>
            <a:r>
              <a:rPr lang="en-US" altLang="zh-CN" sz="2200" dirty="0" smtClean="0">
                <a:sym typeface="Wingdings" panose="05000000000000000000" pitchFamily="2" charset="2"/>
              </a:rPr>
              <a:t>2</a:t>
            </a:r>
            <a:r>
              <a:rPr lang="en-US" altLang="zh-CN" sz="2200" baseline="30000" dirty="0" smtClean="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12</a:t>
            </a:r>
            <a:r>
              <a:rPr lang="en-US" altLang="zh-CN" sz="2200" dirty="0" smtClean="0">
                <a:sym typeface="Wingdings" panose="05000000000000000000" pitchFamily="2" charset="2"/>
              </a:rPr>
              <a:t> </a:t>
            </a:r>
            <a:r>
              <a:rPr lang="zh-CN" altLang="en-US" sz="2200" dirty="0" smtClean="0">
                <a:sym typeface="Wingdings" panose="05000000000000000000" pitchFamily="2" charset="2"/>
              </a:rPr>
              <a:t>即</a:t>
            </a:r>
            <a:r>
              <a:rPr lang="en-US" altLang="zh-CN" sz="2200" dirty="0" smtClean="0">
                <a:sym typeface="Wingdings" panose="05000000000000000000" pitchFamily="2" charset="2"/>
              </a:rPr>
              <a:t>1:2</a:t>
            </a:r>
            <a:r>
              <a:rPr lang="zh-CN" altLang="en-US" sz="2200" dirty="0" smtClean="0">
                <a:sym typeface="Wingdings" panose="05000000000000000000" pitchFamily="2" charset="2"/>
              </a:rPr>
              <a:t>。</a:t>
            </a:r>
            <a:r>
              <a:rPr lang="en-US" altLang="zh-CN" sz="2200" dirty="0" smtClean="0">
                <a:sym typeface="Wingdings" panose="05000000000000000000" pitchFamily="2" charset="2"/>
              </a:rPr>
              <a:t>[1</a:t>
            </a:r>
            <a:r>
              <a:rPr lang="en-US" altLang="zh-CN" sz="2200" dirty="0">
                <a:sym typeface="Wingdings" panose="05000000000000000000" pitchFamily="2" charset="2"/>
              </a:rPr>
              <a:t>]</a:t>
            </a:r>
          </a:p>
          <a:p>
            <a:r>
              <a:rPr lang="en-US" altLang="zh-CN" sz="2200" dirty="0">
                <a:sym typeface="Wingdings" panose="05000000000000000000" pitchFamily="2" charset="2"/>
              </a:rPr>
              <a:t>	</a:t>
            </a:r>
            <a:r>
              <a:rPr lang="zh-CN" altLang="en-US" sz="2200" dirty="0">
                <a:sym typeface="Wingdings" panose="05000000000000000000" pitchFamily="2" charset="2"/>
              </a:rPr>
              <a:t>这就是说，</a:t>
            </a:r>
            <a:r>
              <a:rPr lang="en-US" altLang="zh-CN" sz="2200" dirty="0"/>
              <a:t> </a:t>
            </a:r>
            <a:r>
              <a:rPr lang="zh-CN" altLang="en-US" sz="2200" dirty="0"/>
              <a:t>我们</a:t>
            </a:r>
            <a:r>
              <a:rPr lang="zh-CN" altLang="en-US" sz="2200" dirty="0" smtClean="0"/>
              <a:t>知道标准</a:t>
            </a:r>
            <a:r>
              <a:rPr lang="en-US" altLang="zh-CN" sz="2200" dirty="0" smtClean="0"/>
              <a:t>a</a:t>
            </a:r>
            <a:r>
              <a:rPr lang="en-US" altLang="zh-CN" sz="2200" baseline="30000" dirty="0" smtClean="0"/>
              <a:t>1</a:t>
            </a:r>
            <a:r>
              <a:rPr lang="zh-CN" altLang="en-US" sz="2200" dirty="0">
                <a:sym typeface="Wingdings" panose="05000000000000000000" pitchFamily="2" charset="2"/>
              </a:rPr>
              <a:t>为</a:t>
            </a:r>
            <a:r>
              <a:rPr lang="en-US" altLang="zh-CN" sz="2200" dirty="0">
                <a:sym typeface="Wingdings" panose="05000000000000000000" pitchFamily="2" charset="2"/>
              </a:rPr>
              <a:t>440Hz</a:t>
            </a:r>
            <a:r>
              <a:rPr lang="zh-CN" altLang="en-US" sz="2200" dirty="0">
                <a:sym typeface="Wingdings" panose="05000000000000000000" pitchFamily="2" charset="2"/>
              </a:rPr>
              <a:t>，由此便可知道所有的音的</a:t>
            </a:r>
            <a:r>
              <a:rPr lang="zh-CN" altLang="en-US" sz="2200" dirty="0" smtClean="0">
                <a:sym typeface="Wingdings" panose="05000000000000000000" pitchFamily="2" charset="2"/>
              </a:rPr>
              <a:t>频率。向上举例有</a:t>
            </a:r>
            <a:r>
              <a:rPr lang="en-US" altLang="zh-CN" sz="2200" baseline="30000" dirty="0" smtClean="0"/>
              <a:t> ♭</a:t>
            </a:r>
            <a:r>
              <a:rPr lang="en-US" altLang="zh-CN" sz="2200" dirty="0" smtClean="0"/>
              <a:t>b </a:t>
            </a:r>
            <a:r>
              <a:rPr lang="en-US" altLang="zh-CN" sz="2200" baseline="30000" dirty="0" smtClean="0"/>
              <a:t>1</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2</a:t>
            </a:r>
            <a:r>
              <a:rPr lang="en-US" altLang="zh-CN" sz="2200" baseline="30000" dirty="0">
                <a:sym typeface="Wingdings" panose="05000000000000000000" pitchFamily="2" charset="2"/>
              </a:rPr>
              <a:t>1/12</a:t>
            </a:r>
            <a:r>
              <a:rPr lang="en-US" altLang="zh-CN" sz="2200" dirty="0">
                <a:sym typeface="Wingdings" panose="05000000000000000000" pitchFamily="2" charset="2"/>
              </a:rPr>
              <a:t>=466.16Hz</a:t>
            </a:r>
            <a:r>
              <a:rPr lang="zh-CN" altLang="en-US" sz="2200" dirty="0" smtClean="0">
                <a:sym typeface="Wingdings" panose="05000000000000000000" pitchFamily="2" charset="2"/>
              </a:rPr>
              <a:t>，</a:t>
            </a:r>
            <a:r>
              <a:rPr lang="en-US" altLang="zh-CN" sz="2200" dirty="0">
                <a:sym typeface="Wingdings" panose="05000000000000000000" pitchFamily="2" charset="2"/>
              </a:rPr>
              <a:t> b</a:t>
            </a:r>
            <a:r>
              <a:rPr lang="en-US" altLang="zh-CN" sz="2200" baseline="30000" dirty="0"/>
              <a:t>1</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a:t>
            </a:r>
            <a:r>
              <a:rPr lang="en-US" altLang="zh-CN" sz="2200" dirty="0" smtClean="0">
                <a:sym typeface="Wingdings" panose="05000000000000000000" pitchFamily="2" charset="2"/>
              </a:rPr>
              <a:t>2</a:t>
            </a:r>
            <a:r>
              <a:rPr lang="en-US" altLang="zh-CN" sz="2200" baseline="30000" dirty="0" smtClean="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2</a:t>
            </a:r>
            <a:r>
              <a:rPr lang="en-US" altLang="zh-CN" sz="2200" dirty="0" smtClean="0">
                <a:sym typeface="Wingdings" panose="05000000000000000000" pitchFamily="2" charset="2"/>
              </a:rPr>
              <a:t>=493.88Hz</a:t>
            </a:r>
            <a:r>
              <a:rPr lang="zh-CN" altLang="en-US" sz="2200" dirty="0">
                <a:sym typeface="Wingdings" panose="05000000000000000000" pitchFamily="2" charset="2"/>
              </a:rPr>
              <a:t>，</a:t>
            </a:r>
            <a:r>
              <a:rPr lang="en-US" altLang="zh-CN" sz="2200" dirty="0"/>
              <a:t> </a:t>
            </a:r>
            <a:r>
              <a:rPr lang="en-US" altLang="zh-CN" sz="2200" dirty="0">
                <a:sym typeface="Wingdings" panose="05000000000000000000" pitchFamily="2" charset="2"/>
              </a:rPr>
              <a:t>c</a:t>
            </a:r>
            <a:r>
              <a:rPr lang="en-US" altLang="zh-CN" sz="2200" baseline="30000" dirty="0">
                <a:sym typeface="Wingdings" panose="05000000000000000000" pitchFamily="2" charset="2"/>
              </a:rPr>
              <a:t>2</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 (</a:t>
            </a:r>
            <a:r>
              <a:rPr lang="en-US" altLang="zh-CN" sz="2200" dirty="0" smtClean="0">
                <a:sym typeface="Wingdings" panose="05000000000000000000" pitchFamily="2" charset="2"/>
              </a:rPr>
              <a:t>2</a:t>
            </a:r>
            <a:r>
              <a:rPr lang="en-US" altLang="zh-CN" sz="2200" baseline="30000" dirty="0" smtClean="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3</a:t>
            </a:r>
            <a:r>
              <a:rPr lang="en-US" altLang="zh-CN" sz="2200" dirty="0" smtClean="0">
                <a:sym typeface="Wingdings" panose="05000000000000000000" pitchFamily="2" charset="2"/>
              </a:rPr>
              <a:t>=523.25Hz</a:t>
            </a:r>
            <a:r>
              <a:rPr lang="zh-CN" altLang="en-US" sz="2200" dirty="0" smtClean="0">
                <a:sym typeface="Wingdings" panose="05000000000000000000" pitchFamily="2" charset="2"/>
              </a:rPr>
              <a:t>，</a:t>
            </a:r>
            <a:r>
              <a:rPr lang="zh-CN" altLang="en-US" sz="2200" baseline="30000" dirty="0" smtClean="0"/>
              <a:t>♯ </a:t>
            </a:r>
            <a:r>
              <a:rPr lang="en-US" altLang="zh-CN" sz="2200" dirty="0" smtClean="0">
                <a:sym typeface="Wingdings" panose="05000000000000000000" pitchFamily="2" charset="2"/>
              </a:rPr>
              <a:t>c</a:t>
            </a:r>
            <a:r>
              <a:rPr lang="en-US" altLang="zh-CN" sz="2200" baseline="30000" dirty="0" smtClean="0">
                <a:sym typeface="Wingdings" panose="05000000000000000000" pitchFamily="2" charset="2"/>
              </a:rPr>
              <a:t>2</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 (</a:t>
            </a:r>
            <a:r>
              <a:rPr lang="en-US" altLang="zh-CN" sz="2200" dirty="0" smtClean="0">
                <a:sym typeface="Wingdings" panose="05000000000000000000" pitchFamily="2" charset="2"/>
              </a:rPr>
              <a:t>2</a:t>
            </a:r>
            <a:r>
              <a:rPr lang="en-US" altLang="zh-CN" sz="2200" baseline="30000" dirty="0" smtClean="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4</a:t>
            </a:r>
            <a:r>
              <a:rPr lang="en-US" altLang="zh-CN" sz="2200" dirty="0" smtClean="0">
                <a:sym typeface="Wingdings" panose="05000000000000000000" pitchFamily="2" charset="2"/>
              </a:rPr>
              <a:t>=554.36Hz ;</a:t>
            </a:r>
            <a:r>
              <a:rPr lang="zh-CN" altLang="en-US" sz="2200" dirty="0" smtClean="0">
                <a:sym typeface="Wingdings" panose="05000000000000000000" pitchFamily="2" charset="2"/>
              </a:rPr>
              <a:t>而向下举例</a:t>
            </a:r>
            <a:r>
              <a:rPr lang="en-US" altLang="zh-CN" sz="2200" dirty="0" smtClean="0"/>
              <a:t> </a:t>
            </a:r>
            <a:r>
              <a:rPr lang="zh-CN" altLang="en-US" sz="2200" baseline="30000" dirty="0" smtClean="0"/>
              <a:t>♯</a:t>
            </a:r>
            <a:r>
              <a:rPr lang="en-US" altLang="zh-CN" sz="2200" dirty="0" smtClean="0"/>
              <a:t>g </a:t>
            </a:r>
            <a:r>
              <a:rPr lang="en-US" altLang="zh-CN" sz="2200" baseline="30000" dirty="0" smtClean="0"/>
              <a:t>1</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smtClean="0">
                <a:sym typeface="Wingdings" panose="05000000000000000000" pitchFamily="2" charset="2"/>
              </a:rPr>
              <a:t>*</a:t>
            </a:r>
            <a:r>
              <a:rPr lang="en-US" altLang="zh-CN" sz="2200" dirty="0" smtClean="0">
                <a:sym typeface="Wingdings" panose="05000000000000000000" pitchFamily="2" charset="2"/>
              </a:rPr>
              <a:t>(2</a:t>
            </a:r>
            <a:r>
              <a:rPr lang="en-US" altLang="zh-CN" sz="2200" baseline="30000" dirty="0" smtClean="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-1</a:t>
            </a:r>
            <a:r>
              <a:rPr lang="en-US" altLang="zh-CN" sz="2200" dirty="0" smtClean="0">
                <a:sym typeface="Wingdings" panose="05000000000000000000" pitchFamily="2" charset="2"/>
              </a:rPr>
              <a:t>=415.3Hz</a:t>
            </a:r>
            <a:r>
              <a:rPr lang="zh-CN" altLang="en-US" sz="2200" dirty="0" smtClean="0">
                <a:sym typeface="Wingdings" panose="05000000000000000000" pitchFamily="2" charset="2"/>
              </a:rPr>
              <a:t>，</a:t>
            </a:r>
            <a:r>
              <a:rPr lang="en-US" altLang="zh-CN" sz="2200" dirty="0" smtClean="0"/>
              <a:t>g </a:t>
            </a:r>
            <a:r>
              <a:rPr lang="en-US" altLang="zh-CN" sz="2200" baseline="30000" dirty="0"/>
              <a:t>1</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(2</a:t>
            </a:r>
            <a:r>
              <a:rPr lang="en-US" altLang="zh-CN" sz="2200" baseline="30000" dirty="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-2</a:t>
            </a:r>
            <a:r>
              <a:rPr lang="en-US" altLang="zh-CN" sz="2200" dirty="0" smtClean="0">
                <a:sym typeface="Wingdings" panose="05000000000000000000" pitchFamily="2" charset="2"/>
              </a:rPr>
              <a:t>=392.00Hz</a:t>
            </a:r>
            <a:r>
              <a:rPr lang="zh-CN" altLang="en-US" sz="2200" dirty="0" smtClean="0">
                <a:sym typeface="Wingdings" panose="05000000000000000000" pitchFamily="2" charset="2"/>
              </a:rPr>
              <a:t>，</a:t>
            </a:r>
            <a:r>
              <a:rPr lang="zh-CN" altLang="en-US" sz="2200" baseline="30000" dirty="0"/>
              <a:t> </a:t>
            </a:r>
            <a:r>
              <a:rPr lang="zh-CN" altLang="en-US" sz="2200" baseline="30000" dirty="0" smtClean="0"/>
              <a:t>♯</a:t>
            </a:r>
            <a:r>
              <a:rPr lang="en-US" altLang="zh-CN" sz="2200" dirty="0" smtClean="0"/>
              <a:t>f </a:t>
            </a:r>
            <a:r>
              <a:rPr lang="en-US" altLang="zh-CN" sz="2200" baseline="30000" dirty="0"/>
              <a:t>1</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(2</a:t>
            </a:r>
            <a:r>
              <a:rPr lang="en-US" altLang="zh-CN" sz="2200" baseline="30000" dirty="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-3</a:t>
            </a:r>
            <a:r>
              <a:rPr lang="en-US" altLang="zh-CN" sz="2200" dirty="0" smtClean="0">
                <a:sym typeface="Wingdings" panose="05000000000000000000" pitchFamily="2" charset="2"/>
              </a:rPr>
              <a:t>=370.00Hz,</a:t>
            </a:r>
            <a:r>
              <a:rPr lang="zh-CN" altLang="en-US" sz="2200" dirty="0" smtClean="0">
                <a:sym typeface="Wingdings" panose="05000000000000000000" pitchFamily="2" charset="2"/>
              </a:rPr>
              <a:t>中央</a:t>
            </a:r>
            <a:r>
              <a:rPr lang="en-US" altLang="zh-CN" sz="2200" dirty="0" smtClean="0"/>
              <a:t>c </a:t>
            </a:r>
            <a:r>
              <a:rPr lang="en-US" altLang="zh-CN" sz="2200" baseline="30000" dirty="0"/>
              <a:t>1</a:t>
            </a:r>
            <a:r>
              <a:rPr lang="zh-CN" altLang="en-US" sz="2200" dirty="0">
                <a:sym typeface="Wingdings" panose="05000000000000000000" pitchFamily="2" charset="2"/>
              </a:rPr>
              <a:t>为</a:t>
            </a:r>
            <a:r>
              <a:rPr lang="en-US" altLang="zh-CN" sz="2200" dirty="0">
                <a:sym typeface="Wingdings" panose="05000000000000000000" pitchFamily="2" charset="2"/>
              </a:rPr>
              <a:t>220</a:t>
            </a:r>
            <a:r>
              <a:rPr lang="zh-CN" altLang="en-US" sz="2200" dirty="0">
                <a:sym typeface="Wingdings" panose="05000000000000000000" pitchFamily="2" charset="2"/>
              </a:rPr>
              <a:t>*</a:t>
            </a:r>
            <a:r>
              <a:rPr lang="en-US" altLang="zh-CN" sz="2200" dirty="0">
                <a:sym typeface="Wingdings" panose="05000000000000000000" pitchFamily="2" charset="2"/>
              </a:rPr>
              <a:t>(2</a:t>
            </a:r>
            <a:r>
              <a:rPr lang="en-US" altLang="zh-CN" sz="2200" baseline="30000" dirty="0">
                <a:sym typeface="Wingdings" panose="05000000000000000000" pitchFamily="2" charset="2"/>
              </a:rPr>
              <a:t>1/12</a:t>
            </a:r>
            <a:r>
              <a:rPr lang="en-US" altLang="zh-CN" sz="2200" dirty="0" smtClean="0">
                <a:sym typeface="Wingdings" panose="05000000000000000000" pitchFamily="2" charset="2"/>
              </a:rPr>
              <a:t>)</a:t>
            </a:r>
            <a:r>
              <a:rPr lang="en-US" altLang="zh-CN" sz="2200" baseline="30000" dirty="0" smtClean="0">
                <a:sym typeface="Wingdings" panose="05000000000000000000" pitchFamily="2" charset="2"/>
              </a:rPr>
              <a:t>-9</a:t>
            </a:r>
            <a:r>
              <a:rPr lang="en-US" altLang="zh-CN" sz="2200" dirty="0" smtClean="0">
                <a:sym typeface="Wingdings" panose="05000000000000000000" pitchFamily="2" charset="2"/>
              </a:rPr>
              <a:t>=261.63Hz</a:t>
            </a:r>
            <a:r>
              <a:rPr lang="zh-CN" altLang="en-US" sz="2200" dirty="0" smtClean="0">
                <a:sym typeface="Wingdings" panose="05000000000000000000" pitchFamily="2" charset="2"/>
              </a:rPr>
              <a:t>。</a:t>
            </a:r>
            <a:endParaRPr lang="en-US" altLang="zh-CN" sz="2200" dirty="0" smtClean="0">
              <a:sym typeface="Wingdings" panose="05000000000000000000" pitchFamily="2" charset="2"/>
            </a:endParaRPr>
          </a:p>
          <a:p>
            <a:r>
              <a:rPr lang="en-US" altLang="zh-CN" sz="2200" dirty="0" smtClean="0"/>
              <a:t>	</a:t>
            </a:r>
            <a:r>
              <a:rPr lang="zh-CN" altLang="en-US" sz="2200" dirty="0" smtClean="0"/>
              <a:t>这样，在接下来的讨论中，我将省去各个音的频率，因为可以由以上规则推导出。</a:t>
            </a:r>
            <a:endParaRPr lang="en-US" altLang="zh-CN" dirty="0"/>
          </a:p>
          <a:p>
            <a:endParaRPr lang="en-US" altLang="zh-CN" dirty="0" smtClean="0"/>
          </a:p>
          <a:p>
            <a:endParaRPr lang="en-US" altLang="zh-CN" dirty="0" smtClean="0"/>
          </a:p>
          <a:p>
            <a:endParaRPr lang="en-US" altLang="zh-CN" dirty="0" smtClean="0"/>
          </a:p>
          <a:p>
            <a:endParaRPr lang="en-US" altLang="zh-CN" dirty="0"/>
          </a:p>
          <a:p>
            <a:r>
              <a:rPr lang="en-US" altLang="zh-CN" sz="1400" dirty="0"/>
              <a:t>[1]:</a:t>
            </a:r>
            <a:r>
              <a:rPr lang="zh-CN" altLang="en-US" sz="1400" dirty="0"/>
              <a:t>参考文献：</a:t>
            </a:r>
            <a:r>
              <a:rPr lang="en-US" altLang="zh-CN" sz="1400" dirty="0"/>
              <a:t>《</a:t>
            </a:r>
            <a:r>
              <a:rPr lang="zh-CN" altLang="en-US" sz="1400" dirty="0"/>
              <a:t>和声学教程</a:t>
            </a:r>
            <a:r>
              <a:rPr lang="en-US" altLang="zh-CN" sz="1400" dirty="0"/>
              <a:t>》.</a:t>
            </a:r>
            <a:r>
              <a:rPr lang="zh-CN" altLang="en-US" sz="1400" dirty="0"/>
              <a:t>人民音乐出版社</a:t>
            </a:r>
            <a:endParaRPr lang="en-US" altLang="zh-CN" sz="1400" dirty="0"/>
          </a:p>
          <a:p>
            <a:endParaRPr lang="zh-CN" altLang="en-US" dirty="0"/>
          </a:p>
        </p:txBody>
      </p:sp>
    </p:spTree>
    <p:extLst>
      <p:ext uri="{BB962C8B-B14F-4D97-AF65-F5344CB8AC3E}">
        <p14:creationId xmlns:p14="http://schemas.microsoft.com/office/powerpoint/2010/main" xmlns="" val="2413665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76323" y="1556792"/>
            <a:ext cx="7780372" cy="3816429"/>
          </a:xfrm>
          <a:prstGeom prst="rect">
            <a:avLst/>
          </a:prstGeom>
          <a:noFill/>
        </p:spPr>
        <p:txBody>
          <a:bodyPr wrap="square" rtlCol="0">
            <a:spAutoFit/>
          </a:bodyPr>
          <a:lstStyle/>
          <a:p>
            <a:r>
              <a:rPr lang="en-US" altLang="zh-CN" sz="2200" dirty="0" smtClean="0"/>
              <a:t>	</a:t>
            </a:r>
            <a:r>
              <a:rPr lang="zh-CN" altLang="en-US" sz="2200" dirty="0" smtClean="0"/>
              <a:t>忽略</a:t>
            </a:r>
            <a:r>
              <a:rPr lang="zh-CN" altLang="en-US" sz="2200" dirty="0"/>
              <a:t>纯一度音程（两个相同的音组成），其余十二种音程的协和度并不全相同。也就是说它们听起来色彩不相同，那么这是为什么呢？我们将从声波的角度对此问题进行探索。</a:t>
            </a:r>
            <a:endParaRPr lang="en-US" altLang="zh-CN" sz="2200" dirty="0"/>
          </a:p>
          <a:p>
            <a:r>
              <a:rPr lang="en-US" altLang="zh-CN" sz="2200" dirty="0"/>
              <a:t>	</a:t>
            </a:r>
            <a:r>
              <a:rPr lang="zh-CN" altLang="en-US" sz="2200" dirty="0"/>
              <a:t>将两个音的声波在观察者处的振动设为简谐振动</a:t>
            </a:r>
            <a:r>
              <a:rPr lang="en-US" altLang="zh-CN" sz="2200" dirty="0"/>
              <a:t>y</a:t>
            </a:r>
            <a:r>
              <a:rPr lang="en-US" altLang="zh-CN" sz="2200" baseline="-25000" dirty="0"/>
              <a:t>0</a:t>
            </a:r>
            <a:r>
              <a:rPr lang="en-US" altLang="zh-CN" sz="2200" dirty="0"/>
              <a:t>=A</a:t>
            </a:r>
            <a:r>
              <a:rPr lang="en-US" altLang="zh-CN" sz="2200" baseline="-25000" dirty="0"/>
              <a:t>0</a:t>
            </a:r>
            <a:r>
              <a:rPr lang="en-US" altLang="zh-CN" sz="2200" dirty="0"/>
              <a:t>cos(</a:t>
            </a:r>
            <a:r>
              <a:rPr lang="el-GR" altLang="zh-CN" sz="2200" dirty="0"/>
              <a:t>ω</a:t>
            </a:r>
            <a:r>
              <a:rPr lang="en-US" altLang="zh-CN" sz="2200" baseline="-25000" dirty="0"/>
              <a:t>0</a:t>
            </a:r>
            <a:r>
              <a:rPr lang="en-US" altLang="zh-CN" sz="2200" dirty="0"/>
              <a:t>t+</a:t>
            </a:r>
            <a:r>
              <a:rPr lang="el-GR" altLang="zh-CN" sz="2200" dirty="0"/>
              <a:t>φ</a:t>
            </a:r>
            <a:r>
              <a:rPr lang="en-US" altLang="zh-CN" sz="2200" baseline="-25000" dirty="0"/>
              <a:t>0</a:t>
            </a:r>
            <a:r>
              <a:rPr lang="en-US" altLang="zh-CN" sz="2200" dirty="0"/>
              <a:t>)</a:t>
            </a:r>
            <a:r>
              <a:rPr lang="zh-CN" altLang="en-US" sz="2200" dirty="0"/>
              <a:t>与</a:t>
            </a:r>
            <a:r>
              <a:rPr lang="en-US" altLang="zh-CN" sz="2200" dirty="0"/>
              <a:t>y</a:t>
            </a:r>
            <a:r>
              <a:rPr lang="en-US" altLang="zh-CN" sz="2200" baseline="-25000" dirty="0"/>
              <a:t>1</a:t>
            </a:r>
            <a:r>
              <a:rPr lang="en-US" altLang="zh-CN" sz="2200" dirty="0"/>
              <a:t>=A</a:t>
            </a:r>
            <a:r>
              <a:rPr lang="en-US" altLang="zh-CN" sz="2200" baseline="-25000" dirty="0"/>
              <a:t>1</a:t>
            </a:r>
            <a:r>
              <a:rPr lang="en-US" altLang="zh-CN" sz="2200" dirty="0"/>
              <a:t>cos(</a:t>
            </a:r>
            <a:r>
              <a:rPr lang="el-GR" altLang="zh-CN" sz="2200" dirty="0"/>
              <a:t>ω</a:t>
            </a:r>
            <a:r>
              <a:rPr lang="en-US" altLang="zh-CN" sz="2200" baseline="-25000" dirty="0"/>
              <a:t>1</a:t>
            </a:r>
            <a:r>
              <a:rPr lang="en-US" altLang="zh-CN" sz="2200" dirty="0"/>
              <a:t>t+</a:t>
            </a:r>
            <a:r>
              <a:rPr lang="el-GR" altLang="zh-CN" sz="2200" dirty="0"/>
              <a:t>φ</a:t>
            </a:r>
            <a:r>
              <a:rPr lang="en-US" altLang="zh-CN" sz="2200" baseline="-25000" dirty="0"/>
              <a:t>1</a:t>
            </a:r>
            <a:r>
              <a:rPr lang="en-US" altLang="zh-CN" sz="2200" dirty="0"/>
              <a:t>),</a:t>
            </a:r>
            <a:r>
              <a:rPr lang="zh-CN" altLang="en-US" sz="2200" dirty="0"/>
              <a:t>考虑到声波的宏观性，忽略相位项，并使二者振幅相等便于探究，表达式简化为</a:t>
            </a:r>
            <a:r>
              <a:rPr lang="en-US" altLang="zh-CN" sz="2200" dirty="0"/>
              <a:t>y</a:t>
            </a:r>
            <a:r>
              <a:rPr lang="en-US" altLang="zh-CN" sz="2200" baseline="-25000" dirty="0"/>
              <a:t>0</a:t>
            </a:r>
            <a:r>
              <a:rPr lang="en-US" altLang="zh-CN" sz="2200" dirty="0"/>
              <a:t>=</a:t>
            </a:r>
            <a:r>
              <a:rPr lang="en-US" altLang="zh-CN" sz="2200" dirty="0" err="1"/>
              <a:t>cos</a:t>
            </a:r>
            <a:r>
              <a:rPr lang="el-GR" altLang="zh-CN" sz="2200" dirty="0"/>
              <a:t>ω</a:t>
            </a:r>
            <a:r>
              <a:rPr lang="en-US" altLang="zh-CN" sz="2200" baseline="-25000" dirty="0"/>
              <a:t>0</a:t>
            </a:r>
            <a:r>
              <a:rPr lang="en-US" altLang="zh-CN" sz="2200" dirty="0"/>
              <a:t>t</a:t>
            </a:r>
            <a:r>
              <a:rPr lang="zh-CN" altLang="en-US" sz="2200" dirty="0"/>
              <a:t>与</a:t>
            </a:r>
            <a:r>
              <a:rPr lang="en-US" altLang="zh-CN" sz="2200" dirty="0"/>
              <a:t>y</a:t>
            </a:r>
            <a:r>
              <a:rPr lang="en-US" altLang="zh-CN" sz="2200" baseline="-25000" dirty="0"/>
              <a:t>1</a:t>
            </a:r>
            <a:r>
              <a:rPr lang="en-US" altLang="zh-CN" sz="2200" dirty="0"/>
              <a:t>=</a:t>
            </a:r>
            <a:r>
              <a:rPr lang="en-US" altLang="zh-CN" sz="2200" dirty="0" err="1"/>
              <a:t>cos</a:t>
            </a:r>
            <a:r>
              <a:rPr lang="el-GR" altLang="zh-CN" sz="2200" dirty="0"/>
              <a:t>ω</a:t>
            </a:r>
            <a:r>
              <a:rPr lang="en-US" altLang="zh-CN" sz="2200" baseline="-25000" dirty="0"/>
              <a:t>1</a:t>
            </a:r>
            <a:r>
              <a:rPr lang="en-US" altLang="zh-CN" sz="2200" dirty="0"/>
              <a:t>t,</a:t>
            </a:r>
            <a:r>
              <a:rPr lang="zh-CN" altLang="en-US" sz="2200" dirty="0"/>
              <a:t>用数学软件将二者合成为</a:t>
            </a:r>
            <a:r>
              <a:rPr lang="en-US" altLang="zh-CN" sz="2200" dirty="0"/>
              <a:t>y=</a:t>
            </a:r>
            <a:r>
              <a:rPr lang="en-US" altLang="zh-CN" sz="2200" dirty="0" err="1"/>
              <a:t>cos</a:t>
            </a:r>
            <a:r>
              <a:rPr lang="el-GR" altLang="zh-CN" sz="2200" dirty="0"/>
              <a:t>ω</a:t>
            </a:r>
            <a:r>
              <a:rPr lang="en-US" altLang="zh-CN" sz="2200" baseline="-25000" dirty="0"/>
              <a:t>0</a:t>
            </a:r>
            <a:r>
              <a:rPr lang="en-US" altLang="zh-CN" sz="2200" dirty="0"/>
              <a:t>t+cos</a:t>
            </a:r>
            <a:r>
              <a:rPr lang="el-GR" altLang="zh-CN" sz="2200" dirty="0"/>
              <a:t>ω</a:t>
            </a:r>
            <a:r>
              <a:rPr lang="en-US" altLang="zh-CN" sz="2200" baseline="-25000" dirty="0"/>
              <a:t>1</a:t>
            </a:r>
            <a:r>
              <a:rPr lang="en-US" altLang="zh-CN" sz="2200" dirty="0"/>
              <a:t>t,</a:t>
            </a:r>
            <a:r>
              <a:rPr lang="zh-CN" altLang="en-US" sz="2200" dirty="0"/>
              <a:t>并画出函数图像，以此寻找规律</a:t>
            </a:r>
            <a:r>
              <a:rPr lang="en-US" altLang="zh-CN" sz="2200" dirty="0" smtClean="0"/>
              <a:t>	</a:t>
            </a:r>
          </a:p>
          <a:p>
            <a:r>
              <a:rPr lang="zh-CN" altLang="en-US" sz="2200" dirty="0" smtClean="0"/>
              <a:t>我们先从完全协和音程开始，标准音程中，完全和谐音程包括纯一度、纯四度、纯五度和纯八度。完全和谐音程色彩非常明亮清澈，协和度非常高。我们依然忽略纯一度音程。</a:t>
            </a:r>
            <a:endParaRPr lang="zh-CN" altLang="en-US" sz="2200" dirty="0"/>
          </a:p>
        </p:txBody>
      </p:sp>
    </p:spTree>
    <p:extLst>
      <p:ext uri="{BB962C8B-B14F-4D97-AF65-F5344CB8AC3E}">
        <p14:creationId xmlns:p14="http://schemas.microsoft.com/office/powerpoint/2010/main" xmlns="" val="1385769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对象 4"/>
          <p:cNvGraphicFramePr>
            <a:graphicFrameLocks noChangeAspect="1"/>
          </p:cNvGraphicFramePr>
          <p:nvPr>
            <p:extLst>
              <p:ext uri="{D42A27DB-BD31-4B8C-83A1-F6EECF244321}">
                <p14:modId xmlns:p14="http://schemas.microsoft.com/office/powerpoint/2010/main" xmlns="" val="2194885431"/>
              </p:ext>
            </p:extLst>
          </p:nvPr>
        </p:nvGraphicFramePr>
        <p:xfrm>
          <a:off x="3289300" y="2146300"/>
          <a:ext cx="914400" cy="198438"/>
        </p:xfrm>
        <a:graphic>
          <a:graphicData uri="http://schemas.openxmlformats.org/presentationml/2006/ole">
            <p:oleObj spid="_x0000_s1167" name="Equation" r:id="rId3" imgW="914400" imgH="198720" progId="Equation.DSMT4">
              <p:embed/>
            </p:oleObj>
          </a:graphicData>
        </a:graphic>
      </p:graphicFrame>
      <p:pic>
        <p:nvPicPr>
          <p:cNvPr id="7" name="图片 6"/>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34989" y="32657"/>
            <a:ext cx="4588139" cy="2780927"/>
          </a:xfrm>
          <a:prstGeom prst="rect">
            <a:avLst/>
          </a:prstGeom>
        </p:spPr>
      </p:pic>
      <p:graphicFrame>
        <p:nvGraphicFramePr>
          <p:cNvPr id="9" name="对象 8"/>
          <p:cNvGraphicFramePr>
            <a:graphicFrameLocks noChangeAspect="1"/>
          </p:cNvGraphicFramePr>
          <p:nvPr>
            <p:extLst>
              <p:ext uri="{D42A27DB-BD31-4B8C-83A1-F6EECF244321}">
                <p14:modId xmlns:p14="http://schemas.microsoft.com/office/powerpoint/2010/main" xmlns="" val="1112679934"/>
              </p:ext>
            </p:extLst>
          </p:nvPr>
        </p:nvGraphicFramePr>
        <p:xfrm>
          <a:off x="3289300" y="2146300"/>
          <a:ext cx="914400" cy="198438"/>
        </p:xfrm>
        <a:graphic>
          <a:graphicData uri="http://schemas.openxmlformats.org/presentationml/2006/ole">
            <p:oleObj spid="_x0000_s1168" name="Equation" r:id="rId5" imgW="914400" imgH="198720" progId="Equation.DSMT4">
              <p:embed/>
            </p:oleObj>
          </a:graphicData>
        </a:graphic>
      </p:graphicFrame>
      <p:pic>
        <p:nvPicPr>
          <p:cNvPr id="11" name="图片 10"/>
          <p:cNvPicPr>
            <a:picLocks noChangeAspect="1"/>
          </p:cNvPicPr>
          <p:nvPr/>
        </p:nvPicPr>
        <p:blipFill>
          <a:blip r:embed="rId6">
            <a:extLst>
              <a:ext uri="{28A0092B-C50C-407E-A947-70E740481C1C}">
                <a14:useLocalDpi xmlns:a14="http://schemas.microsoft.com/office/drawing/2010/main" xmlns="" val="0"/>
              </a:ext>
            </a:extLst>
          </a:blip>
          <a:stretch>
            <a:fillRect/>
          </a:stretch>
        </p:blipFill>
        <p:spPr>
          <a:xfrm>
            <a:off x="4578149" y="32657"/>
            <a:ext cx="4588140" cy="2780927"/>
          </a:xfrm>
          <a:prstGeom prst="rect">
            <a:avLst/>
          </a:prstGeom>
        </p:spPr>
      </p:pic>
      <p:graphicFrame>
        <p:nvGraphicFramePr>
          <p:cNvPr id="12" name="对象 11"/>
          <p:cNvGraphicFramePr>
            <a:graphicFrameLocks noChangeAspect="1"/>
          </p:cNvGraphicFramePr>
          <p:nvPr>
            <p:extLst>
              <p:ext uri="{D42A27DB-BD31-4B8C-83A1-F6EECF244321}">
                <p14:modId xmlns:p14="http://schemas.microsoft.com/office/powerpoint/2010/main" xmlns="" val="3651837389"/>
              </p:ext>
            </p:extLst>
          </p:nvPr>
        </p:nvGraphicFramePr>
        <p:xfrm>
          <a:off x="3289300" y="2146300"/>
          <a:ext cx="914400" cy="198438"/>
        </p:xfrm>
        <a:graphic>
          <a:graphicData uri="http://schemas.openxmlformats.org/presentationml/2006/ole">
            <p:oleObj spid="_x0000_s1169" name="Equation" r:id="rId7" imgW="914400" imgH="198720" progId="Equation.DSMT4">
              <p:embed/>
            </p:oleObj>
          </a:graphicData>
        </a:graphic>
      </p:graphicFrame>
      <p:sp>
        <p:nvSpPr>
          <p:cNvPr id="13" name="TextBox 12"/>
          <p:cNvSpPr txBox="1"/>
          <p:nvPr/>
        </p:nvSpPr>
        <p:spPr>
          <a:xfrm>
            <a:off x="5733420" y="2813583"/>
            <a:ext cx="2141478" cy="1292662"/>
          </a:xfrm>
          <a:prstGeom prst="rect">
            <a:avLst/>
          </a:prstGeom>
          <a:noFill/>
        </p:spPr>
        <p:txBody>
          <a:bodyPr wrap="square" rtlCol="0">
            <a:spAutoFit/>
          </a:bodyPr>
          <a:lstStyle/>
          <a:p>
            <a:r>
              <a:rPr lang="zh-CN" altLang="en-US" sz="6000" baseline="30000" dirty="0" smtClean="0"/>
              <a:t>♯</a:t>
            </a:r>
            <a:r>
              <a:rPr lang="en-US" altLang="zh-CN" sz="6000" dirty="0" smtClean="0"/>
              <a:t>D</a:t>
            </a:r>
            <a:r>
              <a:rPr lang="zh-CN" altLang="en-US" sz="6000" baseline="30000" dirty="0" smtClean="0"/>
              <a:t>♯</a:t>
            </a:r>
            <a:r>
              <a:rPr lang="en-US" altLang="zh-CN" sz="6000" dirty="0" smtClean="0"/>
              <a:t>d</a:t>
            </a:r>
            <a:endParaRPr lang="zh-CN" altLang="en-US" sz="6000" dirty="0"/>
          </a:p>
          <a:p>
            <a:endParaRPr lang="zh-CN" altLang="en-US" dirty="0"/>
          </a:p>
        </p:txBody>
      </p:sp>
      <p:sp>
        <p:nvSpPr>
          <p:cNvPr id="14" name="TextBox 13"/>
          <p:cNvSpPr txBox="1"/>
          <p:nvPr/>
        </p:nvSpPr>
        <p:spPr>
          <a:xfrm>
            <a:off x="1644982" y="2813583"/>
            <a:ext cx="1368152" cy="1015663"/>
          </a:xfrm>
          <a:prstGeom prst="rect">
            <a:avLst/>
          </a:prstGeom>
          <a:noFill/>
        </p:spPr>
        <p:txBody>
          <a:bodyPr wrap="square" rtlCol="0">
            <a:spAutoFit/>
          </a:bodyPr>
          <a:lstStyle/>
          <a:p>
            <a:r>
              <a:rPr lang="en-US" altLang="zh-CN" sz="6000" dirty="0" smtClean="0"/>
              <a:t>c</a:t>
            </a:r>
            <a:r>
              <a:rPr lang="en-US" altLang="zh-CN" sz="6000" baseline="30000" dirty="0" smtClean="0"/>
              <a:t>1</a:t>
            </a:r>
            <a:r>
              <a:rPr lang="en-US" altLang="zh-CN" sz="6000" dirty="0" smtClean="0"/>
              <a:t>c</a:t>
            </a:r>
            <a:r>
              <a:rPr lang="en-US" altLang="zh-CN" sz="6000" baseline="30000" dirty="0" smtClean="0"/>
              <a:t>2</a:t>
            </a:r>
            <a:endParaRPr lang="zh-CN" altLang="en-US" sz="6000" baseline="30000" dirty="0"/>
          </a:p>
        </p:txBody>
      </p:sp>
      <p:sp>
        <p:nvSpPr>
          <p:cNvPr id="15" name="TextBox 14"/>
          <p:cNvSpPr txBox="1"/>
          <p:nvPr/>
        </p:nvSpPr>
        <p:spPr>
          <a:xfrm>
            <a:off x="827584" y="4267545"/>
            <a:ext cx="7047314" cy="984885"/>
          </a:xfrm>
          <a:prstGeom prst="rect">
            <a:avLst/>
          </a:prstGeom>
          <a:noFill/>
        </p:spPr>
        <p:txBody>
          <a:bodyPr wrap="square" rtlCol="0">
            <a:spAutoFit/>
          </a:bodyPr>
          <a:lstStyle/>
          <a:p>
            <a:r>
              <a:rPr lang="en-US" altLang="zh-CN" sz="2200" dirty="0" smtClean="0"/>
              <a:t>	</a:t>
            </a:r>
            <a:r>
              <a:rPr lang="zh-CN" altLang="en-US" dirty="0" smtClean="0"/>
              <a:t>以上为两个纯八度音程的例子。纯八度是所有音程中协和度最高的。两个音听起来几乎相同，几乎可以融合为一个音。从</a:t>
            </a:r>
            <a:r>
              <a:rPr lang="zh-CN" altLang="en-US" dirty="0"/>
              <a:t>函数的图像上</a:t>
            </a:r>
            <a:r>
              <a:rPr lang="zh-CN" altLang="en-US" dirty="0" smtClean="0"/>
              <a:t>来看，图像</a:t>
            </a:r>
            <a:r>
              <a:rPr lang="zh-CN" altLang="en-US" dirty="0"/>
              <a:t>非常对称，周期相当短。</a:t>
            </a:r>
            <a:endParaRPr lang="en-US" altLang="zh-CN" dirty="0" smtClean="0"/>
          </a:p>
        </p:txBody>
      </p:sp>
    </p:spTree>
    <p:extLst>
      <p:ext uri="{BB962C8B-B14F-4D97-AF65-F5344CB8AC3E}">
        <p14:creationId xmlns:p14="http://schemas.microsoft.com/office/powerpoint/2010/main" xmlns="" val="13092115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7099"/>
            <a:ext cx="4572000" cy="2809956"/>
          </a:xfrm>
          <a:prstGeom prst="rect">
            <a:avLst/>
          </a:prstGeom>
        </p:spPr>
      </p:pic>
      <p:sp>
        <p:nvSpPr>
          <p:cNvPr id="9" name="TextBox 8"/>
          <p:cNvSpPr txBox="1"/>
          <p:nvPr/>
        </p:nvSpPr>
        <p:spPr>
          <a:xfrm>
            <a:off x="5879675" y="2802856"/>
            <a:ext cx="1929474" cy="1015663"/>
          </a:xfrm>
          <a:prstGeom prst="rect">
            <a:avLst/>
          </a:prstGeom>
          <a:noFill/>
        </p:spPr>
        <p:txBody>
          <a:bodyPr wrap="square" rtlCol="0">
            <a:spAutoFit/>
          </a:bodyPr>
          <a:lstStyle/>
          <a:p>
            <a:r>
              <a:rPr lang="zh-CN" altLang="en-US" sz="6000" baseline="30000" dirty="0"/>
              <a:t>♯ </a:t>
            </a:r>
            <a:r>
              <a:rPr lang="en-US" altLang="zh-CN" sz="6000" dirty="0" smtClean="0"/>
              <a:t>f</a:t>
            </a:r>
            <a:r>
              <a:rPr lang="en-US" altLang="zh-CN" sz="6000" baseline="30000" dirty="0" smtClean="0"/>
              <a:t>4</a:t>
            </a:r>
            <a:r>
              <a:rPr lang="en-US" altLang="zh-CN" sz="6000" dirty="0" smtClean="0"/>
              <a:t>b</a:t>
            </a:r>
            <a:r>
              <a:rPr lang="en-US" altLang="zh-CN" sz="6000" baseline="30000" dirty="0" smtClean="0"/>
              <a:t>4</a:t>
            </a:r>
            <a:endParaRPr lang="zh-CN" altLang="en-US" sz="6000" baseline="30000" dirty="0"/>
          </a:p>
        </p:txBody>
      </p:sp>
      <p:sp>
        <p:nvSpPr>
          <p:cNvPr id="10" name="TextBox 9"/>
          <p:cNvSpPr txBox="1"/>
          <p:nvPr/>
        </p:nvSpPr>
        <p:spPr>
          <a:xfrm>
            <a:off x="1653819" y="2802857"/>
            <a:ext cx="1264362" cy="1015663"/>
          </a:xfrm>
          <a:prstGeom prst="rect">
            <a:avLst/>
          </a:prstGeom>
          <a:noFill/>
        </p:spPr>
        <p:txBody>
          <a:bodyPr wrap="square" rtlCol="0">
            <a:spAutoFit/>
          </a:bodyPr>
          <a:lstStyle/>
          <a:p>
            <a:r>
              <a:rPr lang="en-US" altLang="zh-CN" sz="6000" dirty="0" smtClean="0"/>
              <a:t>c</a:t>
            </a:r>
            <a:r>
              <a:rPr lang="en-US" altLang="zh-CN" sz="6000" baseline="30000" dirty="0" smtClean="0"/>
              <a:t>1</a:t>
            </a:r>
            <a:r>
              <a:rPr lang="en-US" altLang="zh-CN" sz="6000" dirty="0" smtClean="0"/>
              <a:t>f</a:t>
            </a:r>
            <a:r>
              <a:rPr lang="en-US" altLang="zh-CN" sz="6000" baseline="30000" dirty="0" smtClean="0"/>
              <a:t>1</a:t>
            </a:r>
            <a:endParaRPr lang="zh-CN" altLang="en-US" sz="6000" baseline="30000" dirty="0"/>
          </a:p>
        </p:txBody>
      </p:sp>
      <p:sp>
        <p:nvSpPr>
          <p:cNvPr id="11" name="TextBox 10"/>
          <p:cNvSpPr txBox="1"/>
          <p:nvPr/>
        </p:nvSpPr>
        <p:spPr>
          <a:xfrm>
            <a:off x="467544" y="4077072"/>
            <a:ext cx="8136904" cy="2462213"/>
          </a:xfrm>
          <a:prstGeom prst="rect">
            <a:avLst/>
          </a:prstGeom>
          <a:noFill/>
        </p:spPr>
        <p:txBody>
          <a:bodyPr wrap="square" rtlCol="0">
            <a:spAutoFit/>
          </a:bodyPr>
          <a:lstStyle/>
          <a:p>
            <a:r>
              <a:rPr lang="en-US" altLang="zh-CN" sz="2200" dirty="0"/>
              <a:t>	</a:t>
            </a:r>
            <a:r>
              <a:rPr lang="zh-CN" altLang="en-US" sz="2200" dirty="0" smtClean="0"/>
              <a:t>以上为两个纯</a:t>
            </a:r>
            <a:r>
              <a:rPr lang="zh-CN" altLang="en-US" sz="2200" dirty="0"/>
              <a:t>四</a:t>
            </a:r>
            <a:r>
              <a:rPr lang="zh-CN" altLang="en-US" sz="2200" dirty="0" smtClean="0"/>
              <a:t>度音程的例子。在中频区，比如小字一组附近来看，函数图像似乎也相当对称，函数周期非常短。但是在高频区，比如小字四组附近来看，会发现函数其实具有类似拍振动周期相当长的的多个振动存在，为方便讨论，暂称其为“类拍振动”。纯四度音程的函数经和差化积公式转化后为</a:t>
            </a:r>
            <a:r>
              <a:rPr lang="en-US" altLang="zh-CN" sz="2200" dirty="0" smtClean="0"/>
              <a:t>y=2cos[</a:t>
            </a:r>
            <a:r>
              <a:rPr lang="el-GR" altLang="zh-CN" sz="2200" dirty="0" smtClean="0"/>
              <a:t> </a:t>
            </a:r>
            <a:r>
              <a:rPr lang="en-US" altLang="zh-CN" sz="2200" dirty="0" smtClean="0"/>
              <a:t>(2</a:t>
            </a:r>
            <a:r>
              <a:rPr lang="en-US" altLang="zh-CN" sz="2200" baseline="30000" dirty="0" smtClean="0"/>
              <a:t>5/12</a:t>
            </a:r>
            <a:r>
              <a:rPr lang="en-US" altLang="zh-CN" sz="2200" dirty="0" smtClean="0"/>
              <a:t>+1)</a:t>
            </a:r>
            <a:r>
              <a:rPr lang="el-GR" altLang="zh-CN" sz="2200" dirty="0" smtClean="0"/>
              <a:t> </a:t>
            </a:r>
            <a:r>
              <a:rPr lang="el-GR" altLang="zh-CN" sz="2200" dirty="0"/>
              <a:t>π ν </a:t>
            </a:r>
            <a:r>
              <a:rPr lang="en-US" altLang="zh-CN" sz="2200" dirty="0" smtClean="0"/>
              <a:t>t]</a:t>
            </a:r>
            <a:r>
              <a:rPr lang="zh-CN" altLang="en-US" sz="2200" dirty="0" smtClean="0"/>
              <a:t>*</a:t>
            </a:r>
            <a:r>
              <a:rPr lang="en-US" altLang="zh-CN" sz="2200" dirty="0" err="1" smtClean="0"/>
              <a:t>cos</a:t>
            </a:r>
            <a:r>
              <a:rPr lang="el-GR" altLang="zh-CN" sz="2200" dirty="0" smtClean="0"/>
              <a:t> </a:t>
            </a:r>
            <a:r>
              <a:rPr lang="en-US" altLang="zh-CN" sz="2200" dirty="0" smtClean="0"/>
              <a:t>[(2</a:t>
            </a:r>
            <a:r>
              <a:rPr lang="en-US" altLang="zh-CN" sz="2200" baseline="30000" dirty="0" smtClean="0"/>
              <a:t>5/12</a:t>
            </a:r>
            <a:r>
              <a:rPr lang="en-US" altLang="zh-CN" sz="2200" dirty="0" smtClean="0"/>
              <a:t>-1</a:t>
            </a:r>
            <a:r>
              <a:rPr lang="en-US" altLang="zh-CN" sz="2200" dirty="0"/>
              <a:t>)</a:t>
            </a:r>
            <a:r>
              <a:rPr lang="el-GR" altLang="zh-CN" sz="2200" dirty="0"/>
              <a:t> π ν </a:t>
            </a:r>
            <a:r>
              <a:rPr lang="en-US" altLang="zh-CN" sz="2200" dirty="0" smtClean="0"/>
              <a:t>t]</a:t>
            </a:r>
            <a:r>
              <a:rPr lang="zh-CN" altLang="en-US" sz="2200" dirty="0"/>
              <a:t>（</a:t>
            </a:r>
            <a:r>
              <a:rPr lang="el-GR" altLang="zh-CN" sz="2200" dirty="0" smtClean="0"/>
              <a:t>ν </a:t>
            </a:r>
            <a:r>
              <a:rPr lang="zh-CN" altLang="en-US" sz="2200" dirty="0" smtClean="0"/>
              <a:t>为根音的频率），从函数上并不能明显看出这样的特性。</a:t>
            </a:r>
            <a:endParaRPr lang="zh-CN" altLang="en-US" sz="2200" dirty="0"/>
          </a:p>
        </p:txBody>
      </p:sp>
      <p:pic>
        <p:nvPicPr>
          <p:cNvPr id="13" name="图片 12"/>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572000" y="9230"/>
            <a:ext cx="4545431" cy="2793627"/>
          </a:xfrm>
          <a:prstGeom prst="rect">
            <a:avLst/>
          </a:prstGeom>
        </p:spPr>
      </p:pic>
    </p:spTree>
    <p:extLst>
      <p:ext uri="{BB962C8B-B14F-4D97-AF65-F5344CB8AC3E}">
        <p14:creationId xmlns:p14="http://schemas.microsoft.com/office/powerpoint/2010/main" xmlns="" val="869825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4483" y="0"/>
            <a:ext cx="4469339" cy="2708920"/>
          </a:xfrm>
          <a:prstGeom prst="rect">
            <a:avLst/>
          </a:prstGeom>
        </p:spPr>
      </p:pic>
      <p:sp>
        <p:nvSpPr>
          <p:cNvPr id="3" name="TextBox 2"/>
          <p:cNvSpPr txBox="1"/>
          <p:nvPr/>
        </p:nvSpPr>
        <p:spPr>
          <a:xfrm>
            <a:off x="1549072" y="2708920"/>
            <a:ext cx="1440160" cy="1015663"/>
          </a:xfrm>
          <a:prstGeom prst="rect">
            <a:avLst/>
          </a:prstGeom>
          <a:noFill/>
        </p:spPr>
        <p:txBody>
          <a:bodyPr wrap="square" rtlCol="0">
            <a:spAutoFit/>
          </a:bodyPr>
          <a:lstStyle/>
          <a:p>
            <a:r>
              <a:rPr lang="en-US" altLang="zh-CN" sz="6000" dirty="0" smtClean="0"/>
              <a:t>c</a:t>
            </a:r>
            <a:r>
              <a:rPr lang="en-US" altLang="zh-CN" sz="6000" baseline="30000" dirty="0" smtClean="0"/>
              <a:t>1</a:t>
            </a:r>
            <a:r>
              <a:rPr lang="en-US" altLang="zh-CN" sz="6000" dirty="0" smtClean="0"/>
              <a:t>g</a:t>
            </a:r>
            <a:r>
              <a:rPr lang="en-US" altLang="zh-CN" sz="6000" baseline="30000" dirty="0" smtClean="0"/>
              <a:t>1</a:t>
            </a:r>
            <a:endParaRPr lang="zh-CN" altLang="en-US" sz="6000" baseline="30000" dirty="0"/>
          </a:p>
        </p:txBody>
      </p:sp>
      <p:sp>
        <p:nvSpPr>
          <p:cNvPr id="5" name="TextBox 4"/>
          <p:cNvSpPr txBox="1"/>
          <p:nvPr/>
        </p:nvSpPr>
        <p:spPr>
          <a:xfrm>
            <a:off x="5874311" y="2708919"/>
            <a:ext cx="1872208" cy="1015663"/>
          </a:xfrm>
          <a:prstGeom prst="rect">
            <a:avLst/>
          </a:prstGeom>
          <a:noFill/>
        </p:spPr>
        <p:txBody>
          <a:bodyPr wrap="square" rtlCol="0">
            <a:spAutoFit/>
          </a:bodyPr>
          <a:lstStyle/>
          <a:p>
            <a:r>
              <a:rPr lang="en-US" altLang="zh-CN" sz="6000" dirty="0" smtClean="0"/>
              <a:t>d</a:t>
            </a:r>
            <a:r>
              <a:rPr lang="en-US" altLang="zh-CN" sz="6000" baseline="30000" dirty="0" smtClean="0"/>
              <a:t>4</a:t>
            </a:r>
            <a:r>
              <a:rPr lang="en-US" altLang="zh-CN" sz="6000" dirty="0" smtClean="0"/>
              <a:t>a</a:t>
            </a:r>
            <a:r>
              <a:rPr lang="en-US" altLang="zh-CN" sz="6000" baseline="30000" dirty="0" smtClean="0"/>
              <a:t>4</a:t>
            </a:r>
            <a:endParaRPr lang="zh-CN" altLang="en-US" sz="6000" baseline="30000" dirty="0"/>
          </a:p>
        </p:txBody>
      </p:sp>
      <p:sp>
        <p:nvSpPr>
          <p:cNvPr id="6" name="TextBox 5"/>
          <p:cNvSpPr txBox="1"/>
          <p:nvPr/>
        </p:nvSpPr>
        <p:spPr>
          <a:xfrm>
            <a:off x="683568" y="4135902"/>
            <a:ext cx="7776864" cy="646331"/>
          </a:xfrm>
          <a:prstGeom prst="rect">
            <a:avLst/>
          </a:prstGeom>
          <a:noFill/>
        </p:spPr>
        <p:txBody>
          <a:bodyPr wrap="square" rtlCol="0">
            <a:spAutoFit/>
          </a:bodyPr>
          <a:lstStyle/>
          <a:p>
            <a:r>
              <a:rPr lang="en-US" altLang="zh-CN" dirty="0" smtClean="0"/>
              <a:t>	</a:t>
            </a:r>
            <a:r>
              <a:rPr lang="zh-CN" altLang="en-US" dirty="0" smtClean="0"/>
              <a:t>以上为两个纯五度音程的例子。与纯四度非常像，得到的结论也</a:t>
            </a:r>
            <a:r>
              <a:rPr lang="zh-CN" altLang="en-US" dirty="0"/>
              <a:t>相同</a:t>
            </a:r>
            <a:r>
              <a:rPr lang="zh-CN" altLang="en-US" dirty="0" smtClean="0"/>
              <a:t>。</a:t>
            </a:r>
            <a:endParaRPr lang="zh-CN" altLang="en-US"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497939" y="15334"/>
            <a:ext cx="4624953" cy="283760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431980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99592" y="2852936"/>
            <a:ext cx="7272808" cy="923330"/>
          </a:xfrm>
          <a:prstGeom prst="rect">
            <a:avLst/>
          </a:prstGeom>
          <a:noFill/>
        </p:spPr>
        <p:txBody>
          <a:bodyPr wrap="square" rtlCol="0">
            <a:spAutoFit/>
          </a:bodyPr>
          <a:lstStyle/>
          <a:p>
            <a:r>
              <a:rPr lang="en-US" altLang="zh-CN" dirty="0" smtClean="0"/>
              <a:t>	</a:t>
            </a:r>
            <a:r>
              <a:rPr lang="zh-CN" altLang="en-US" dirty="0" smtClean="0"/>
              <a:t>接下来是不完全协和音程，这些音程协和度中等，色彩特点并不鲜明，比较饱满，音乐中比较常见，使用比较广泛。有趣的是，古希腊音乐中认为这些音程是也是不协和音程。</a:t>
            </a:r>
            <a:endParaRPr lang="zh-CN" altLang="en-US" dirty="0"/>
          </a:p>
        </p:txBody>
      </p:sp>
    </p:spTree>
    <p:extLst>
      <p:ext uri="{BB962C8B-B14F-4D97-AF65-F5344CB8AC3E}">
        <p14:creationId xmlns:p14="http://schemas.microsoft.com/office/powerpoint/2010/main" xmlns="" val="16218852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1"/>
            <a:ext cx="4533021" cy="2785999"/>
          </a:xfrm>
          <a:prstGeom prst="rect">
            <a:avLst/>
          </a:prstGeom>
        </p:spPr>
      </p:pic>
      <p:sp>
        <p:nvSpPr>
          <p:cNvPr id="3" name="TextBox 2"/>
          <p:cNvSpPr txBox="1"/>
          <p:nvPr/>
        </p:nvSpPr>
        <p:spPr>
          <a:xfrm>
            <a:off x="1366410" y="2799978"/>
            <a:ext cx="1800200" cy="1015663"/>
          </a:xfrm>
          <a:prstGeom prst="rect">
            <a:avLst/>
          </a:prstGeom>
          <a:noFill/>
        </p:spPr>
        <p:txBody>
          <a:bodyPr wrap="square" rtlCol="0">
            <a:spAutoFit/>
          </a:bodyPr>
          <a:lstStyle/>
          <a:p>
            <a:r>
              <a:rPr lang="en-US" altLang="zh-CN" sz="6000" dirty="0" smtClean="0"/>
              <a:t>c</a:t>
            </a:r>
            <a:r>
              <a:rPr lang="en-US" altLang="zh-CN" sz="6000" baseline="30000" dirty="0" smtClean="0"/>
              <a:t>1</a:t>
            </a:r>
            <a:r>
              <a:rPr lang="en-US" altLang="zh-CN" sz="6000" dirty="0" smtClean="0"/>
              <a:t>e</a:t>
            </a:r>
            <a:r>
              <a:rPr lang="en-US" altLang="zh-CN" sz="6000" baseline="30000" dirty="0" smtClean="0"/>
              <a:t>1</a:t>
            </a:r>
            <a:endParaRPr lang="zh-CN" altLang="en-US" sz="6000" baseline="30000" dirty="0"/>
          </a:p>
        </p:txBody>
      </p:sp>
      <p:pic>
        <p:nvPicPr>
          <p:cNvPr id="4" name="图片 3"/>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609851" y="0"/>
            <a:ext cx="4555765" cy="2799978"/>
          </a:xfrm>
          <a:prstGeom prst="rect">
            <a:avLst/>
          </a:prstGeom>
        </p:spPr>
      </p:pic>
      <p:sp>
        <p:nvSpPr>
          <p:cNvPr id="5" name="TextBox 4"/>
          <p:cNvSpPr txBox="1"/>
          <p:nvPr/>
        </p:nvSpPr>
        <p:spPr>
          <a:xfrm>
            <a:off x="5730047" y="2782233"/>
            <a:ext cx="2315372" cy="1015663"/>
          </a:xfrm>
          <a:prstGeom prst="rect">
            <a:avLst/>
          </a:prstGeom>
          <a:noFill/>
        </p:spPr>
        <p:txBody>
          <a:bodyPr wrap="square" rtlCol="0">
            <a:spAutoFit/>
          </a:bodyPr>
          <a:lstStyle/>
          <a:p>
            <a:r>
              <a:rPr lang="en-US" altLang="zh-CN" sz="6000" dirty="0" smtClean="0"/>
              <a:t>e</a:t>
            </a:r>
            <a:r>
              <a:rPr lang="en-US" altLang="zh-CN" sz="6000" baseline="30000" dirty="0" smtClean="0"/>
              <a:t>3 </a:t>
            </a:r>
            <a:r>
              <a:rPr lang="en-US" altLang="zh-CN" sz="6000" baseline="30000" dirty="0"/>
              <a:t>♭ </a:t>
            </a:r>
            <a:r>
              <a:rPr lang="en-US" altLang="zh-CN" sz="6000" dirty="0" smtClean="0"/>
              <a:t>a</a:t>
            </a:r>
            <a:r>
              <a:rPr lang="en-US" altLang="zh-CN" sz="6000" baseline="30000" dirty="0" smtClean="0"/>
              <a:t>3</a:t>
            </a:r>
            <a:endParaRPr lang="zh-CN" altLang="en-US" sz="6000" baseline="30000" dirty="0"/>
          </a:p>
        </p:txBody>
      </p:sp>
      <p:sp>
        <p:nvSpPr>
          <p:cNvPr id="6" name="TextBox 5"/>
          <p:cNvSpPr txBox="1"/>
          <p:nvPr/>
        </p:nvSpPr>
        <p:spPr>
          <a:xfrm>
            <a:off x="864834" y="3925079"/>
            <a:ext cx="7379574" cy="1200329"/>
          </a:xfrm>
          <a:prstGeom prst="rect">
            <a:avLst/>
          </a:prstGeom>
          <a:noFill/>
        </p:spPr>
        <p:txBody>
          <a:bodyPr wrap="square" rtlCol="0">
            <a:spAutoFit/>
          </a:bodyPr>
          <a:lstStyle/>
          <a:p>
            <a:r>
              <a:rPr lang="en-US" altLang="zh-CN" dirty="0" smtClean="0"/>
              <a:t>	</a:t>
            </a:r>
            <a:r>
              <a:rPr lang="zh-CN" altLang="en-US" dirty="0" smtClean="0"/>
              <a:t>以上为两个大三度音程的例子。看起来与纯四度与纯五度音程比较相像，不过类拍</a:t>
            </a:r>
            <a:r>
              <a:rPr lang="zh-CN" altLang="en-US" dirty="0"/>
              <a:t>振动</a:t>
            </a:r>
            <a:r>
              <a:rPr lang="zh-CN" altLang="en-US" dirty="0" smtClean="0"/>
              <a:t>在小字三组附近就已经比较明显了。如果</a:t>
            </a:r>
            <a:r>
              <a:rPr lang="zh-CN" altLang="en-US" dirty="0"/>
              <a:t>仔细看会发现，这种类拍振动的图像其实是由每个真正的拍振动中的相同的次级峰相连而成</a:t>
            </a:r>
            <a:r>
              <a:rPr lang="zh-CN" altLang="en-US" dirty="0" smtClean="0"/>
              <a:t>的。</a:t>
            </a:r>
            <a:endParaRPr lang="zh-CN" altLang="en-US" dirty="0"/>
          </a:p>
        </p:txBody>
      </p:sp>
    </p:spTree>
    <p:extLst>
      <p:ext uri="{BB962C8B-B14F-4D97-AF65-F5344CB8AC3E}">
        <p14:creationId xmlns:p14="http://schemas.microsoft.com/office/powerpoint/2010/main" xmlns="" val="42870833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2120</TotalTime>
  <Words>74</Words>
  <Application>Microsoft Office PowerPoint</Application>
  <PresentationFormat>全屏显示(4:3)</PresentationFormat>
  <Paragraphs>54</Paragraphs>
  <Slides>15</Slides>
  <Notes>0</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15</vt:i4>
      </vt:variant>
    </vt:vector>
  </HeadingPairs>
  <TitlesOfParts>
    <vt:vector size="17" baseType="lpstr">
      <vt:lpstr>Office 主题</vt:lpstr>
      <vt:lpstr>Equation</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dell</cp:lastModifiedBy>
  <cp:revision>68</cp:revision>
  <dcterms:created xsi:type="dcterms:W3CDTF">2015-05-15T03:07:54Z</dcterms:created>
  <dcterms:modified xsi:type="dcterms:W3CDTF">2015-05-30T09:23:59Z</dcterms:modified>
</cp:coreProperties>
</file>