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89" r:id="rId4"/>
    <p:sldId id="261" r:id="rId5"/>
    <p:sldId id="333" r:id="rId6"/>
    <p:sldId id="334" r:id="rId7"/>
    <p:sldId id="335" r:id="rId8"/>
    <p:sldId id="332" r:id="rId9"/>
    <p:sldId id="344" r:id="rId10"/>
    <p:sldId id="321" r:id="rId11"/>
    <p:sldId id="338" r:id="rId12"/>
    <p:sldId id="339" r:id="rId13"/>
    <p:sldId id="340" r:id="rId14"/>
    <p:sldId id="341" r:id="rId15"/>
    <p:sldId id="342" r:id="rId16"/>
    <p:sldId id="257" r:id="rId17"/>
    <p:sldId id="303" r:id="rId18"/>
    <p:sldId id="308" r:id="rId19"/>
    <p:sldId id="307" r:id="rId20"/>
    <p:sldId id="306" r:id="rId21"/>
    <p:sldId id="305" r:id="rId22"/>
    <p:sldId id="304" r:id="rId23"/>
    <p:sldId id="309" r:id="rId24"/>
    <p:sldId id="310" r:id="rId25"/>
    <p:sldId id="313" r:id="rId26"/>
    <p:sldId id="312" r:id="rId27"/>
    <p:sldId id="302" r:id="rId28"/>
    <p:sldId id="34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FF00FF"/>
    <a:srgbClr val="CC00FF"/>
    <a:srgbClr val="FF33CC"/>
    <a:srgbClr val="FF66FF"/>
    <a:srgbClr val="0000CC"/>
    <a:srgbClr val="7E0C6E"/>
    <a:srgbClr val="861054"/>
    <a:srgbClr val="8D0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2" Type="http://schemas.openxmlformats.org/officeDocument/2006/relationships/image" Target="../media/image43.wmf"/><Relationship Id="rId16" Type="http://schemas.openxmlformats.org/officeDocument/2006/relationships/image" Target="../media/image57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0.wmf"/><Relationship Id="rId7" Type="http://schemas.openxmlformats.org/officeDocument/2006/relationships/image" Target="../media/image74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3.wmf"/><Relationship Id="rId11" Type="http://schemas.openxmlformats.org/officeDocument/2006/relationships/image" Target="../media/image78.wmf"/><Relationship Id="rId5" Type="http://schemas.openxmlformats.org/officeDocument/2006/relationships/image" Target="../media/image72.wmf"/><Relationship Id="rId10" Type="http://schemas.openxmlformats.org/officeDocument/2006/relationships/image" Target="../media/image77.wmf"/><Relationship Id="rId4" Type="http://schemas.openxmlformats.org/officeDocument/2006/relationships/image" Target="../media/image71.wmf"/><Relationship Id="rId9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4" Type="http://schemas.openxmlformats.org/officeDocument/2006/relationships/image" Target="../media/image8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e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emf"/><Relationship Id="rId5" Type="http://schemas.openxmlformats.org/officeDocument/2006/relationships/image" Target="../media/image97.wmf"/><Relationship Id="rId10" Type="http://schemas.openxmlformats.org/officeDocument/2006/relationships/image" Target="../media/image102.wmf"/><Relationship Id="rId4" Type="http://schemas.openxmlformats.org/officeDocument/2006/relationships/image" Target="../media/image96.wmf"/><Relationship Id="rId9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4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8.wmf"/><Relationship Id="rId2" Type="http://schemas.openxmlformats.org/officeDocument/2006/relationships/image" Target="../media/image117.wmf"/><Relationship Id="rId1" Type="http://schemas.openxmlformats.org/officeDocument/2006/relationships/image" Target="../media/image11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wmf"/><Relationship Id="rId2" Type="http://schemas.openxmlformats.org/officeDocument/2006/relationships/image" Target="../media/image127.wmf"/><Relationship Id="rId1" Type="http://schemas.openxmlformats.org/officeDocument/2006/relationships/image" Target="../media/image126.wmf"/><Relationship Id="rId6" Type="http://schemas.openxmlformats.org/officeDocument/2006/relationships/image" Target="../media/image131.wmf"/><Relationship Id="rId5" Type="http://schemas.openxmlformats.org/officeDocument/2006/relationships/image" Target="../media/image130.wmf"/><Relationship Id="rId4" Type="http://schemas.openxmlformats.org/officeDocument/2006/relationships/image" Target="../media/image129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3.wmf"/><Relationship Id="rId3" Type="http://schemas.openxmlformats.org/officeDocument/2006/relationships/image" Target="../media/image32.wmf"/><Relationship Id="rId7" Type="http://schemas.openxmlformats.org/officeDocument/2006/relationships/image" Target="../media/image1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10" Type="http://schemas.openxmlformats.org/officeDocument/2006/relationships/image" Target="../media/image135.wmf"/><Relationship Id="rId4" Type="http://schemas.openxmlformats.org/officeDocument/2006/relationships/image" Target="../media/image33.wmf"/><Relationship Id="rId9" Type="http://schemas.openxmlformats.org/officeDocument/2006/relationships/image" Target="../media/image13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12" Type="http://schemas.openxmlformats.org/officeDocument/2006/relationships/image" Target="../media/image41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11" Type="http://schemas.openxmlformats.org/officeDocument/2006/relationships/image" Target="../media/image40.wmf"/><Relationship Id="rId5" Type="http://schemas.openxmlformats.org/officeDocument/2006/relationships/image" Target="../media/image34.wmf"/><Relationship Id="rId10" Type="http://schemas.openxmlformats.org/officeDocument/2006/relationships/image" Target="../media/image39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B8B4B-65BD-4A1A-A18F-F1CB03BD043C}" type="datetimeFigureOut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602D4-1B9D-4EDB-A1D6-1C808B0EF6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888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B37AB-998B-4EFD-BC19-5A85A60D5DB4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23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270A9-2F2E-491C-9193-F634E8367642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0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973CC-115E-4087-AA9F-8E55CFFC493F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319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0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197B-465C-4CE4-A24D-68A8D4C68DE0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83644-024C-4B78-A666-1EB552C21BF8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900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9A0E8-090E-4431-B641-CDA1D47E3DC8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20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A924-860F-4AB1-8104-CE329AA6D3A6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643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095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6797A-A11B-4D65-9290-6F610AC64ECC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5349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06F57-C25C-4012-B45D-74E2B656B094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8368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E229-9A99-4ED7-8363-F06A22251122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1DA72-FED3-491C-8B54-9DCADA9482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690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41.bin"/><Relationship Id="rId18" Type="http://schemas.openxmlformats.org/officeDocument/2006/relationships/image" Target="../media/image37.wmf"/><Relationship Id="rId26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21" Type="http://schemas.openxmlformats.org/officeDocument/2006/relationships/oleObject" Target="../embeddings/oleObject45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43.bin"/><Relationship Id="rId25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40.bin"/><Relationship Id="rId24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23" Type="http://schemas.openxmlformats.org/officeDocument/2006/relationships/oleObject" Target="../embeddings/oleObject46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44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3.bin"/><Relationship Id="rId18" Type="http://schemas.openxmlformats.org/officeDocument/2006/relationships/image" Target="../media/image49.wmf"/><Relationship Id="rId26" Type="http://schemas.openxmlformats.org/officeDocument/2006/relationships/image" Target="../media/image53.wmf"/><Relationship Id="rId3" Type="http://schemas.openxmlformats.org/officeDocument/2006/relationships/oleObject" Target="../embeddings/oleObject48.bin"/><Relationship Id="rId21" Type="http://schemas.openxmlformats.org/officeDocument/2006/relationships/oleObject" Target="../embeddings/oleObject57.bin"/><Relationship Id="rId34" Type="http://schemas.openxmlformats.org/officeDocument/2006/relationships/image" Target="../media/image57.wmf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55.bin"/><Relationship Id="rId25" Type="http://schemas.openxmlformats.org/officeDocument/2006/relationships/oleObject" Target="../embeddings/oleObject59.bin"/><Relationship Id="rId33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8.wmf"/><Relationship Id="rId20" Type="http://schemas.openxmlformats.org/officeDocument/2006/relationships/image" Target="../media/image50.wmf"/><Relationship Id="rId29" Type="http://schemas.openxmlformats.org/officeDocument/2006/relationships/oleObject" Target="../embeddings/oleObject61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52.bin"/><Relationship Id="rId24" Type="http://schemas.openxmlformats.org/officeDocument/2006/relationships/image" Target="../media/image52.wmf"/><Relationship Id="rId32" Type="http://schemas.openxmlformats.org/officeDocument/2006/relationships/image" Target="../media/image56.wmf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23" Type="http://schemas.openxmlformats.org/officeDocument/2006/relationships/oleObject" Target="../embeddings/oleObject58.bin"/><Relationship Id="rId28" Type="http://schemas.openxmlformats.org/officeDocument/2006/relationships/image" Target="../media/image54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56.bin"/><Relationship Id="rId31" Type="http://schemas.openxmlformats.org/officeDocument/2006/relationships/oleObject" Target="../embeddings/oleObject62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7.wmf"/><Relationship Id="rId22" Type="http://schemas.openxmlformats.org/officeDocument/2006/relationships/image" Target="../media/image51.wmf"/><Relationship Id="rId27" Type="http://schemas.openxmlformats.org/officeDocument/2006/relationships/oleObject" Target="../embeddings/oleObject60.bin"/><Relationship Id="rId30" Type="http://schemas.openxmlformats.org/officeDocument/2006/relationships/image" Target="../media/image55.wmf"/><Relationship Id="rId8" Type="http://schemas.openxmlformats.org/officeDocument/2006/relationships/image" Target="../media/image4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9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5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67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61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oleObject" Target="../embeddings/oleObject79.bin"/><Relationship Id="rId18" Type="http://schemas.openxmlformats.org/officeDocument/2006/relationships/image" Target="../media/image75.wmf"/><Relationship Id="rId3" Type="http://schemas.openxmlformats.org/officeDocument/2006/relationships/oleObject" Target="../embeddings/oleObject74.bin"/><Relationship Id="rId21" Type="http://schemas.openxmlformats.org/officeDocument/2006/relationships/oleObject" Target="../embeddings/oleObject83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72.wmf"/><Relationship Id="rId1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4.wmf"/><Relationship Id="rId20" Type="http://schemas.openxmlformats.org/officeDocument/2006/relationships/image" Target="../media/image76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78.bin"/><Relationship Id="rId24" Type="http://schemas.openxmlformats.org/officeDocument/2006/relationships/image" Target="../media/image78.wmf"/><Relationship Id="rId5" Type="http://schemas.openxmlformats.org/officeDocument/2006/relationships/oleObject" Target="../embeddings/oleObject75.bin"/><Relationship Id="rId15" Type="http://schemas.openxmlformats.org/officeDocument/2006/relationships/oleObject" Target="../embeddings/oleObject80.bin"/><Relationship Id="rId23" Type="http://schemas.openxmlformats.org/officeDocument/2006/relationships/oleObject" Target="../embeddings/oleObject84.bin"/><Relationship Id="rId10" Type="http://schemas.openxmlformats.org/officeDocument/2006/relationships/image" Target="../media/image71.wmf"/><Relationship Id="rId19" Type="http://schemas.openxmlformats.org/officeDocument/2006/relationships/oleObject" Target="../embeddings/oleObject82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77.bin"/><Relationship Id="rId14" Type="http://schemas.openxmlformats.org/officeDocument/2006/relationships/image" Target="../media/image73.wmf"/><Relationship Id="rId22" Type="http://schemas.openxmlformats.org/officeDocument/2006/relationships/image" Target="../media/image7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2.wmf"/><Relationship Id="rId4" Type="http://schemas.openxmlformats.org/officeDocument/2006/relationships/image" Target="../media/image79.wmf"/><Relationship Id="rId9" Type="http://schemas.openxmlformats.org/officeDocument/2006/relationships/oleObject" Target="../embeddings/oleObject8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12" Type="http://schemas.openxmlformats.org/officeDocument/2006/relationships/image" Target="../media/image8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93.bin"/><Relationship Id="rId5" Type="http://schemas.openxmlformats.org/officeDocument/2006/relationships/oleObject" Target="../embeddings/oleObject90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9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9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oleObject" Target="../embeddings/oleObject104.bin"/><Relationship Id="rId18" Type="http://schemas.openxmlformats.org/officeDocument/2006/relationships/image" Target="../media/image100.wmf"/><Relationship Id="rId3" Type="http://schemas.openxmlformats.org/officeDocument/2006/relationships/oleObject" Target="../embeddings/oleObject99.bin"/><Relationship Id="rId21" Type="http://schemas.openxmlformats.org/officeDocument/2006/relationships/oleObject" Target="../embeddings/oleObject108.bin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97.wmf"/><Relationship Id="rId17" Type="http://schemas.openxmlformats.org/officeDocument/2006/relationships/oleObject" Target="../embeddings/oleObject10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9.emf"/><Relationship Id="rId20" Type="http://schemas.openxmlformats.org/officeDocument/2006/relationships/image" Target="../media/image101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4.wmf"/><Relationship Id="rId11" Type="http://schemas.openxmlformats.org/officeDocument/2006/relationships/oleObject" Target="../embeddings/oleObject103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10" Type="http://schemas.openxmlformats.org/officeDocument/2006/relationships/image" Target="../media/image96.wmf"/><Relationship Id="rId19" Type="http://schemas.openxmlformats.org/officeDocument/2006/relationships/oleObject" Target="../embeddings/oleObject107.bin"/><Relationship Id="rId4" Type="http://schemas.openxmlformats.org/officeDocument/2006/relationships/image" Target="../media/image93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98.emf"/><Relationship Id="rId22" Type="http://schemas.openxmlformats.org/officeDocument/2006/relationships/image" Target="../media/image102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wmf"/><Relationship Id="rId3" Type="http://schemas.openxmlformats.org/officeDocument/2006/relationships/oleObject" Target="../embeddings/oleObject109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04.wmf"/><Relationship Id="rId5" Type="http://schemas.openxmlformats.org/officeDocument/2006/relationships/oleObject" Target="../embeddings/oleObject110.bin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oleObject" Target="../embeddings/oleObject112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18.bin"/><Relationship Id="rId18" Type="http://schemas.openxmlformats.org/officeDocument/2006/relationships/image" Target="../media/image114.wmf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5.bin"/><Relationship Id="rId12" Type="http://schemas.openxmlformats.org/officeDocument/2006/relationships/image" Target="../media/image111.wmf"/><Relationship Id="rId17" Type="http://schemas.openxmlformats.org/officeDocument/2006/relationships/oleObject" Target="../embeddings/oleObject1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3.wmf"/><Relationship Id="rId20" Type="http://schemas.openxmlformats.org/officeDocument/2006/relationships/image" Target="../media/image115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17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19.bin"/><Relationship Id="rId10" Type="http://schemas.openxmlformats.org/officeDocument/2006/relationships/image" Target="../media/image110.wmf"/><Relationship Id="rId19" Type="http://schemas.openxmlformats.org/officeDocument/2006/relationships/oleObject" Target="../embeddings/oleObject121.bin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16.bin"/><Relationship Id="rId14" Type="http://schemas.openxmlformats.org/officeDocument/2006/relationships/image" Target="../media/image11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wmf"/><Relationship Id="rId3" Type="http://schemas.openxmlformats.org/officeDocument/2006/relationships/oleObject" Target="../embeddings/oleObject122.bin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117.wmf"/><Relationship Id="rId5" Type="http://schemas.openxmlformats.org/officeDocument/2006/relationships/oleObject" Target="../embeddings/oleObject123.bin"/><Relationship Id="rId4" Type="http://schemas.openxmlformats.org/officeDocument/2006/relationships/image" Target="../media/image116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30.bin"/><Relationship Id="rId3" Type="http://schemas.openxmlformats.org/officeDocument/2006/relationships/oleObject" Target="../embeddings/oleObject125.bin"/><Relationship Id="rId7" Type="http://schemas.openxmlformats.org/officeDocument/2006/relationships/oleObject" Target="../embeddings/oleObject127.bin"/><Relationship Id="rId12" Type="http://schemas.openxmlformats.org/officeDocument/2006/relationships/image" Target="../media/image123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25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29.bin"/><Relationship Id="rId5" Type="http://schemas.openxmlformats.org/officeDocument/2006/relationships/oleObject" Target="../embeddings/oleObject126.bin"/><Relationship Id="rId15" Type="http://schemas.openxmlformats.org/officeDocument/2006/relationships/oleObject" Target="../embeddings/oleObject131.bin"/><Relationship Id="rId10" Type="http://schemas.openxmlformats.org/officeDocument/2006/relationships/image" Target="../media/image122.wmf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28.bin"/><Relationship Id="rId14" Type="http://schemas.openxmlformats.org/officeDocument/2006/relationships/image" Target="../media/image12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8.wmf"/><Relationship Id="rId13" Type="http://schemas.openxmlformats.org/officeDocument/2006/relationships/oleObject" Target="../embeddings/oleObject137.bin"/><Relationship Id="rId3" Type="http://schemas.openxmlformats.org/officeDocument/2006/relationships/oleObject" Target="../embeddings/oleObject132.bin"/><Relationship Id="rId7" Type="http://schemas.openxmlformats.org/officeDocument/2006/relationships/oleObject" Target="../embeddings/oleObject134.bin"/><Relationship Id="rId12" Type="http://schemas.openxmlformats.org/officeDocument/2006/relationships/image" Target="../media/image1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127.wmf"/><Relationship Id="rId11" Type="http://schemas.openxmlformats.org/officeDocument/2006/relationships/oleObject" Target="../embeddings/oleObject136.bin"/><Relationship Id="rId5" Type="http://schemas.openxmlformats.org/officeDocument/2006/relationships/oleObject" Target="../embeddings/oleObject133.bin"/><Relationship Id="rId10" Type="http://schemas.openxmlformats.org/officeDocument/2006/relationships/image" Target="../media/image129.wmf"/><Relationship Id="rId4" Type="http://schemas.openxmlformats.org/officeDocument/2006/relationships/image" Target="../media/image126.wmf"/><Relationship Id="rId9" Type="http://schemas.openxmlformats.org/officeDocument/2006/relationships/oleObject" Target="../embeddings/oleObject135.bin"/><Relationship Id="rId14" Type="http://schemas.openxmlformats.org/officeDocument/2006/relationships/image" Target="../media/image13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143.bin"/><Relationship Id="rId18" Type="http://schemas.openxmlformats.org/officeDocument/2006/relationships/image" Target="../media/image133.wmf"/><Relationship Id="rId3" Type="http://schemas.openxmlformats.org/officeDocument/2006/relationships/oleObject" Target="../embeddings/oleObject138.bin"/><Relationship Id="rId21" Type="http://schemas.openxmlformats.org/officeDocument/2006/relationships/oleObject" Target="../embeddings/oleObject147.bin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1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2.wmf"/><Relationship Id="rId20" Type="http://schemas.openxmlformats.org/officeDocument/2006/relationships/image" Target="../media/image134.wmf"/><Relationship Id="rId1" Type="http://schemas.openxmlformats.org/officeDocument/2006/relationships/vmlDrawing" Target="../drawings/vmlDrawing24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42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10" Type="http://schemas.openxmlformats.org/officeDocument/2006/relationships/image" Target="../media/image33.wmf"/><Relationship Id="rId19" Type="http://schemas.openxmlformats.org/officeDocument/2006/relationships/oleObject" Target="../embeddings/oleObject146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35.wmf"/><Relationship Id="rId22" Type="http://schemas.openxmlformats.org/officeDocument/2006/relationships/image" Target="../media/image135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8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139351"/>
            <a:ext cx="9144000" cy="1802921"/>
          </a:xfr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大学物理学基础</a:t>
            </a:r>
            <a: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sz="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94758" y="4580626"/>
            <a:ext cx="6858000" cy="186761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物理科学学院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3600" b="1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李祖斌</a:t>
            </a:r>
            <a:endParaRPr lang="en-US" altLang="zh-CN" sz="3600" b="1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3600" b="1" dirty="0"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zbli@nankai.edu.cn</a:t>
            </a:r>
            <a:endParaRPr lang="zh-CN" altLang="en-US" sz="3600" b="1" dirty="0"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26"/>
            <a:ext cx="9144000" cy="886968"/>
          </a:xfrm>
          <a:prstGeom prst="rect">
            <a:avLst/>
          </a:prstGeom>
        </p:spPr>
      </p:pic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F8F8-BBE6-4196-9BDB-D55423015B96}" type="datetime1">
              <a:rPr lang="zh-CN" altLang="en-US" smtClean="0"/>
              <a:t>2020/9/17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396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BD9668D-FF00-40CD-874D-E794973D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171FC4EA-C4B6-4A15-88C1-7D82570D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4" name="Text Box 42">
            <a:extLst>
              <a:ext uri="{FF2B5EF4-FFF2-40B4-BE49-F238E27FC236}">
                <a16:creationId xmlns:a16="http://schemas.microsoft.com/office/drawing/2014/main" id="{094EA0D0-C6E0-40EE-826B-6A0F01430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47" y="332766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动量守恒定律</a:t>
            </a:r>
          </a:p>
        </p:txBody>
      </p:sp>
      <p:graphicFrame>
        <p:nvGraphicFramePr>
          <p:cNvPr id="5" name="对象 4">
            <a:extLst>
              <a:ext uri="{FF2B5EF4-FFF2-40B4-BE49-F238E27FC236}">
                <a16:creationId xmlns:a16="http://schemas.microsoft.com/office/drawing/2014/main" id="{29E6766B-8523-4DBD-BB93-861BBB563A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10223" y="879027"/>
          <a:ext cx="1466850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3" imgW="660240" imgH="406080" progId="Equation.DSMT4">
                  <p:embed/>
                </p:oleObj>
              </mc:Choice>
              <mc:Fallback>
                <p:oleObj name="Equation" r:id="rId3" imgW="660240" imgH="406080" progId="Equation.DSMT4">
                  <p:embed/>
                  <p:pic>
                    <p:nvPicPr>
                      <p:cNvPr id="5" name="对象 4">
                        <a:extLst>
                          <a:ext uri="{FF2B5EF4-FFF2-40B4-BE49-F238E27FC236}">
                            <a16:creationId xmlns:a16="http://schemas.microsoft.com/office/drawing/2014/main" id="{29E6766B-8523-4DBD-BB93-861BBB563A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10223" y="879027"/>
                        <a:ext cx="1466850" cy="898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>
            <a:extLst>
              <a:ext uri="{FF2B5EF4-FFF2-40B4-BE49-F238E27FC236}">
                <a16:creationId xmlns:a16="http://schemas.microsoft.com/office/drawing/2014/main" id="{B5BDE089-9055-46FB-9A03-612305A58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47" y="1066680"/>
            <a:ext cx="56784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质点系统的动量守恒定律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C4470E5F-436E-477C-9E6D-3C908315F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127" y="2899368"/>
            <a:ext cx="6324600" cy="88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当质点系统所受的合外力为零时，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质点系统的总动量就保持不变。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49669DAD-79B6-47B1-8356-4F116DF44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923" y="3945365"/>
            <a:ext cx="78486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* 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系统动量守恒，但每个质点的动量可能变化。</a:t>
            </a:r>
          </a:p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* 动量守恒可在某一方向上成立。</a:t>
            </a:r>
          </a:p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* 动量守恒定律在微观高速范围仍适用。</a:t>
            </a:r>
            <a:endParaRPr kumimoji="1" lang="en-US" altLang="zh-CN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eaLnBrk="1" hangingPunct="1"/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* 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动量守恒是物理学中的基本规律，反映了时空特性，</a:t>
            </a:r>
            <a:r>
              <a:rPr kumimoji="1" lang="zh-CN" altLang="en-US" sz="2800" b="1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是</a:t>
            </a:r>
            <a:r>
              <a:rPr kumimoji="1" lang="zh-CN" altLang="en-US" sz="2800" b="1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空间平移对称性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的体现。</a:t>
            </a:r>
          </a:p>
        </p:txBody>
      </p:sp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A3CFE157-DFD2-4956-A057-805E563647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58353" y="1888404"/>
          <a:ext cx="5697538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5" imgW="2565360" imgH="406080" progId="Equation.DSMT4">
                  <p:embed/>
                </p:oleObj>
              </mc:Choice>
              <mc:Fallback>
                <p:oleObj name="Equation" r:id="rId5" imgW="2565360" imgH="40608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A3CFE157-DFD2-4956-A057-805E563647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58353" y="1888404"/>
                        <a:ext cx="5697538" cy="90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346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utoUpdateAnimBg="0"/>
      <p:bldP spid="7" grpId="0" autoUpdateAnimBg="0"/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组合 47">
            <a:extLst>
              <a:ext uri="{FF2B5EF4-FFF2-40B4-BE49-F238E27FC236}">
                <a16:creationId xmlns:a16="http://schemas.microsoft.com/office/drawing/2014/main" id="{A91B6BA9-08E7-4272-BB17-FD2A20601475}"/>
              </a:ext>
            </a:extLst>
          </p:cNvPr>
          <p:cNvGrpSpPr/>
          <p:nvPr/>
        </p:nvGrpSpPr>
        <p:grpSpPr>
          <a:xfrm>
            <a:off x="6232525" y="2899261"/>
            <a:ext cx="2559050" cy="2711450"/>
            <a:chOff x="6120606" y="2847785"/>
            <a:chExt cx="2559050" cy="2711450"/>
          </a:xfrm>
        </p:grpSpPr>
        <p:grpSp>
          <p:nvGrpSpPr>
            <p:cNvPr id="4" name="Group 2">
              <a:extLst>
                <a:ext uri="{FF2B5EF4-FFF2-40B4-BE49-F238E27FC236}">
                  <a16:creationId xmlns:a16="http://schemas.microsoft.com/office/drawing/2014/main" id="{CE3077BF-C16F-4038-B43E-9BE3726A93B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120606" y="2847785"/>
              <a:ext cx="2559050" cy="2711450"/>
              <a:chOff x="3997" y="1296"/>
              <a:chExt cx="1612" cy="1708"/>
            </a:xfrm>
          </p:grpSpPr>
          <p:grpSp>
            <p:nvGrpSpPr>
              <p:cNvPr id="5" name="Group 3">
                <a:extLst>
                  <a:ext uri="{FF2B5EF4-FFF2-40B4-BE49-F238E27FC236}">
                    <a16:creationId xmlns:a16="http://schemas.microsoft.com/office/drawing/2014/main" id="{EB92DB56-4627-4A09-8ABF-3AFD9D2F5AA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97" y="1296"/>
                <a:ext cx="1612" cy="1708"/>
                <a:chOff x="1412" y="692"/>
                <a:chExt cx="1612" cy="1708"/>
              </a:xfrm>
            </p:grpSpPr>
            <p:sp>
              <p:nvSpPr>
                <p:cNvPr id="15" name="Oval 4">
                  <a:extLst>
                    <a:ext uri="{FF2B5EF4-FFF2-40B4-BE49-F238E27FC236}">
                      <a16:creationId xmlns:a16="http://schemas.microsoft.com/office/drawing/2014/main" id="{6DCC70D1-A584-4F8A-8FB5-D34BA46B90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63" y="773"/>
                  <a:ext cx="1319" cy="1319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16" name="Group 5">
                  <a:extLst>
                    <a:ext uri="{FF2B5EF4-FFF2-40B4-BE49-F238E27FC236}">
                      <a16:creationId xmlns:a16="http://schemas.microsoft.com/office/drawing/2014/main" id="{2B5C454E-D3DE-4E1D-9FE6-D822C18D9C8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412" y="1458"/>
                  <a:ext cx="841" cy="798"/>
                  <a:chOff x="1412" y="1458"/>
                  <a:chExt cx="841" cy="798"/>
                </a:xfrm>
              </p:grpSpPr>
              <p:sp>
                <p:nvSpPr>
                  <p:cNvPr id="19" name="Freeform 6">
                    <a:extLst>
                      <a:ext uri="{FF2B5EF4-FFF2-40B4-BE49-F238E27FC236}">
                        <a16:creationId xmlns:a16="http://schemas.microsoft.com/office/drawing/2014/main" id="{0A92EE10-3910-42F5-AD9A-F81992B4E6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13" y="1458"/>
                    <a:ext cx="2" cy="798"/>
                  </a:xfrm>
                  <a:custGeom>
                    <a:avLst/>
                    <a:gdLst>
                      <a:gd name="T0" fmla="*/ 2 w 2"/>
                      <a:gd name="T1" fmla="*/ 0 h 798"/>
                      <a:gd name="T2" fmla="*/ 0 w 2"/>
                      <a:gd name="T3" fmla="*/ 798 h 798"/>
                      <a:gd name="T4" fmla="*/ 0 60000 65536"/>
                      <a:gd name="T5" fmla="*/ 0 60000 65536"/>
                      <a:gd name="T6" fmla="*/ 0 w 2"/>
                      <a:gd name="T7" fmla="*/ 0 h 798"/>
                      <a:gd name="T8" fmla="*/ 2 w 2"/>
                      <a:gd name="T9" fmla="*/ 798 h 798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2" h="798">
                        <a:moveTo>
                          <a:pt x="2" y="0"/>
                        </a:moveTo>
                        <a:lnTo>
                          <a:pt x="0" y="798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0" name="Freeform 7">
                    <a:extLst>
                      <a:ext uri="{FF2B5EF4-FFF2-40B4-BE49-F238E27FC236}">
                        <a16:creationId xmlns:a16="http://schemas.microsoft.com/office/drawing/2014/main" id="{EA9DBE49-55BC-4D19-AC54-FC473907CE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12" y="2255"/>
                    <a:ext cx="841" cy="1"/>
                  </a:xfrm>
                  <a:custGeom>
                    <a:avLst/>
                    <a:gdLst>
                      <a:gd name="T0" fmla="*/ 0 w 841"/>
                      <a:gd name="T1" fmla="*/ 1 h 1"/>
                      <a:gd name="T2" fmla="*/ 841 w 841"/>
                      <a:gd name="T3" fmla="*/ 0 h 1"/>
                      <a:gd name="T4" fmla="*/ 0 60000 65536"/>
                      <a:gd name="T5" fmla="*/ 0 60000 65536"/>
                      <a:gd name="T6" fmla="*/ 0 w 841"/>
                      <a:gd name="T7" fmla="*/ 0 h 1"/>
                      <a:gd name="T8" fmla="*/ 841 w 841"/>
                      <a:gd name="T9" fmla="*/ 1 h 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841" h="1">
                        <a:moveTo>
                          <a:pt x="0" y="1"/>
                        </a:moveTo>
                        <a:lnTo>
                          <a:pt x="841" y="0"/>
                        </a:lnTo>
                      </a:path>
                    </a:pathLst>
                  </a:custGeom>
                  <a:noFill/>
                  <a:ln w="38100" cap="flat" cmpd="sng">
                    <a:solidFill>
                      <a:srgbClr val="0000FF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" name="Line 8">
                    <a:extLst>
                      <a:ext uri="{FF2B5EF4-FFF2-40B4-BE49-F238E27FC236}">
                        <a16:creationId xmlns:a16="http://schemas.microsoft.com/office/drawing/2014/main" id="{02792217-CA9E-4A75-86D3-E5E757F481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412" y="1469"/>
                    <a:ext cx="144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2" name="Line 9">
                    <a:extLst>
                      <a:ext uri="{FF2B5EF4-FFF2-40B4-BE49-F238E27FC236}">
                        <a16:creationId xmlns:a16="http://schemas.microsoft.com/office/drawing/2014/main" id="{B434B040-4B2B-47CF-BB6C-5BAE76073A5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248" y="2102"/>
                    <a:ext cx="0" cy="141"/>
                  </a:xfrm>
                  <a:prstGeom prst="lin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  <p:sp useBgFill="1">
              <p:nvSpPr>
                <p:cNvPr id="17" name="Rectangle 10">
                  <a:extLst>
                    <a:ext uri="{FF2B5EF4-FFF2-40B4-BE49-F238E27FC236}">
                      <a16:creationId xmlns:a16="http://schemas.microsoft.com/office/drawing/2014/main" id="{95F180D1-05D4-4DD6-A4DA-C589D20C2A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536" y="692"/>
                  <a:ext cx="1392" cy="768"/>
                </a:xfrm>
                <a:prstGeom prst="rect">
                  <a:avLst/>
                </a:prstGeom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 useBgFill="1">
              <p:nvSpPr>
                <p:cNvPr id="18" name="Rectangle 11">
                  <a:extLst>
                    <a:ext uri="{FF2B5EF4-FFF2-40B4-BE49-F238E27FC236}">
                      <a16:creationId xmlns:a16="http://schemas.microsoft.com/office/drawing/2014/main" id="{94A123A3-E23A-45E5-BF83-E214D3B5FA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2160" y="1536"/>
                  <a:ext cx="960" cy="768"/>
                </a:xfrm>
                <a:prstGeom prst="rect">
                  <a:avLst/>
                </a:prstGeom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" name="Oval 12">
                <a:extLst>
                  <a:ext uri="{FF2B5EF4-FFF2-40B4-BE49-F238E27FC236}">
                    <a16:creationId xmlns:a16="http://schemas.microsoft.com/office/drawing/2014/main" id="{BC1C0610-4FBD-4C6E-AF7B-50525FDA5B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798" y="2640"/>
                <a:ext cx="50" cy="50"/>
              </a:xfrm>
              <a:prstGeom prst="ellipse">
                <a:avLst/>
              </a:prstGeom>
              <a:solidFill>
                <a:srgbClr val="9900CC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" name="Group 13">
                <a:extLst>
                  <a:ext uri="{FF2B5EF4-FFF2-40B4-BE49-F238E27FC236}">
                    <a16:creationId xmlns:a16="http://schemas.microsoft.com/office/drawing/2014/main" id="{CF711851-DD39-49D5-B129-861A337C96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4" y="2007"/>
                <a:ext cx="778" cy="400"/>
                <a:chOff x="4324" y="2007"/>
                <a:chExt cx="778" cy="400"/>
              </a:xfrm>
            </p:grpSpPr>
            <p:sp>
              <p:nvSpPr>
                <p:cNvPr id="9" name="Freeform 14">
                  <a:extLst>
                    <a:ext uri="{FF2B5EF4-FFF2-40B4-BE49-F238E27FC236}">
                      <a16:creationId xmlns:a16="http://schemas.microsoft.com/office/drawing/2014/main" id="{8D2E5630-91B7-401F-84B8-21127C4F3C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823" y="2016"/>
                  <a:ext cx="3" cy="391"/>
                </a:xfrm>
                <a:custGeom>
                  <a:avLst/>
                  <a:gdLst>
                    <a:gd name="T0" fmla="*/ 3 w 3"/>
                    <a:gd name="T1" fmla="*/ 0 h 391"/>
                    <a:gd name="T2" fmla="*/ 0 w 3"/>
                    <a:gd name="T3" fmla="*/ 391 h 391"/>
                    <a:gd name="T4" fmla="*/ 0 60000 65536"/>
                    <a:gd name="T5" fmla="*/ 0 60000 65536"/>
                    <a:gd name="T6" fmla="*/ 0 w 3"/>
                    <a:gd name="T7" fmla="*/ 0 h 391"/>
                    <a:gd name="T8" fmla="*/ 3 w 3"/>
                    <a:gd name="T9" fmla="*/ 391 h 39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" h="391">
                      <a:moveTo>
                        <a:pt x="3" y="0"/>
                      </a:moveTo>
                      <a:lnTo>
                        <a:pt x="0" y="39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" name="Freeform 15">
                  <a:extLst>
                    <a:ext uri="{FF2B5EF4-FFF2-40B4-BE49-F238E27FC236}">
                      <a16:creationId xmlns:a16="http://schemas.microsoft.com/office/drawing/2014/main" id="{04155B57-C9CF-4E92-910D-E22C10876A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02813" flipH="1">
                  <a:off x="4324" y="2023"/>
                  <a:ext cx="29" cy="384"/>
                </a:xfrm>
                <a:custGeom>
                  <a:avLst/>
                  <a:gdLst>
                    <a:gd name="T0" fmla="*/ 3 w 3"/>
                    <a:gd name="T1" fmla="*/ 0 h 391"/>
                    <a:gd name="T2" fmla="*/ 0 w 3"/>
                    <a:gd name="T3" fmla="*/ 391 h 391"/>
                    <a:gd name="T4" fmla="*/ 0 60000 65536"/>
                    <a:gd name="T5" fmla="*/ 0 60000 65536"/>
                    <a:gd name="T6" fmla="*/ 0 w 3"/>
                    <a:gd name="T7" fmla="*/ 0 h 391"/>
                    <a:gd name="T8" fmla="*/ 3 w 3"/>
                    <a:gd name="T9" fmla="*/ 391 h 39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" h="391">
                      <a:moveTo>
                        <a:pt x="3" y="0"/>
                      </a:moveTo>
                      <a:lnTo>
                        <a:pt x="0" y="391"/>
                      </a:lnTo>
                    </a:path>
                  </a:pathLst>
                </a:custGeom>
                <a:noFill/>
                <a:ln w="127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11" name="Object 7">
                  <a:extLst>
                    <a:ext uri="{FF2B5EF4-FFF2-40B4-BE49-F238E27FC236}">
                      <a16:creationId xmlns:a16="http://schemas.microsoft.com/office/drawing/2014/main" id="{8822B4C1-03BF-4BED-80C5-6A30CED69F97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492" y="2007"/>
                <a:ext cx="26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896" name="Equation" r:id="rId3" imgW="164880" imgH="228600" progId="Equation.DSMT4">
                        <p:embed/>
                      </p:oleObj>
                    </mc:Choice>
                    <mc:Fallback>
                      <p:oleObj name="Equation" r:id="rId3" imgW="164880" imgH="228600" progId="Equation.DSMT4">
                        <p:embed/>
                        <p:pic>
                          <p:nvPicPr>
                            <p:cNvPr id="11" name="Object 7">
                              <a:extLst>
                                <a:ext uri="{FF2B5EF4-FFF2-40B4-BE49-F238E27FC236}">
                                  <a16:creationId xmlns:a16="http://schemas.microsoft.com/office/drawing/2014/main" id="{8822B4C1-03BF-4BED-80C5-6A30CED69F97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492" y="2007"/>
                              <a:ext cx="26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2" name="Object 8">
                  <a:extLst>
                    <a:ext uri="{FF2B5EF4-FFF2-40B4-BE49-F238E27FC236}">
                      <a16:creationId xmlns:a16="http://schemas.microsoft.com/office/drawing/2014/main" id="{817EED32-3CB9-4174-B4B5-6DB819328815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802" y="2019"/>
                <a:ext cx="300" cy="3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2897" name="Equation" r:id="rId5" imgW="190440" imgH="228600" progId="Equation.DSMT4">
                        <p:embed/>
                      </p:oleObj>
                    </mc:Choice>
                    <mc:Fallback>
                      <p:oleObj name="Equation" r:id="rId5" imgW="190440" imgH="228600" progId="Equation.DSMT4">
                        <p:embed/>
                        <p:pic>
                          <p:nvPicPr>
                            <p:cNvPr id="12" name="Object 8">
                              <a:extLst>
                                <a:ext uri="{FF2B5EF4-FFF2-40B4-BE49-F238E27FC236}">
                                  <a16:creationId xmlns:a16="http://schemas.microsoft.com/office/drawing/2014/main" id="{817EED32-3CB9-4174-B4B5-6DB819328815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802" y="2019"/>
                              <a:ext cx="300" cy="36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4" name="Line 19">
                  <a:extLst>
                    <a:ext uri="{FF2B5EF4-FFF2-40B4-BE49-F238E27FC236}">
                      <a16:creationId xmlns:a16="http://schemas.microsoft.com/office/drawing/2014/main" id="{31A5633B-E45B-4BB6-A1D9-4B74FC5BEB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346" y="2194"/>
                  <a:ext cx="461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 type="arrow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</p:grpSp>
        <p:cxnSp>
          <p:nvCxnSpPr>
            <p:cNvPr id="45" name="直接连接符 44">
              <a:extLst>
                <a:ext uri="{FF2B5EF4-FFF2-40B4-BE49-F238E27FC236}">
                  <a16:creationId xmlns:a16="http://schemas.microsoft.com/office/drawing/2014/main" id="{42A8EEFE-67F1-486B-94E9-987B5F4757E7}"/>
                </a:ext>
              </a:extLst>
            </p:cNvPr>
            <p:cNvCxnSpPr/>
            <p:nvPr/>
          </p:nvCxnSpPr>
          <p:spPr>
            <a:xfrm>
              <a:off x="7804943" y="3976498"/>
              <a:ext cx="0" cy="62388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 Box 39">
            <a:extLst>
              <a:ext uri="{FF2B5EF4-FFF2-40B4-BE49-F238E27FC236}">
                <a16:creationId xmlns:a16="http://schemas.microsoft.com/office/drawing/2014/main" id="{2897FE7A-9814-486B-BEE7-6D9C2C3C3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668" y="280136"/>
            <a:ext cx="8052360" cy="2386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7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：一个有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1/4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圆弧滑槽的导轨质量为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，停在光滑的水平面上，另一质量为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的滑块自圆弧顶点由静止下滑。</a:t>
            </a:r>
            <a:endParaRPr kumimoji="1" lang="en-US" altLang="zh-CN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</a:pP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求：当滑块滑到底时，导轨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在水平面上移动的距离？</a:t>
            </a:r>
            <a:endParaRPr kumimoji="1" lang="zh-CN" altLang="en-US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955E92-7A5C-4AEC-86F1-1AADA9F0D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0743F4B-C6A1-4E75-84EB-DB375A0DB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11</a:t>
            </a:fld>
            <a:endParaRPr lang="zh-CN" altLang="en-US"/>
          </a:p>
        </p:txBody>
      </p:sp>
      <p:grpSp>
        <p:nvGrpSpPr>
          <p:cNvPr id="23" name="Group 21">
            <a:extLst>
              <a:ext uri="{FF2B5EF4-FFF2-40B4-BE49-F238E27FC236}">
                <a16:creationId xmlns:a16="http://schemas.microsoft.com/office/drawing/2014/main" id="{DB01C269-9245-41EF-9BE0-4EC12488DA83}"/>
              </a:ext>
            </a:extLst>
          </p:cNvPr>
          <p:cNvGrpSpPr>
            <a:grpSpLocks/>
          </p:cNvGrpSpPr>
          <p:nvPr/>
        </p:nvGrpSpPr>
        <p:grpSpPr bwMode="auto">
          <a:xfrm>
            <a:off x="5600700" y="1371693"/>
            <a:ext cx="3427412" cy="2684463"/>
            <a:chOff x="3477" y="401"/>
            <a:chExt cx="2159" cy="1691"/>
          </a:xfrm>
        </p:grpSpPr>
        <p:grpSp>
          <p:nvGrpSpPr>
            <p:cNvPr id="24" name="Group 22">
              <a:extLst>
                <a:ext uri="{FF2B5EF4-FFF2-40B4-BE49-F238E27FC236}">
                  <a16:creationId xmlns:a16="http://schemas.microsoft.com/office/drawing/2014/main" id="{83708D14-A0A5-4695-85D6-B61A7F6AD2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84" y="401"/>
              <a:ext cx="1552" cy="1691"/>
              <a:chOff x="2980" y="1477"/>
              <a:chExt cx="1552" cy="1691"/>
            </a:xfrm>
          </p:grpSpPr>
          <p:sp>
            <p:nvSpPr>
              <p:cNvPr id="34" name="Oval 23">
                <a:extLst>
                  <a:ext uri="{FF2B5EF4-FFF2-40B4-BE49-F238E27FC236}">
                    <a16:creationId xmlns:a16="http://schemas.microsoft.com/office/drawing/2014/main" id="{A2D1875C-30C2-4EF6-B80E-31B50C268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40" y="1536"/>
                <a:ext cx="1319" cy="1319"/>
              </a:xfrm>
              <a:prstGeom prst="ellips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D861D9AE-D3D4-4E02-9C01-205E3D041DAC}"/>
                  </a:ext>
                </a:extLst>
              </p:cNvPr>
              <p:cNvSpPr>
                <a:spLocks/>
              </p:cNvSpPr>
              <p:nvPr/>
            </p:nvSpPr>
            <p:spPr bwMode="auto">
              <a:xfrm rot="153178" flipH="1">
                <a:off x="2980" y="2228"/>
                <a:ext cx="29" cy="804"/>
              </a:xfrm>
              <a:custGeom>
                <a:avLst/>
                <a:gdLst>
                  <a:gd name="T0" fmla="*/ 2 w 2"/>
                  <a:gd name="T1" fmla="*/ 0 h 798"/>
                  <a:gd name="T2" fmla="*/ 0 w 2"/>
                  <a:gd name="T3" fmla="*/ 798 h 798"/>
                  <a:gd name="T4" fmla="*/ 0 60000 65536"/>
                  <a:gd name="T5" fmla="*/ 0 60000 65536"/>
                  <a:gd name="T6" fmla="*/ 0 w 2"/>
                  <a:gd name="T7" fmla="*/ 0 h 798"/>
                  <a:gd name="T8" fmla="*/ 2 w 2"/>
                  <a:gd name="T9" fmla="*/ 798 h 79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" h="798">
                    <a:moveTo>
                      <a:pt x="2" y="0"/>
                    </a:moveTo>
                    <a:lnTo>
                      <a:pt x="0" y="798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Freeform 25">
                <a:extLst>
                  <a:ext uri="{FF2B5EF4-FFF2-40B4-BE49-F238E27FC236}">
                    <a16:creationId xmlns:a16="http://schemas.microsoft.com/office/drawing/2014/main" id="{4146BBDE-068A-4786-983D-6DB4C800EC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96" y="3023"/>
                <a:ext cx="841" cy="1"/>
              </a:xfrm>
              <a:custGeom>
                <a:avLst/>
                <a:gdLst>
                  <a:gd name="T0" fmla="*/ 0 w 841"/>
                  <a:gd name="T1" fmla="*/ 1 h 1"/>
                  <a:gd name="T2" fmla="*/ 841 w 841"/>
                  <a:gd name="T3" fmla="*/ 0 h 1"/>
                  <a:gd name="T4" fmla="*/ 0 60000 65536"/>
                  <a:gd name="T5" fmla="*/ 0 60000 65536"/>
                  <a:gd name="T6" fmla="*/ 0 w 841"/>
                  <a:gd name="T7" fmla="*/ 0 h 1"/>
                  <a:gd name="T8" fmla="*/ 841 w 841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41" h="1">
                    <a:moveTo>
                      <a:pt x="0" y="1"/>
                    </a:moveTo>
                    <a:lnTo>
                      <a:pt x="841" y="0"/>
                    </a:lnTo>
                  </a:path>
                </a:pathLst>
              </a:custGeom>
              <a:noFill/>
              <a:ln w="38100" cap="flat" cmpd="sng">
                <a:solidFill>
                  <a:srgbClr val="0000FF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Line 26">
                <a:extLst>
                  <a:ext uri="{FF2B5EF4-FFF2-40B4-BE49-F238E27FC236}">
                    <a16:creationId xmlns:a16="http://schemas.microsoft.com/office/drawing/2014/main" id="{4290FB0B-CED2-4321-989E-4CE886A7DF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96" y="2236"/>
                <a:ext cx="144" cy="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Line 27">
                <a:extLst>
                  <a:ext uri="{FF2B5EF4-FFF2-40B4-BE49-F238E27FC236}">
                    <a16:creationId xmlns:a16="http://schemas.microsoft.com/office/drawing/2014/main" id="{B6A2FEFB-6DD6-4FB6-8AA8-029580684C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32" y="2845"/>
                <a:ext cx="0" cy="188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 useBgFill="1">
            <p:nvSpPr>
              <p:cNvPr id="39" name="Rectangle 28">
                <a:extLst>
                  <a:ext uri="{FF2B5EF4-FFF2-40B4-BE49-F238E27FC236}">
                    <a16:creationId xmlns:a16="http://schemas.microsoft.com/office/drawing/2014/main" id="{67D6017D-0342-40BA-B475-1CE6EE77C8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120" y="1477"/>
                <a:ext cx="1392" cy="751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 useBgFill="1">
            <p:nvSpPr>
              <p:cNvPr id="40" name="Rectangle 29">
                <a:extLst>
                  <a:ext uri="{FF2B5EF4-FFF2-40B4-BE49-F238E27FC236}">
                    <a16:creationId xmlns:a16="http://schemas.microsoft.com/office/drawing/2014/main" id="{1AA5BFF0-1DB8-4521-BFD9-A290BEFF7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3706" y="2342"/>
                <a:ext cx="960" cy="692"/>
              </a:xfrm>
              <a:prstGeom prst="rect">
                <a:avLst/>
              </a:prstGeom>
              <a:ln>
                <a:noFill/>
              </a:ln>
              <a:extLst>
                <a:ext uri="{91240B29-F687-4F45-9708-019B960494DF}">
                  <a14:hiddenLine xmlns:a14="http://schemas.microsoft.com/office/drawing/2010/main" w="381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8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68F7B9A2-0ED5-49FE-AE22-22E22D3C5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7" y="2014"/>
              <a:ext cx="2110" cy="1"/>
            </a:xfrm>
            <a:custGeom>
              <a:avLst/>
              <a:gdLst>
                <a:gd name="T0" fmla="*/ 0 w 2110"/>
                <a:gd name="T1" fmla="*/ 0 h 1"/>
                <a:gd name="T2" fmla="*/ 2110 w 2110"/>
                <a:gd name="T3" fmla="*/ 0 h 1"/>
                <a:gd name="T4" fmla="*/ 0 60000 65536"/>
                <a:gd name="T5" fmla="*/ 0 60000 65536"/>
                <a:gd name="T6" fmla="*/ 0 w 2110"/>
                <a:gd name="T7" fmla="*/ 0 h 1"/>
                <a:gd name="T8" fmla="*/ 2110 w 2110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10" h="1">
                  <a:moveTo>
                    <a:pt x="0" y="0"/>
                  </a:moveTo>
                  <a:lnTo>
                    <a:pt x="2110" y="0"/>
                  </a:lnTo>
                </a:path>
              </a:pathLst>
            </a:custGeom>
            <a:noFill/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DB934600-8A62-4009-B75D-252ADDC8D0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2" y="1123"/>
              <a:ext cx="50" cy="50"/>
            </a:xfrm>
            <a:prstGeom prst="ellipse">
              <a:avLst/>
            </a:prstGeom>
            <a:solidFill>
              <a:srgbClr val="9900CC"/>
            </a:solidFill>
            <a:ln w="38100">
              <a:solidFill>
                <a:srgbClr val="99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7" name="Line 32">
              <a:extLst>
                <a:ext uri="{FF2B5EF4-FFF2-40B4-BE49-F238E27FC236}">
                  <a16:creationId xmlns:a16="http://schemas.microsoft.com/office/drawing/2014/main" id="{3525D91E-B2C2-48A6-A216-ADFB8099EB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26" y="720"/>
              <a:ext cx="0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Freeform 33">
              <a:extLst>
                <a:ext uri="{FF2B5EF4-FFF2-40B4-BE49-F238E27FC236}">
                  <a16:creationId xmlns:a16="http://schemas.microsoft.com/office/drawing/2014/main" id="{E50302A4-CCA4-40D3-B786-1862CDED3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4300" y="1153"/>
              <a:ext cx="644" cy="3"/>
            </a:xfrm>
            <a:custGeom>
              <a:avLst/>
              <a:gdLst>
                <a:gd name="T0" fmla="*/ 0 w 644"/>
                <a:gd name="T1" fmla="*/ 3 h 3"/>
                <a:gd name="T2" fmla="*/ 644 w 644"/>
                <a:gd name="T3" fmla="*/ 0 h 3"/>
                <a:gd name="T4" fmla="*/ 0 60000 65536"/>
                <a:gd name="T5" fmla="*/ 0 60000 65536"/>
                <a:gd name="T6" fmla="*/ 0 w 644"/>
                <a:gd name="T7" fmla="*/ 0 h 3"/>
                <a:gd name="T8" fmla="*/ 644 w 644"/>
                <a:gd name="T9" fmla="*/ 3 h 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4" h="3">
                  <a:moveTo>
                    <a:pt x="0" y="3"/>
                  </a:moveTo>
                  <a:lnTo>
                    <a:pt x="644" y="0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Freeform 34">
              <a:extLst>
                <a:ext uri="{FF2B5EF4-FFF2-40B4-BE49-F238E27FC236}">
                  <a16:creationId xmlns:a16="http://schemas.microsoft.com/office/drawing/2014/main" id="{2B4E0B15-C234-4E33-A709-F032A892990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27" y="1135"/>
              <a:ext cx="4" cy="634"/>
            </a:xfrm>
            <a:custGeom>
              <a:avLst/>
              <a:gdLst>
                <a:gd name="T0" fmla="*/ 4 w 4"/>
                <a:gd name="T1" fmla="*/ 0 h 634"/>
                <a:gd name="T2" fmla="*/ 0 w 4"/>
                <a:gd name="T3" fmla="*/ 634 h 634"/>
                <a:gd name="T4" fmla="*/ 0 60000 65536"/>
                <a:gd name="T5" fmla="*/ 0 60000 65536"/>
                <a:gd name="T6" fmla="*/ 0 w 4"/>
                <a:gd name="T7" fmla="*/ 0 h 634"/>
                <a:gd name="T8" fmla="*/ 4 w 4"/>
                <a:gd name="T9" fmla="*/ 634 h 63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634">
                  <a:moveTo>
                    <a:pt x="4" y="0"/>
                  </a:moveTo>
                  <a:lnTo>
                    <a:pt x="0" y="63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0" name="Object 2">
              <a:extLst>
                <a:ext uri="{FF2B5EF4-FFF2-40B4-BE49-F238E27FC236}">
                  <a16:creationId xmlns:a16="http://schemas.microsoft.com/office/drawing/2014/main" id="{97C8C7E2-BA72-4307-9B1C-FE36B1D22EF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32" y="911"/>
            <a:ext cx="239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8" name="Equation" r:id="rId7" imgW="164880" imgH="164880" progId="Equation.DSMT4">
                    <p:embed/>
                  </p:oleObj>
                </mc:Choice>
                <mc:Fallback>
                  <p:oleObj name="Equation" r:id="rId7" imgW="164880" imgH="164880" progId="Equation.DSMT4">
                    <p:embed/>
                    <p:pic>
                      <p:nvPicPr>
                        <p:cNvPr id="30" name="Object 2">
                          <a:extLst>
                            <a:ext uri="{FF2B5EF4-FFF2-40B4-BE49-F238E27FC236}">
                              <a16:creationId xmlns:a16="http://schemas.microsoft.com/office/drawing/2014/main" id="{97C8C7E2-BA72-4307-9B1C-FE36B1D22EF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32" y="911"/>
                          <a:ext cx="239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">
              <a:extLst>
                <a:ext uri="{FF2B5EF4-FFF2-40B4-BE49-F238E27FC236}">
                  <a16:creationId xmlns:a16="http://schemas.microsoft.com/office/drawing/2014/main" id="{2A859DE1-F4AB-47F5-AAC6-64C50058B00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66" y="1769"/>
            <a:ext cx="211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899" name="Equation" r:id="rId9" imgW="139680" imgH="139680" progId="Equation.DSMT4">
                    <p:embed/>
                  </p:oleObj>
                </mc:Choice>
                <mc:Fallback>
                  <p:oleObj name="Equation" r:id="rId9" imgW="139680" imgH="139680" progId="Equation.DSMT4">
                    <p:embed/>
                    <p:pic>
                      <p:nvPicPr>
                        <p:cNvPr id="31" name="Object 3">
                          <a:extLst>
                            <a:ext uri="{FF2B5EF4-FFF2-40B4-BE49-F238E27FC236}">
                              <a16:creationId xmlns:a16="http://schemas.microsoft.com/office/drawing/2014/main" id="{2A859DE1-F4AB-47F5-AAC6-64C50058B00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66" y="1769"/>
                          <a:ext cx="211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4">
              <a:extLst>
                <a:ext uri="{FF2B5EF4-FFF2-40B4-BE49-F238E27FC236}">
                  <a16:creationId xmlns:a16="http://schemas.microsoft.com/office/drawing/2014/main" id="{0B8EC01D-F3F9-44B2-A663-35C7040457B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59" y="907"/>
            <a:ext cx="279" cy="2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00" name="Equation" r:id="rId11" imgW="177480" imgH="139680" progId="Equation.DSMT4">
                    <p:embed/>
                  </p:oleObj>
                </mc:Choice>
                <mc:Fallback>
                  <p:oleObj name="Equation" r:id="rId11" imgW="177480" imgH="139680" progId="Equation.DSMT4">
                    <p:embed/>
                    <p:pic>
                      <p:nvPicPr>
                        <p:cNvPr id="32" name="Object 4">
                          <a:extLst>
                            <a:ext uri="{FF2B5EF4-FFF2-40B4-BE49-F238E27FC236}">
                              <a16:creationId xmlns:a16="http://schemas.microsoft.com/office/drawing/2014/main" id="{0B8EC01D-F3F9-44B2-A663-35C7040457B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9" y="907"/>
                          <a:ext cx="279" cy="2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5">
              <a:extLst>
                <a:ext uri="{FF2B5EF4-FFF2-40B4-BE49-F238E27FC236}">
                  <a16:creationId xmlns:a16="http://schemas.microsoft.com/office/drawing/2014/main" id="{7CA1FFBC-8C24-4341-A5B4-65354E89431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271" y="1678"/>
            <a:ext cx="294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901" name="Equation" r:id="rId13" imgW="203040" imgH="164880" progId="Equation.DSMT4">
                    <p:embed/>
                  </p:oleObj>
                </mc:Choice>
                <mc:Fallback>
                  <p:oleObj name="Equation" r:id="rId13" imgW="203040" imgH="164880" progId="Equation.DSMT4">
                    <p:embed/>
                    <p:pic>
                      <p:nvPicPr>
                        <p:cNvPr id="33" name="Object 5">
                          <a:extLst>
                            <a:ext uri="{FF2B5EF4-FFF2-40B4-BE49-F238E27FC236}">
                              <a16:creationId xmlns:a16="http://schemas.microsoft.com/office/drawing/2014/main" id="{7CA1FFBC-8C24-4341-A5B4-65354E89431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71" y="1678"/>
                          <a:ext cx="294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3" name="Text Box 41">
            <a:extLst>
              <a:ext uri="{FF2B5EF4-FFF2-40B4-BE49-F238E27FC236}">
                <a16:creationId xmlns:a16="http://schemas.microsoft.com/office/drawing/2014/main" id="{B117DD19-831B-451D-9162-B7DE05D247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962" y="2943318"/>
            <a:ext cx="4827588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选如图坐标系，在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下滑</a:t>
            </a:r>
          </a:p>
          <a:p>
            <a:pPr eaLnBrk="1" hangingPunct="1">
              <a:lnSpc>
                <a:spcPct val="125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过程中，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和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组成的系统在</a:t>
            </a:r>
          </a:p>
          <a:p>
            <a:pPr eaLnBrk="1" hangingPunct="1">
              <a:lnSpc>
                <a:spcPct val="125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水平方向上合外力为零，因此</a:t>
            </a:r>
          </a:p>
          <a:p>
            <a:pPr eaLnBrk="1" hangingPunct="1">
              <a:lnSpc>
                <a:spcPct val="125000"/>
              </a:lnSpc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水平方向上动量守恒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64700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DC2277B-BFFD-4A5C-B726-E19983C06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8A9779F-FF03-4477-9FE6-128A44C2C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12</a:t>
            </a:fld>
            <a:endParaRPr lang="zh-CN" altLang="en-US"/>
          </a:p>
        </p:txBody>
      </p: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6DC9E7D1-0CD3-410D-B916-D0FCF0F9E83A}"/>
              </a:ext>
            </a:extLst>
          </p:cNvPr>
          <p:cNvGrpSpPr/>
          <p:nvPr/>
        </p:nvGrpSpPr>
        <p:grpSpPr>
          <a:xfrm>
            <a:off x="5600700" y="1371693"/>
            <a:ext cx="3427412" cy="4239018"/>
            <a:chOff x="5600700" y="1371693"/>
            <a:chExt cx="3427412" cy="4239018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83222AB1-7904-4972-992B-5C122AE1ACA0}"/>
                </a:ext>
              </a:extLst>
            </p:cNvPr>
            <p:cNvGrpSpPr/>
            <p:nvPr/>
          </p:nvGrpSpPr>
          <p:grpSpPr>
            <a:xfrm>
              <a:off x="6232525" y="2899261"/>
              <a:ext cx="2559050" cy="2711450"/>
              <a:chOff x="6120606" y="2847785"/>
              <a:chExt cx="2559050" cy="2711450"/>
            </a:xfrm>
          </p:grpSpPr>
          <p:grpSp>
            <p:nvGrpSpPr>
              <p:cNvPr id="5" name="Group 2">
                <a:extLst>
                  <a:ext uri="{FF2B5EF4-FFF2-40B4-BE49-F238E27FC236}">
                    <a16:creationId xmlns:a16="http://schemas.microsoft.com/office/drawing/2014/main" id="{FC1A9B34-D532-4D7D-BF8E-607532876B2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0606" y="2847785"/>
                <a:ext cx="2559050" cy="2711450"/>
                <a:chOff x="3997" y="1296"/>
                <a:chExt cx="1612" cy="1708"/>
              </a:xfrm>
            </p:grpSpPr>
            <p:grpSp>
              <p:nvGrpSpPr>
                <p:cNvPr id="7" name="Group 3">
                  <a:extLst>
                    <a:ext uri="{FF2B5EF4-FFF2-40B4-BE49-F238E27FC236}">
                      <a16:creationId xmlns:a16="http://schemas.microsoft.com/office/drawing/2014/main" id="{4B3EB874-D07E-491A-9E77-F6354C9C56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97" y="1296"/>
                  <a:ext cx="1612" cy="1708"/>
                  <a:chOff x="1412" y="692"/>
                  <a:chExt cx="1612" cy="1708"/>
                </a:xfrm>
              </p:grpSpPr>
              <p:sp>
                <p:nvSpPr>
                  <p:cNvPr id="15" name="Oval 4">
                    <a:extLst>
                      <a:ext uri="{FF2B5EF4-FFF2-40B4-BE49-F238E27FC236}">
                        <a16:creationId xmlns:a16="http://schemas.microsoft.com/office/drawing/2014/main" id="{DC608E41-5C41-4117-99AE-0C89941AD69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63" y="773"/>
                    <a:ext cx="1319" cy="1319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6" name="Group 5">
                    <a:extLst>
                      <a:ext uri="{FF2B5EF4-FFF2-40B4-BE49-F238E27FC236}">
                        <a16:creationId xmlns:a16="http://schemas.microsoft.com/office/drawing/2014/main" id="{D8E966C6-17D9-40FA-800D-1D2837B3CEE4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412" y="1458"/>
                    <a:ext cx="841" cy="798"/>
                    <a:chOff x="1412" y="1458"/>
                    <a:chExt cx="841" cy="798"/>
                  </a:xfrm>
                </p:grpSpPr>
                <p:sp>
                  <p:nvSpPr>
                    <p:cNvPr id="19" name="Freeform 6">
                      <a:extLst>
                        <a:ext uri="{FF2B5EF4-FFF2-40B4-BE49-F238E27FC236}">
                          <a16:creationId xmlns:a16="http://schemas.microsoft.com/office/drawing/2014/main" id="{1657F3BA-8491-4658-8B7B-38071A2C7D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13" y="1458"/>
                      <a:ext cx="2" cy="798"/>
                    </a:xfrm>
                    <a:custGeom>
                      <a:avLst/>
                      <a:gdLst>
                        <a:gd name="T0" fmla="*/ 2 w 2"/>
                        <a:gd name="T1" fmla="*/ 0 h 798"/>
                        <a:gd name="T2" fmla="*/ 0 w 2"/>
                        <a:gd name="T3" fmla="*/ 798 h 798"/>
                        <a:gd name="T4" fmla="*/ 0 60000 65536"/>
                        <a:gd name="T5" fmla="*/ 0 60000 65536"/>
                        <a:gd name="T6" fmla="*/ 0 w 2"/>
                        <a:gd name="T7" fmla="*/ 0 h 798"/>
                        <a:gd name="T8" fmla="*/ 2 w 2"/>
                        <a:gd name="T9" fmla="*/ 798 h 79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" h="798">
                          <a:moveTo>
                            <a:pt x="2" y="0"/>
                          </a:moveTo>
                          <a:lnTo>
                            <a:pt x="0" y="798"/>
                          </a:lnTo>
                        </a:path>
                      </a:pathLst>
                    </a:custGeom>
                    <a:noFill/>
                    <a:ln w="38100" cap="flat" cmpd="sng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2800">
                        <a:latin typeface="Times New Roman" panose="02020603050405020304" pitchFamily="18" charset="0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0" name="Freeform 7">
                      <a:extLst>
                        <a:ext uri="{FF2B5EF4-FFF2-40B4-BE49-F238E27FC236}">
                          <a16:creationId xmlns:a16="http://schemas.microsoft.com/office/drawing/2014/main" id="{1E0DA883-B827-4D15-B054-96750800822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12" y="2255"/>
                      <a:ext cx="841" cy="1"/>
                    </a:xfrm>
                    <a:custGeom>
                      <a:avLst/>
                      <a:gdLst>
                        <a:gd name="T0" fmla="*/ 0 w 841"/>
                        <a:gd name="T1" fmla="*/ 1 h 1"/>
                        <a:gd name="T2" fmla="*/ 841 w 841"/>
                        <a:gd name="T3" fmla="*/ 0 h 1"/>
                        <a:gd name="T4" fmla="*/ 0 60000 65536"/>
                        <a:gd name="T5" fmla="*/ 0 60000 65536"/>
                        <a:gd name="T6" fmla="*/ 0 w 841"/>
                        <a:gd name="T7" fmla="*/ 0 h 1"/>
                        <a:gd name="T8" fmla="*/ 841 w 841"/>
                        <a:gd name="T9" fmla="*/ 1 h 1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41" h="1">
                          <a:moveTo>
                            <a:pt x="0" y="1"/>
                          </a:moveTo>
                          <a:lnTo>
                            <a:pt x="841" y="0"/>
                          </a:lnTo>
                        </a:path>
                      </a:pathLst>
                    </a:custGeom>
                    <a:noFill/>
                    <a:ln w="38100" cap="flat" cmpd="sng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2800">
                        <a:latin typeface="Times New Roman" panose="02020603050405020304" pitchFamily="18" charset="0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1" name="Line 8">
                      <a:extLst>
                        <a:ext uri="{FF2B5EF4-FFF2-40B4-BE49-F238E27FC236}">
                          <a16:creationId xmlns:a16="http://schemas.microsoft.com/office/drawing/2014/main" id="{5FFA0DC7-C123-4AA2-8D40-179121C6589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2" y="1469"/>
                      <a:ext cx="14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2800">
                        <a:latin typeface="Times New Roman" panose="02020603050405020304" pitchFamily="18" charset="0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22" name="Line 9">
                      <a:extLst>
                        <a:ext uri="{FF2B5EF4-FFF2-40B4-BE49-F238E27FC236}">
                          <a16:creationId xmlns:a16="http://schemas.microsoft.com/office/drawing/2014/main" id="{7FE685B4-11E5-44BD-BDE2-32F096ED6DA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48" y="2102"/>
                      <a:ext cx="0" cy="14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2800">
                        <a:latin typeface="Times New Roman" panose="02020603050405020304" pitchFamily="18" charset="0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 useBgFill="1">
                <p:nvSpPr>
                  <p:cNvPr id="17" name="Rectangle 10">
                    <a:extLst>
                      <a:ext uri="{FF2B5EF4-FFF2-40B4-BE49-F238E27FC236}">
                        <a16:creationId xmlns:a16="http://schemas.microsoft.com/office/drawing/2014/main" id="{FF2BA983-CDFD-44B0-8673-B79DD4FB6D0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692"/>
                    <a:ext cx="1392" cy="768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 useBgFill="1">
                <p:nvSpPr>
                  <p:cNvPr id="18" name="Rectangle 11">
                    <a:extLst>
                      <a:ext uri="{FF2B5EF4-FFF2-40B4-BE49-F238E27FC236}">
                        <a16:creationId xmlns:a16="http://schemas.microsoft.com/office/drawing/2014/main" id="{C9C6546C-3BC4-45F3-8EC2-43DCC8C3BE8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2160" y="1536"/>
                    <a:ext cx="960" cy="768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8" name="Oval 12">
                  <a:extLst>
                    <a:ext uri="{FF2B5EF4-FFF2-40B4-BE49-F238E27FC236}">
                      <a16:creationId xmlns:a16="http://schemas.microsoft.com/office/drawing/2014/main" id="{0253303D-84E7-40AC-AF32-EE7354B7122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8" y="2640"/>
                  <a:ext cx="50" cy="50"/>
                </a:xfrm>
                <a:prstGeom prst="ellipse">
                  <a:avLst/>
                </a:prstGeom>
                <a:solidFill>
                  <a:srgbClr val="9900CC"/>
                </a:solidFill>
                <a:ln w="38100">
                  <a:solidFill>
                    <a:srgbClr val="99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9" name="Group 13">
                  <a:extLst>
                    <a:ext uri="{FF2B5EF4-FFF2-40B4-BE49-F238E27FC236}">
                      <a16:creationId xmlns:a16="http://schemas.microsoft.com/office/drawing/2014/main" id="{5B8A1202-BD01-4475-9A78-8E8F0444F44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4" y="2007"/>
                  <a:ext cx="778" cy="400"/>
                  <a:chOff x="4324" y="2007"/>
                  <a:chExt cx="778" cy="400"/>
                </a:xfrm>
              </p:grpSpPr>
              <p:sp>
                <p:nvSpPr>
                  <p:cNvPr id="10" name="Freeform 14">
                    <a:extLst>
                      <a:ext uri="{FF2B5EF4-FFF2-40B4-BE49-F238E27FC236}">
                        <a16:creationId xmlns:a16="http://schemas.microsoft.com/office/drawing/2014/main" id="{F832E5BF-AA0D-406D-91F9-01537C0549D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3" y="2016"/>
                    <a:ext cx="3" cy="391"/>
                  </a:xfrm>
                  <a:custGeom>
                    <a:avLst/>
                    <a:gdLst>
                      <a:gd name="T0" fmla="*/ 3 w 3"/>
                      <a:gd name="T1" fmla="*/ 0 h 391"/>
                      <a:gd name="T2" fmla="*/ 0 w 3"/>
                      <a:gd name="T3" fmla="*/ 391 h 391"/>
                      <a:gd name="T4" fmla="*/ 0 60000 65536"/>
                      <a:gd name="T5" fmla="*/ 0 60000 65536"/>
                      <a:gd name="T6" fmla="*/ 0 w 3"/>
                      <a:gd name="T7" fmla="*/ 0 h 391"/>
                      <a:gd name="T8" fmla="*/ 3 w 3"/>
                      <a:gd name="T9" fmla="*/ 391 h 39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" h="391">
                        <a:moveTo>
                          <a:pt x="3" y="0"/>
                        </a:moveTo>
                        <a:lnTo>
                          <a:pt x="0" y="391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1" name="Freeform 15">
                    <a:extLst>
                      <a:ext uri="{FF2B5EF4-FFF2-40B4-BE49-F238E27FC236}">
                        <a16:creationId xmlns:a16="http://schemas.microsoft.com/office/drawing/2014/main" id="{B32D960E-BB17-4192-8245-A4863707817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302813" flipH="1">
                    <a:off x="4324" y="2023"/>
                    <a:ext cx="29" cy="384"/>
                  </a:xfrm>
                  <a:custGeom>
                    <a:avLst/>
                    <a:gdLst>
                      <a:gd name="T0" fmla="*/ 3 w 3"/>
                      <a:gd name="T1" fmla="*/ 0 h 391"/>
                      <a:gd name="T2" fmla="*/ 0 w 3"/>
                      <a:gd name="T3" fmla="*/ 391 h 391"/>
                      <a:gd name="T4" fmla="*/ 0 60000 65536"/>
                      <a:gd name="T5" fmla="*/ 0 60000 65536"/>
                      <a:gd name="T6" fmla="*/ 0 w 3"/>
                      <a:gd name="T7" fmla="*/ 0 h 391"/>
                      <a:gd name="T8" fmla="*/ 3 w 3"/>
                      <a:gd name="T9" fmla="*/ 391 h 39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" h="391">
                        <a:moveTo>
                          <a:pt x="3" y="0"/>
                        </a:moveTo>
                        <a:lnTo>
                          <a:pt x="0" y="391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12" name="Object 7">
                    <a:extLst>
                      <a:ext uri="{FF2B5EF4-FFF2-40B4-BE49-F238E27FC236}">
                        <a16:creationId xmlns:a16="http://schemas.microsoft.com/office/drawing/2014/main" id="{9B7B1EB0-2513-4BF3-88C9-6A897AA6190C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4492" y="2007"/>
                  <a:ext cx="260" cy="36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4046" name="Equation" r:id="rId3" imgW="164880" imgH="228600" progId="Equation.DSMT4">
                          <p:embed/>
                        </p:oleObj>
                      </mc:Choice>
                      <mc:Fallback>
                        <p:oleObj name="Equation" r:id="rId3" imgW="164880" imgH="228600" progId="Equation.DSMT4">
                          <p:embed/>
                          <p:pic>
                            <p:nvPicPr>
                              <p:cNvPr id="12" name="Object 7">
                                <a:extLst>
                                  <a:ext uri="{FF2B5EF4-FFF2-40B4-BE49-F238E27FC236}">
                                    <a16:creationId xmlns:a16="http://schemas.microsoft.com/office/drawing/2014/main" id="{9B7B1EB0-2513-4BF3-88C9-6A897AA6190C}"/>
                                  </a:ext>
                                </a:extLst>
                              </p:cNvPr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92" y="2007"/>
                                <a:ext cx="260" cy="36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13" name="Object 8">
                    <a:extLst>
                      <a:ext uri="{FF2B5EF4-FFF2-40B4-BE49-F238E27FC236}">
                        <a16:creationId xmlns:a16="http://schemas.microsoft.com/office/drawing/2014/main" id="{FBC9C22A-F822-47E6-8095-F8D0A78EA39A}"/>
                      </a:ext>
                    </a:extLst>
                  </p:cNvPr>
                  <p:cNvGraphicFramePr>
                    <a:graphicFrameLocks noChangeAspect="1"/>
                  </p:cNvGraphicFramePr>
                  <p:nvPr/>
                </p:nvGraphicFramePr>
                <p:xfrm>
                  <a:off x="4802" y="2019"/>
                  <a:ext cx="300" cy="36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4047" name="Equation" r:id="rId5" imgW="190440" imgH="228600" progId="Equation.DSMT4">
                          <p:embed/>
                        </p:oleObj>
                      </mc:Choice>
                      <mc:Fallback>
                        <p:oleObj name="Equation" r:id="rId5" imgW="190440" imgH="228600" progId="Equation.DSMT4">
                          <p:embed/>
                          <p:pic>
                            <p:nvPicPr>
                              <p:cNvPr id="13" name="Object 8">
                                <a:extLst>
                                  <a:ext uri="{FF2B5EF4-FFF2-40B4-BE49-F238E27FC236}">
                                    <a16:creationId xmlns:a16="http://schemas.microsoft.com/office/drawing/2014/main" id="{FBC9C22A-F822-47E6-8095-F8D0A78EA39A}"/>
                                  </a:ext>
                                </a:extLst>
                              </p:cNvPr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802" y="2019"/>
                                <a:ext cx="300" cy="36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14" name="Line 19">
                    <a:extLst>
                      <a:ext uri="{FF2B5EF4-FFF2-40B4-BE49-F238E27FC236}">
                        <a16:creationId xmlns:a16="http://schemas.microsoft.com/office/drawing/2014/main" id="{7E0C83B8-C9B3-4158-8ECC-9D390572AB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46" y="2194"/>
                    <a:ext cx="46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cxnSp>
            <p:nvCxnSpPr>
              <p:cNvPr id="6" name="直接连接符 5">
                <a:extLst>
                  <a:ext uri="{FF2B5EF4-FFF2-40B4-BE49-F238E27FC236}">
                    <a16:creationId xmlns:a16="http://schemas.microsoft.com/office/drawing/2014/main" id="{49528767-AEEF-42CC-BA14-D934E8672E4C}"/>
                  </a:ext>
                </a:extLst>
              </p:cNvPr>
              <p:cNvCxnSpPr/>
              <p:nvPr/>
            </p:nvCxnSpPr>
            <p:spPr>
              <a:xfrm>
                <a:off x="7804943" y="3976498"/>
                <a:ext cx="0" cy="6238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1">
              <a:extLst>
                <a:ext uri="{FF2B5EF4-FFF2-40B4-BE49-F238E27FC236}">
                  <a16:creationId xmlns:a16="http://schemas.microsoft.com/office/drawing/2014/main" id="{46C8A050-2E8C-420E-9471-F836BA9F05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600700" y="1371693"/>
              <a:ext cx="3427412" cy="2684463"/>
              <a:chOff x="3477" y="401"/>
              <a:chExt cx="2159" cy="1691"/>
            </a:xfrm>
          </p:grpSpPr>
          <p:grpSp>
            <p:nvGrpSpPr>
              <p:cNvPr id="24" name="Group 22">
                <a:extLst>
                  <a:ext uri="{FF2B5EF4-FFF2-40B4-BE49-F238E27FC236}">
                    <a16:creationId xmlns:a16="http://schemas.microsoft.com/office/drawing/2014/main" id="{8B7A6F80-6A3B-4D3F-A4AE-2091C9C0932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4" y="401"/>
                <a:ext cx="1552" cy="1691"/>
                <a:chOff x="2980" y="1477"/>
                <a:chExt cx="1552" cy="1691"/>
              </a:xfrm>
            </p:grpSpPr>
            <p:sp>
              <p:nvSpPr>
                <p:cNvPr id="34" name="Oval 23">
                  <a:extLst>
                    <a:ext uri="{FF2B5EF4-FFF2-40B4-BE49-F238E27FC236}">
                      <a16:creationId xmlns:a16="http://schemas.microsoft.com/office/drawing/2014/main" id="{36C2E9B4-ED43-46D5-AA64-D34F3FB854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0" y="1536"/>
                  <a:ext cx="1319" cy="1319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5" name="Freeform 24">
                  <a:extLst>
                    <a:ext uri="{FF2B5EF4-FFF2-40B4-BE49-F238E27FC236}">
                      <a16:creationId xmlns:a16="http://schemas.microsoft.com/office/drawing/2014/main" id="{BA390B9A-501D-4B70-BD5E-A94AF1EDD3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3178" flipH="1">
                  <a:off x="2980" y="2228"/>
                  <a:ext cx="29" cy="804"/>
                </a:xfrm>
                <a:custGeom>
                  <a:avLst/>
                  <a:gdLst>
                    <a:gd name="T0" fmla="*/ 2 w 2"/>
                    <a:gd name="T1" fmla="*/ 0 h 798"/>
                    <a:gd name="T2" fmla="*/ 0 w 2"/>
                    <a:gd name="T3" fmla="*/ 798 h 798"/>
                    <a:gd name="T4" fmla="*/ 0 60000 65536"/>
                    <a:gd name="T5" fmla="*/ 0 60000 65536"/>
                    <a:gd name="T6" fmla="*/ 0 w 2"/>
                    <a:gd name="T7" fmla="*/ 0 h 798"/>
                    <a:gd name="T8" fmla="*/ 2 w 2"/>
                    <a:gd name="T9" fmla="*/ 798 h 79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" h="798">
                      <a:moveTo>
                        <a:pt x="2" y="0"/>
                      </a:moveTo>
                      <a:lnTo>
                        <a:pt x="0" y="798"/>
                      </a:lnTo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Freeform 25">
                  <a:extLst>
                    <a:ext uri="{FF2B5EF4-FFF2-40B4-BE49-F238E27FC236}">
                      <a16:creationId xmlns:a16="http://schemas.microsoft.com/office/drawing/2014/main" id="{2916D6A4-2D6A-4693-8BF2-A9F636796DF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6" y="3023"/>
                  <a:ext cx="841" cy="1"/>
                </a:xfrm>
                <a:custGeom>
                  <a:avLst/>
                  <a:gdLst>
                    <a:gd name="T0" fmla="*/ 0 w 841"/>
                    <a:gd name="T1" fmla="*/ 1 h 1"/>
                    <a:gd name="T2" fmla="*/ 841 w 841"/>
                    <a:gd name="T3" fmla="*/ 0 h 1"/>
                    <a:gd name="T4" fmla="*/ 0 60000 65536"/>
                    <a:gd name="T5" fmla="*/ 0 60000 65536"/>
                    <a:gd name="T6" fmla="*/ 0 w 841"/>
                    <a:gd name="T7" fmla="*/ 0 h 1"/>
                    <a:gd name="T8" fmla="*/ 841 w 84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41" h="1">
                      <a:moveTo>
                        <a:pt x="0" y="1"/>
                      </a:moveTo>
                      <a:lnTo>
                        <a:pt x="841" y="0"/>
                      </a:lnTo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Line 26">
                  <a:extLst>
                    <a:ext uri="{FF2B5EF4-FFF2-40B4-BE49-F238E27FC236}">
                      <a16:creationId xmlns:a16="http://schemas.microsoft.com/office/drawing/2014/main" id="{A1AE8D70-3A6F-4B0F-9D83-AAC928FD72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96" y="2236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Line 27">
                  <a:extLst>
                    <a:ext uri="{FF2B5EF4-FFF2-40B4-BE49-F238E27FC236}">
                      <a16:creationId xmlns:a16="http://schemas.microsoft.com/office/drawing/2014/main" id="{6B6F91AC-B095-4137-AB4F-819BC542F7B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32" y="2845"/>
                  <a:ext cx="0" cy="188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 useBgFill="1">
              <p:nvSpPr>
                <p:cNvPr id="39" name="Rectangle 28">
                  <a:extLst>
                    <a:ext uri="{FF2B5EF4-FFF2-40B4-BE49-F238E27FC236}">
                      <a16:creationId xmlns:a16="http://schemas.microsoft.com/office/drawing/2014/main" id="{456F545E-BB51-48FE-AC42-B5DD34D1F43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0" y="1477"/>
                  <a:ext cx="1392" cy="751"/>
                </a:xfrm>
                <a:prstGeom prst="rect">
                  <a:avLst/>
                </a:prstGeom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 useBgFill="1">
              <p:nvSpPr>
                <p:cNvPr id="40" name="Rectangle 29">
                  <a:extLst>
                    <a:ext uri="{FF2B5EF4-FFF2-40B4-BE49-F238E27FC236}">
                      <a16:creationId xmlns:a16="http://schemas.microsoft.com/office/drawing/2014/main" id="{DB155843-B0E8-4E89-AEF3-FA90E70C74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706" y="2342"/>
                  <a:ext cx="960" cy="692"/>
                </a:xfrm>
                <a:prstGeom prst="rect">
                  <a:avLst/>
                </a:prstGeom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" name="Freeform 30">
                <a:extLst>
                  <a:ext uri="{FF2B5EF4-FFF2-40B4-BE49-F238E27FC236}">
                    <a16:creationId xmlns:a16="http://schemas.microsoft.com/office/drawing/2014/main" id="{8CA29B52-F751-4F07-AC30-138916BBD4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7" y="2014"/>
                <a:ext cx="2110" cy="1"/>
              </a:xfrm>
              <a:custGeom>
                <a:avLst/>
                <a:gdLst>
                  <a:gd name="T0" fmla="*/ 0 w 2110"/>
                  <a:gd name="T1" fmla="*/ 0 h 1"/>
                  <a:gd name="T2" fmla="*/ 2110 w 2110"/>
                  <a:gd name="T3" fmla="*/ 0 h 1"/>
                  <a:gd name="T4" fmla="*/ 0 60000 65536"/>
                  <a:gd name="T5" fmla="*/ 0 60000 65536"/>
                  <a:gd name="T6" fmla="*/ 0 w 2110"/>
                  <a:gd name="T7" fmla="*/ 0 h 1"/>
                  <a:gd name="T8" fmla="*/ 2110 w 211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10" h="1">
                    <a:moveTo>
                      <a:pt x="0" y="0"/>
                    </a:moveTo>
                    <a:lnTo>
                      <a:pt x="211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Oval 31">
                <a:extLst>
                  <a:ext uri="{FF2B5EF4-FFF2-40B4-BE49-F238E27FC236}">
                    <a16:creationId xmlns:a16="http://schemas.microsoft.com/office/drawing/2014/main" id="{7C0F7125-62A2-4BFA-B09B-BFFED76EF2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2" y="1123"/>
                <a:ext cx="50" cy="50"/>
              </a:xfrm>
              <a:prstGeom prst="ellipse">
                <a:avLst/>
              </a:prstGeom>
              <a:solidFill>
                <a:srgbClr val="9900CC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Line 32">
                <a:extLst>
                  <a:ext uri="{FF2B5EF4-FFF2-40B4-BE49-F238E27FC236}">
                    <a16:creationId xmlns:a16="http://schemas.microsoft.com/office/drawing/2014/main" id="{A341347D-7824-492E-B0A9-A4B4A92631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6" y="720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" name="Freeform 33">
                <a:extLst>
                  <a:ext uri="{FF2B5EF4-FFF2-40B4-BE49-F238E27FC236}">
                    <a16:creationId xmlns:a16="http://schemas.microsoft.com/office/drawing/2014/main" id="{40BA2CDE-CC77-45BE-9D1A-7C043920CB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0" y="1153"/>
                <a:ext cx="644" cy="3"/>
              </a:xfrm>
              <a:custGeom>
                <a:avLst/>
                <a:gdLst>
                  <a:gd name="T0" fmla="*/ 0 w 644"/>
                  <a:gd name="T1" fmla="*/ 3 h 3"/>
                  <a:gd name="T2" fmla="*/ 644 w 644"/>
                  <a:gd name="T3" fmla="*/ 0 h 3"/>
                  <a:gd name="T4" fmla="*/ 0 60000 65536"/>
                  <a:gd name="T5" fmla="*/ 0 60000 65536"/>
                  <a:gd name="T6" fmla="*/ 0 w 644"/>
                  <a:gd name="T7" fmla="*/ 0 h 3"/>
                  <a:gd name="T8" fmla="*/ 644 w 644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44" h="3">
                    <a:moveTo>
                      <a:pt x="0" y="3"/>
                    </a:moveTo>
                    <a:lnTo>
                      <a:pt x="64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" name="Freeform 34">
                <a:extLst>
                  <a:ext uri="{FF2B5EF4-FFF2-40B4-BE49-F238E27FC236}">
                    <a16:creationId xmlns:a16="http://schemas.microsoft.com/office/drawing/2014/main" id="{4DB038B2-D22B-4BF1-83EC-2EAB54F9F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" y="1135"/>
                <a:ext cx="4" cy="634"/>
              </a:xfrm>
              <a:custGeom>
                <a:avLst/>
                <a:gdLst>
                  <a:gd name="T0" fmla="*/ 4 w 4"/>
                  <a:gd name="T1" fmla="*/ 0 h 634"/>
                  <a:gd name="T2" fmla="*/ 0 w 4"/>
                  <a:gd name="T3" fmla="*/ 634 h 634"/>
                  <a:gd name="T4" fmla="*/ 0 60000 65536"/>
                  <a:gd name="T5" fmla="*/ 0 60000 65536"/>
                  <a:gd name="T6" fmla="*/ 0 w 4"/>
                  <a:gd name="T7" fmla="*/ 0 h 634"/>
                  <a:gd name="T8" fmla="*/ 4 w 4"/>
                  <a:gd name="T9" fmla="*/ 634 h 6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634">
                    <a:moveTo>
                      <a:pt x="4" y="0"/>
                    </a:moveTo>
                    <a:lnTo>
                      <a:pt x="0" y="63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30" name="Object 2">
                <a:extLst>
                  <a:ext uri="{FF2B5EF4-FFF2-40B4-BE49-F238E27FC236}">
                    <a16:creationId xmlns:a16="http://schemas.microsoft.com/office/drawing/2014/main" id="{4C75EED8-0EAF-4873-9C4D-A844EF48CEA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532" y="911"/>
              <a:ext cx="239" cy="2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48" name="Equation" r:id="rId7" imgW="164880" imgH="164880" progId="Equation.DSMT4">
                      <p:embed/>
                    </p:oleObj>
                  </mc:Choice>
                  <mc:Fallback>
                    <p:oleObj name="Equation" r:id="rId7" imgW="164880" imgH="164880" progId="Equation.DSMT4">
                      <p:embed/>
                      <p:pic>
                        <p:nvPicPr>
                          <p:cNvPr id="30" name="Object 2">
                            <a:extLst>
                              <a:ext uri="{FF2B5EF4-FFF2-40B4-BE49-F238E27FC236}">
                                <a16:creationId xmlns:a16="http://schemas.microsoft.com/office/drawing/2014/main" id="{4C75EED8-0EAF-4873-9C4D-A844EF48CEA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32" y="911"/>
                            <a:ext cx="239" cy="2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1" name="Object 3">
                <a:extLst>
                  <a:ext uri="{FF2B5EF4-FFF2-40B4-BE49-F238E27FC236}">
                    <a16:creationId xmlns:a16="http://schemas.microsoft.com/office/drawing/2014/main" id="{91927979-6B0B-45C2-891E-BB94A91CB67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266" y="1769"/>
              <a:ext cx="211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49" name="Equation" r:id="rId9" imgW="139680" imgH="139680" progId="Equation.DSMT4">
                      <p:embed/>
                    </p:oleObj>
                  </mc:Choice>
                  <mc:Fallback>
                    <p:oleObj name="Equation" r:id="rId9" imgW="139680" imgH="139680" progId="Equation.DSMT4">
                      <p:embed/>
                      <p:pic>
                        <p:nvPicPr>
                          <p:cNvPr id="31" name="Object 3">
                            <a:extLst>
                              <a:ext uri="{FF2B5EF4-FFF2-40B4-BE49-F238E27FC236}">
                                <a16:creationId xmlns:a16="http://schemas.microsoft.com/office/drawing/2014/main" id="{91927979-6B0B-45C2-891E-BB94A91CB67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66" y="1769"/>
                            <a:ext cx="211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2" name="Object 4">
                <a:extLst>
                  <a:ext uri="{FF2B5EF4-FFF2-40B4-BE49-F238E27FC236}">
                    <a16:creationId xmlns:a16="http://schemas.microsoft.com/office/drawing/2014/main" id="{3F6C7CE2-A9ED-49BD-81F5-8279F8ADCF1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959" y="907"/>
              <a:ext cx="279" cy="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50" name="Equation" r:id="rId11" imgW="177480" imgH="139680" progId="Equation.DSMT4">
                      <p:embed/>
                    </p:oleObj>
                  </mc:Choice>
                  <mc:Fallback>
                    <p:oleObj name="Equation" r:id="rId11" imgW="177480" imgH="139680" progId="Equation.DSMT4">
                      <p:embed/>
                      <p:pic>
                        <p:nvPicPr>
                          <p:cNvPr id="32" name="Object 4">
                            <a:extLst>
                              <a:ext uri="{FF2B5EF4-FFF2-40B4-BE49-F238E27FC236}">
                                <a16:creationId xmlns:a16="http://schemas.microsoft.com/office/drawing/2014/main" id="{3F6C7CE2-A9ED-49BD-81F5-8279F8ADCF1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59" y="907"/>
                            <a:ext cx="279" cy="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3" name="Object 5">
                <a:extLst>
                  <a:ext uri="{FF2B5EF4-FFF2-40B4-BE49-F238E27FC236}">
                    <a16:creationId xmlns:a16="http://schemas.microsoft.com/office/drawing/2014/main" id="{4751F8F1-097D-4F03-A3DE-D73A7E2C4315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271" y="1678"/>
              <a:ext cx="294" cy="2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4051" name="Equation" r:id="rId13" imgW="203040" imgH="164880" progId="Equation.DSMT4">
                      <p:embed/>
                    </p:oleObj>
                  </mc:Choice>
                  <mc:Fallback>
                    <p:oleObj name="Equation" r:id="rId13" imgW="203040" imgH="164880" progId="Equation.DSMT4">
                      <p:embed/>
                      <p:pic>
                        <p:nvPicPr>
                          <p:cNvPr id="33" name="Object 5">
                            <a:extLst>
                              <a:ext uri="{FF2B5EF4-FFF2-40B4-BE49-F238E27FC236}">
                                <a16:creationId xmlns:a16="http://schemas.microsoft.com/office/drawing/2014/main" id="{4751F8F1-097D-4F03-A3DE-D73A7E2C431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71" y="1678"/>
                            <a:ext cx="294" cy="2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" name="Text Box 41">
            <a:extLst>
              <a:ext uri="{FF2B5EF4-FFF2-40B4-BE49-F238E27FC236}">
                <a16:creationId xmlns:a16="http://schemas.microsoft.com/office/drawing/2014/main" id="{DB623771-7EA2-42C3-96B4-477057BE0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530224"/>
            <a:ext cx="447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解：水平方向上动量守恒。</a:t>
            </a:r>
          </a:p>
        </p:txBody>
      </p:sp>
      <p:graphicFrame>
        <p:nvGraphicFramePr>
          <p:cNvPr id="44" name="Object 2">
            <a:extLst>
              <a:ext uri="{FF2B5EF4-FFF2-40B4-BE49-F238E27FC236}">
                <a16:creationId xmlns:a16="http://schemas.microsoft.com/office/drawing/2014/main" id="{8C88A10C-B680-4DF6-B3BF-5604B8241FA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30368" y="1345784"/>
          <a:ext cx="2960237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2" name="Equation" r:id="rId15" imgW="1333440" imgH="228600" progId="Equation.DSMT4">
                  <p:embed/>
                </p:oleObj>
              </mc:Choice>
              <mc:Fallback>
                <p:oleObj name="Equation" r:id="rId15" imgW="1333440" imgH="228600" progId="Equation.DSMT4">
                  <p:embed/>
                  <p:pic>
                    <p:nvPicPr>
                      <p:cNvPr id="44" name="Object 2">
                        <a:extLst>
                          <a:ext uri="{FF2B5EF4-FFF2-40B4-BE49-F238E27FC236}">
                            <a16:creationId xmlns:a16="http://schemas.microsoft.com/office/drawing/2014/main" id="{8C88A10C-B680-4DF6-B3BF-5604B8241F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68" y="1345784"/>
                        <a:ext cx="2960237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3">
            <a:extLst>
              <a:ext uri="{FF2B5EF4-FFF2-40B4-BE49-F238E27FC236}">
                <a16:creationId xmlns:a16="http://schemas.microsoft.com/office/drawing/2014/main" id="{F92FD5CD-1CAA-4B2D-83F8-E96D96445F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1128" y="2095847"/>
          <a:ext cx="1635163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3" name="Equation" r:id="rId17" imgW="736560" imgH="228600" progId="Equation.DSMT4">
                  <p:embed/>
                </p:oleObj>
              </mc:Choice>
              <mc:Fallback>
                <p:oleObj name="Equation" r:id="rId17" imgW="736560" imgH="228600" progId="Equation.DSMT4">
                  <p:embed/>
                  <p:pic>
                    <p:nvPicPr>
                      <p:cNvPr id="45" name="Object 3">
                        <a:extLst>
                          <a:ext uri="{FF2B5EF4-FFF2-40B4-BE49-F238E27FC236}">
                            <a16:creationId xmlns:a16="http://schemas.microsoft.com/office/drawing/2014/main" id="{F92FD5CD-1CAA-4B2D-83F8-E96D96445F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128" y="2095847"/>
                        <a:ext cx="1635163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">
            <a:extLst>
              <a:ext uri="{FF2B5EF4-FFF2-40B4-BE49-F238E27FC236}">
                <a16:creationId xmlns:a16="http://schemas.microsoft.com/office/drawing/2014/main" id="{00F4F28B-FBC4-4E4E-98B1-7CE9EA7CE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5075" y="2795985"/>
          <a:ext cx="2734063" cy="73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4" name="Equation" r:id="rId19" imgW="1231560" imgH="330120" progId="Equation.DSMT4">
                  <p:embed/>
                </p:oleObj>
              </mc:Choice>
              <mc:Fallback>
                <p:oleObj name="Equation" r:id="rId19" imgW="1231560" imgH="330120" progId="Equation.DSMT4">
                  <p:embed/>
                  <p:pic>
                    <p:nvPicPr>
                      <p:cNvPr id="46" name="Object 4">
                        <a:extLst>
                          <a:ext uri="{FF2B5EF4-FFF2-40B4-BE49-F238E27FC236}">
                            <a16:creationId xmlns:a16="http://schemas.microsoft.com/office/drawing/2014/main" id="{00F4F28B-FBC4-4E4E-98B1-7CE9EA7CEF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75" y="2795985"/>
                        <a:ext cx="2734063" cy="732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5">
            <a:extLst>
              <a:ext uri="{FF2B5EF4-FFF2-40B4-BE49-F238E27FC236}">
                <a16:creationId xmlns:a16="http://schemas.microsoft.com/office/drawing/2014/main" id="{8B2C3103-E977-4F8B-AB9D-99A0C3EC46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9501" y="3738182"/>
          <a:ext cx="1860538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5" name="Equation" r:id="rId21" imgW="838080" imgH="228600" progId="Equation.DSMT4">
                  <p:embed/>
                </p:oleObj>
              </mc:Choice>
              <mc:Fallback>
                <p:oleObj name="Equation" r:id="rId21" imgW="838080" imgH="228600" progId="Equation.DSMT4">
                  <p:embed/>
                  <p:pic>
                    <p:nvPicPr>
                      <p:cNvPr id="47" name="Object 5">
                        <a:extLst>
                          <a:ext uri="{FF2B5EF4-FFF2-40B4-BE49-F238E27FC236}">
                            <a16:creationId xmlns:a16="http://schemas.microsoft.com/office/drawing/2014/main" id="{8B2C3103-E977-4F8B-AB9D-99A0C3EC46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501" y="3738182"/>
                        <a:ext cx="1860538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6">
            <a:extLst>
              <a:ext uri="{FF2B5EF4-FFF2-40B4-BE49-F238E27FC236}">
                <a16:creationId xmlns:a16="http://schemas.microsoft.com/office/drawing/2014/main" id="{B2814DF2-3286-4A2E-AAD6-0634A2AF0E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48895" y="4409229"/>
          <a:ext cx="1888510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6" name="Equation" r:id="rId23" imgW="850680" imgH="228600" progId="Equation.DSMT4">
                  <p:embed/>
                </p:oleObj>
              </mc:Choice>
              <mc:Fallback>
                <p:oleObj name="Equation" r:id="rId23" imgW="850680" imgH="228600" progId="Equation.DSMT4">
                  <p:embed/>
                  <p:pic>
                    <p:nvPicPr>
                      <p:cNvPr id="48" name="Object 6">
                        <a:extLst>
                          <a:ext uri="{FF2B5EF4-FFF2-40B4-BE49-F238E27FC236}">
                            <a16:creationId xmlns:a16="http://schemas.microsoft.com/office/drawing/2014/main" id="{B2814DF2-3286-4A2E-AAD6-0634A2AF0E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8895" y="4409229"/>
                        <a:ext cx="1888510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7">
            <a:extLst>
              <a:ext uri="{FF2B5EF4-FFF2-40B4-BE49-F238E27FC236}">
                <a16:creationId xmlns:a16="http://schemas.microsoft.com/office/drawing/2014/main" id="{0D61D4BF-78E7-4A1D-9DC2-F27B7C2D78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22368" y="5040332"/>
          <a:ext cx="23415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57" name="Equation" r:id="rId25" imgW="1054080" imgH="393480" progId="Equation.DSMT4">
                  <p:embed/>
                </p:oleObj>
              </mc:Choice>
              <mc:Fallback>
                <p:oleObj name="Equation" r:id="rId25" imgW="1054080" imgH="393480" progId="Equation.DSMT4">
                  <p:embed/>
                  <p:pic>
                    <p:nvPicPr>
                      <p:cNvPr id="49" name="Object 7">
                        <a:extLst>
                          <a:ext uri="{FF2B5EF4-FFF2-40B4-BE49-F238E27FC236}">
                            <a16:creationId xmlns:a16="http://schemas.microsoft.com/office/drawing/2014/main" id="{0D61D4BF-78E7-4A1D-9DC2-F27B7C2D78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2368" y="5040332"/>
                        <a:ext cx="2341563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665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D444C8-FAD5-4EFA-96C7-3D8FCE884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57EB9E3-C22B-4A37-9A8B-6B5EA78CC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4" name="Text Box 41">
            <a:extLst>
              <a:ext uri="{FF2B5EF4-FFF2-40B4-BE49-F238E27FC236}">
                <a16:creationId xmlns:a16="http://schemas.microsoft.com/office/drawing/2014/main" id="{BCAB4AC3-52A6-45B9-9F99-29B2861A8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" y="254953"/>
            <a:ext cx="8678979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zh-CN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8</a:t>
            </a:r>
            <a:r>
              <a:rPr kumimoji="1" lang="zh-CN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：火箭飞行原理（书中例</a:t>
            </a:r>
            <a:r>
              <a:rPr kumimoji="1" lang="en-US" altLang="zh-CN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3.7</a:t>
            </a:r>
            <a:r>
              <a:rPr kumimoji="1" lang="zh-CN" altLang="en-US" sz="28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，使用动量定理解题）</a:t>
            </a:r>
          </a:p>
        </p:txBody>
      </p:sp>
      <p:grpSp>
        <p:nvGrpSpPr>
          <p:cNvPr id="5" name="Group 59">
            <a:extLst>
              <a:ext uri="{FF2B5EF4-FFF2-40B4-BE49-F238E27FC236}">
                <a16:creationId xmlns:a16="http://schemas.microsoft.com/office/drawing/2014/main" id="{40C05AFD-A175-4AF8-87C9-C226FE25C481}"/>
              </a:ext>
            </a:extLst>
          </p:cNvPr>
          <p:cNvGrpSpPr>
            <a:grpSpLocks/>
          </p:cNvGrpSpPr>
          <p:nvPr/>
        </p:nvGrpSpPr>
        <p:grpSpPr bwMode="auto">
          <a:xfrm>
            <a:off x="5255330" y="917950"/>
            <a:ext cx="3467099" cy="1712915"/>
            <a:chOff x="3301" y="242"/>
            <a:chExt cx="2184" cy="1079"/>
          </a:xfrm>
        </p:grpSpPr>
        <p:sp>
          <p:nvSpPr>
            <p:cNvPr id="6" name="Freeform 60">
              <a:extLst>
                <a:ext uri="{FF2B5EF4-FFF2-40B4-BE49-F238E27FC236}">
                  <a16:creationId xmlns:a16="http://schemas.microsoft.com/office/drawing/2014/main" id="{C3FB3C16-E1A2-482E-91C6-2B8E12FDFBF2}"/>
                </a:ext>
              </a:extLst>
            </p:cNvPr>
            <p:cNvSpPr>
              <a:spLocks/>
            </p:cNvSpPr>
            <p:nvPr/>
          </p:nvSpPr>
          <p:spPr bwMode="auto">
            <a:xfrm rot="21540000" flipV="1">
              <a:off x="3301" y="1017"/>
              <a:ext cx="2184" cy="29"/>
            </a:xfrm>
            <a:custGeom>
              <a:avLst/>
              <a:gdLst>
                <a:gd name="T0" fmla="*/ 0 w 1987"/>
                <a:gd name="T1" fmla="*/ 10 h 10"/>
                <a:gd name="T2" fmla="*/ 1987 w 1987"/>
                <a:gd name="T3" fmla="*/ 0 h 10"/>
                <a:gd name="T4" fmla="*/ 0 60000 65536"/>
                <a:gd name="T5" fmla="*/ 0 60000 65536"/>
                <a:gd name="T6" fmla="*/ 0 w 1987"/>
                <a:gd name="T7" fmla="*/ 0 h 10"/>
                <a:gd name="T8" fmla="*/ 1987 w 1987"/>
                <a:gd name="T9" fmla="*/ 10 h 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987" h="10">
                  <a:moveTo>
                    <a:pt x="0" y="10"/>
                  </a:moveTo>
                  <a:lnTo>
                    <a:pt x="1987" y="0"/>
                  </a:lnTo>
                </a:path>
              </a:pathLst>
            </a:custGeom>
            <a:noFill/>
            <a:ln w="38100" cap="flat" cmpd="sng">
              <a:solidFill>
                <a:srgbClr val="0000FF"/>
              </a:solidFill>
              <a:prstDash val="solid"/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7" name="Group 61">
              <a:extLst>
                <a:ext uri="{FF2B5EF4-FFF2-40B4-BE49-F238E27FC236}">
                  <a16:creationId xmlns:a16="http://schemas.microsoft.com/office/drawing/2014/main" id="{DB1ECB16-3F4E-47CD-90D7-737C72312C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14" y="528"/>
              <a:ext cx="880" cy="192"/>
              <a:chOff x="2142" y="864"/>
              <a:chExt cx="880" cy="192"/>
            </a:xfrm>
          </p:grpSpPr>
          <p:sp>
            <p:nvSpPr>
              <p:cNvPr id="30" name="Freeform 62">
                <a:extLst>
                  <a:ext uri="{FF2B5EF4-FFF2-40B4-BE49-F238E27FC236}">
                    <a16:creationId xmlns:a16="http://schemas.microsoft.com/office/drawing/2014/main" id="{E30DDE05-5323-4697-972A-DE4A68EC7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910"/>
                <a:ext cx="434" cy="2"/>
              </a:xfrm>
              <a:custGeom>
                <a:avLst/>
                <a:gdLst>
                  <a:gd name="T0" fmla="*/ 0 w 434"/>
                  <a:gd name="T1" fmla="*/ 2 h 2"/>
                  <a:gd name="T2" fmla="*/ 434 w 434"/>
                  <a:gd name="T3" fmla="*/ 0 h 2"/>
                  <a:gd name="T4" fmla="*/ 0 60000 65536"/>
                  <a:gd name="T5" fmla="*/ 0 60000 65536"/>
                  <a:gd name="T6" fmla="*/ 0 w 434"/>
                  <a:gd name="T7" fmla="*/ 0 h 2"/>
                  <a:gd name="T8" fmla="*/ 434 w 43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34" h="2">
                    <a:moveTo>
                      <a:pt x="0" y="2"/>
                    </a:moveTo>
                    <a:lnTo>
                      <a:pt x="434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1" name="Freeform 63">
                <a:extLst>
                  <a:ext uri="{FF2B5EF4-FFF2-40B4-BE49-F238E27FC236}">
                    <a16:creationId xmlns:a16="http://schemas.microsoft.com/office/drawing/2014/main" id="{7FED6738-2F6B-468C-94CC-CF2E0143FA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0" y="1006"/>
                <a:ext cx="434" cy="2"/>
              </a:xfrm>
              <a:custGeom>
                <a:avLst/>
                <a:gdLst>
                  <a:gd name="T0" fmla="*/ 0 w 434"/>
                  <a:gd name="T1" fmla="*/ 2 h 2"/>
                  <a:gd name="T2" fmla="*/ 434 w 434"/>
                  <a:gd name="T3" fmla="*/ 0 h 2"/>
                  <a:gd name="T4" fmla="*/ 0 60000 65536"/>
                  <a:gd name="T5" fmla="*/ 0 60000 65536"/>
                  <a:gd name="T6" fmla="*/ 0 w 434"/>
                  <a:gd name="T7" fmla="*/ 0 h 2"/>
                  <a:gd name="T8" fmla="*/ 434 w 43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34" h="2">
                    <a:moveTo>
                      <a:pt x="0" y="2"/>
                    </a:moveTo>
                    <a:lnTo>
                      <a:pt x="434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2" name="Line 64">
                <a:extLst>
                  <a:ext uri="{FF2B5EF4-FFF2-40B4-BE49-F238E27FC236}">
                    <a16:creationId xmlns:a16="http://schemas.microsoft.com/office/drawing/2014/main" id="{23A996BB-6AFA-40DC-9A21-99A9E72D78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2" y="91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3" name="Line 65">
                <a:extLst>
                  <a:ext uri="{FF2B5EF4-FFF2-40B4-BE49-F238E27FC236}">
                    <a16:creationId xmlns:a16="http://schemas.microsoft.com/office/drawing/2014/main" id="{5454446A-0D1A-4267-8A5D-A256A2AD01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830" y="910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4" name="Line 66">
                <a:extLst>
                  <a:ext uri="{FF2B5EF4-FFF2-40B4-BE49-F238E27FC236}">
                    <a16:creationId xmlns:a16="http://schemas.microsoft.com/office/drawing/2014/main" id="{395937B5-3D5B-4EDE-B48E-9D0605F81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22" y="960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5" name="Line 67">
                <a:extLst>
                  <a:ext uri="{FF2B5EF4-FFF2-40B4-BE49-F238E27FC236}">
                    <a16:creationId xmlns:a16="http://schemas.microsoft.com/office/drawing/2014/main" id="{D5A9D35E-AD86-46C6-8D4F-21E2B2B64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950"/>
                <a:ext cx="3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6" name="Line 68">
                <a:extLst>
                  <a:ext uri="{FF2B5EF4-FFF2-40B4-BE49-F238E27FC236}">
                    <a16:creationId xmlns:a16="http://schemas.microsoft.com/office/drawing/2014/main" id="{BD522E7A-C643-4C36-8766-BDCEA22A9B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2" y="86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7" name="Line 69">
                <a:extLst>
                  <a:ext uri="{FF2B5EF4-FFF2-40B4-BE49-F238E27FC236}">
                    <a16:creationId xmlns:a16="http://schemas.microsoft.com/office/drawing/2014/main" id="{00D11AA8-1E87-49B0-8FE9-23350C4878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356" y="1056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8" name="Line 70">
                <a:extLst>
                  <a:ext uri="{FF2B5EF4-FFF2-40B4-BE49-F238E27FC236}">
                    <a16:creationId xmlns:a16="http://schemas.microsoft.com/office/drawing/2014/main" id="{E2CEB1F2-8164-4097-B31E-33646C03AD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864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39" name="Line 71">
                <a:extLst>
                  <a:ext uri="{FF2B5EF4-FFF2-40B4-BE49-F238E27FC236}">
                    <a16:creationId xmlns:a16="http://schemas.microsoft.com/office/drawing/2014/main" id="{DBB7D7E7-4785-41CA-B764-44C8629CFB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48" y="100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0" name="Freeform 72">
                <a:extLst>
                  <a:ext uri="{FF2B5EF4-FFF2-40B4-BE49-F238E27FC236}">
                    <a16:creationId xmlns:a16="http://schemas.microsoft.com/office/drawing/2014/main" id="{066AFB89-4547-4BAF-933D-BEB16CBBF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2" y="981"/>
                <a:ext cx="295" cy="5"/>
              </a:xfrm>
              <a:custGeom>
                <a:avLst/>
                <a:gdLst>
                  <a:gd name="T0" fmla="*/ 0 w 295"/>
                  <a:gd name="T1" fmla="*/ 0 h 5"/>
                  <a:gd name="T2" fmla="*/ 295 w 295"/>
                  <a:gd name="T3" fmla="*/ 5 h 5"/>
                  <a:gd name="T4" fmla="*/ 0 60000 65536"/>
                  <a:gd name="T5" fmla="*/ 0 60000 65536"/>
                  <a:gd name="T6" fmla="*/ 0 w 295"/>
                  <a:gd name="T7" fmla="*/ 0 h 5"/>
                  <a:gd name="T8" fmla="*/ 295 w 295"/>
                  <a:gd name="T9" fmla="*/ 5 h 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95" h="5">
                    <a:moveTo>
                      <a:pt x="0" y="0"/>
                    </a:moveTo>
                    <a:lnTo>
                      <a:pt x="295" y="5"/>
                    </a:lnTo>
                  </a:path>
                </a:pathLst>
              </a:custGeom>
              <a:noFill/>
              <a:ln w="38100" cap="rnd" cmpd="sng">
                <a:solidFill>
                  <a:srgbClr val="9900CC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1" name="Freeform 73">
                <a:extLst>
                  <a:ext uri="{FF2B5EF4-FFF2-40B4-BE49-F238E27FC236}">
                    <a16:creationId xmlns:a16="http://schemas.microsoft.com/office/drawing/2014/main" id="{A36F3ADE-A98A-4386-87D2-B63FFA591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2" y="934"/>
                <a:ext cx="283" cy="3"/>
              </a:xfrm>
              <a:custGeom>
                <a:avLst/>
                <a:gdLst>
                  <a:gd name="T0" fmla="*/ 0 w 283"/>
                  <a:gd name="T1" fmla="*/ 3 h 3"/>
                  <a:gd name="T2" fmla="*/ 283 w 283"/>
                  <a:gd name="T3" fmla="*/ 0 h 3"/>
                  <a:gd name="T4" fmla="*/ 0 60000 65536"/>
                  <a:gd name="T5" fmla="*/ 0 60000 65536"/>
                  <a:gd name="T6" fmla="*/ 0 w 283"/>
                  <a:gd name="T7" fmla="*/ 0 h 3"/>
                  <a:gd name="T8" fmla="*/ 283 w 283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83" h="3">
                    <a:moveTo>
                      <a:pt x="0" y="3"/>
                    </a:moveTo>
                    <a:lnTo>
                      <a:pt x="283" y="0"/>
                    </a:lnTo>
                  </a:path>
                </a:pathLst>
              </a:custGeom>
              <a:noFill/>
              <a:ln w="38100" cap="rnd" cmpd="sng">
                <a:solidFill>
                  <a:srgbClr val="9900CC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2" name="Freeform 74">
                <a:extLst>
                  <a:ext uri="{FF2B5EF4-FFF2-40B4-BE49-F238E27FC236}">
                    <a16:creationId xmlns:a16="http://schemas.microsoft.com/office/drawing/2014/main" id="{058F6823-EF33-412A-B52C-A8C557EDFC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890"/>
                <a:ext cx="198" cy="1"/>
              </a:xfrm>
              <a:custGeom>
                <a:avLst/>
                <a:gdLst>
                  <a:gd name="T0" fmla="*/ 0 w 198"/>
                  <a:gd name="T1" fmla="*/ 0 h 1"/>
                  <a:gd name="T2" fmla="*/ 198 w 198"/>
                  <a:gd name="T3" fmla="*/ 0 h 1"/>
                  <a:gd name="T4" fmla="*/ 0 60000 65536"/>
                  <a:gd name="T5" fmla="*/ 0 60000 65536"/>
                  <a:gd name="T6" fmla="*/ 0 w 198"/>
                  <a:gd name="T7" fmla="*/ 0 h 1"/>
                  <a:gd name="T8" fmla="*/ 198 w 19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8" h="1">
                    <a:moveTo>
                      <a:pt x="0" y="0"/>
                    </a:moveTo>
                    <a:lnTo>
                      <a:pt x="198" y="0"/>
                    </a:lnTo>
                  </a:path>
                </a:pathLst>
              </a:custGeom>
              <a:noFill/>
              <a:ln w="38100" cap="rnd" cmpd="sng">
                <a:solidFill>
                  <a:srgbClr val="9900CC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43" name="Freeform 75">
                <a:extLst>
                  <a:ext uri="{FF2B5EF4-FFF2-40B4-BE49-F238E27FC236}">
                    <a16:creationId xmlns:a16="http://schemas.microsoft.com/office/drawing/2014/main" id="{B2B6E866-6458-42EB-820A-CC03B864C1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9" y="1031"/>
                <a:ext cx="198" cy="1"/>
              </a:xfrm>
              <a:custGeom>
                <a:avLst/>
                <a:gdLst>
                  <a:gd name="T0" fmla="*/ 0 w 198"/>
                  <a:gd name="T1" fmla="*/ 0 h 1"/>
                  <a:gd name="T2" fmla="*/ 198 w 198"/>
                  <a:gd name="T3" fmla="*/ 0 h 1"/>
                  <a:gd name="T4" fmla="*/ 0 60000 65536"/>
                  <a:gd name="T5" fmla="*/ 0 60000 65536"/>
                  <a:gd name="T6" fmla="*/ 0 w 198"/>
                  <a:gd name="T7" fmla="*/ 0 h 1"/>
                  <a:gd name="T8" fmla="*/ 198 w 198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98" h="1">
                    <a:moveTo>
                      <a:pt x="0" y="0"/>
                    </a:moveTo>
                    <a:lnTo>
                      <a:pt x="198" y="0"/>
                    </a:lnTo>
                  </a:path>
                </a:pathLst>
              </a:custGeom>
              <a:noFill/>
              <a:ln w="38100" cap="rnd" cmpd="sng">
                <a:solidFill>
                  <a:srgbClr val="9900CC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8" name="Group 76">
              <a:extLst>
                <a:ext uri="{FF2B5EF4-FFF2-40B4-BE49-F238E27FC236}">
                  <a16:creationId xmlns:a16="http://schemas.microsoft.com/office/drawing/2014/main" id="{736C4849-DA4C-49E9-A0E7-5B249E8E13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56" y="538"/>
              <a:ext cx="675" cy="192"/>
              <a:chOff x="3308" y="874"/>
              <a:chExt cx="675" cy="192"/>
            </a:xfrm>
          </p:grpSpPr>
          <p:sp>
            <p:nvSpPr>
              <p:cNvPr id="20" name="Freeform 77">
                <a:extLst>
                  <a:ext uri="{FF2B5EF4-FFF2-40B4-BE49-F238E27FC236}">
                    <a16:creationId xmlns:a16="http://schemas.microsoft.com/office/drawing/2014/main" id="{BA5F8EE9-7CDF-4A69-8EDD-E529A7037D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920"/>
                <a:ext cx="434" cy="2"/>
              </a:xfrm>
              <a:custGeom>
                <a:avLst/>
                <a:gdLst>
                  <a:gd name="T0" fmla="*/ 0 w 434"/>
                  <a:gd name="T1" fmla="*/ 2 h 2"/>
                  <a:gd name="T2" fmla="*/ 434 w 434"/>
                  <a:gd name="T3" fmla="*/ 0 h 2"/>
                  <a:gd name="T4" fmla="*/ 0 60000 65536"/>
                  <a:gd name="T5" fmla="*/ 0 60000 65536"/>
                  <a:gd name="T6" fmla="*/ 0 w 434"/>
                  <a:gd name="T7" fmla="*/ 0 h 2"/>
                  <a:gd name="T8" fmla="*/ 434 w 43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34" h="2">
                    <a:moveTo>
                      <a:pt x="0" y="2"/>
                    </a:moveTo>
                    <a:lnTo>
                      <a:pt x="434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1" name="Freeform 78">
                <a:extLst>
                  <a:ext uri="{FF2B5EF4-FFF2-40B4-BE49-F238E27FC236}">
                    <a16:creationId xmlns:a16="http://schemas.microsoft.com/office/drawing/2014/main" id="{72EC5689-E0A8-462F-8417-893BB1A17C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9" y="1016"/>
                <a:ext cx="434" cy="2"/>
              </a:xfrm>
              <a:custGeom>
                <a:avLst/>
                <a:gdLst>
                  <a:gd name="T0" fmla="*/ 0 w 434"/>
                  <a:gd name="T1" fmla="*/ 2 h 2"/>
                  <a:gd name="T2" fmla="*/ 434 w 434"/>
                  <a:gd name="T3" fmla="*/ 0 h 2"/>
                  <a:gd name="T4" fmla="*/ 0 60000 65536"/>
                  <a:gd name="T5" fmla="*/ 0 60000 65536"/>
                  <a:gd name="T6" fmla="*/ 0 w 434"/>
                  <a:gd name="T7" fmla="*/ 0 h 2"/>
                  <a:gd name="T8" fmla="*/ 434 w 434"/>
                  <a:gd name="T9" fmla="*/ 2 h 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34" h="2">
                    <a:moveTo>
                      <a:pt x="0" y="2"/>
                    </a:moveTo>
                    <a:lnTo>
                      <a:pt x="434" y="0"/>
                    </a:lnTo>
                  </a:path>
                </a:pathLst>
              </a:custGeom>
              <a:noFill/>
              <a:ln w="127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2" name="Line 79">
                <a:extLst>
                  <a:ext uri="{FF2B5EF4-FFF2-40B4-BE49-F238E27FC236}">
                    <a16:creationId xmlns:a16="http://schemas.microsoft.com/office/drawing/2014/main" id="{E4FEB1B9-4451-4B9D-BA21-6AFB1BED2B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91" y="922"/>
                <a:ext cx="0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Line 80">
                <a:extLst>
                  <a:ext uri="{FF2B5EF4-FFF2-40B4-BE49-F238E27FC236}">
                    <a16:creationId xmlns:a16="http://schemas.microsoft.com/office/drawing/2014/main" id="{21E42E39-8DB8-4673-B485-0AD5E91570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3791" y="920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4" name="Line 81">
                <a:extLst>
                  <a:ext uri="{FF2B5EF4-FFF2-40B4-BE49-F238E27FC236}">
                    <a16:creationId xmlns:a16="http://schemas.microsoft.com/office/drawing/2014/main" id="{55C4291E-5CED-48DE-9FD7-BAF682BD06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90" y="970"/>
                <a:ext cx="192" cy="4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Line 82">
                <a:extLst>
                  <a:ext uri="{FF2B5EF4-FFF2-40B4-BE49-F238E27FC236}">
                    <a16:creationId xmlns:a16="http://schemas.microsoft.com/office/drawing/2014/main" id="{A1260F93-0274-4EFA-8987-4BDBCA5EEA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7" y="960"/>
                <a:ext cx="33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6" name="Line 83">
                <a:extLst>
                  <a:ext uri="{FF2B5EF4-FFF2-40B4-BE49-F238E27FC236}">
                    <a16:creationId xmlns:a16="http://schemas.microsoft.com/office/drawing/2014/main" id="{DA450170-4EBB-4524-AD26-F6FB53FD5B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11" y="874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Line 84">
                <a:extLst>
                  <a:ext uri="{FF2B5EF4-FFF2-40B4-BE49-F238E27FC236}">
                    <a16:creationId xmlns:a16="http://schemas.microsoft.com/office/drawing/2014/main" id="{30054177-3E87-4E48-9F1B-D826DCE92E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08" y="1066"/>
                <a:ext cx="96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8" name="Line 85">
                <a:extLst>
                  <a:ext uri="{FF2B5EF4-FFF2-40B4-BE49-F238E27FC236}">
                    <a16:creationId xmlns:a16="http://schemas.microsoft.com/office/drawing/2014/main" id="{3996425F-EB1F-4E9A-AC92-63A45D702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7" y="874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9" name="Line 86">
                <a:extLst>
                  <a:ext uri="{FF2B5EF4-FFF2-40B4-BE49-F238E27FC236}">
                    <a16:creationId xmlns:a16="http://schemas.microsoft.com/office/drawing/2014/main" id="{4ED9A904-7311-416F-B47D-3E019C2682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04" y="1018"/>
                <a:ext cx="0" cy="4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aphicFrame>
          <p:nvGraphicFramePr>
            <p:cNvPr id="9" name="Object 6">
              <a:extLst>
                <a:ext uri="{FF2B5EF4-FFF2-40B4-BE49-F238E27FC236}">
                  <a16:creationId xmlns:a16="http://schemas.microsoft.com/office/drawing/2014/main" id="{214F43ED-6092-4E34-A9F8-2B2D68C558D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7153645"/>
                </p:ext>
              </p:extLst>
            </p:nvPr>
          </p:nvGraphicFramePr>
          <p:xfrm>
            <a:off x="4662" y="247"/>
            <a:ext cx="58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54" name="Equation" r:id="rId3" imgW="419040" imgH="177480" progId="Equation.DSMT4">
                    <p:embed/>
                  </p:oleObj>
                </mc:Choice>
                <mc:Fallback>
                  <p:oleObj name="Equation" r:id="rId3" imgW="419040" imgH="177480" progId="Equation.DSMT4">
                    <p:embed/>
                    <p:pic>
                      <p:nvPicPr>
                        <p:cNvPr id="9" name="Object 6">
                          <a:extLst>
                            <a:ext uri="{FF2B5EF4-FFF2-40B4-BE49-F238E27FC236}">
                              <a16:creationId xmlns:a16="http://schemas.microsoft.com/office/drawing/2014/main" id="{214F43ED-6092-4E34-A9F8-2B2D68C558D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62" y="247"/>
                          <a:ext cx="58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7">
              <a:extLst>
                <a:ext uri="{FF2B5EF4-FFF2-40B4-BE49-F238E27FC236}">
                  <a16:creationId xmlns:a16="http://schemas.microsoft.com/office/drawing/2014/main" id="{38ECB12C-E8D3-4CCF-B92B-9F800A5B6E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5" y="340"/>
            <a:ext cx="184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55" name="Equation" r:id="rId5" imgW="126720" imgH="177480" progId="Equation.DSMT4">
                    <p:embed/>
                  </p:oleObj>
                </mc:Choice>
                <mc:Fallback>
                  <p:oleObj name="Equation" r:id="rId5" imgW="126720" imgH="177480" progId="Equation.DSMT4">
                    <p:embed/>
                    <p:pic>
                      <p:nvPicPr>
                        <p:cNvPr id="10" name="Object 7">
                          <a:extLst>
                            <a:ext uri="{FF2B5EF4-FFF2-40B4-BE49-F238E27FC236}">
                              <a16:creationId xmlns:a16="http://schemas.microsoft.com/office/drawing/2014/main" id="{38ECB12C-E8D3-4CCF-B92B-9F800A5B6ED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" y="340"/>
                          <a:ext cx="184" cy="2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8">
              <a:extLst>
                <a:ext uri="{FF2B5EF4-FFF2-40B4-BE49-F238E27FC236}">
                  <a16:creationId xmlns:a16="http://schemas.microsoft.com/office/drawing/2014/main" id="{B7ED7582-F8CF-4B77-A4B0-49D7607DF9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505" y="734"/>
            <a:ext cx="256" cy="2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56" name="Equation" r:id="rId7" imgW="203040" imgH="164880" progId="Equation.DSMT4">
                    <p:embed/>
                  </p:oleObj>
                </mc:Choice>
                <mc:Fallback>
                  <p:oleObj name="Equation" r:id="rId7" imgW="203040" imgH="164880" progId="Equation.DSMT4">
                    <p:embed/>
                    <p:pic>
                      <p:nvPicPr>
                        <p:cNvPr id="11" name="Object 8">
                          <a:extLst>
                            <a:ext uri="{FF2B5EF4-FFF2-40B4-BE49-F238E27FC236}">
                              <a16:creationId xmlns:a16="http://schemas.microsoft.com/office/drawing/2014/main" id="{B7ED7582-F8CF-4B77-A4B0-49D7607DF92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" y="734"/>
                          <a:ext cx="256" cy="2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9">
              <a:extLst>
                <a:ext uri="{FF2B5EF4-FFF2-40B4-BE49-F238E27FC236}">
                  <a16:creationId xmlns:a16="http://schemas.microsoft.com/office/drawing/2014/main" id="{F313C262-53E9-45EF-8284-C94ABC0369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569" y="750"/>
            <a:ext cx="720" cy="2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57" name="Equation" r:id="rId9" imgW="571320" imgH="177480" progId="Equation.DSMT4">
                    <p:embed/>
                  </p:oleObj>
                </mc:Choice>
                <mc:Fallback>
                  <p:oleObj name="Equation" r:id="rId9" imgW="571320" imgH="177480" progId="Equation.DSMT4">
                    <p:embed/>
                    <p:pic>
                      <p:nvPicPr>
                        <p:cNvPr id="12" name="Object 9">
                          <a:extLst>
                            <a:ext uri="{FF2B5EF4-FFF2-40B4-BE49-F238E27FC236}">
                              <a16:creationId xmlns:a16="http://schemas.microsoft.com/office/drawing/2014/main" id="{F313C262-53E9-45EF-8284-C94ABC03694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69" y="750"/>
                          <a:ext cx="720" cy="2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91">
              <a:extLst>
                <a:ext uri="{FF2B5EF4-FFF2-40B4-BE49-F238E27FC236}">
                  <a16:creationId xmlns:a16="http://schemas.microsoft.com/office/drawing/2014/main" id="{AAAF6A98-1B5D-4336-BE3C-1B7AFD37BF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76" y="242"/>
              <a:ext cx="336" cy="257"/>
              <a:chOff x="4128" y="578"/>
              <a:chExt cx="336" cy="257"/>
            </a:xfrm>
          </p:grpSpPr>
          <p:sp>
            <p:nvSpPr>
              <p:cNvPr id="18" name="Line 92">
                <a:extLst>
                  <a:ext uri="{FF2B5EF4-FFF2-40B4-BE49-F238E27FC236}">
                    <a16:creationId xmlns:a16="http://schemas.microsoft.com/office/drawing/2014/main" id="{13B433CA-067B-42FB-A2BE-CE8F22414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28" y="816"/>
                <a:ext cx="336" cy="0"/>
              </a:xfrm>
              <a:prstGeom prst="line">
                <a:avLst/>
              </a:prstGeom>
              <a:noFill/>
              <a:ln w="19050">
                <a:solidFill>
                  <a:srgbClr val="9900CC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graphicFrame>
            <p:nvGraphicFramePr>
              <p:cNvPr id="19" name="Object 14">
                <a:extLst>
                  <a:ext uri="{FF2B5EF4-FFF2-40B4-BE49-F238E27FC236}">
                    <a16:creationId xmlns:a16="http://schemas.microsoft.com/office/drawing/2014/main" id="{C3E0C80B-5B66-4166-BB42-9E570DE26F6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231" y="578"/>
              <a:ext cx="202" cy="2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158" name="Equation" r:id="rId11" imgW="139680" imgH="177480" progId="Equation.DSMT4">
                      <p:embed/>
                    </p:oleObj>
                  </mc:Choice>
                  <mc:Fallback>
                    <p:oleObj name="Equation" r:id="rId11" imgW="139680" imgH="177480" progId="Equation.DSMT4">
                      <p:embed/>
                      <p:pic>
                        <p:nvPicPr>
                          <p:cNvPr id="19" name="Object 14">
                            <a:extLst>
                              <a:ext uri="{FF2B5EF4-FFF2-40B4-BE49-F238E27FC236}">
                                <a16:creationId xmlns:a16="http://schemas.microsoft.com/office/drawing/2014/main" id="{C3E0C80B-5B66-4166-BB42-9E570DE26F60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31" y="578"/>
                            <a:ext cx="202" cy="2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4" name="Object 10">
              <a:extLst>
                <a:ext uri="{FF2B5EF4-FFF2-40B4-BE49-F238E27FC236}">
                  <a16:creationId xmlns:a16="http://schemas.microsoft.com/office/drawing/2014/main" id="{3B7C0530-4A1E-4FE4-AE63-BE2CECBC75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28" y="672"/>
            <a:ext cx="337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59" name="Equation" r:id="rId13" imgW="241200" imgH="177480" progId="Equation.DSMT4">
                    <p:embed/>
                  </p:oleObj>
                </mc:Choice>
                <mc:Fallback>
                  <p:oleObj name="Equation" r:id="rId13" imgW="241200" imgH="177480" progId="Equation.DSMT4">
                    <p:embed/>
                    <p:pic>
                      <p:nvPicPr>
                        <p:cNvPr id="14" name="Object 10">
                          <a:extLst>
                            <a:ext uri="{FF2B5EF4-FFF2-40B4-BE49-F238E27FC236}">
                              <a16:creationId xmlns:a16="http://schemas.microsoft.com/office/drawing/2014/main" id="{3B7C0530-4A1E-4FE4-AE63-BE2CECBC75F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672"/>
                          <a:ext cx="337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1">
              <a:extLst>
                <a:ext uri="{FF2B5EF4-FFF2-40B4-BE49-F238E27FC236}">
                  <a16:creationId xmlns:a16="http://schemas.microsoft.com/office/drawing/2014/main" id="{628441D9-D60A-4984-A98D-6506DE49504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489" y="1073"/>
            <a:ext cx="142" cy="2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60" name="Equation" r:id="rId15" imgW="101520" imgH="164880" progId="Equation.DSMT4">
                    <p:embed/>
                  </p:oleObj>
                </mc:Choice>
                <mc:Fallback>
                  <p:oleObj name="Equation" r:id="rId15" imgW="101520" imgH="164880" progId="Equation.DSMT4">
                    <p:embed/>
                    <p:pic>
                      <p:nvPicPr>
                        <p:cNvPr id="15" name="Object 11">
                          <a:extLst>
                            <a:ext uri="{FF2B5EF4-FFF2-40B4-BE49-F238E27FC236}">
                              <a16:creationId xmlns:a16="http://schemas.microsoft.com/office/drawing/2014/main" id="{628441D9-D60A-4984-A98D-6506DE49504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89" y="1073"/>
                          <a:ext cx="142" cy="2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2">
              <a:extLst>
                <a:ext uri="{FF2B5EF4-FFF2-40B4-BE49-F238E27FC236}">
                  <a16:creationId xmlns:a16="http://schemas.microsoft.com/office/drawing/2014/main" id="{B74DDC94-04A5-4D3D-9F60-247D16010E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491" y="1064"/>
            <a:ext cx="515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61" name="Equation" r:id="rId17" imgW="368280" imgH="177480" progId="Equation.DSMT4">
                    <p:embed/>
                  </p:oleObj>
                </mc:Choice>
                <mc:Fallback>
                  <p:oleObj name="Equation" r:id="rId17" imgW="368280" imgH="177480" progId="Equation.DSMT4">
                    <p:embed/>
                    <p:pic>
                      <p:nvPicPr>
                        <p:cNvPr id="16" name="Object 12">
                          <a:extLst>
                            <a:ext uri="{FF2B5EF4-FFF2-40B4-BE49-F238E27FC236}">
                              <a16:creationId xmlns:a16="http://schemas.microsoft.com/office/drawing/2014/main" id="{B74DDC94-04A5-4D3D-9F60-247D16010E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91" y="1064"/>
                          <a:ext cx="515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3">
              <a:extLst>
                <a:ext uri="{FF2B5EF4-FFF2-40B4-BE49-F238E27FC236}">
                  <a16:creationId xmlns:a16="http://schemas.microsoft.com/office/drawing/2014/main" id="{B607405C-1741-4FD2-80CB-AE8D49D4FB1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106633"/>
                </p:ext>
              </p:extLst>
            </p:nvPr>
          </p:nvGraphicFramePr>
          <p:xfrm>
            <a:off x="5246" y="1110"/>
            <a:ext cx="211" cy="2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62" name="Equation" r:id="rId19" imgW="139680" imgH="139680" progId="Equation.DSMT4">
                    <p:embed/>
                  </p:oleObj>
                </mc:Choice>
                <mc:Fallback>
                  <p:oleObj name="Equation" r:id="rId19" imgW="139680" imgH="139680" progId="Equation.DSMT4">
                    <p:embed/>
                    <p:pic>
                      <p:nvPicPr>
                        <p:cNvPr id="17" name="Object 13">
                          <a:extLst>
                            <a:ext uri="{FF2B5EF4-FFF2-40B4-BE49-F238E27FC236}">
                              <a16:creationId xmlns:a16="http://schemas.microsoft.com/office/drawing/2014/main" id="{B607405C-1741-4FD2-80CB-AE8D49D4FB1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46" y="1110"/>
                          <a:ext cx="211" cy="21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3" name="Text Box 42">
            <a:extLst>
              <a:ext uri="{FF2B5EF4-FFF2-40B4-BE49-F238E27FC236}">
                <a16:creationId xmlns:a16="http://schemas.microsoft.com/office/drawing/2014/main" id="{EDCAF211-2E19-420D-8D20-D64B4569F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546" y="893632"/>
            <a:ext cx="4493538" cy="147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设火箭在自由空间飞行，即</a:t>
            </a:r>
          </a:p>
          <a:p>
            <a:pPr eaLnBrk="1" hangingPunct="1">
              <a:lnSpc>
                <a:spcPct val="120000"/>
              </a:lnSpc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不受引力、空气阻力等任何</a:t>
            </a:r>
          </a:p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外力的影响。系统动量守恒</a:t>
            </a:r>
          </a:p>
        </p:txBody>
      </p:sp>
      <p:grpSp>
        <p:nvGrpSpPr>
          <p:cNvPr id="84" name="Group 43">
            <a:extLst>
              <a:ext uri="{FF2B5EF4-FFF2-40B4-BE49-F238E27FC236}">
                <a16:creationId xmlns:a16="http://schemas.microsoft.com/office/drawing/2014/main" id="{454173FB-B6F5-4FA7-93B6-50BB31B768CB}"/>
              </a:ext>
            </a:extLst>
          </p:cNvPr>
          <p:cNvGrpSpPr>
            <a:grpSpLocks/>
          </p:cNvGrpSpPr>
          <p:nvPr/>
        </p:nvGrpSpPr>
        <p:grpSpPr bwMode="auto">
          <a:xfrm>
            <a:off x="308547" y="2480263"/>
            <a:ext cx="4329113" cy="534988"/>
            <a:chOff x="48" y="1256"/>
            <a:chExt cx="2727" cy="337"/>
          </a:xfrm>
        </p:grpSpPr>
        <p:sp>
          <p:nvSpPr>
            <p:cNvPr id="85" name="Text Box 44">
              <a:extLst>
                <a:ext uri="{FF2B5EF4-FFF2-40B4-BE49-F238E27FC236}">
                  <a16:creationId xmlns:a16="http://schemas.microsoft.com/office/drawing/2014/main" id="{71E41266-0389-4DAF-BE75-C6627CF095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1256"/>
              <a:ext cx="15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在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t </a:t>
              </a:r>
              <a:r>
                <a:rPr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时刻总动量</a:t>
              </a:r>
              <a:endPara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6" name="Object 16">
              <a:extLst>
                <a:ext uri="{FF2B5EF4-FFF2-40B4-BE49-F238E27FC236}">
                  <a16:creationId xmlns:a16="http://schemas.microsoft.com/office/drawing/2014/main" id="{A313BE26-1DF5-453B-B87B-80BCA311B06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46" y="1305"/>
            <a:ext cx="391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63" name="Equation" r:id="rId21" imgW="279360" imgH="177480" progId="Equation.DSMT4">
                    <p:embed/>
                  </p:oleObj>
                </mc:Choice>
                <mc:Fallback>
                  <p:oleObj name="Equation" r:id="rId21" imgW="279360" imgH="177480" progId="Equation.DSMT4">
                    <p:embed/>
                    <p:pic>
                      <p:nvPicPr>
                        <p:cNvPr id="86" name="Object 16">
                          <a:extLst>
                            <a:ext uri="{FF2B5EF4-FFF2-40B4-BE49-F238E27FC236}">
                              <a16:creationId xmlns:a16="http://schemas.microsoft.com/office/drawing/2014/main" id="{A313BE26-1DF5-453B-B87B-80BCA311B06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46" y="1305"/>
                          <a:ext cx="391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Text Box 46">
              <a:extLst>
                <a:ext uri="{FF2B5EF4-FFF2-40B4-BE49-F238E27FC236}">
                  <a16:creationId xmlns:a16="http://schemas.microsoft.com/office/drawing/2014/main" id="{CA1F506F-83D2-4FE6-A3A1-D07929D58F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266"/>
              <a:ext cx="90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沿</a:t>
              </a:r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方向</a:t>
              </a:r>
            </a:p>
          </p:txBody>
        </p:sp>
      </p:grpSp>
      <p:graphicFrame>
        <p:nvGraphicFramePr>
          <p:cNvPr id="88" name="Object 2">
            <a:extLst>
              <a:ext uri="{FF2B5EF4-FFF2-40B4-BE49-F238E27FC236}">
                <a16:creationId xmlns:a16="http://schemas.microsoft.com/office/drawing/2014/main" id="{0C77258A-AAD1-40A3-8A9A-780D6C4C31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02571" y="3233183"/>
          <a:ext cx="4115880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4" name="Equation" r:id="rId23" imgW="1854000" imgH="203040" progId="Equation.DSMT4">
                  <p:embed/>
                </p:oleObj>
              </mc:Choice>
              <mc:Fallback>
                <p:oleObj name="Equation" r:id="rId23" imgW="1854000" imgH="203040" progId="Equation.DSMT4">
                  <p:embed/>
                  <p:pic>
                    <p:nvPicPr>
                      <p:cNvPr id="88" name="Object 2">
                        <a:extLst>
                          <a:ext uri="{FF2B5EF4-FFF2-40B4-BE49-F238E27FC236}">
                            <a16:creationId xmlns:a16="http://schemas.microsoft.com/office/drawing/2014/main" id="{0C77258A-AAD1-40A3-8A9A-780D6C4C31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571" y="3233183"/>
                        <a:ext cx="4115880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Text Box 48">
            <a:extLst>
              <a:ext uri="{FF2B5EF4-FFF2-40B4-BE49-F238E27FC236}">
                <a16:creationId xmlns:a16="http://schemas.microsoft.com/office/drawing/2014/main" id="{05674394-F0E2-4A95-9ECD-587E876FD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695" y="3160712"/>
            <a:ext cx="36407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+ 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dt 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时刻总动量：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90" name="Object 3">
            <a:extLst>
              <a:ext uri="{FF2B5EF4-FFF2-40B4-BE49-F238E27FC236}">
                <a16:creationId xmlns:a16="http://schemas.microsoft.com/office/drawing/2014/main" id="{A378A8AE-F585-47C6-9046-09A9788C31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074" y="3952786"/>
          <a:ext cx="1860538" cy="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5" name="Equation" r:id="rId25" imgW="838080" imgH="177480" progId="Equation.DSMT4">
                  <p:embed/>
                </p:oleObj>
              </mc:Choice>
              <mc:Fallback>
                <p:oleObj name="Equation" r:id="rId25" imgW="838080" imgH="177480" progId="Equation.DSMT4">
                  <p:embed/>
                  <p:pic>
                    <p:nvPicPr>
                      <p:cNvPr id="90" name="Object 3">
                        <a:extLst>
                          <a:ext uri="{FF2B5EF4-FFF2-40B4-BE49-F238E27FC236}">
                            <a16:creationId xmlns:a16="http://schemas.microsoft.com/office/drawing/2014/main" id="{A378A8AE-F585-47C6-9046-09A9788C31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074" y="3952786"/>
                        <a:ext cx="1860538" cy="3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4">
            <a:extLst>
              <a:ext uri="{FF2B5EF4-FFF2-40B4-BE49-F238E27FC236}">
                <a16:creationId xmlns:a16="http://schemas.microsoft.com/office/drawing/2014/main" id="{797144C3-4EE5-4007-A88C-3C5820F4C9A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96460" y="4569426"/>
          <a:ext cx="5525669" cy="450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6" name="Equation" r:id="rId27" imgW="2489040" imgH="203040" progId="Equation.DSMT4">
                  <p:embed/>
                </p:oleObj>
              </mc:Choice>
              <mc:Fallback>
                <p:oleObj name="Equation" r:id="rId27" imgW="2489040" imgH="203040" progId="Equation.DSMT4">
                  <p:embed/>
                  <p:pic>
                    <p:nvPicPr>
                      <p:cNvPr id="91" name="Object 4">
                        <a:extLst>
                          <a:ext uri="{FF2B5EF4-FFF2-40B4-BE49-F238E27FC236}">
                            <a16:creationId xmlns:a16="http://schemas.microsoft.com/office/drawing/2014/main" id="{797144C3-4EE5-4007-A88C-3C5820F4C9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460" y="4569426"/>
                        <a:ext cx="5525669" cy="4507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" name="Text Box 51">
            <a:extLst>
              <a:ext uri="{FF2B5EF4-FFF2-40B4-BE49-F238E27FC236}">
                <a16:creationId xmlns:a16="http://schemas.microsoft.com/office/drawing/2014/main" id="{1FC3B324-D04A-4555-ACE6-0AD80285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30" y="3870325"/>
            <a:ext cx="3041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由动量守恒定律：</a:t>
            </a:r>
          </a:p>
        </p:txBody>
      </p:sp>
      <p:grpSp>
        <p:nvGrpSpPr>
          <p:cNvPr id="93" name="Group 52">
            <a:extLst>
              <a:ext uri="{FF2B5EF4-FFF2-40B4-BE49-F238E27FC236}">
                <a16:creationId xmlns:a16="http://schemas.microsoft.com/office/drawing/2014/main" id="{6D25B75A-E71C-4C01-A7F0-BD813A4AC07C}"/>
              </a:ext>
            </a:extLst>
          </p:cNvPr>
          <p:cNvGrpSpPr>
            <a:grpSpLocks/>
          </p:cNvGrpSpPr>
          <p:nvPr/>
        </p:nvGrpSpPr>
        <p:grpSpPr bwMode="auto">
          <a:xfrm>
            <a:off x="304546" y="5127626"/>
            <a:ext cx="4056063" cy="519112"/>
            <a:chOff x="96" y="2457"/>
            <a:chExt cx="2555" cy="327"/>
          </a:xfrm>
        </p:grpSpPr>
        <p:sp>
          <p:nvSpPr>
            <p:cNvPr id="94" name="Text Box 53">
              <a:extLst>
                <a:ext uri="{FF2B5EF4-FFF2-40B4-BE49-F238E27FC236}">
                  <a16:creationId xmlns:a16="http://schemas.microsoft.com/office/drawing/2014/main" id="{AD61E5FC-7CB6-4527-81B4-F9A275ED0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457"/>
              <a:ext cx="191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略去二阶无穷小量</a:t>
              </a:r>
            </a:p>
          </p:txBody>
        </p:sp>
        <p:graphicFrame>
          <p:nvGraphicFramePr>
            <p:cNvPr id="95" name="Object 15">
              <a:extLst>
                <a:ext uri="{FF2B5EF4-FFF2-40B4-BE49-F238E27FC236}">
                  <a16:creationId xmlns:a16="http://schemas.microsoft.com/office/drawing/2014/main" id="{383B253D-4CC0-4620-8C5D-A3757B7B2EF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59" y="2491"/>
            <a:ext cx="69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167" name="Equation" r:id="rId29" imgW="495000" imgH="177480" progId="Equation.DSMT4">
                    <p:embed/>
                  </p:oleObj>
                </mc:Choice>
                <mc:Fallback>
                  <p:oleObj name="Equation" r:id="rId29" imgW="495000" imgH="177480" progId="Equation.DSMT4">
                    <p:embed/>
                    <p:pic>
                      <p:nvPicPr>
                        <p:cNvPr id="95" name="Object 15">
                          <a:extLst>
                            <a:ext uri="{FF2B5EF4-FFF2-40B4-BE49-F238E27FC236}">
                              <a16:creationId xmlns:a16="http://schemas.microsoft.com/office/drawing/2014/main" id="{383B253D-4CC0-4620-8C5D-A3757B7B2EF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9" y="2491"/>
                          <a:ext cx="69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6" name="Object 5">
            <a:extLst>
              <a:ext uri="{FF2B5EF4-FFF2-40B4-BE49-F238E27FC236}">
                <a16:creationId xmlns:a16="http://schemas.microsoft.com/office/drawing/2014/main" id="{D50E265F-1DC4-47FB-AF95-FE735AAA29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96460" y="5833132"/>
          <a:ext cx="2537460" cy="39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8" name="Equation" r:id="rId31" imgW="1143000" imgH="177480" progId="Equation.DSMT4">
                  <p:embed/>
                </p:oleObj>
              </mc:Choice>
              <mc:Fallback>
                <p:oleObj name="Equation" r:id="rId31" imgW="1143000" imgH="177480" progId="Equation.DSMT4">
                  <p:embed/>
                  <p:pic>
                    <p:nvPicPr>
                      <p:cNvPr id="96" name="Object 5">
                        <a:extLst>
                          <a:ext uri="{FF2B5EF4-FFF2-40B4-BE49-F238E27FC236}">
                            <a16:creationId xmlns:a16="http://schemas.microsoft.com/office/drawing/2014/main" id="{D50E265F-1DC4-47FB-AF95-FE735AAA29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460" y="5833132"/>
                        <a:ext cx="2537460" cy="39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2">
            <a:extLst>
              <a:ext uri="{FF2B5EF4-FFF2-40B4-BE49-F238E27FC236}">
                <a16:creationId xmlns:a16="http://schemas.microsoft.com/office/drawing/2014/main" id="{A3F715A7-A15E-43D3-9F19-82794D0DEA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9163" y="5476875"/>
          <a:ext cx="2284412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69" name="Equation" r:id="rId33" imgW="914400" imgH="393480" progId="Equation.DSMT4">
                  <p:embed/>
                </p:oleObj>
              </mc:Choice>
              <mc:Fallback>
                <p:oleObj name="Equation" r:id="rId33" imgW="914400" imgH="393480" progId="Equation.DSMT4">
                  <p:embed/>
                  <p:pic>
                    <p:nvPicPr>
                      <p:cNvPr id="97" name="Object 2">
                        <a:extLst>
                          <a:ext uri="{FF2B5EF4-FFF2-40B4-BE49-F238E27FC236}">
                            <a16:creationId xmlns:a16="http://schemas.microsoft.com/office/drawing/2014/main" id="{A3F715A7-A15E-43D3-9F19-82794D0DEA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9163" y="5476875"/>
                        <a:ext cx="2284412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984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3" grpId="0"/>
      <p:bldP spid="89" grpId="0" autoUpdateAnimBg="0"/>
      <p:bldP spid="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29F95854-26C3-42E0-825C-96EDDCFF8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3159DB2-2C9B-4549-8E12-E943682E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4" name="Text Box 18">
            <a:extLst>
              <a:ext uri="{FF2B5EF4-FFF2-40B4-BE49-F238E27FC236}">
                <a16:creationId xmlns:a16="http://schemas.microsoft.com/office/drawing/2014/main" id="{F8940E6D-6598-4A0E-ACA0-C74DB9019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82" y="219496"/>
            <a:ext cx="797526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设火箭点火时的质量为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i="1" baseline="-250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，初速为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en-US" altLang="zh-CN" sz="2800" b="1" i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i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，燃料烧完后</a:t>
            </a: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质量为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i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，速度为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en-US" altLang="zh-CN" sz="2800" b="1" i="1" baseline="-250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f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，对上式积分得：</a:t>
            </a: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EC59E1C3-A695-49E2-9211-BBFF195CBE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7445" y="1210804"/>
          <a:ext cx="2480717" cy="10429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8" name="Equation" r:id="rId3" imgW="1117440" imgH="469800" progId="Equation.DSMT4">
                  <p:embed/>
                </p:oleObj>
              </mc:Choice>
              <mc:Fallback>
                <p:oleObj name="Equation" r:id="rId3" imgW="1117440" imgH="469800" progId="Equation.DSMT4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EC59E1C3-A695-49E2-9211-BBFF195CBE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7445" y="1210804"/>
                        <a:ext cx="2480717" cy="10429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9">
            <a:extLst>
              <a:ext uri="{FF2B5EF4-FFF2-40B4-BE49-F238E27FC236}">
                <a16:creationId xmlns:a16="http://schemas.microsoft.com/office/drawing/2014/main" id="{FA07E0B6-920E-421B-9B9A-9DD3152C9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82" y="2133236"/>
            <a:ext cx="8443337" cy="1023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火箭在燃料烧完后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所增加的速度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与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喷气速度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成正比，</a:t>
            </a:r>
          </a:p>
          <a:p>
            <a:pPr eaLnBrk="1" hangingPunct="1">
              <a:lnSpc>
                <a:spcPct val="1250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也与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火箭的始末质量比的自然对数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成正比。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2F4D30F4-9159-44C9-A9AB-625BD9FC4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82" y="3273165"/>
            <a:ext cx="86788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如果以喷出气体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dm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为所考虑系统，它在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dt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时间内的动量变化率为：</a:t>
            </a:r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9F022A3E-5AA8-434E-AD1E-6E21502759B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686050" y="3960613"/>
          <a:ext cx="3495701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9" name="Equation" r:id="rId5" imgW="1574640" imgH="393480" progId="Equation.DSMT4">
                  <p:embed/>
                </p:oleObj>
              </mc:Choice>
              <mc:Fallback>
                <p:oleObj name="Equation" r:id="rId5" imgW="1574640" imgH="39348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9F022A3E-5AA8-434E-AD1E-6E21502759B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6050" y="3960613"/>
                        <a:ext cx="3495701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>
            <a:extLst>
              <a:ext uri="{FF2B5EF4-FFF2-40B4-BE49-F238E27FC236}">
                <a16:creationId xmlns:a16="http://schemas.microsoft.com/office/drawing/2014/main" id="{8E33C922-23AC-49DD-9173-F9141249A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82" y="4829739"/>
            <a:ext cx="84820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根据牛顿第二定律它等于喷出气体受火箭的推力；所以喷出气体对火箭的反作用力：</a:t>
            </a:r>
          </a:p>
        </p:txBody>
      </p:sp>
      <p:graphicFrame>
        <p:nvGraphicFramePr>
          <p:cNvPr id="10" name="Object 4">
            <a:extLst>
              <a:ext uri="{FF2B5EF4-FFF2-40B4-BE49-F238E27FC236}">
                <a16:creationId xmlns:a16="http://schemas.microsoft.com/office/drawing/2014/main" id="{0FEC6297-71FF-4527-8765-58CB2735AFD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68922" y="5722448"/>
          <a:ext cx="1437761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0" name="Equation" r:id="rId7" imgW="647640" imgH="393480" progId="Equation.DSMT4">
                  <p:embed/>
                </p:oleObj>
              </mc:Choice>
              <mc:Fallback>
                <p:oleObj name="Equation" r:id="rId7" imgW="647640" imgH="393480" progId="Equation.DSMT4">
                  <p:embed/>
                  <p:pic>
                    <p:nvPicPr>
                      <p:cNvPr id="10" name="Object 4">
                        <a:extLst>
                          <a:ext uri="{FF2B5EF4-FFF2-40B4-BE49-F238E27FC236}">
                            <a16:creationId xmlns:a16="http://schemas.microsoft.com/office/drawing/2014/main" id="{0FEC6297-71FF-4527-8765-58CB2735AF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922" y="5722448"/>
                        <a:ext cx="1437761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396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utoUpdateAnimBg="0"/>
      <p:bldP spid="7" grpId="0" autoUpdateAnimBg="0"/>
      <p:bldP spid="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22F34E4-8ED2-4B43-82B8-BCB2EE499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7A07733-AEFC-4B71-8685-F226E2B01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51BE97B8-AFB8-4511-8DDA-264BE5EEE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685709"/>
            <a:ext cx="8089900" cy="1312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多级火箭的各质量比 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</a:t>
            </a:r>
            <a:r>
              <a:rPr kumimoji="1" lang="en-US" altLang="zh-CN" sz="32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N</a:t>
            </a:r>
            <a:r>
              <a:rPr kumimoji="1" lang="en-US" altLang="zh-CN" sz="32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 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 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喷气速率       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</a:t>
            </a:r>
            <a:r>
              <a:rPr kumimoji="1" lang="en-US" altLang="zh-CN" sz="32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3200" b="1" i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u</a:t>
            </a:r>
            <a:r>
              <a:rPr kumimoji="1" lang="en-US" altLang="zh-CN" sz="3200" b="1" i="1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…</a:t>
            </a:r>
            <a:r>
              <a:rPr kumimoji="1" lang="en-US" altLang="en-US" sz="3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火箭</a:t>
            </a: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的最终速度</a:t>
            </a:r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AAE78071-AB05-4307-8D54-FE71CEA100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03400" y="3727360"/>
          <a:ext cx="49528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9" name="Equation" r:id="rId3" imgW="1650960" imgH="228600" progId="Equation.DSMT4">
                  <p:embed/>
                </p:oleObj>
              </mc:Choice>
              <mc:Fallback>
                <p:oleObj name="Equation" r:id="rId3" imgW="1650960" imgH="228600" progId="Equation.DSMT4">
                  <p:embed/>
                  <p:pic>
                    <p:nvPicPr>
                      <p:cNvPr id="5" name="Object 2">
                        <a:extLst>
                          <a:ext uri="{FF2B5EF4-FFF2-40B4-BE49-F238E27FC236}">
                            <a16:creationId xmlns:a16="http://schemas.microsoft.com/office/drawing/2014/main" id="{AAE78071-AB05-4307-8D54-FE71CEA100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3727360"/>
                        <a:ext cx="495288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>
            <a:extLst>
              <a:ext uri="{FF2B5EF4-FFF2-40B4-BE49-F238E27FC236}">
                <a16:creationId xmlns:a16="http://schemas.microsoft.com/office/drawing/2014/main" id="{B4508BE8-7F27-47C2-91B0-CED77F8371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33961" y="2196454"/>
          <a:ext cx="1719079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0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B4508BE8-7F27-47C2-91B0-CED77F8371C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3961" y="2196454"/>
                        <a:ext cx="1719079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>
            <a:extLst>
              <a:ext uri="{FF2B5EF4-FFF2-40B4-BE49-F238E27FC236}">
                <a16:creationId xmlns:a16="http://schemas.microsoft.com/office/drawing/2014/main" id="{664B526F-E37A-4B60-8AAB-256A434C82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34378" y="2901828"/>
          <a:ext cx="2735863" cy="608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Equation" r:id="rId7" imgW="1028520" imgH="228600" progId="Equation.DSMT4">
                  <p:embed/>
                </p:oleObj>
              </mc:Choice>
              <mc:Fallback>
                <p:oleObj name="Equation" r:id="rId7" imgW="1028520" imgH="228600" progId="Equation.DSMT4">
                  <p:embed/>
                  <p:pic>
                    <p:nvPicPr>
                      <p:cNvPr id="7" name="Object 4">
                        <a:extLst>
                          <a:ext uri="{FF2B5EF4-FFF2-40B4-BE49-F238E27FC236}">
                            <a16:creationId xmlns:a16="http://schemas.microsoft.com/office/drawing/2014/main" id="{664B526F-E37A-4B60-8AAB-256A434C82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4378" y="2901828"/>
                        <a:ext cx="2735863" cy="608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798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§3.3  </a:t>
            </a:r>
            <a:r>
              <a:rPr kumimoji="1"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动能、势能及机械能守恒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14" name="Text Box 42"/>
          <p:cNvSpPr txBox="1">
            <a:spLocks noChangeArrowheads="1"/>
          </p:cNvSpPr>
          <p:nvPr/>
        </p:nvSpPr>
        <p:spPr bwMode="auto">
          <a:xfrm>
            <a:off x="476012" y="1454501"/>
            <a:ext cx="6661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3.3.1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动能、功和动能定理</a:t>
            </a: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B94B0C06-3517-4F21-9D45-0ECD4A4A4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12" y="2140585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一、功和功率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1C5EA32F-E9BA-4E2C-B9DD-47C9D15AF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229" y="2821332"/>
            <a:ext cx="256159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1</a:t>
            </a:r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、恒力的功</a:t>
            </a:r>
          </a:p>
        </p:txBody>
      </p:sp>
      <p:grpSp>
        <p:nvGrpSpPr>
          <p:cNvPr id="15" name="Group 11">
            <a:extLst>
              <a:ext uri="{FF2B5EF4-FFF2-40B4-BE49-F238E27FC236}">
                <a16:creationId xmlns:a16="http://schemas.microsoft.com/office/drawing/2014/main" id="{FA2A848A-E0C5-4A91-A82D-466563224286}"/>
              </a:ext>
            </a:extLst>
          </p:cNvPr>
          <p:cNvGrpSpPr>
            <a:grpSpLocks/>
          </p:cNvGrpSpPr>
          <p:nvPr/>
        </p:nvGrpSpPr>
        <p:grpSpPr bwMode="auto">
          <a:xfrm>
            <a:off x="5464294" y="2278383"/>
            <a:ext cx="2971800" cy="1363662"/>
            <a:chOff x="1200" y="864"/>
            <a:chExt cx="1872" cy="859"/>
          </a:xfrm>
        </p:grpSpPr>
        <p:sp>
          <p:nvSpPr>
            <p:cNvPr id="16" name="Line 12">
              <a:extLst>
                <a:ext uri="{FF2B5EF4-FFF2-40B4-BE49-F238E27FC236}">
                  <a16:creationId xmlns:a16="http://schemas.microsoft.com/office/drawing/2014/main" id="{45E073DF-EAC9-42CD-83C3-8C3EC83366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1680"/>
              <a:ext cx="18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8283FDB9-9963-4D14-BE3F-53813AEE5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381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2427AF0C-3953-4A9D-A3B1-A397D1243E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93" y="1045"/>
              <a:ext cx="384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" name="Text Box 15">
              <a:extLst>
                <a:ext uri="{FF2B5EF4-FFF2-40B4-BE49-F238E27FC236}">
                  <a16:creationId xmlns:a16="http://schemas.microsoft.com/office/drawing/2014/main" id="{5EFBDF42-5E51-4559-B28C-C7571731B1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407" y="1411"/>
              <a:ext cx="385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itchFamily="18" charset="0"/>
                  <a:ea typeface="楷体_GB2312" pitchFamily="49" charset="-122"/>
                </a:rPr>
                <a:t>M</a:t>
              </a:r>
            </a:p>
          </p:txBody>
        </p:sp>
        <p:sp>
          <p:nvSpPr>
            <p:cNvPr id="20" name="Text Box 16">
              <a:extLst>
                <a:ext uri="{FF2B5EF4-FFF2-40B4-BE49-F238E27FC236}">
                  <a16:creationId xmlns:a16="http://schemas.microsoft.com/office/drawing/2014/main" id="{F93C13AC-B4DB-41C0-A8FE-B67062BEAA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0" y="1170"/>
              <a:ext cx="43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3200" b="1" i="1" dirty="0">
                  <a:latin typeface="Times New Roman" pitchFamily="18" charset="0"/>
                  <a:ea typeface="楷体_GB2312" pitchFamily="49" charset="-122"/>
                  <a:sym typeface="Symbol" pitchFamily="18" charset="2"/>
                </a:rPr>
                <a:t></a:t>
              </a:r>
              <a:endParaRPr kumimoji="1" lang="en-US" altLang="zh-CN" sz="3200" b="1" i="1" dirty="0">
                <a:latin typeface="Times New Roman" pitchFamily="18" charset="0"/>
                <a:ea typeface="楷体_GB2312" pitchFamily="49" charset="-122"/>
              </a:endParaRPr>
            </a:p>
          </p:txBody>
        </p:sp>
        <p:graphicFrame>
          <p:nvGraphicFramePr>
            <p:cNvPr id="23" name="Object 19">
              <a:extLst>
                <a:ext uri="{FF2B5EF4-FFF2-40B4-BE49-F238E27FC236}">
                  <a16:creationId xmlns:a16="http://schemas.microsoft.com/office/drawing/2014/main" id="{182385A3-B1B8-4A5F-B412-FEF4F59F634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31061115"/>
                </p:ext>
              </p:extLst>
            </p:nvPr>
          </p:nvGraphicFramePr>
          <p:xfrm>
            <a:off x="1981" y="864"/>
            <a:ext cx="249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9" name="Equation" r:id="rId3" imgW="164880" imgH="190440" progId="Equation.DSMT4">
                    <p:embed/>
                  </p:oleObj>
                </mc:Choice>
                <mc:Fallback>
                  <p:oleObj name="Equation" r:id="rId3" imgW="164880" imgH="190440" progId="Equation.DSMT4">
                    <p:embed/>
                    <p:pic>
                      <p:nvPicPr>
                        <p:cNvPr id="1028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" y="864"/>
                          <a:ext cx="249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" name="Group 20">
            <a:extLst>
              <a:ext uri="{FF2B5EF4-FFF2-40B4-BE49-F238E27FC236}">
                <a16:creationId xmlns:a16="http://schemas.microsoft.com/office/drawing/2014/main" id="{5D5957CC-E754-4368-B1E1-E241F0258073}"/>
              </a:ext>
            </a:extLst>
          </p:cNvPr>
          <p:cNvGrpSpPr>
            <a:grpSpLocks/>
          </p:cNvGrpSpPr>
          <p:nvPr/>
        </p:nvGrpSpPr>
        <p:grpSpPr bwMode="auto">
          <a:xfrm>
            <a:off x="6111994" y="2299021"/>
            <a:ext cx="2566987" cy="1901825"/>
            <a:chOff x="3912" y="809"/>
            <a:chExt cx="1617" cy="1198"/>
          </a:xfrm>
        </p:grpSpPr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D4D2C622-CF47-4975-BBC8-2F6A32C2F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314"/>
              <a:ext cx="43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6" name="Line 22">
              <a:extLst>
                <a:ext uri="{FF2B5EF4-FFF2-40B4-BE49-F238E27FC236}">
                  <a16:creationId xmlns:a16="http://schemas.microsoft.com/office/drawing/2014/main" id="{0DF2A732-F560-4A92-8DC0-40FCB66131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09" y="989"/>
              <a:ext cx="384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7" name="Line 23">
              <a:extLst>
                <a:ext uri="{FF2B5EF4-FFF2-40B4-BE49-F238E27FC236}">
                  <a16:creationId xmlns:a16="http://schemas.microsoft.com/office/drawing/2014/main" id="{F66CBEAA-A1F8-4DC3-B06C-149E0BE402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1458"/>
              <a:ext cx="1008" cy="0"/>
            </a:xfrm>
            <a:prstGeom prst="line">
              <a:avLst/>
            </a:prstGeom>
            <a:noFill/>
            <a:ln w="38100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8" name="Line 24">
              <a:extLst>
                <a:ext uri="{FF2B5EF4-FFF2-40B4-BE49-F238E27FC236}">
                  <a16:creationId xmlns:a16="http://schemas.microsoft.com/office/drawing/2014/main" id="{551661BF-7017-4FBF-9A41-B48CD6F33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44" y="153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3" name="Line 25">
              <a:extLst>
                <a:ext uri="{FF2B5EF4-FFF2-40B4-BE49-F238E27FC236}">
                  <a16:creationId xmlns:a16="http://schemas.microsoft.com/office/drawing/2014/main" id="{D4D2D739-C8D2-4C1B-AEDB-DC22B39E40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1680"/>
              <a:ext cx="100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4" name="Rectangle 26">
              <a:extLst>
                <a:ext uri="{FF2B5EF4-FFF2-40B4-BE49-F238E27FC236}">
                  <a16:creationId xmlns:a16="http://schemas.microsoft.com/office/drawing/2014/main" id="{42EE018F-B778-46D9-9A5C-BA081A0B2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0" y="1302"/>
              <a:ext cx="31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 dirty="0">
                  <a:latin typeface="Times New Roman" pitchFamily="18" charset="0"/>
                  <a:ea typeface="楷体_GB2312" pitchFamily="49" charset="-122"/>
                </a:rPr>
                <a:t>M</a:t>
              </a:r>
              <a:endParaRPr kumimoji="1" lang="en-US" altLang="zh-CN" sz="3200" b="1" dirty="0">
                <a:latin typeface="Times New Roman" pitchFamily="18" charset="0"/>
                <a:ea typeface="楷体_GB2312" pitchFamily="49" charset="-122"/>
              </a:endParaRPr>
            </a:p>
          </p:txBody>
        </p:sp>
        <p:sp>
          <p:nvSpPr>
            <p:cNvPr id="35" name="Text Box 27">
              <a:extLst>
                <a:ext uri="{FF2B5EF4-FFF2-40B4-BE49-F238E27FC236}">
                  <a16:creationId xmlns:a16="http://schemas.microsoft.com/office/drawing/2014/main" id="{66A10C95-C862-441B-9420-E41C87B40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68" y="1680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800" b="1" i="1" dirty="0">
                  <a:latin typeface="Times New Roman" pitchFamily="18" charset="0"/>
                  <a:ea typeface="楷体_GB2312" pitchFamily="49" charset="-122"/>
                </a:rPr>
                <a:t>S</a:t>
              </a:r>
            </a:p>
          </p:txBody>
        </p:sp>
        <p:sp>
          <p:nvSpPr>
            <p:cNvPr id="36" name="Line 28">
              <a:extLst>
                <a:ext uri="{FF2B5EF4-FFF2-40B4-BE49-F238E27FC236}">
                  <a16:creationId xmlns:a16="http://schemas.microsoft.com/office/drawing/2014/main" id="{3DABDFEC-33E1-4EFB-A1DB-4C8636C96C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12" y="1535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aphicFrame>
          <p:nvGraphicFramePr>
            <p:cNvPr id="37" name="Object 29">
              <a:extLst>
                <a:ext uri="{FF2B5EF4-FFF2-40B4-BE49-F238E27FC236}">
                  <a16:creationId xmlns:a16="http://schemas.microsoft.com/office/drawing/2014/main" id="{12926740-7752-4F51-B571-BCC8F104F8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790152"/>
                </p:ext>
              </p:extLst>
            </p:nvPr>
          </p:nvGraphicFramePr>
          <p:xfrm>
            <a:off x="5280" y="809"/>
            <a:ext cx="249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" name="Equation" r:id="rId5" imgW="164880" imgH="190440" progId="Equation.DSMT4">
                    <p:embed/>
                  </p:oleObj>
                </mc:Choice>
                <mc:Fallback>
                  <p:oleObj name="Equation" r:id="rId5" imgW="164880" imgH="190440" progId="Equation.DSMT4">
                    <p:embed/>
                    <p:pic>
                      <p:nvPicPr>
                        <p:cNvPr id="1027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0" y="809"/>
                          <a:ext cx="249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9" name="Text Box 7">
            <a:extLst>
              <a:ext uri="{FF2B5EF4-FFF2-40B4-BE49-F238E27FC236}">
                <a16:creationId xmlns:a16="http://schemas.microsoft.com/office/drawing/2014/main" id="{291ADF98-2057-4996-9C88-54F480488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7" y="4130524"/>
            <a:ext cx="290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位移无限小时：</a:t>
            </a:r>
          </a:p>
        </p:txBody>
      </p:sp>
      <p:sp>
        <p:nvSpPr>
          <p:cNvPr id="40" name="Text Box 8">
            <a:extLst>
              <a:ext uri="{FF2B5EF4-FFF2-40B4-BE49-F238E27FC236}">
                <a16:creationId xmlns:a16="http://schemas.microsoft.com/office/drawing/2014/main" id="{04FA49FC-26FA-48CA-A58F-39CF47A18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212" y="4692151"/>
            <a:ext cx="2895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i="1" dirty="0" err="1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dW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称为元功</a:t>
            </a:r>
            <a:endParaRPr kumimoji="1" lang="zh-CN" altLang="en-US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1" name="Text Box 9">
            <a:extLst>
              <a:ext uri="{FF2B5EF4-FFF2-40B4-BE49-F238E27FC236}">
                <a16:creationId xmlns:a16="http://schemas.microsoft.com/office/drawing/2014/main" id="{529E2FE0-9318-480A-801D-3170C78DF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7" y="5271505"/>
            <a:ext cx="6400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功等于质点受的力和它的位移的标量积</a:t>
            </a:r>
          </a:p>
        </p:txBody>
      </p:sp>
      <p:sp>
        <p:nvSpPr>
          <p:cNvPr id="42" name="Rectangle 10">
            <a:extLst>
              <a:ext uri="{FF2B5EF4-FFF2-40B4-BE49-F238E27FC236}">
                <a16:creationId xmlns:a16="http://schemas.microsoft.com/office/drawing/2014/main" id="{AD3CAF53-3A75-4706-83E7-31D4E5143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829" y="5884027"/>
            <a:ext cx="40077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单位：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J  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量纲：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ML</a:t>
            </a:r>
            <a:r>
              <a:rPr kumimoji="1" lang="en-US" altLang="zh-CN" sz="2800" b="1" baseline="30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en-US" altLang="zh-CN" sz="2800" b="1" baseline="30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-2</a:t>
            </a:r>
          </a:p>
        </p:txBody>
      </p:sp>
      <p:graphicFrame>
        <p:nvGraphicFramePr>
          <p:cNvPr id="44" name="Object 31">
            <a:extLst>
              <a:ext uri="{FF2B5EF4-FFF2-40B4-BE49-F238E27FC236}">
                <a16:creationId xmlns:a16="http://schemas.microsoft.com/office/drawing/2014/main" id="{50830303-205A-468F-AB92-22DE663D6CDE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100328"/>
              </p:ext>
            </p:extLst>
          </p:nvPr>
        </p:nvGraphicFramePr>
        <p:xfrm>
          <a:off x="3715544" y="4115487"/>
          <a:ext cx="18875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" name="Equation" r:id="rId7" imgW="787320" imgH="203040" progId="Equation.DSMT4">
                  <p:embed/>
                </p:oleObj>
              </mc:Choice>
              <mc:Fallback>
                <p:oleObj name="Equation" r:id="rId7" imgW="787320" imgH="203040" progId="Equation.DSMT4">
                  <p:embed/>
                  <p:pic>
                    <p:nvPicPr>
                      <p:cNvPr id="1259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5544" y="4115487"/>
                        <a:ext cx="18875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对象 1">
            <a:extLst>
              <a:ext uri="{FF2B5EF4-FFF2-40B4-BE49-F238E27FC236}">
                <a16:creationId xmlns:a16="http://schemas.microsoft.com/office/drawing/2014/main" id="{D3549E6B-21FD-42A7-9B2C-5048256C70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201030"/>
              </p:ext>
            </p:extLst>
          </p:nvPr>
        </p:nvGraphicFramePr>
        <p:xfrm>
          <a:off x="982663" y="3554413"/>
          <a:ext cx="23399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" name="Equation" r:id="rId9" imgW="1054080" imgH="177480" progId="Equation.DSMT4">
                  <p:embed/>
                </p:oleObj>
              </mc:Choice>
              <mc:Fallback>
                <p:oleObj name="Equation" r:id="rId9" imgW="10540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82663" y="3554413"/>
                        <a:ext cx="2339975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414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 autoUpdateAnimBg="0"/>
      <p:bldP spid="13" grpId="0" autoUpdateAnimBg="0"/>
      <p:bldP spid="39" grpId="0" autoUpdateAnimBg="0"/>
      <p:bldP spid="40" grpId="0" autoUpdateAnimBg="0"/>
      <p:bldP spid="41" grpId="0" autoUpdateAnimBg="0"/>
      <p:bldP spid="4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87D65FF-F84E-44B2-8DE2-26B60604C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E565615-3850-42D1-BCD4-FE22B2BF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18C71755-9ACC-4473-819B-CA6C4546D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98625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、变力的功</a:t>
            </a:r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BB9B8974-C52D-47F4-BB91-84E62A47E8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638" y="917737"/>
            <a:ext cx="828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如果力是位置的函数，设质点在力的作用下沿一曲线运动，则功的计算如下：</a:t>
            </a:r>
          </a:p>
        </p:txBody>
      </p:sp>
      <p:sp>
        <p:nvSpPr>
          <p:cNvPr id="26" name="Text Box 22">
            <a:extLst>
              <a:ext uri="{FF2B5EF4-FFF2-40B4-BE49-F238E27FC236}">
                <a16:creationId xmlns:a16="http://schemas.microsoft.com/office/drawing/2014/main" id="{83D64C55-C65A-4763-9BDC-C7137C0E8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190" y="2490700"/>
            <a:ext cx="5486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在元位移中力可视为恒力，力沿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ab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的功为所有无限小段位移上的元功之和。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27" name="Group 23">
            <a:extLst>
              <a:ext uri="{FF2B5EF4-FFF2-40B4-BE49-F238E27FC236}">
                <a16:creationId xmlns:a16="http://schemas.microsoft.com/office/drawing/2014/main" id="{89B556EC-0E75-4DE4-96D9-E16FD0E65B13}"/>
              </a:ext>
            </a:extLst>
          </p:cNvPr>
          <p:cNvGrpSpPr>
            <a:grpSpLocks/>
          </p:cNvGrpSpPr>
          <p:nvPr/>
        </p:nvGrpSpPr>
        <p:grpSpPr bwMode="auto">
          <a:xfrm>
            <a:off x="712982" y="1903445"/>
            <a:ext cx="4121151" cy="519113"/>
            <a:chOff x="567" y="1162"/>
            <a:chExt cx="2596" cy="327"/>
          </a:xfrm>
        </p:grpSpPr>
        <p:sp>
          <p:nvSpPr>
            <p:cNvPr id="28" name="Text Box 24">
              <a:extLst>
                <a:ext uri="{FF2B5EF4-FFF2-40B4-BE49-F238E27FC236}">
                  <a16:creationId xmlns:a16="http://schemas.microsoft.com/office/drawing/2014/main" id="{03D77890-F613-401E-8E03-5148547282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" y="1162"/>
              <a:ext cx="249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元功：</a:t>
              </a:r>
              <a:r>
                <a:rPr kumimoji="1" lang="en-US" altLang="zh-CN" sz="2800" b="1" i="1" dirty="0" err="1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dW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      </a:t>
              </a: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元位移：</a:t>
              </a:r>
            </a:p>
          </p:txBody>
        </p:sp>
        <p:graphicFrame>
          <p:nvGraphicFramePr>
            <p:cNvPr id="29" name="Object 25">
              <a:extLst>
                <a:ext uri="{FF2B5EF4-FFF2-40B4-BE49-F238E27FC236}">
                  <a16:creationId xmlns:a16="http://schemas.microsoft.com/office/drawing/2014/main" id="{C90333A4-0129-43AC-B785-15B0E3D2647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9880807"/>
                </p:ext>
              </p:extLst>
            </p:nvPr>
          </p:nvGraphicFramePr>
          <p:xfrm>
            <a:off x="2865" y="1202"/>
            <a:ext cx="298" cy="2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0" name="Equation" r:id="rId3" imgW="203040" imgH="177480" progId="Equation.DSMT4">
                    <p:embed/>
                  </p:oleObj>
                </mc:Choice>
                <mc:Fallback>
                  <p:oleObj name="Equation" r:id="rId3" imgW="203040" imgH="177480" progId="Equation.DSMT4">
                    <p:embed/>
                    <p:pic>
                      <p:nvPicPr>
                        <p:cNvPr id="2053" name="Object 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5" y="1202"/>
                          <a:ext cx="298" cy="2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" name="Object 26">
            <a:extLst>
              <a:ext uri="{FF2B5EF4-FFF2-40B4-BE49-F238E27FC236}">
                <a16:creationId xmlns:a16="http://schemas.microsoft.com/office/drawing/2014/main" id="{7DA7C382-8EB3-45C1-BC71-0258BF2E6C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4472798"/>
              </p:ext>
            </p:extLst>
          </p:nvPr>
        </p:nvGraphicFramePr>
        <p:xfrm>
          <a:off x="2079811" y="3942737"/>
          <a:ext cx="1747838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" name="Equation" r:id="rId5" imgW="787320" imgH="203040" progId="Equation.DSMT4">
                  <p:embed/>
                </p:oleObj>
              </mc:Choice>
              <mc:Fallback>
                <p:oleObj name="Equation" r:id="rId5" imgW="787320" imgH="203040" progId="Equation.DSMT4">
                  <p:embed/>
                  <p:pic>
                    <p:nvPicPr>
                      <p:cNvPr id="12700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811" y="3942737"/>
                        <a:ext cx="1747838" cy="452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7">
            <a:extLst>
              <a:ext uri="{FF2B5EF4-FFF2-40B4-BE49-F238E27FC236}">
                <a16:creationId xmlns:a16="http://schemas.microsoft.com/office/drawing/2014/main" id="{29DAF7FB-A904-435C-A1DC-3F12B9BD54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0949552"/>
              </p:ext>
            </p:extLst>
          </p:nvPr>
        </p:nvGraphicFramePr>
        <p:xfrm>
          <a:off x="1339010" y="4533149"/>
          <a:ext cx="3072924" cy="73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2" name="Equation" r:id="rId7" imgW="1384200" imgH="330120" progId="Equation.DSMT4">
                  <p:embed/>
                </p:oleObj>
              </mc:Choice>
              <mc:Fallback>
                <p:oleObj name="Equation" r:id="rId7" imgW="1384200" imgH="330120" progId="Equation.DSMT4">
                  <p:embed/>
                  <p:pic>
                    <p:nvPicPr>
                      <p:cNvPr id="12700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010" y="4533149"/>
                        <a:ext cx="3072924" cy="732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" name="组合 37">
            <a:extLst>
              <a:ext uri="{FF2B5EF4-FFF2-40B4-BE49-F238E27FC236}">
                <a16:creationId xmlns:a16="http://schemas.microsoft.com/office/drawing/2014/main" id="{D2A5A597-8F14-4DC6-8952-2B6D97816558}"/>
              </a:ext>
            </a:extLst>
          </p:cNvPr>
          <p:cNvGrpSpPr/>
          <p:nvPr/>
        </p:nvGrpSpPr>
        <p:grpSpPr>
          <a:xfrm>
            <a:off x="468313" y="5303601"/>
            <a:ext cx="5720911" cy="732866"/>
            <a:chOff x="468313" y="5303601"/>
            <a:chExt cx="5720911" cy="732866"/>
          </a:xfrm>
        </p:grpSpPr>
        <p:sp>
          <p:nvSpPr>
            <p:cNvPr id="32" name="Text Box 28">
              <a:extLst>
                <a:ext uri="{FF2B5EF4-FFF2-40B4-BE49-F238E27FC236}">
                  <a16:creationId xmlns:a16="http://schemas.microsoft.com/office/drawing/2014/main" id="{BCEAD4FE-4D8E-43E7-AC68-295EF67BF6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313" y="5416164"/>
              <a:ext cx="2057400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解析式：</a:t>
              </a:r>
            </a:p>
          </p:txBody>
        </p:sp>
        <p:graphicFrame>
          <p:nvGraphicFramePr>
            <p:cNvPr id="33" name="Object 29">
              <a:extLst>
                <a:ext uri="{FF2B5EF4-FFF2-40B4-BE49-F238E27FC236}">
                  <a16:creationId xmlns:a16="http://schemas.microsoft.com/office/drawing/2014/main" id="{E4C74A21-1B59-41E4-848E-050A9FC653F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65124682"/>
                </p:ext>
              </p:extLst>
            </p:nvPr>
          </p:nvGraphicFramePr>
          <p:xfrm>
            <a:off x="2242774" y="5303601"/>
            <a:ext cx="3946450" cy="7328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43" name="Equation" r:id="rId9" imgW="1777680" imgH="330120" progId="Equation.DSMT4">
                    <p:embed/>
                  </p:oleObj>
                </mc:Choice>
                <mc:Fallback>
                  <p:oleObj name="Equation" r:id="rId9" imgW="1777680" imgH="330120" progId="Equation.DSMT4">
                    <p:embed/>
                    <p:pic>
                      <p:nvPicPr>
                        <p:cNvPr id="127005" name="Object 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2774" y="5303601"/>
                          <a:ext cx="3946450" cy="7328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02329432-88D5-4678-9094-E65F2D8BF38C}"/>
              </a:ext>
            </a:extLst>
          </p:cNvPr>
          <p:cNvGrpSpPr/>
          <p:nvPr/>
        </p:nvGrpSpPr>
        <p:grpSpPr>
          <a:xfrm>
            <a:off x="6330754" y="1593612"/>
            <a:ext cx="2100264" cy="2901951"/>
            <a:chOff x="6588128" y="1196975"/>
            <a:chExt cx="2100264" cy="2901951"/>
          </a:xfrm>
        </p:grpSpPr>
        <p:grpSp>
          <p:nvGrpSpPr>
            <p:cNvPr id="8" name="Group 4">
              <a:extLst>
                <a:ext uri="{FF2B5EF4-FFF2-40B4-BE49-F238E27FC236}">
                  <a16:creationId xmlns:a16="http://schemas.microsoft.com/office/drawing/2014/main" id="{8031637E-E215-4293-B6DF-77B49DE182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88128" y="1196975"/>
              <a:ext cx="2100264" cy="2901951"/>
              <a:chOff x="3120" y="1200"/>
              <a:chExt cx="1323" cy="1828"/>
            </a:xfrm>
          </p:grpSpPr>
          <p:grpSp>
            <p:nvGrpSpPr>
              <p:cNvPr id="9" name="Group 5">
                <a:extLst>
                  <a:ext uri="{FF2B5EF4-FFF2-40B4-BE49-F238E27FC236}">
                    <a16:creationId xmlns:a16="http://schemas.microsoft.com/office/drawing/2014/main" id="{1EDD122C-229B-46BE-9F10-FB089F69E2C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374" y="1771"/>
                <a:ext cx="475" cy="1028"/>
                <a:chOff x="1932" y="1312"/>
                <a:chExt cx="644" cy="1412"/>
              </a:xfrm>
            </p:grpSpPr>
            <p:sp>
              <p:nvSpPr>
                <p:cNvPr id="24" name="Line 6">
                  <a:extLst>
                    <a:ext uri="{FF2B5EF4-FFF2-40B4-BE49-F238E27FC236}">
                      <a16:creationId xmlns:a16="http://schemas.microsoft.com/office/drawing/2014/main" id="{155192CD-941F-4D3B-A2E1-C5D37BADDB9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 flipV="1">
                  <a:off x="1932" y="1312"/>
                  <a:ext cx="644" cy="1412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25" name="Object 7">
                  <a:extLst>
                    <a:ext uri="{FF2B5EF4-FFF2-40B4-BE49-F238E27FC236}">
                      <a16:creationId xmlns:a16="http://schemas.microsoft.com/office/drawing/2014/main" id="{2B9DA358-25C6-488A-866D-87521D59BDCC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278848314"/>
                    </p:ext>
                  </p:extLst>
                </p:nvPr>
              </p:nvGraphicFramePr>
              <p:xfrm>
                <a:off x="1974" y="1841"/>
                <a:ext cx="270" cy="35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44" name="Equation" r:id="rId11" imgW="126720" imgH="164880" progId="Equation.DSMT4">
                        <p:embed/>
                      </p:oleObj>
                    </mc:Choice>
                    <mc:Fallback>
                      <p:oleObj name="Equation" r:id="rId11" imgW="126720" imgH="164880" progId="Equation.DSMT4">
                        <p:embed/>
                        <p:pic>
                          <p:nvPicPr>
                            <p:cNvPr id="2060" name="Object 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74" y="1841"/>
                              <a:ext cx="270" cy="35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C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23" name="Object 10">
                <a:extLst>
                  <a:ext uri="{FF2B5EF4-FFF2-40B4-BE49-F238E27FC236}">
                    <a16:creationId xmlns:a16="http://schemas.microsoft.com/office/drawing/2014/main" id="{66E394EA-8FFB-4DA3-BEAA-4661913AFC1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51560444"/>
                  </p:ext>
                </p:extLst>
              </p:nvPr>
            </p:nvGraphicFramePr>
            <p:xfrm>
              <a:off x="3196" y="1369"/>
              <a:ext cx="307" cy="2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45" name="Equation" r:id="rId13" imgW="203040" imgH="177480" progId="Equation.DSMT4">
                      <p:embed/>
                    </p:oleObj>
                  </mc:Choice>
                  <mc:Fallback>
                    <p:oleObj name="Equation" r:id="rId13" imgW="203040" imgH="177480" progId="Equation.DSMT4">
                      <p:embed/>
                      <p:pic>
                        <p:nvPicPr>
                          <p:cNvPr id="2059" name="Object 1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96" y="1369"/>
                            <a:ext cx="307" cy="26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1" name="Group 11">
                <a:extLst>
                  <a:ext uri="{FF2B5EF4-FFF2-40B4-BE49-F238E27FC236}">
                    <a16:creationId xmlns:a16="http://schemas.microsoft.com/office/drawing/2014/main" id="{9E838579-CC74-46EF-81A3-2C03737B049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27" y="1589"/>
                <a:ext cx="816" cy="1242"/>
                <a:chOff x="3105" y="1089"/>
                <a:chExt cx="1104" cy="1707"/>
              </a:xfrm>
            </p:grpSpPr>
            <p:sp>
              <p:nvSpPr>
                <p:cNvPr id="20" name="Freeform 12">
                  <a:extLst>
                    <a:ext uri="{FF2B5EF4-FFF2-40B4-BE49-F238E27FC236}">
                      <a16:creationId xmlns:a16="http://schemas.microsoft.com/office/drawing/2014/main" id="{878B1C63-C248-4C42-99F1-27D90E235B5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105" y="1089"/>
                  <a:ext cx="320" cy="1707"/>
                </a:xfrm>
                <a:custGeom>
                  <a:avLst/>
                  <a:gdLst>
                    <a:gd name="T0" fmla="*/ 320 w 320"/>
                    <a:gd name="T1" fmla="*/ 1707 h 1707"/>
                    <a:gd name="T2" fmla="*/ 0 w 320"/>
                    <a:gd name="T3" fmla="*/ 0 h 1707"/>
                    <a:gd name="T4" fmla="*/ 0 60000 65536"/>
                    <a:gd name="T5" fmla="*/ 0 60000 65536"/>
                    <a:gd name="T6" fmla="*/ 0 w 320"/>
                    <a:gd name="T7" fmla="*/ 0 h 1707"/>
                    <a:gd name="T8" fmla="*/ 320 w 320"/>
                    <a:gd name="T9" fmla="*/ 1707 h 1707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20" h="1707">
                      <a:moveTo>
                        <a:pt x="320" y="1707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3810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21" name="Object 13">
                  <a:extLst>
                    <a:ext uri="{FF2B5EF4-FFF2-40B4-BE49-F238E27FC236}">
                      <a16:creationId xmlns:a16="http://schemas.microsoft.com/office/drawing/2014/main" id="{94208F25-34F2-4F0C-96CE-A6BAE1C31DA4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866345650"/>
                    </p:ext>
                  </p:extLst>
                </p:nvPr>
              </p:nvGraphicFramePr>
              <p:xfrm>
                <a:off x="3315" y="1750"/>
                <a:ext cx="894" cy="3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46" name="Equation" r:id="rId15" imgW="419040" imgH="177480" progId="Equation.DSMT4">
                        <p:embed/>
                      </p:oleObj>
                    </mc:Choice>
                    <mc:Fallback>
                      <p:oleObj name="Equation" r:id="rId15" imgW="419040" imgH="177480" progId="Equation.DSMT4">
                        <p:embed/>
                        <p:pic>
                          <p:nvPicPr>
                            <p:cNvPr id="2058" name="Object 1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15" y="1750"/>
                              <a:ext cx="894" cy="3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C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12" name="Group 14">
                <a:extLst>
                  <a:ext uri="{FF2B5EF4-FFF2-40B4-BE49-F238E27FC236}">
                    <a16:creationId xmlns:a16="http://schemas.microsoft.com/office/drawing/2014/main" id="{080753F7-0C91-433A-B219-5E5FF07C3C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20" y="1200"/>
                <a:ext cx="1191" cy="1403"/>
                <a:chOff x="1488" y="630"/>
                <a:chExt cx="1615" cy="1928"/>
              </a:xfrm>
            </p:grpSpPr>
            <p:sp>
              <p:nvSpPr>
                <p:cNvPr id="17" name="Freeform 15">
                  <a:extLst>
                    <a:ext uri="{FF2B5EF4-FFF2-40B4-BE49-F238E27FC236}">
                      <a16:creationId xmlns:a16="http://schemas.microsoft.com/office/drawing/2014/main" id="{DD2CC8DA-86A7-465B-BEF5-063D7E1849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8" y="1003"/>
                  <a:ext cx="1440" cy="1440"/>
                </a:xfrm>
                <a:custGeom>
                  <a:avLst/>
                  <a:gdLst>
                    <a:gd name="T0" fmla="*/ 0 w 1440"/>
                    <a:gd name="T1" fmla="*/ 1440 h 1440"/>
                    <a:gd name="T2" fmla="*/ 392 w 1440"/>
                    <a:gd name="T3" fmla="*/ 325 h 1440"/>
                    <a:gd name="T4" fmla="*/ 1440 w 1440"/>
                    <a:gd name="T5" fmla="*/ 0 h 1440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1440"/>
                    <a:gd name="T11" fmla="*/ 1440 w 1440"/>
                    <a:gd name="T12" fmla="*/ 1440 h 14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1440">
                      <a:moveTo>
                        <a:pt x="0" y="1440"/>
                      </a:moveTo>
                      <a:cubicBezTo>
                        <a:pt x="65" y="1254"/>
                        <a:pt x="152" y="565"/>
                        <a:pt x="392" y="325"/>
                      </a:cubicBezTo>
                      <a:cubicBezTo>
                        <a:pt x="632" y="85"/>
                        <a:pt x="1266" y="37"/>
                        <a:pt x="1440" y="0"/>
                      </a:cubicBezTo>
                    </a:path>
                  </a:pathLst>
                </a:custGeom>
                <a:noFill/>
                <a:ln w="38100" cap="flat" cmpd="sng">
                  <a:solidFill>
                    <a:srgbClr val="9900CC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18" name="Object 16">
                  <a:extLst>
                    <a:ext uri="{FF2B5EF4-FFF2-40B4-BE49-F238E27FC236}">
                      <a16:creationId xmlns:a16="http://schemas.microsoft.com/office/drawing/2014/main" id="{629B70E2-51F1-48C1-A916-DD3E4C829C4E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511030905"/>
                    </p:ext>
                  </p:extLst>
                </p:nvPr>
              </p:nvGraphicFramePr>
              <p:xfrm>
                <a:off x="1488" y="2256"/>
                <a:ext cx="271" cy="30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47" name="Equation" r:id="rId17" imgW="126720" imgH="139680" progId="Equation.DSMT4">
                        <p:embed/>
                      </p:oleObj>
                    </mc:Choice>
                    <mc:Fallback>
                      <p:oleObj name="Equation" r:id="rId17" imgW="126720" imgH="139680" progId="Equation.DSMT4">
                        <p:embed/>
                        <p:pic>
                          <p:nvPicPr>
                            <p:cNvPr id="2056" name="Object 16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88" y="2256"/>
                              <a:ext cx="271" cy="30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C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19" name="Object 17">
                  <a:extLst>
                    <a:ext uri="{FF2B5EF4-FFF2-40B4-BE49-F238E27FC236}">
                      <a16:creationId xmlns:a16="http://schemas.microsoft.com/office/drawing/2014/main" id="{5B94E627-ECA0-46D4-A391-C735B80E734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18189890"/>
                    </p:ext>
                  </p:extLst>
                </p:nvPr>
              </p:nvGraphicFramePr>
              <p:xfrm>
                <a:off x="2832" y="630"/>
                <a:ext cx="271" cy="38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48" name="Equation" r:id="rId19" imgW="126720" imgH="177480" progId="Equation.DSMT4">
                        <p:embed/>
                      </p:oleObj>
                    </mc:Choice>
                    <mc:Fallback>
                      <p:oleObj name="Equation" r:id="rId19" imgW="126720" imgH="177480" progId="Equation.DSMT4">
                        <p:embed/>
                        <p:pic>
                          <p:nvPicPr>
                            <p:cNvPr id="2057" name="Object 1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32" y="630"/>
                              <a:ext cx="271" cy="38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C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13" name="Object 18">
                <a:extLst>
                  <a:ext uri="{FF2B5EF4-FFF2-40B4-BE49-F238E27FC236}">
                    <a16:creationId xmlns:a16="http://schemas.microsoft.com/office/drawing/2014/main" id="{C466D6D5-A3D7-449D-8992-D7C458E660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694155417"/>
                  </p:ext>
                </p:extLst>
              </p:nvPr>
            </p:nvGraphicFramePr>
            <p:xfrm>
              <a:off x="3824" y="2771"/>
              <a:ext cx="239" cy="2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49" name="Equation" r:id="rId21" imgW="164880" imgH="177480" progId="Equation.DSMT4">
                      <p:embed/>
                    </p:oleObj>
                  </mc:Choice>
                  <mc:Fallback>
                    <p:oleObj name="Equation" r:id="rId21" imgW="164880" imgH="177480" progId="Equation.DSMT4">
                      <p:embed/>
                      <p:pic>
                        <p:nvPicPr>
                          <p:cNvPr id="2054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824" y="2771"/>
                            <a:ext cx="239" cy="25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C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4" name="Group 19">
                <a:extLst>
                  <a:ext uri="{FF2B5EF4-FFF2-40B4-BE49-F238E27FC236}">
                    <a16:creationId xmlns:a16="http://schemas.microsoft.com/office/drawing/2014/main" id="{82B0FACE-E621-423C-9E43-49A517E7645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00" y="1539"/>
                <a:ext cx="772" cy="305"/>
                <a:chOff x="3400" y="1539"/>
                <a:chExt cx="772" cy="305"/>
              </a:xfrm>
            </p:grpSpPr>
            <p:sp>
              <p:nvSpPr>
                <p:cNvPr id="15" name="Freeform 20">
                  <a:extLst>
                    <a:ext uri="{FF2B5EF4-FFF2-40B4-BE49-F238E27FC236}">
                      <a16:creationId xmlns:a16="http://schemas.microsoft.com/office/drawing/2014/main" id="{5F1BA35C-F64F-4D4E-BDF9-840787030CA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7121157">
                  <a:off x="3522" y="1454"/>
                  <a:ext cx="268" cy="512"/>
                </a:xfrm>
                <a:custGeom>
                  <a:avLst/>
                  <a:gdLst>
                    <a:gd name="T0" fmla="*/ 0 w 315"/>
                    <a:gd name="T1" fmla="*/ 0 h 641"/>
                    <a:gd name="T2" fmla="*/ 232 w 315"/>
                    <a:gd name="T3" fmla="*/ 467 h 641"/>
                    <a:gd name="T4" fmla="*/ 0 60000 65536"/>
                    <a:gd name="T5" fmla="*/ 0 60000 65536"/>
                    <a:gd name="T6" fmla="*/ 0 w 315"/>
                    <a:gd name="T7" fmla="*/ 0 h 641"/>
                    <a:gd name="T8" fmla="*/ 315 w 315"/>
                    <a:gd name="T9" fmla="*/ 641 h 64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315" h="641">
                      <a:moveTo>
                        <a:pt x="0" y="0"/>
                      </a:moveTo>
                      <a:lnTo>
                        <a:pt x="315" y="641"/>
                      </a:lnTo>
                    </a:path>
                  </a:pathLst>
                </a:custGeom>
                <a:noFill/>
                <a:ln w="38100" cap="flat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aphicFrame>
              <p:nvGraphicFramePr>
                <p:cNvPr id="16" name="Object 21">
                  <a:extLst>
                    <a:ext uri="{FF2B5EF4-FFF2-40B4-BE49-F238E27FC236}">
                      <a16:creationId xmlns:a16="http://schemas.microsoft.com/office/drawing/2014/main" id="{DA7BFFAE-238D-4E40-9E60-58393DB4992F}"/>
                    </a:ext>
                  </a:extLst>
                </p:cNvPr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804502215"/>
                    </p:ext>
                  </p:extLst>
                </p:nvPr>
              </p:nvGraphicFramePr>
              <p:xfrm>
                <a:off x="3933" y="1539"/>
                <a:ext cx="239" cy="27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50" name="Equation" r:id="rId23" imgW="164880" imgH="190440" progId="Equation.DSMT4">
                        <p:embed/>
                      </p:oleObj>
                    </mc:Choice>
                    <mc:Fallback>
                      <p:oleObj name="Equation" r:id="rId23" imgW="164880" imgH="190440" progId="Equation.DSMT4">
                        <p:embed/>
                        <p:pic>
                          <p:nvPicPr>
                            <p:cNvPr id="2055" name="Object 2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933" y="1539"/>
                              <a:ext cx="239" cy="27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C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cxnSp>
          <p:nvCxnSpPr>
            <p:cNvPr id="35" name="直接箭头连接符 34">
              <a:extLst>
                <a:ext uri="{FF2B5EF4-FFF2-40B4-BE49-F238E27FC236}">
                  <a16:creationId xmlns:a16="http://schemas.microsoft.com/office/drawing/2014/main" id="{AA460847-C484-44D6-947F-5B7253EA6918}"/>
                </a:ext>
              </a:extLst>
            </p:cNvPr>
            <p:cNvCxnSpPr>
              <a:cxnSpLocks/>
              <a:stCxn id="15" idx="0"/>
              <a:endCxn id="20" idx="1"/>
            </p:cNvCxnSpPr>
            <p:nvPr/>
          </p:nvCxnSpPr>
          <p:spPr>
            <a:xfrm flipV="1">
              <a:off x="6990809" y="1814513"/>
              <a:ext cx="402182" cy="289623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对话气泡: 圆角矩形 1">
            <a:extLst>
              <a:ext uri="{FF2B5EF4-FFF2-40B4-BE49-F238E27FC236}">
                <a16:creationId xmlns:a16="http://schemas.microsoft.com/office/drawing/2014/main" id="{6D3CBAF1-60CB-4EEB-99A2-3370B4321285}"/>
              </a:ext>
            </a:extLst>
          </p:cNvPr>
          <p:cNvSpPr/>
          <p:nvPr/>
        </p:nvSpPr>
        <p:spPr>
          <a:xfrm>
            <a:off x="4955134" y="4676220"/>
            <a:ext cx="1534252" cy="446567"/>
          </a:xfrm>
          <a:prstGeom prst="wedgeRoundRectCallout">
            <a:avLst>
              <a:gd name="adj1" fmla="val -74044"/>
              <a:gd name="adj2" fmla="val 13690"/>
              <a:gd name="adj3" fmla="val 16667"/>
            </a:avLst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线积分</a:t>
            </a:r>
          </a:p>
        </p:txBody>
      </p:sp>
    </p:spTree>
    <p:extLst>
      <p:ext uri="{BB962C8B-B14F-4D97-AF65-F5344CB8AC3E}">
        <p14:creationId xmlns:p14="http://schemas.microsoft.com/office/powerpoint/2010/main" val="388636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7" grpId="0" autoUpdateAnimBg="0"/>
      <p:bldP spid="26" grpId="0" autoUpdateAnimBg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123182D-C258-43B3-AC8A-44E56BC6D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1A6FD3A-704F-455B-9C9A-5B08D8B9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6B8AE98-278F-4BD7-AA28-E1101B728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695" y="238005"/>
            <a:ext cx="6248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*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功是过程量，与路径有关。</a:t>
            </a:r>
          </a:p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* 功是标量，但有正负。</a:t>
            </a:r>
          </a:p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* 合力的功为各分力的功的代数和。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8B40CAB1-85DB-40DF-8C2E-D931B7D03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24" y="1773651"/>
            <a:ext cx="6629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、功率  （力在单位时间内所作的功）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4E6FF0A4-E920-4C0D-A2BC-018A00DC3AE8}"/>
              </a:ext>
            </a:extLst>
          </p:cNvPr>
          <p:cNvGrpSpPr/>
          <p:nvPr/>
        </p:nvGrpSpPr>
        <p:grpSpPr>
          <a:xfrm>
            <a:off x="1042532" y="4484563"/>
            <a:ext cx="5259843" cy="873526"/>
            <a:chOff x="1124015" y="4428127"/>
            <a:chExt cx="5259843" cy="873526"/>
          </a:xfrm>
        </p:grpSpPr>
        <p:graphicFrame>
          <p:nvGraphicFramePr>
            <p:cNvPr id="8" name="Object 6">
              <a:extLst>
                <a:ext uri="{FF2B5EF4-FFF2-40B4-BE49-F238E27FC236}">
                  <a16:creationId xmlns:a16="http://schemas.microsoft.com/office/drawing/2014/main" id="{DD2AF4E2-04E4-43BA-B1D4-EA56883709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18966029"/>
                </p:ext>
              </p:extLst>
            </p:nvPr>
          </p:nvGraphicFramePr>
          <p:xfrm>
            <a:off x="1124015" y="4611122"/>
            <a:ext cx="2029968" cy="4507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4" name="Equation" r:id="rId3" imgW="914400" imgH="203040" progId="Equation.DSMT4">
                    <p:embed/>
                  </p:oleObj>
                </mc:Choice>
                <mc:Fallback>
                  <p:oleObj name="Equation" r:id="rId3" imgW="914400" imgH="203040" progId="Equation.DSMT4">
                    <p:embed/>
                    <p:pic>
                      <p:nvPicPr>
                        <p:cNvPr id="128006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4015" y="4611122"/>
                          <a:ext cx="2029968" cy="4507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7">
              <a:extLst>
                <a:ext uri="{FF2B5EF4-FFF2-40B4-BE49-F238E27FC236}">
                  <a16:creationId xmlns:a16="http://schemas.microsoft.com/office/drawing/2014/main" id="{2809E43D-543F-48C8-890E-92BA6183E25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4861439"/>
                </p:ext>
              </p:extLst>
            </p:nvPr>
          </p:nvGraphicFramePr>
          <p:xfrm>
            <a:off x="3621024" y="4428127"/>
            <a:ext cx="2762834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5" name="Equation" r:id="rId5" imgW="1244520" imgH="393480" progId="Equation.DSMT4">
                    <p:embed/>
                  </p:oleObj>
                </mc:Choice>
                <mc:Fallback>
                  <p:oleObj name="Equation" r:id="rId5" imgW="1244520" imgH="393480" progId="Equation.DSMT4">
                    <p:embed/>
                    <p:pic>
                      <p:nvPicPr>
                        <p:cNvPr id="128007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21024" y="4428127"/>
                          <a:ext cx="2762834" cy="873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8FB7E19D-D1DD-4220-905F-C5C7E10FB3EE}"/>
              </a:ext>
            </a:extLst>
          </p:cNvPr>
          <p:cNvGrpSpPr/>
          <p:nvPr/>
        </p:nvGrpSpPr>
        <p:grpSpPr>
          <a:xfrm>
            <a:off x="6302375" y="2935778"/>
            <a:ext cx="2635250" cy="1131276"/>
            <a:chOff x="6302375" y="2935778"/>
            <a:chExt cx="2635250" cy="1131276"/>
          </a:xfrm>
        </p:grpSpPr>
        <p:sp>
          <p:nvSpPr>
            <p:cNvPr id="10" name="Text Box 8">
              <a:extLst>
                <a:ext uri="{FF2B5EF4-FFF2-40B4-BE49-F238E27FC236}">
                  <a16:creationId xmlns:a16="http://schemas.microsoft.com/office/drawing/2014/main" id="{E9FFF5D5-A418-4310-93F7-D29DE25D3B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2375" y="3547941"/>
              <a:ext cx="263525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量纲：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ML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-3</a:t>
              </a:r>
              <a:endPara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9">
              <a:extLst>
                <a:ext uri="{FF2B5EF4-FFF2-40B4-BE49-F238E27FC236}">
                  <a16:creationId xmlns:a16="http://schemas.microsoft.com/office/drawing/2014/main" id="{119DB42A-2416-4B8D-8586-77D5CD8D3F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02375" y="2935778"/>
              <a:ext cx="2592387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单位：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W</a:t>
              </a:r>
              <a:r>
                <a:rPr kumimoji="1" lang="zh-CN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或</a:t>
              </a:r>
              <a:r>
                <a:rPr kumimoji="1" lang="en-US" altLang="zh-CN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Js</a:t>
              </a:r>
              <a:r>
                <a:rPr kumimoji="1" lang="en-US" altLang="zh-CN" sz="2800" b="1" baseline="30000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-1</a:t>
              </a:r>
              <a:endPara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Text Box 10">
            <a:extLst>
              <a:ext uri="{FF2B5EF4-FFF2-40B4-BE49-F238E27FC236}">
                <a16:creationId xmlns:a16="http://schemas.microsoft.com/office/drawing/2014/main" id="{468B3EB6-1AC0-464F-94DD-2EA46414A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326" y="5516041"/>
            <a:ext cx="55451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功的其它单位：</a:t>
            </a:r>
            <a:r>
              <a:rPr kumimoji="1" lang="en-US" altLang="zh-CN" sz="26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1eV = 1.6×10</a:t>
            </a:r>
            <a:r>
              <a:rPr kumimoji="1" lang="en-US" altLang="zh-CN" sz="2600" b="1" baseline="30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-19 </a:t>
            </a:r>
            <a:r>
              <a:rPr kumimoji="1" lang="en-US" altLang="zh-CN" sz="26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J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0B209789-88E8-4499-B3F4-BA5B4C46BAD4}"/>
              </a:ext>
            </a:extLst>
          </p:cNvPr>
          <p:cNvGrpSpPr/>
          <p:nvPr/>
        </p:nvGrpSpPr>
        <p:grpSpPr>
          <a:xfrm>
            <a:off x="929326" y="2447522"/>
            <a:ext cx="3202384" cy="873526"/>
            <a:chOff x="929326" y="2519362"/>
            <a:chExt cx="3202384" cy="873526"/>
          </a:xfrm>
        </p:grpSpPr>
        <p:graphicFrame>
          <p:nvGraphicFramePr>
            <p:cNvPr id="6" name="Object 4">
              <a:extLst>
                <a:ext uri="{FF2B5EF4-FFF2-40B4-BE49-F238E27FC236}">
                  <a16:creationId xmlns:a16="http://schemas.microsoft.com/office/drawing/2014/main" id="{46563E68-2221-4C37-AB38-F5C10FF6BE0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4976241"/>
                </p:ext>
              </p:extLst>
            </p:nvPr>
          </p:nvGraphicFramePr>
          <p:xfrm>
            <a:off x="2806636" y="2519362"/>
            <a:ext cx="1325074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6" name="Equation" r:id="rId7" imgW="596880" imgH="393480" progId="Equation.DSMT4">
                    <p:embed/>
                  </p:oleObj>
                </mc:Choice>
                <mc:Fallback>
                  <p:oleObj name="Equation" r:id="rId7" imgW="596880" imgH="393480" progId="Equation.DSMT4">
                    <p:embed/>
                    <p:pic>
                      <p:nvPicPr>
                        <p:cNvPr id="12800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6636" y="2519362"/>
                          <a:ext cx="1325074" cy="873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491B3466-4B8A-4518-8064-7E16B0423D94}"/>
                </a:ext>
              </a:extLst>
            </p:cNvPr>
            <p:cNvSpPr txBox="1"/>
            <p:nvPr/>
          </p:nvSpPr>
          <p:spPr>
            <a:xfrm>
              <a:off x="929326" y="2674795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平均功率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AC04CB59-6179-475F-8573-47C8B3F416BD}"/>
              </a:ext>
            </a:extLst>
          </p:cNvPr>
          <p:cNvGrpSpPr/>
          <p:nvPr/>
        </p:nvGrpSpPr>
        <p:grpSpPr>
          <a:xfrm>
            <a:off x="929326" y="3359764"/>
            <a:ext cx="4668115" cy="873526"/>
            <a:chOff x="1026160" y="3416298"/>
            <a:chExt cx="4668115" cy="873526"/>
          </a:xfrm>
        </p:grpSpPr>
        <p:graphicFrame>
          <p:nvGraphicFramePr>
            <p:cNvPr id="7" name="Object 5">
              <a:extLst>
                <a:ext uri="{FF2B5EF4-FFF2-40B4-BE49-F238E27FC236}">
                  <a16:creationId xmlns:a16="http://schemas.microsoft.com/office/drawing/2014/main" id="{13FCC794-6B5A-4BBA-A643-6E7E1993081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1977262"/>
                </p:ext>
              </p:extLst>
            </p:nvPr>
          </p:nvGraphicFramePr>
          <p:xfrm>
            <a:off x="2903469" y="3416298"/>
            <a:ext cx="2790806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17" name="Equation" r:id="rId9" imgW="1257120" imgH="393480" progId="Equation.DSMT4">
                    <p:embed/>
                  </p:oleObj>
                </mc:Choice>
                <mc:Fallback>
                  <p:oleObj name="Equation" r:id="rId9" imgW="1257120" imgH="393480" progId="Equation.DSMT4">
                    <p:embed/>
                    <p:pic>
                      <p:nvPicPr>
                        <p:cNvPr id="128005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03469" y="3416298"/>
                          <a:ext cx="2790806" cy="87352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0A635FC8-FB51-4920-BF5B-8D810F9CF401}"/>
                </a:ext>
              </a:extLst>
            </p:cNvPr>
            <p:cNvSpPr txBox="1"/>
            <p:nvPr/>
          </p:nvSpPr>
          <p:spPr>
            <a:xfrm>
              <a:off x="1026160" y="3575939"/>
              <a:ext cx="16209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瞬时功率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4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1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60DA7AD-8A63-4899-8DFE-8BD0A135D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F75D374-3004-4FA0-A885-89D973418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19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45B709F1-77EC-4C91-9B13-7AE51E7F4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3141"/>
            <a:ext cx="85836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：一陨石从距地面高为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h </a:t>
            </a:r>
            <a:r>
              <a:rPr kumimoji="1" lang="zh-CN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处由静止开始落向地面，忽略空气阻力，求陨石下落过程中，万有引力的功是多少？</a:t>
            </a:r>
            <a:endParaRPr kumimoji="1" lang="zh-CN" altLang="en-US" sz="2800" b="1" dirty="0">
              <a:solidFill>
                <a:srgbClr val="9900CC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1DA38C91-625A-4C57-976D-5D593F6DA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89752"/>
            <a:ext cx="4953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取地心为原点，引力与矢径方向相反       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C2FBA731-BB53-4008-9CA5-AF40427681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92419"/>
              </p:ext>
            </p:extLst>
          </p:nvPr>
        </p:nvGraphicFramePr>
        <p:xfrm>
          <a:off x="1419225" y="2670175"/>
          <a:ext cx="2113884" cy="73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8" name="Equation" r:id="rId3" imgW="952200" imgH="330120" progId="Equation.DSMT4">
                  <p:embed/>
                </p:oleObj>
              </mc:Choice>
              <mc:Fallback>
                <p:oleObj name="Equation" r:id="rId3" imgW="952200" imgH="330120" progId="Equation.DSMT4">
                  <p:embed/>
                  <p:pic>
                    <p:nvPicPr>
                      <p:cNvPr id="129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9225" y="2670175"/>
                        <a:ext cx="2113884" cy="732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E6BBCD62-84CC-461B-BFD4-9FE9CFA727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45251"/>
              </p:ext>
            </p:extLst>
          </p:nvPr>
        </p:nvGraphicFramePr>
        <p:xfrm>
          <a:off x="965588" y="3476504"/>
          <a:ext cx="3665131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9" name="Equation" r:id="rId5" imgW="1650960" imgH="393480" progId="Equation.DSMT4">
                  <p:embed/>
                </p:oleObj>
              </mc:Choice>
              <mc:Fallback>
                <p:oleObj name="Equation" r:id="rId5" imgW="1650960" imgH="393480" progId="Equation.DSMT4">
                  <p:embed/>
                  <p:pic>
                    <p:nvPicPr>
                      <p:cNvPr id="129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588" y="3476504"/>
                        <a:ext cx="3665131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>
            <a:extLst>
              <a:ext uri="{FF2B5EF4-FFF2-40B4-BE49-F238E27FC236}">
                <a16:creationId xmlns:a16="http://schemas.microsoft.com/office/drawing/2014/main" id="{D30A8E04-543A-48FA-BF0C-94D1794A95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577629"/>
              </p:ext>
            </p:extLst>
          </p:nvPr>
        </p:nvGraphicFramePr>
        <p:xfrm>
          <a:off x="1839913" y="4388135"/>
          <a:ext cx="2790806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0" name="Equation" r:id="rId7" imgW="1257120" imgH="393480" progId="Equation.DSMT4">
                  <p:embed/>
                </p:oleObj>
              </mc:Choice>
              <mc:Fallback>
                <p:oleObj name="Equation" r:id="rId7" imgW="1257120" imgH="393480" progId="Equation.DSMT4">
                  <p:embed/>
                  <p:pic>
                    <p:nvPicPr>
                      <p:cNvPr id="1290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4388135"/>
                        <a:ext cx="2790806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>
            <a:extLst>
              <a:ext uri="{FF2B5EF4-FFF2-40B4-BE49-F238E27FC236}">
                <a16:creationId xmlns:a16="http://schemas.microsoft.com/office/drawing/2014/main" id="{0C7CAF86-B3D4-46C8-9ADA-216B67B327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307006"/>
              </p:ext>
            </p:extLst>
          </p:nvPr>
        </p:nvGraphicFramePr>
        <p:xfrm>
          <a:off x="1839913" y="5343871"/>
          <a:ext cx="1635163" cy="930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" name="Equation" r:id="rId9" imgW="736560" imgH="419040" progId="Equation.DSMT4">
                  <p:embed/>
                </p:oleObj>
              </mc:Choice>
              <mc:Fallback>
                <p:oleObj name="Equation" r:id="rId9" imgW="736560" imgH="419040" progId="Equation.DSMT4">
                  <p:embed/>
                  <p:pic>
                    <p:nvPicPr>
                      <p:cNvPr id="1290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5343871"/>
                        <a:ext cx="1635163" cy="930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18">
            <a:extLst>
              <a:ext uri="{FF2B5EF4-FFF2-40B4-BE49-F238E27FC236}">
                <a16:creationId xmlns:a16="http://schemas.microsoft.com/office/drawing/2014/main" id="{B19E75F6-0086-4189-BDBD-6F7C7085A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5638800"/>
            <a:ext cx="3638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只与初末位置有关！     </a:t>
            </a: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7EBA0FA5-7EF0-4927-B415-5343E26DB3B3}"/>
              </a:ext>
            </a:extLst>
          </p:cNvPr>
          <p:cNvGrpSpPr/>
          <p:nvPr/>
        </p:nvGrpSpPr>
        <p:grpSpPr>
          <a:xfrm>
            <a:off x="6149269" y="1806895"/>
            <a:ext cx="2160000" cy="3834837"/>
            <a:chOff x="6098728" y="2057400"/>
            <a:chExt cx="2160000" cy="3834837"/>
          </a:xfrm>
        </p:grpSpPr>
        <p:sp>
          <p:nvSpPr>
            <p:cNvPr id="24" name="弦形 23">
              <a:extLst>
                <a:ext uri="{FF2B5EF4-FFF2-40B4-BE49-F238E27FC236}">
                  <a16:creationId xmlns:a16="http://schemas.microsoft.com/office/drawing/2014/main" id="{4CAA60E5-373C-4CBF-9BF6-6C7D61FF348A}"/>
                </a:ext>
              </a:extLst>
            </p:cNvPr>
            <p:cNvSpPr/>
            <p:nvPr/>
          </p:nvSpPr>
          <p:spPr>
            <a:xfrm>
              <a:off x="6098728" y="3732237"/>
              <a:ext cx="2160000" cy="2160000"/>
            </a:xfrm>
            <a:prstGeom prst="chord">
              <a:avLst>
                <a:gd name="adj1" fmla="val 10816818"/>
                <a:gd name="adj2" fmla="val 60548"/>
              </a:avLst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1EC421B1-E244-4E93-A40A-BF95FF52053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5338" y="2057400"/>
              <a:ext cx="4762" cy="2759075"/>
            </a:xfrm>
            <a:custGeom>
              <a:avLst/>
              <a:gdLst>
                <a:gd name="T0" fmla="*/ 0 w 3"/>
                <a:gd name="T1" fmla="*/ 2759075 h 1840"/>
                <a:gd name="T2" fmla="*/ 4762 w 3"/>
                <a:gd name="T3" fmla="*/ 0 h 1840"/>
                <a:gd name="T4" fmla="*/ 0 60000 65536"/>
                <a:gd name="T5" fmla="*/ 0 60000 65536"/>
                <a:gd name="T6" fmla="*/ 0 w 3"/>
                <a:gd name="T7" fmla="*/ 0 h 1840"/>
                <a:gd name="T8" fmla="*/ 3 w 3"/>
                <a:gd name="T9" fmla="*/ 1840 h 184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840">
                  <a:moveTo>
                    <a:pt x="0" y="1840"/>
                  </a:moveTo>
                  <a:lnTo>
                    <a:pt x="3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44C6F7C5-8831-44FD-A760-CB1C8BC6F5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7227" y="2841479"/>
              <a:ext cx="152400" cy="1428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Line 9">
              <a:extLst>
                <a:ext uri="{FF2B5EF4-FFF2-40B4-BE49-F238E27FC236}">
                  <a16:creationId xmlns:a16="http://schemas.microsoft.com/office/drawing/2014/main" id="{756F1770-4A8F-40CC-97A0-B2482DBD6A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8004" y="2907601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0">
              <a:extLst>
                <a:ext uri="{FF2B5EF4-FFF2-40B4-BE49-F238E27FC236}">
                  <a16:creationId xmlns:a16="http://schemas.microsoft.com/office/drawing/2014/main" id="{9E8AE04B-B988-4A08-B61E-4692644DC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4838" y="2944813"/>
              <a:ext cx="4762" cy="792162"/>
            </a:xfrm>
            <a:custGeom>
              <a:avLst/>
              <a:gdLst>
                <a:gd name="T0" fmla="*/ 0 w 3"/>
                <a:gd name="T1" fmla="*/ 0 h 528"/>
                <a:gd name="T2" fmla="*/ 4762 w 3"/>
                <a:gd name="T3" fmla="*/ 792162 h 528"/>
                <a:gd name="T4" fmla="*/ 0 60000 65536"/>
                <a:gd name="T5" fmla="*/ 0 60000 65536"/>
                <a:gd name="T6" fmla="*/ 0 w 3"/>
                <a:gd name="T7" fmla="*/ 0 h 528"/>
                <a:gd name="T8" fmla="*/ 3 w 3"/>
                <a:gd name="T9" fmla="*/ 528 h 52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528">
                  <a:moveTo>
                    <a:pt x="0" y="0"/>
                  </a:moveTo>
                  <a:lnTo>
                    <a:pt x="3" y="528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1">
              <a:extLst>
                <a:ext uri="{FF2B5EF4-FFF2-40B4-BE49-F238E27FC236}">
                  <a16:creationId xmlns:a16="http://schemas.microsoft.com/office/drawing/2014/main" id="{E1BC8C2C-79D6-411D-8E74-0A1A6AB9CC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8728" y="2077807"/>
              <a:ext cx="3642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5" name="Rectangle 13">
              <a:extLst>
                <a:ext uri="{FF2B5EF4-FFF2-40B4-BE49-F238E27FC236}">
                  <a16:creationId xmlns:a16="http://schemas.microsoft.com/office/drawing/2014/main" id="{EC98B8D2-2B20-49A9-9166-46FBE385F3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53200" y="2989263"/>
              <a:ext cx="3850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h</a:t>
              </a:r>
            </a:p>
          </p:txBody>
        </p:sp>
        <p:sp>
          <p:nvSpPr>
            <p:cNvPr id="16" name="Rectangle 14">
              <a:extLst>
                <a:ext uri="{FF2B5EF4-FFF2-40B4-BE49-F238E27FC236}">
                  <a16:creationId xmlns:a16="http://schemas.microsoft.com/office/drawing/2014/main" id="{08943CE3-5AC2-43CF-8C39-AB970AAB7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35762" y="4068383"/>
              <a:ext cx="420688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R</a:t>
              </a:r>
            </a:p>
          </p:txBody>
        </p:sp>
        <p:sp>
          <p:nvSpPr>
            <p:cNvPr id="17" name="Rectangle 15">
              <a:extLst>
                <a:ext uri="{FF2B5EF4-FFF2-40B4-BE49-F238E27FC236}">
                  <a16:creationId xmlns:a16="http://schemas.microsoft.com/office/drawing/2014/main" id="{09E4995F-8D56-4936-9111-FDFD191DE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35703" y="4743315"/>
              <a:ext cx="44435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grpSp>
          <p:nvGrpSpPr>
            <p:cNvPr id="21" name="Group 19">
              <a:extLst>
                <a:ext uri="{FF2B5EF4-FFF2-40B4-BE49-F238E27FC236}">
                  <a16:creationId xmlns:a16="http://schemas.microsoft.com/office/drawing/2014/main" id="{DCE84CBA-4938-414A-B321-79F778A6EF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62799" y="2976563"/>
              <a:ext cx="525463" cy="614362"/>
              <a:chOff x="4512" y="1875"/>
              <a:chExt cx="331" cy="387"/>
            </a:xfrm>
          </p:grpSpPr>
          <p:sp>
            <p:nvSpPr>
              <p:cNvPr id="22" name="Line 20">
                <a:extLst>
                  <a:ext uri="{FF2B5EF4-FFF2-40B4-BE49-F238E27FC236}">
                    <a16:creationId xmlns:a16="http://schemas.microsoft.com/office/drawing/2014/main" id="{4CA8F5B0-D951-46D0-9298-C6A1BBB9AD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512" y="1875"/>
                <a:ext cx="0" cy="27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3" name="Object 21">
                <a:extLst>
                  <a:ext uri="{FF2B5EF4-FFF2-40B4-BE49-F238E27FC236}">
                    <a16:creationId xmlns:a16="http://schemas.microsoft.com/office/drawing/2014/main" id="{19AB427E-BEB4-41DF-BDC8-0101B9ED1FA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68919532"/>
                  </p:ext>
                </p:extLst>
              </p:nvPr>
            </p:nvGraphicFramePr>
            <p:xfrm>
              <a:off x="4604" y="1986"/>
              <a:ext cx="239" cy="2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522" name="Equation" r:id="rId11" imgW="164880" imgH="190440" progId="Equation.DSMT4">
                      <p:embed/>
                    </p:oleObj>
                  </mc:Choice>
                  <mc:Fallback>
                    <p:oleObj name="Equation" r:id="rId11" imgW="164880" imgH="190440" progId="Equation.DSMT4">
                      <p:embed/>
                      <p:pic>
                        <p:nvPicPr>
                          <p:cNvPr id="4102" name="Object 2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604" y="1986"/>
                            <a:ext cx="239" cy="2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413609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75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2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0" y="2139351"/>
            <a:ext cx="9144000" cy="1802921"/>
          </a:xfrm>
          <a:prstGeom prst="rect">
            <a:avLst/>
          </a:prstGeom>
          <a:gradFill flip="none" rotWithShape="1">
            <a:gsLst>
              <a:gs pos="0">
                <a:srgbClr val="9900CC">
                  <a:shade val="30000"/>
                  <a:satMod val="115000"/>
                </a:srgbClr>
              </a:gs>
              <a:gs pos="50000">
                <a:srgbClr val="9900CC">
                  <a:shade val="67500"/>
                  <a:satMod val="115000"/>
                </a:srgbClr>
              </a:gs>
              <a:gs pos="100000">
                <a:srgbClr val="9900CC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第三章 质点系统的运动规律</a:t>
            </a:r>
            <a:endParaRPr lang="zh-CN" alt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2D491-5CC9-4FFB-A60A-D28FD5C115B1}" type="datetime1">
              <a:rPr lang="zh-CN" altLang="en-US" smtClean="0"/>
              <a:t>2020/9/17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59033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F0D3CFC-A558-445D-A4A9-F0AA0801A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9ECEE7A-5851-48E6-BEEC-3634CAD7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20</a:t>
            </a:fld>
            <a:endParaRPr lang="zh-CN" altLang="en-US"/>
          </a:p>
        </p:txBody>
      </p:sp>
      <p:grpSp>
        <p:nvGrpSpPr>
          <p:cNvPr id="4" name="Group 2">
            <a:extLst>
              <a:ext uri="{FF2B5EF4-FFF2-40B4-BE49-F238E27FC236}">
                <a16:creationId xmlns:a16="http://schemas.microsoft.com/office/drawing/2014/main" id="{851D9065-65EC-416D-A0A2-B6D11C98C94B}"/>
              </a:ext>
            </a:extLst>
          </p:cNvPr>
          <p:cNvGrpSpPr>
            <a:grpSpLocks/>
          </p:cNvGrpSpPr>
          <p:nvPr/>
        </p:nvGrpSpPr>
        <p:grpSpPr bwMode="auto">
          <a:xfrm>
            <a:off x="346001" y="339728"/>
            <a:ext cx="8169349" cy="1384297"/>
            <a:chOff x="384" y="192"/>
            <a:chExt cx="4704" cy="872"/>
          </a:xfrm>
        </p:grpSpPr>
        <p:sp>
          <p:nvSpPr>
            <p:cNvPr id="5" name="Text Box 3">
              <a:extLst>
                <a:ext uri="{FF2B5EF4-FFF2-40B4-BE49-F238E27FC236}">
                  <a16:creationId xmlns:a16="http://schemas.microsoft.com/office/drawing/2014/main" id="{7BACC1BF-1269-4557-AA24-BA9F9D7530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192"/>
              <a:ext cx="4704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例</a:t>
              </a:r>
              <a:r>
                <a:rPr kumimoji="1" lang="en-US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1" lang="zh-CN" altLang="en-US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：质量为 </a:t>
              </a:r>
              <a:r>
                <a:rPr kumimoji="1" lang="en-US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2kg </a:t>
              </a:r>
              <a:r>
                <a:rPr kumimoji="1" lang="zh-CN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的质点在力</a:t>
              </a:r>
              <a:r>
                <a:rPr kumimoji="1" lang="en-US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               (SI)</a:t>
              </a:r>
              <a:r>
                <a:rPr kumimoji="1" lang="zh-CN" altLang="en-US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，的作用下，从静止出发，沿 </a:t>
              </a:r>
              <a:r>
                <a: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x </a:t>
              </a:r>
              <a:r>
                <a:rPr kumimoji="1" lang="zh-CN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轴正向作直线运动。</a:t>
              </a:r>
            </a:p>
            <a:p>
              <a:pPr eaLnBrk="1" hangingPunct="1"/>
              <a:r>
                <a:rPr kumimoji="1" lang="zh-CN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求前三秒内该力所作的功。</a:t>
              </a:r>
              <a:endPara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6" name="Object 4">
              <a:extLst>
                <a:ext uri="{FF2B5EF4-FFF2-40B4-BE49-F238E27FC236}">
                  <a16:creationId xmlns:a16="http://schemas.microsoft.com/office/drawing/2014/main" id="{DB20BA4A-9094-44D6-9CF6-DAFCC977FB2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6076105"/>
                </p:ext>
              </p:extLst>
            </p:nvPr>
          </p:nvGraphicFramePr>
          <p:xfrm>
            <a:off x="3020" y="192"/>
            <a:ext cx="799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17" name="Equation" r:id="rId3" imgW="571320" imgH="215640" progId="Equation.DSMT4">
                    <p:embed/>
                  </p:oleObj>
                </mc:Choice>
                <mc:Fallback>
                  <p:oleObj name="Equation" r:id="rId3" imgW="571320" imgH="215640" progId="Equation.DSMT4">
                    <p:embed/>
                    <p:pic>
                      <p:nvPicPr>
                        <p:cNvPr id="512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0" y="192"/>
                          <a:ext cx="799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Text Box 7">
            <a:extLst>
              <a:ext uri="{FF2B5EF4-FFF2-40B4-BE49-F238E27FC236}">
                <a16:creationId xmlns:a16="http://schemas.microsoft.com/office/drawing/2014/main" id="{BF6744F4-4258-4484-B701-58DCCEB5B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943729"/>
            <a:ext cx="7772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解：（一维运动可以用标量）</a:t>
            </a:r>
          </a:p>
        </p:txBody>
      </p:sp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365B6C4A-8452-4770-A9B8-CDAC1519AB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170325"/>
              </p:ext>
            </p:extLst>
          </p:nvPr>
        </p:nvGraphicFramePr>
        <p:xfrm>
          <a:off x="5104587" y="1941532"/>
          <a:ext cx="2170627" cy="4787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8" name="Equation" r:id="rId5" imgW="977760" imgH="215640" progId="Equation.DSMT4">
                  <p:embed/>
                </p:oleObj>
              </mc:Choice>
              <mc:Fallback>
                <p:oleObj name="Equation" r:id="rId5" imgW="977760" imgH="215640" progId="Equation.DSMT4">
                  <p:embed/>
                  <p:pic>
                    <p:nvPicPr>
                      <p:cNvPr id="130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587" y="1941532"/>
                        <a:ext cx="2170627" cy="4787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>
            <a:extLst>
              <a:ext uri="{FF2B5EF4-FFF2-40B4-BE49-F238E27FC236}">
                <a16:creationId xmlns:a16="http://schemas.microsoft.com/office/drawing/2014/main" id="{8A7CB87A-7CDE-41FE-85D5-82141746CF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242509"/>
              </p:ext>
            </p:extLst>
          </p:nvPr>
        </p:nvGraphicFramePr>
        <p:xfrm>
          <a:off x="1213847" y="3549689"/>
          <a:ext cx="65405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19" name="Equation" r:id="rId7" imgW="2946240" imgH="393480" progId="Equation.DSMT4">
                  <p:embed/>
                </p:oleObj>
              </mc:Choice>
              <mc:Fallback>
                <p:oleObj name="Equation" r:id="rId7" imgW="2946240" imgH="393480" progId="Equation.DSMT4">
                  <p:embed/>
                  <p:pic>
                    <p:nvPicPr>
                      <p:cNvPr id="130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3847" y="3549689"/>
                        <a:ext cx="65405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CC99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>
            <a:extLst>
              <a:ext uri="{FF2B5EF4-FFF2-40B4-BE49-F238E27FC236}">
                <a16:creationId xmlns:a16="http://schemas.microsoft.com/office/drawing/2014/main" id="{F7586F44-449D-472F-882B-75C92AC09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142831"/>
              </p:ext>
            </p:extLst>
          </p:nvPr>
        </p:nvGraphicFramePr>
        <p:xfrm>
          <a:off x="1038537" y="4642611"/>
          <a:ext cx="623093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0" name="Equation" r:id="rId9" imgW="2806560" imgH="330120" progId="Equation.DSMT4">
                  <p:embed/>
                </p:oleObj>
              </mc:Choice>
              <mc:Fallback>
                <p:oleObj name="Equation" r:id="rId9" imgW="2806560" imgH="330120" progId="Equation.DSMT4">
                  <p:embed/>
                  <p:pic>
                    <p:nvPicPr>
                      <p:cNvPr id="130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8537" y="4642611"/>
                        <a:ext cx="623093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>
            <a:extLst>
              <a:ext uri="{FF2B5EF4-FFF2-40B4-BE49-F238E27FC236}">
                <a16:creationId xmlns:a16="http://schemas.microsoft.com/office/drawing/2014/main" id="{1C3B9D1B-A2AB-42FA-A0FF-3B943EBF87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92869"/>
              </p:ext>
            </p:extLst>
          </p:nvPr>
        </p:nvGraphicFramePr>
        <p:xfrm>
          <a:off x="2294696" y="2711302"/>
          <a:ext cx="3128868" cy="620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21" name="Equation" r:id="rId11" imgW="1409400" imgH="279360" progId="Equation.DSMT4">
                  <p:embed/>
                </p:oleObj>
              </mc:Choice>
              <mc:Fallback>
                <p:oleObj name="Equation" r:id="rId11" imgW="1409400" imgH="279360" progId="Equation.DSMT4">
                  <p:embed/>
                  <p:pic>
                    <p:nvPicPr>
                      <p:cNvPr id="130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4696" y="2711302"/>
                        <a:ext cx="3128868" cy="6201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044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250C92E-B966-42D1-A54A-34F06FCA2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E1BA3768-4BA0-4F42-A69D-4580C02E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646BD5C4-A8F5-430F-BBE5-F24182BF6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41410"/>
            <a:ext cx="829894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：习题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3-11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，一个人从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10.0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米深的井中提水，起始桶中装有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25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千克的水，由于水桶漏水，每升高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1.0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米要漏去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0.5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千克的水，求水桶匀速提升到井台上时这个人所作的功？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A632021D-9BE3-4DEE-9D8D-910EC3265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122822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解：选地面为参照系。</a:t>
            </a:r>
          </a:p>
        </p:txBody>
      </p:sp>
      <p:grpSp>
        <p:nvGrpSpPr>
          <p:cNvPr id="34" name="组合 33">
            <a:extLst>
              <a:ext uri="{FF2B5EF4-FFF2-40B4-BE49-F238E27FC236}">
                <a16:creationId xmlns:a16="http://schemas.microsoft.com/office/drawing/2014/main" id="{EDAE8F4B-B874-46D8-BD2F-455CC8CA8DE6}"/>
              </a:ext>
            </a:extLst>
          </p:cNvPr>
          <p:cNvGrpSpPr/>
          <p:nvPr/>
        </p:nvGrpSpPr>
        <p:grpSpPr>
          <a:xfrm>
            <a:off x="323850" y="3419546"/>
            <a:ext cx="4268788" cy="1166742"/>
            <a:chOff x="323850" y="3419546"/>
            <a:chExt cx="4268788" cy="1166742"/>
          </a:xfrm>
        </p:grpSpPr>
        <p:graphicFrame>
          <p:nvGraphicFramePr>
            <p:cNvPr id="7" name="Object 5">
              <a:extLst>
                <a:ext uri="{FF2B5EF4-FFF2-40B4-BE49-F238E27FC236}">
                  <a16:creationId xmlns:a16="http://schemas.microsoft.com/office/drawing/2014/main" id="{D23031F9-9402-4C3B-B7E2-DAA4C650470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83832402"/>
                </p:ext>
              </p:extLst>
            </p:nvPr>
          </p:nvGraphicFramePr>
          <p:xfrm>
            <a:off x="2677042" y="3441554"/>
            <a:ext cx="1832566" cy="5074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26" name="Equation" r:id="rId3" imgW="825480" imgH="228600" progId="Equation.DSMT4">
                    <p:embed/>
                  </p:oleObj>
                </mc:Choice>
                <mc:Fallback>
                  <p:oleObj name="Equation" r:id="rId3" imgW="825480" imgH="228600" progId="Equation.DSMT4">
                    <p:embed/>
                    <p:pic>
                      <p:nvPicPr>
                        <p:cNvPr id="131077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77042" y="3441554"/>
                          <a:ext cx="1832566" cy="5074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6">
              <a:extLst>
                <a:ext uri="{FF2B5EF4-FFF2-40B4-BE49-F238E27FC236}">
                  <a16:creationId xmlns:a16="http://schemas.microsoft.com/office/drawing/2014/main" id="{7FCDB6D7-2BBA-4EDB-9554-12037C9CCF5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96066664"/>
                </p:ext>
              </p:extLst>
            </p:nvPr>
          </p:nvGraphicFramePr>
          <p:xfrm>
            <a:off x="2703513" y="4135438"/>
            <a:ext cx="1889125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27" name="Equation" r:id="rId5" imgW="850680" imgH="203040" progId="Equation.DSMT4">
                    <p:embed/>
                  </p:oleObj>
                </mc:Choice>
                <mc:Fallback>
                  <p:oleObj name="Equation" r:id="rId5" imgW="850680" imgH="203040" progId="Equation.DSMT4">
                    <p:embed/>
                    <p:pic>
                      <p:nvPicPr>
                        <p:cNvPr id="131078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3513" y="4135438"/>
                          <a:ext cx="1889125" cy="450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Text Box 7">
              <a:extLst>
                <a:ext uri="{FF2B5EF4-FFF2-40B4-BE49-F238E27FC236}">
                  <a16:creationId xmlns:a16="http://schemas.microsoft.com/office/drawing/2014/main" id="{B5012A14-4BC5-4DB8-8B9B-30FFC5AEFF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850" y="3419546"/>
              <a:ext cx="2327275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/>
              <a:r>
                <a:rPr kumimoji="1" lang="zh-CN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又因变质量：</a:t>
              </a:r>
            </a:p>
          </p:txBody>
        </p:sp>
      </p:grpSp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A87753F5-5376-4E37-8DE2-5186FC15BB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492770"/>
              </p:ext>
            </p:extLst>
          </p:nvPr>
        </p:nvGraphicFramePr>
        <p:xfrm>
          <a:off x="1358346" y="4725123"/>
          <a:ext cx="4680115" cy="732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8" name="Equation" r:id="rId7" imgW="2108160" imgH="330120" progId="Equation.DSMT4">
                  <p:embed/>
                </p:oleObj>
              </mc:Choice>
              <mc:Fallback>
                <p:oleObj name="Equation" r:id="rId7" imgW="2108160" imgH="330120" progId="Equation.DSMT4">
                  <p:embed/>
                  <p:pic>
                    <p:nvPicPr>
                      <p:cNvPr id="131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346" y="4725123"/>
                        <a:ext cx="4680115" cy="7328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>
            <a:extLst>
              <a:ext uri="{FF2B5EF4-FFF2-40B4-BE49-F238E27FC236}">
                <a16:creationId xmlns:a16="http://schemas.microsoft.com/office/drawing/2014/main" id="{F66930F4-ADD4-4E91-86CF-0FEC5055F7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505605"/>
              </p:ext>
            </p:extLst>
          </p:nvPr>
        </p:nvGraphicFramePr>
        <p:xfrm>
          <a:off x="2001616" y="5493613"/>
          <a:ext cx="388937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29" name="Equation" r:id="rId9" imgW="1752480" imgH="393480" progId="Equation.DSMT4">
                  <p:embed/>
                </p:oleObj>
              </mc:Choice>
              <mc:Fallback>
                <p:oleObj name="Equation" r:id="rId9" imgW="1752480" imgH="393480" progId="Equation.DSMT4">
                  <p:embed/>
                  <p:pic>
                    <p:nvPicPr>
                      <p:cNvPr id="131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1616" y="5493613"/>
                        <a:ext cx="3889375" cy="873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组合 32">
            <a:extLst>
              <a:ext uri="{FF2B5EF4-FFF2-40B4-BE49-F238E27FC236}">
                <a16:creationId xmlns:a16="http://schemas.microsoft.com/office/drawing/2014/main" id="{2FBB3AE0-05B8-43A3-93B9-F3DC6687BDB1}"/>
              </a:ext>
            </a:extLst>
          </p:cNvPr>
          <p:cNvGrpSpPr/>
          <p:nvPr/>
        </p:nvGrpSpPr>
        <p:grpSpPr>
          <a:xfrm>
            <a:off x="306481" y="2787141"/>
            <a:ext cx="5296045" cy="571010"/>
            <a:chOff x="306481" y="2787141"/>
            <a:chExt cx="5296045" cy="571010"/>
          </a:xfrm>
        </p:grpSpPr>
        <p:graphicFrame>
          <p:nvGraphicFramePr>
            <p:cNvPr id="6" name="Object 4">
              <a:extLst>
                <a:ext uri="{FF2B5EF4-FFF2-40B4-BE49-F238E27FC236}">
                  <a16:creationId xmlns:a16="http://schemas.microsoft.com/office/drawing/2014/main" id="{F2C1EC96-2F3D-4AEF-AF12-99F20D2C39B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8562738"/>
                </p:ext>
              </p:extLst>
            </p:nvPr>
          </p:nvGraphicFramePr>
          <p:xfrm>
            <a:off x="4334196" y="2822687"/>
            <a:ext cx="1268330" cy="5354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30" name="Equation" r:id="rId11" imgW="571320" imgH="241200" progId="Equation.DSMT4">
                    <p:embed/>
                  </p:oleObj>
                </mc:Choice>
                <mc:Fallback>
                  <p:oleObj name="Equation" r:id="rId11" imgW="571320" imgH="241200" progId="Equation.DSMT4">
                    <p:embed/>
                    <p:pic>
                      <p:nvPicPr>
                        <p:cNvPr id="131076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4196" y="2822687"/>
                          <a:ext cx="1268330" cy="5354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DF8BE15A-6F5C-4149-830A-DF5D503F42D0}"/>
                </a:ext>
              </a:extLst>
            </p:cNvPr>
            <p:cNvSpPr/>
            <p:nvPr/>
          </p:nvSpPr>
          <p:spPr>
            <a:xfrm>
              <a:off x="306481" y="2787141"/>
              <a:ext cx="41344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zh-CN" altLang="en-US" sz="2800" b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因为是匀速提升，所以：</a:t>
              </a:r>
              <a:endParaRPr kumimoji="1"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FD1D03F8-3100-4165-960B-8FADFF5E6D6D}"/>
              </a:ext>
            </a:extLst>
          </p:cNvPr>
          <p:cNvGrpSpPr/>
          <p:nvPr/>
        </p:nvGrpSpPr>
        <p:grpSpPr>
          <a:xfrm>
            <a:off x="6611644" y="2254102"/>
            <a:ext cx="1668463" cy="2625725"/>
            <a:chOff x="6888090" y="3429000"/>
            <a:chExt cx="1668463" cy="2625725"/>
          </a:xfrm>
        </p:grpSpPr>
        <p:grpSp>
          <p:nvGrpSpPr>
            <p:cNvPr id="12" name="Group 10">
              <a:extLst>
                <a:ext uri="{FF2B5EF4-FFF2-40B4-BE49-F238E27FC236}">
                  <a16:creationId xmlns:a16="http://schemas.microsoft.com/office/drawing/2014/main" id="{B3FFDD1C-E5F8-407F-A6F1-D08F0996E2D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888090" y="3429000"/>
              <a:ext cx="1668463" cy="2625725"/>
              <a:chOff x="4013" y="1872"/>
              <a:chExt cx="1051" cy="1654"/>
            </a:xfrm>
          </p:grpSpPr>
          <p:sp>
            <p:nvSpPr>
              <p:cNvPr id="13" name="Line 11">
                <a:extLst>
                  <a:ext uri="{FF2B5EF4-FFF2-40B4-BE49-F238E27FC236}">
                    <a16:creationId xmlns:a16="http://schemas.microsoft.com/office/drawing/2014/main" id="{82D55987-80EA-46C9-945A-8D8BF5D22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16" y="1920"/>
                <a:ext cx="0" cy="14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4" name="Object 12">
                <a:extLst>
                  <a:ext uri="{FF2B5EF4-FFF2-40B4-BE49-F238E27FC236}">
                    <a16:creationId xmlns:a16="http://schemas.microsoft.com/office/drawing/2014/main" id="{0B719DFA-6F56-440B-9D41-4423E3F9BE2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464" y="3264"/>
              <a:ext cx="236" cy="2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931" name="公式" r:id="rId13" imgW="126720" imgH="139680" progId="Equation.3">
                      <p:embed/>
                    </p:oleObj>
                  </mc:Choice>
                  <mc:Fallback>
                    <p:oleObj name="公式" r:id="rId13" imgW="126720" imgH="139680" progId="Equation.3">
                      <p:embed/>
                      <p:pic>
                        <p:nvPicPr>
                          <p:cNvPr id="6151" name="Object 1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4" y="3264"/>
                            <a:ext cx="236" cy="26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3">
                <a:extLst>
                  <a:ext uri="{FF2B5EF4-FFF2-40B4-BE49-F238E27FC236}">
                    <a16:creationId xmlns:a16="http://schemas.microsoft.com/office/drawing/2014/main" id="{4AE56834-4620-456D-9639-8DEA9956A26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4464" y="1872"/>
              <a:ext cx="262" cy="30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932" name="公式" r:id="rId15" imgW="139680" imgH="164880" progId="Equation.3">
                      <p:embed/>
                    </p:oleObj>
                  </mc:Choice>
                  <mc:Fallback>
                    <p:oleObj name="公式" r:id="rId15" imgW="139680" imgH="164880" progId="Equation.3">
                      <p:embed/>
                      <p:pic>
                        <p:nvPicPr>
                          <p:cNvPr id="6152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464" y="1872"/>
                            <a:ext cx="262" cy="30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3C184981-7D07-4774-9B94-8D2CFA7434D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26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2ECC72F3-3732-4D29-B277-11A14E5628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2688"/>
                <a:ext cx="192" cy="288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8" name="Object 16">
                <a:extLst>
                  <a:ext uri="{FF2B5EF4-FFF2-40B4-BE49-F238E27FC236}">
                    <a16:creationId xmlns:a16="http://schemas.microsoft.com/office/drawing/2014/main" id="{DB302FBC-3900-4315-B376-98D3BEDE301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47706179"/>
                  </p:ext>
                </p:extLst>
              </p:nvPr>
            </p:nvGraphicFramePr>
            <p:xfrm>
              <a:off x="4013" y="3154"/>
              <a:ext cx="398" cy="2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933" name="Equation" r:id="rId17" imgW="253800" imgH="164880" progId="Equation.DSMT4">
                      <p:embed/>
                    </p:oleObj>
                  </mc:Choice>
                  <mc:Fallback>
                    <p:oleObj name="Equation" r:id="rId17" imgW="253800" imgH="164880" progId="Equation.DSMT4">
                      <p:embed/>
                      <p:pic>
                        <p:nvPicPr>
                          <p:cNvPr id="6153" name="Object 1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013" y="3154"/>
                            <a:ext cx="398" cy="2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9" name="Freeform 17">
                <a:extLst>
                  <a:ext uri="{FF2B5EF4-FFF2-40B4-BE49-F238E27FC236}">
                    <a16:creationId xmlns:a16="http://schemas.microsoft.com/office/drawing/2014/main" id="{1D5048C4-CE67-4FD6-9823-DFA145C29E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8" y="2374"/>
                <a:ext cx="3" cy="333"/>
              </a:xfrm>
              <a:custGeom>
                <a:avLst/>
                <a:gdLst>
                  <a:gd name="T0" fmla="*/ 3 w 3"/>
                  <a:gd name="T1" fmla="*/ 333 h 333"/>
                  <a:gd name="T2" fmla="*/ 0 w 3"/>
                  <a:gd name="T3" fmla="*/ 0 h 333"/>
                  <a:gd name="T4" fmla="*/ 0 60000 65536"/>
                  <a:gd name="T5" fmla="*/ 0 60000 65536"/>
                  <a:gd name="T6" fmla="*/ 0 w 3"/>
                  <a:gd name="T7" fmla="*/ 0 h 333"/>
                  <a:gd name="T8" fmla="*/ 3 w 3"/>
                  <a:gd name="T9" fmla="*/ 333 h 33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333">
                    <a:moveTo>
                      <a:pt x="3" y="333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0" name="Object 18">
                <a:extLst>
                  <a:ext uri="{FF2B5EF4-FFF2-40B4-BE49-F238E27FC236}">
                    <a16:creationId xmlns:a16="http://schemas.microsoft.com/office/drawing/2014/main" id="{5CBCF6CB-6197-478F-A3EA-D5A13C0BF24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31406069"/>
                  </p:ext>
                </p:extLst>
              </p:nvPr>
            </p:nvGraphicFramePr>
            <p:xfrm>
              <a:off x="4748" y="2692"/>
              <a:ext cx="200" cy="2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934" name="Equation" r:id="rId19" imgW="126720" imgH="177480" progId="Equation.DSMT4">
                      <p:embed/>
                    </p:oleObj>
                  </mc:Choice>
                  <mc:Fallback>
                    <p:oleObj name="Equation" r:id="rId19" imgW="126720" imgH="177480" progId="Equation.DSMT4">
                      <p:embed/>
                      <p:pic>
                        <p:nvPicPr>
                          <p:cNvPr id="6154" name="Object 1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748" y="2692"/>
                            <a:ext cx="200" cy="2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1" name="Freeform 19">
                <a:extLst>
                  <a:ext uri="{FF2B5EF4-FFF2-40B4-BE49-F238E27FC236}">
                    <a16:creationId xmlns:a16="http://schemas.microsoft.com/office/drawing/2014/main" id="{2C8B47D7-32CA-425C-80E7-A8BA5A663E2D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4848" y="2950"/>
                <a:ext cx="5" cy="464"/>
              </a:xfrm>
              <a:custGeom>
                <a:avLst/>
                <a:gdLst>
                  <a:gd name="T0" fmla="*/ 5 w 5"/>
                  <a:gd name="T1" fmla="*/ 464 h 464"/>
                  <a:gd name="T2" fmla="*/ 0 w 5"/>
                  <a:gd name="T3" fmla="*/ 0 h 464"/>
                  <a:gd name="T4" fmla="*/ 0 60000 65536"/>
                  <a:gd name="T5" fmla="*/ 0 60000 65536"/>
                  <a:gd name="T6" fmla="*/ 0 w 5"/>
                  <a:gd name="T7" fmla="*/ 0 h 464"/>
                  <a:gd name="T8" fmla="*/ 5 w 5"/>
                  <a:gd name="T9" fmla="*/ 464 h 46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" h="464">
                    <a:moveTo>
                      <a:pt x="5" y="464"/>
                    </a:moveTo>
                    <a:lnTo>
                      <a:pt x="0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2" name="Line 20">
                <a:extLst>
                  <a:ext uri="{FF2B5EF4-FFF2-40B4-BE49-F238E27FC236}">
                    <a16:creationId xmlns:a16="http://schemas.microsoft.com/office/drawing/2014/main" id="{4955F45F-14DD-4328-8DC5-45A15430AE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29" y="2374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Line 21">
                <a:extLst>
                  <a:ext uri="{FF2B5EF4-FFF2-40B4-BE49-F238E27FC236}">
                    <a16:creationId xmlns:a16="http://schemas.microsoft.com/office/drawing/2014/main" id="{87246A51-7C09-4DE5-83EF-3BB4EF9D4B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632" y="3430"/>
                <a:ext cx="4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6" name="直接箭头连接符 25">
              <a:extLst>
                <a:ext uri="{FF2B5EF4-FFF2-40B4-BE49-F238E27FC236}">
                  <a16:creationId xmlns:a16="http://schemas.microsoft.com/office/drawing/2014/main" id="{0453E45A-117A-4923-A23D-CC9B41AE5AE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527851" y="4024423"/>
              <a:ext cx="0" cy="699978"/>
            </a:xfrm>
            <a:prstGeom prst="straightConnector1">
              <a:avLst/>
            </a:prstGeom>
            <a:ln w="38100">
              <a:solidFill>
                <a:srgbClr val="9900CC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8" name="Object 16">
              <a:extLst>
                <a:ext uri="{FF2B5EF4-FFF2-40B4-BE49-F238E27FC236}">
                  <a16:creationId xmlns:a16="http://schemas.microsoft.com/office/drawing/2014/main" id="{BECF73F6-BF9D-4F2C-A145-1C1A8206E1F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3683503"/>
                </p:ext>
              </p:extLst>
            </p:nvPr>
          </p:nvGraphicFramePr>
          <p:xfrm>
            <a:off x="6965444" y="3849326"/>
            <a:ext cx="466992" cy="5547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35" name="Equation" r:id="rId21" imgW="203040" imgH="241200" progId="Equation.DSMT4">
                    <p:embed/>
                  </p:oleObj>
                </mc:Choice>
                <mc:Fallback>
                  <p:oleObj name="Equation" r:id="rId21" imgW="203040" imgH="241200" progId="Equation.DSMT4">
                    <p:embed/>
                    <p:pic>
                      <p:nvPicPr>
                        <p:cNvPr id="18" name="Object 16">
                          <a:extLst>
                            <a:ext uri="{FF2B5EF4-FFF2-40B4-BE49-F238E27FC236}">
                              <a16:creationId xmlns:a16="http://schemas.microsoft.com/office/drawing/2014/main" id="{DB302FBC-3900-4315-B376-98D3BEDE301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65444" y="3849326"/>
                          <a:ext cx="466992" cy="5547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185D35A8-9F01-434C-8726-B3E94919D0C2}"/>
                </a:ext>
              </a:extLst>
            </p:cNvPr>
            <p:cNvCxnSpPr>
              <a:cxnSpLocks/>
              <a:stCxn id="17" idx="2"/>
              <a:endCxn id="13" idx="0"/>
            </p:cNvCxnSpPr>
            <p:nvPr/>
          </p:nvCxnSpPr>
          <p:spPr>
            <a:xfrm>
              <a:off x="7527853" y="5181600"/>
              <a:ext cx="0" cy="68580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741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0BC65DF-56E9-464E-A845-3AE5D9F0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A7970F6-A51F-464A-BF06-966CB6A89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22</a:t>
            </a:fld>
            <a:endParaRPr lang="zh-CN" altLang="en-US"/>
          </a:p>
        </p:txBody>
      </p:sp>
      <p:graphicFrame>
        <p:nvGraphicFramePr>
          <p:cNvPr id="4" name="Object 2">
            <a:extLst>
              <a:ext uri="{FF2B5EF4-FFF2-40B4-BE49-F238E27FC236}">
                <a16:creationId xmlns:a16="http://schemas.microsoft.com/office/drawing/2014/main" id="{83DE5253-44ED-4288-BF00-EBD6B307AD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748608"/>
              </p:ext>
            </p:extLst>
          </p:nvPr>
        </p:nvGraphicFramePr>
        <p:xfrm>
          <a:off x="1873767" y="1704581"/>
          <a:ext cx="4737100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3" name="Equation" r:id="rId3" imgW="2133360" imgH="393480" progId="Equation.DSMT4">
                  <p:embed/>
                </p:oleObj>
              </mc:Choice>
              <mc:Fallback>
                <p:oleObj name="Equation" r:id="rId3" imgW="2133360" imgH="393480" progId="Equation.DSMT4">
                  <p:embed/>
                  <p:pic>
                    <p:nvPicPr>
                      <p:cNvPr id="132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3767" y="1704581"/>
                        <a:ext cx="4737100" cy="87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C97DC93D-A178-4B77-8F0E-B4A392BE1A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101204"/>
              </p:ext>
            </p:extLst>
          </p:nvPr>
        </p:nvGraphicFramePr>
        <p:xfrm>
          <a:off x="1203325" y="834533"/>
          <a:ext cx="5807075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4" name="Equation" r:id="rId5" imgW="2616120" imgH="393480" progId="Equation.DSMT4">
                  <p:embed/>
                </p:oleObj>
              </mc:Choice>
              <mc:Fallback>
                <p:oleObj name="Equation" r:id="rId5" imgW="2616120" imgH="393480" progId="Equation.DSMT4">
                  <p:embed/>
                  <p:pic>
                    <p:nvPicPr>
                      <p:cNvPr id="132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834533"/>
                        <a:ext cx="5807075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5">
            <a:extLst>
              <a:ext uri="{FF2B5EF4-FFF2-40B4-BE49-F238E27FC236}">
                <a16:creationId xmlns:a16="http://schemas.microsoft.com/office/drawing/2014/main" id="{8A572374-00A8-4687-A9D3-CFF206DA5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279" y="283135"/>
            <a:ext cx="3352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二、 动能定理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CEE0110B-9EDC-417C-A2E3-937C72018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437" y="4897482"/>
            <a:ext cx="8534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*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动能是状态量，任一运动状态对应一定的动能。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*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kumimoji="1" lang="en-US" altLang="zh-CN" sz="2800" b="1" i="1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E</a:t>
            </a:r>
            <a:r>
              <a:rPr kumimoji="1" lang="en-US" altLang="zh-CN" sz="2800" b="1" i="1" baseline="-25000" dirty="0" err="1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k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为动能的增量，可正可负，视功的正负而变。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Symbol" pitchFamily="18" charset="2"/>
            </a:endParaRPr>
          </a:p>
          <a:p>
            <a:pPr eaLnBrk="1" hangingPunct="1"/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*  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  <a:sym typeface="Symbol" pitchFamily="18" charset="2"/>
              </a:rPr>
              <a:t>动能是质点因运动而具有的做功本领。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  <a:sym typeface="Symbol" pitchFamily="18" charset="2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14824A6E-D872-47B9-8FE0-4E0EC4EFD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459" y="4222333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动能定理：合力对质点所做的功等于质点动能的增量</a:t>
            </a:r>
          </a:p>
        </p:txBody>
      </p:sp>
      <p:grpSp>
        <p:nvGrpSpPr>
          <p:cNvPr id="18" name="组合 17">
            <a:extLst>
              <a:ext uri="{FF2B5EF4-FFF2-40B4-BE49-F238E27FC236}">
                <a16:creationId xmlns:a16="http://schemas.microsoft.com/office/drawing/2014/main" id="{95537747-1F36-4F12-A3C0-E1FEDD21E3AC}"/>
              </a:ext>
            </a:extLst>
          </p:cNvPr>
          <p:cNvGrpSpPr/>
          <p:nvPr/>
        </p:nvGrpSpPr>
        <p:grpSpPr>
          <a:xfrm>
            <a:off x="556437" y="2553856"/>
            <a:ext cx="7891130" cy="873526"/>
            <a:chOff x="381000" y="2631635"/>
            <a:chExt cx="7891130" cy="873526"/>
          </a:xfrm>
        </p:grpSpPr>
        <p:sp>
          <p:nvSpPr>
            <p:cNvPr id="7" name="Text Box 6">
              <a:extLst>
                <a:ext uri="{FF2B5EF4-FFF2-40B4-BE49-F238E27FC236}">
                  <a16:creationId xmlns:a16="http://schemas.microsoft.com/office/drawing/2014/main" id="{CBC94858-67A4-414E-AD2B-F4C7CB7223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" y="2780371"/>
              <a:ext cx="789113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定义：动能</a:t>
              </a:r>
              <a:r>
                <a:rPr kumimoji="1" lang="en-US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					  </a:t>
              </a:r>
              <a:r>
                <a:rPr kumimoji="1" lang="zh-CN" altLang="en-US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单位：</a:t>
              </a:r>
              <a:r>
                <a:rPr kumimoji="1" lang="en-US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J</a:t>
              </a:r>
              <a:r>
                <a:rPr kumimoji="1" lang="zh-CN" altLang="en-US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，</a:t>
              </a:r>
              <a:r>
                <a:rPr kumimoji="1" lang="zh-CN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量纲：</a:t>
              </a:r>
              <a:r>
                <a:rPr kumimoji="1" lang="en-US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ML</a:t>
              </a:r>
              <a:r>
                <a:rPr kumimoji="1" lang="en-US" altLang="zh-CN" sz="2800" b="1" baseline="30000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2</a:t>
              </a:r>
              <a:r>
                <a:rPr kumimoji="1" lang="en-US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T</a:t>
              </a:r>
              <a:r>
                <a:rPr kumimoji="1" lang="en-US" altLang="zh-CN" sz="2800" b="1" baseline="30000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-2</a:t>
              </a:r>
              <a:endPara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16" name="对象 15">
              <a:extLst>
                <a:ext uri="{FF2B5EF4-FFF2-40B4-BE49-F238E27FC236}">
                  <a16:creationId xmlns:a16="http://schemas.microsoft.com/office/drawing/2014/main" id="{66CAB24B-5DCE-41B6-BF02-0F0C0F25911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264786"/>
                </p:ext>
              </p:extLst>
            </p:nvPr>
          </p:nvGraphicFramePr>
          <p:xfrm>
            <a:off x="2374752" y="2631635"/>
            <a:ext cx="1663135" cy="87352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5" name="Equation" r:id="rId7" imgW="749160" imgH="393480" progId="Equation.DSMT4">
                    <p:embed/>
                  </p:oleObj>
                </mc:Choice>
                <mc:Fallback>
                  <p:oleObj name="Equation" r:id="rId7" imgW="74916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374752" y="2631635"/>
                          <a:ext cx="1663135" cy="873526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7" name="对象 16">
            <a:extLst>
              <a:ext uri="{FF2B5EF4-FFF2-40B4-BE49-F238E27FC236}">
                <a16:creationId xmlns:a16="http://schemas.microsoft.com/office/drawing/2014/main" id="{7BC507F0-E6AA-4913-B128-B7CFB540FB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776954"/>
              </p:ext>
            </p:extLst>
          </p:nvPr>
        </p:nvGraphicFramePr>
        <p:xfrm>
          <a:off x="2539556" y="3570857"/>
          <a:ext cx="327025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6" name="Equation" r:id="rId9" imgW="1473120" imgH="228600" progId="Equation.DSMT4">
                  <p:embed/>
                </p:oleObj>
              </mc:Choice>
              <mc:Fallback>
                <p:oleObj name="Equation" r:id="rId9" imgW="1473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39556" y="3570857"/>
                        <a:ext cx="327025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1665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10" grpId="0" autoUpdateAnimBg="0"/>
      <p:bldP spid="1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593E750-17BF-47F9-9D20-1B1728240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2B63832-2259-4D5B-B0D0-593065A2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2195A550-5C99-4E6E-8397-689911E50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48" y="333261"/>
            <a:ext cx="56419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三、质点系统的动能定理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519CD65E-6753-4A26-97A8-E70412637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48" y="1079548"/>
            <a:ext cx="7239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质点系统中，先考虑内力做功情况。</a:t>
            </a:r>
            <a:endParaRPr kumimoji="1" lang="en-US" altLang="zh-CN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以两个质点的系统为例，内力做的元功：</a:t>
            </a:r>
            <a:endParaRPr kumimoji="1" lang="en-US" altLang="zh-CN" sz="2800" b="1" i="1" baseline="-25000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0B4440-A080-49E9-AB4F-839FC0114E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8771473"/>
              </p:ext>
            </p:extLst>
          </p:nvPr>
        </p:nvGraphicFramePr>
        <p:xfrm>
          <a:off x="1271312" y="2226041"/>
          <a:ext cx="36480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78" name="Equation" r:id="rId3" imgW="1447560" imgH="241200" progId="Equation.DSMT4">
                  <p:embed/>
                </p:oleObj>
              </mc:Choice>
              <mc:Fallback>
                <p:oleObj name="Equation" r:id="rId3" imgW="1447560" imgH="241200" progId="Equation.DSMT4">
                  <p:embed/>
                  <p:pic>
                    <p:nvPicPr>
                      <p:cNvPr id="144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1312" y="2226041"/>
                        <a:ext cx="3648075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7">
            <a:extLst>
              <a:ext uri="{FF2B5EF4-FFF2-40B4-BE49-F238E27FC236}">
                <a16:creationId xmlns:a16="http://schemas.microsoft.com/office/drawing/2014/main" id="{589953F8-4DF7-4C23-8D93-681FCBB2CEFD}"/>
              </a:ext>
            </a:extLst>
          </p:cNvPr>
          <p:cNvGrpSpPr>
            <a:grpSpLocks/>
          </p:cNvGrpSpPr>
          <p:nvPr/>
        </p:nvGrpSpPr>
        <p:grpSpPr bwMode="auto">
          <a:xfrm>
            <a:off x="5555973" y="2239040"/>
            <a:ext cx="3270250" cy="3036886"/>
            <a:chOff x="3604" y="473"/>
            <a:chExt cx="2060" cy="1913"/>
          </a:xfrm>
        </p:grpSpPr>
        <p:graphicFrame>
          <p:nvGraphicFramePr>
            <p:cNvPr id="8" name="Object 8">
              <a:extLst>
                <a:ext uri="{FF2B5EF4-FFF2-40B4-BE49-F238E27FC236}">
                  <a16:creationId xmlns:a16="http://schemas.microsoft.com/office/drawing/2014/main" id="{D40CEB16-191B-4E24-BAE4-4C72A826089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74854680"/>
                </p:ext>
              </p:extLst>
            </p:nvPr>
          </p:nvGraphicFramePr>
          <p:xfrm>
            <a:off x="3648" y="1438"/>
            <a:ext cx="20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79" name="Equation" r:id="rId5" imgW="126720" imgH="228600" progId="Equation.DSMT4">
                    <p:embed/>
                  </p:oleObj>
                </mc:Choice>
                <mc:Fallback>
                  <p:oleObj name="Equation" r:id="rId5" imgW="126720" imgH="228600" progId="Equation.DSMT4">
                    <p:embed/>
                    <p:pic>
                      <p:nvPicPr>
                        <p:cNvPr id="18439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1438"/>
                          <a:ext cx="20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9" name="Group 9">
              <a:extLst>
                <a:ext uri="{FF2B5EF4-FFF2-40B4-BE49-F238E27FC236}">
                  <a16:creationId xmlns:a16="http://schemas.microsoft.com/office/drawing/2014/main" id="{6CB9B92C-258F-418B-B549-F60E605076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96" y="969"/>
              <a:ext cx="1584" cy="1152"/>
              <a:chOff x="3648" y="672"/>
              <a:chExt cx="1584" cy="1152"/>
            </a:xfrm>
          </p:grpSpPr>
          <p:sp>
            <p:nvSpPr>
              <p:cNvPr id="23" name="Line 10">
                <a:extLst>
                  <a:ext uri="{FF2B5EF4-FFF2-40B4-BE49-F238E27FC236}">
                    <a16:creationId xmlns:a16="http://schemas.microsoft.com/office/drawing/2014/main" id="{DD6C670F-E4D6-4BB0-93D3-E7F84FB066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912"/>
                <a:ext cx="480" cy="912"/>
              </a:xfrm>
              <a:prstGeom prst="line">
                <a:avLst/>
              </a:prstGeom>
              <a:noFill/>
              <a:ln w="38100">
                <a:solidFill>
                  <a:srgbClr val="9900CC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Line 11">
                <a:extLst>
                  <a:ext uri="{FF2B5EF4-FFF2-40B4-BE49-F238E27FC236}">
                    <a16:creationId xmlns:a16="http://schemas.microsoft.com/office/drawing/2014/main" id="{A8898361-332C-4B81-AE43-4C3B110148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48" y="672"/>
                <a:ext cx="1584" cy="115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0" name="Line 12">
              <a:extLst>
                <a:ext uri="{FF2B5EF4-FFF2-40B4-BE49-F238E27FC236}">
                  <a16:creationId xmlns:a16="http://schemas.microsoft.com/office/drawing/2014/main" id="{FEF17F3A-F612-4004-A881-31DA35CD16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957"/>
              <a:ext cx="219" cy="252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1" name="Line 13">
              <a:extLst>
                <a:ext uri="{FF2B5EF4-FFF2-40B4-BE49-F238E27FC236}">
                  <a16:creationId xmlns:a16="http://schemas.microsoft.com/office/drawing/2014/main" id="{FE567762-F4F5-4312-8FA0-6AFAFF2011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934" y="790"/>
              <a:ext cx="298" cy="17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2" name="Line 14">
              <a:extLst>
                <a:ext uri="{FF2B5EF4-FFF2-40B4-BE49-F238E27FC236}">
                  <a16:creationId xmlns:a16="http://schemas.microsoft.com/office/drawing/2014/main" id="{69346DA2-3BB7-4827-909A-DB62184AB0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76" y="969"/>
              <a:ext cx="1056" cy="240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3" name="Line 15">
              <a:extLst>
                <a:ext uri="{FF2B5EF4-FFF2-40B4-BE49-F238E27FC236}">
                  <a16:creationId xmlns:a16="http://schemas.microsoft.com/office/drawing/2014/main" id="{599A9284-FD0D-4B17-AE7F-47E6A9D453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80" y="1143"/>
              <a:ext cx="349" cy="80"/>
            </a:xfrm>
            <a:prstGeom prst="line">
              <a:avLst/>
            </a:prstGeom>
            <a:noFill/>
            <a:ln w="38100">
              <a:solidFill>
                <a:srgbClr val="9900CC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4" name="Line 16">
              <a:extLst>
                <a:ext uri="{FF2B5EF4-FFF2-40B4-BE49-F238E27FC236}">
                  <a16:creationId xmlns:a16="http://schemas.microsoft.com/office/drawing/2014/main" id="{57B2676A-0611-40AB-86FA-A95AB5DCA0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72" y="969"/>
              <a:ext cx="384" cy="9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7">
              <a:extLst>
                <a:ext uri="{FF2B5EF4-FFF2-40B4-BE49-F238E27FC236}">
                  <a16:creationId xmlns:a16="http://schemas.microsoft.com/office/drawing/2014/main" id="{4DE335F2-2DC2-4CBB-BAB8-0194D99A2F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4" y="2056"/>
              <a:ext cx="280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 dirty="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6" name="Rectangle 18">
              <a:extLst>
                <a:ext uri="{FF2B5EF4-FFF2-40B4-BE49-F238E27FC236}">
                  <a16:creationId xmlns:a16="http://schemas.microsoft.com/office/drawing/2014/main" id="{DCE4DBA7-125A-4032-80D8-6DBDACA554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96" y="1065"/>
              <a:ext cx="4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en-US" altLang="zh-CN" sz="2800" b="1" i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 m</a:t>
              </a:r>
              <a:r>
                <a:rPr kumimoji="1" lang="en-US" altLang="zh-CN" sz="2800" b="1" baseline="-25000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7" name="Rectangle 19">
              <a:extLst>
                <a:ext uri="{FF2B5EF4-FFF2-40B4-BE49-F238E27FC236}">
                  <a16:creationId xmlns:a16="http://schemas.microsoft.com/office/drawing/2014/main" id="{516F95F0-BF81-4221-BF75-0F6257884A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98" y="729"/>
              <a:ext cx="36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1" lang="en-US" altLang="zh-CN" sz="2800" b="1" i="1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m</a:t>
              </a:r>
              <a:r>
                <a:rPr kumimoji="1" lang="en-US" altLang="zh-CN" sz="2800" b="1" baseline="-25000" dirty="0">
                  <a:solidFill>
                    <a:srgbClr val="0000FF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2</a:t>
              </a:r>
            </a:p>
          </p:txBody>
        </p:sp>
        <p:graphicFrame>
          <p:nvGraphicFramePr>
            <p:cNvPr id="18" name="Object 20">
              <a:extLst>
                <a:ext uri="{FF2B5EF4-FFF2-40B4-BE49-F238E27FC236}">
                  <a16:creationId xmlns:a16="http://schemas.microsoft.com/office/drawing/2014/main" id="{FF2C5327-1C74-4823-9A2F-D5577E94094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0310864"/>
                </p:ext>
              </p:extLst>
            </p:nvPr>
          </p:nvGraphicFramePr>
          <p:xfrm>
            <a:off x="4259" y="1156"/>
            <a:ext cx="331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80" name="Equation" r:id="rId7" imgW="228600" imgH="241200" progId="Equation.DSMT4">
                    <p:embed/>
                  </p:oleObj>
                </mc:Choice>
                <mc:Fallback>
                  <p:oleObj name="Equation" r:id="rId7" imgW="228600" imgH="241200" progId="Equation.DSMT4">
                    <p:embed/>
                    <p:pic>
                      <p:nvPicPr>
                        <p:cNvPr id="1844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9" y="1156"/>
                          <a:ext cx="331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21">
              <a:extLst>
                <a:ext uri="{FF2B5EF4-FFF2-40B4-BE49-F238E27FC236}">
                  <a16:creationId xmlns:a16="http://schemas.microsoft.com/office/drawing/2014/main" id="{4BE0F59E-5E59-4997-92E7-21FCC19B9CF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88247333"/>
                </p:ext>
              </p:extLst>
            </p:nvPr>
          </p:nvGraphicFramePr>
          <p:xfrm>
            <a:off x="4959" y="1083"/>
            <a:ext cx="331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81" name="Equation" r:id="rId9" imgW="228600" imgH="241200" progId="Equation.DSMT4">
                    <p:embed/>
                  </p:oleObj>
                </mc:Choice>
                <mc:Fallback>
                  <p:oleObj name="Equation" r:id="rId9" imgW="228600" imgH="241200" progId="Equation.DSMT4">
                    <p:embed/>
                    <p:pic>
                      <p:nvPicPr>
                        <p:cNvPr id="18441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59" y="1083"/>
                          <a:ext cx="331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22">
              <a:extLst>
                <a:ext uri="{FF2B5EF4-FFF2-40B4-BE49-F238E27FC236}">
                  <a16:creationId xmlns:a16="http://schemas.microsoft.com/office/drawing/2014/main" id="{4EED3DF7-5519-4289-B0F0-2B7C859E897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75886387"/>
                </p:ext>
              </p:extLst>
            </p:nvPr>
          </p:nvGraphicFramePr>
          <p:xfrm>
            <a:off x="4464" y="1486"/>
            <a:ext cx="2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82" name="Equation" r:id="rId11" imgW="139680" imgH="228600" progId="Equation.DSMT4">
                    <p:embed/>
                  </p:oleObj>
                </mc:Choice>
                <mc:Fallback>
                  <p:oleObj name="Equation" r:id="rId11" imgW="139680" imgH="228600" progId="Equation.DSMT4">
                    <p:embed/>
                    <p:pic>
                      <p:nvPicPr>
                        <p:cNvPr id="18442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1486"/>
                          <a:ext cx="22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3">
              <a:extLst>
                <a:ext uri="{FF2B5EF4-FFF2-40B4-BE49-F238E27FC236}">
                  <a16:creationId xmlns:a16="http://schemas.microsoft.com/office/drawing/2014/main" id="{9365C583-53C5-4C30-991B-DADE00F4B25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3584562"/>
                </p:ext>
              </p:extLst>
            </p:nvPr>
          </p:nvGraphicFramePr>
          <p:xfrm>
            <a:off x="4845" y="473"/>
            <a:ext cx="34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83" name="Equation" r:id="rId13" imgW="215640" imgH="228600" progId="Equation.DSMT4">
                    <p:embed/>
                  </p:oleObj>
                </mc:Choice>
                <mc:Fallback>
                  <p:oleObj name="Equation" r:id="rId13" imgW="215640" imgH="228600" progId="Equation.DSMT4">
                    <p:embed/>
                    <p:pic>
                      <p:nvPicPr>
                        <p:cNvPr id="18443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45" y="473"/>
                          <a:ext cx="34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4">
              <a:extLst>
                <a:ext uri="{FF2B5EF4-FFF2-40B4-BE49-F238E27FC236}">
                  <a16:creationId xmlns:a16="http://schemas.microsoft.com/office/drawing/2014/main" id="{6172025C-1F00-4214-9388-E12A012E333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31307712"/>
                </p:ext>
              </p:extLst>
            </p:nvPr>
          </p:nvGraphicFramePr>
          <p:xfrm>
            <a:off x="4054" y="663"/>
            <a:ext cx="320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84" name="Equation" r:id="rId15" imgW="203040" imgH="228600" progId="Equation.DSMT4">
                    <p:embed/>
                  </p:oleObj>
                </mc:Choice>
                <mc:Fallback>
                  <p:oleObj name="Equation" r:id="rId15" imgW="203040" imgH="228600" progId="Equation.DSMT4">
                    <p:embed/>
                    <p:pic>
                      <p:nvPicPr>
                        <p:cNvPr id="18444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4" y="663"/>
                          <a:ext cx="320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25">
            <a:extLst>
              <a:ext uri="{FF2B5EF4-FFF2-40B4-BE49-F238E27FC236}">
                <a16:creationId xmlns:a16="http://schemas.microsoft.com/office/drawing/2014/main" id="{BDEE1CCC-0F23-4E4D-917A-160DB00E762B}"/>
              </a:ext>
            </a:extLst>
          </p:cNvPr>
          <p:cNvGrpSpPr>
            <a:grpSpLocks/>
          </p:cNvGrpSpPr>
          <p:nvPr/>
        </p:nvGrpSpPr>
        <p:grpSpPr bwMode="auto">
          <a:xfrm>
            <a:off x="6452911" y="2605755"/>
            <a:ext cx="1676400" cy="776289"/>
            <a:chOff x="3805" y="3661"/>
            <a:chExt cx="1056" cy="489"/>
          </a:xfrm>
        </p:grpSpPr>
        <p:sp>
          <p:nvSpPr>
            <p:cNvPr id="26" name="Line 26">
              <a:extLst>
                <a:ext uri="{FF2B5EF4-FFF2-40B4-BE49-F238E27FC236}">
                  <a16:creationId xmlns:a16="http://schemas.microsoft.com/office/drawing/2014/main" id="{29613052-2FBC-41DC-BE95-CE0A9203BC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05" y="3910"/>
              <a:ext cx="1056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arrow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Object 27">
              <a:extLst>
                <a:ext uri="{FF2B5EF4-FFF2-40B4-BE49-F238E27FC236}">
                  <a16:creationId xmlns:a16="http://schemas.microsoft.com/office/drawing/2014/main" id="{F2605074-E790-4772-94A8-7E05940A7A3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9517681"/>
                </p:ext>
              </p:extLst>
            </p:nvPr>
          </p:nvGraphicFramePr>
          <p:xfrm>
            <a:off x="4089" y="3661"/>
            <a:ext cx="279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885" name="Equation" r:id="rId17" imgW="177480" imgH="228600" progId="Equation.DSMT4">
                    <p:embed/>
                  </p:oleObj>
                </mc:Choice>
                <mc:Fallback>
                  <p:oleObj name="Equation" r:id="rId17" imgW="177480" imgH="228600" progId="Equation.DSMT4">
                    <p:embed/>
                    <p:pic>
                      <p:nvPicPr>
                        <p:cNvPr id="18438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9" y="3661"/>
                          <a:ext cx="279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Text Box 28">
            <a:extLst>
              <a:ext uri="{FF2B5EF4-FFF2-40B4-BE49-F238E27FC236}">
                <a16:creationId xmlns:a16="http://schemas.microsoft.com/office/drawing/2014/main" id="{F93EBD1C-5A1C-4CDE-931D-70C6DBBB9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640" y="4265838"/>
            <a:ext cx="4545789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质点系统中，内力做功一般不为零。</a:t>
            </a:r>
            <a:endParaRPr kumimoji="1" lang="en-US" altLang="zh-CN" sz="2800" b="1" dirty="0">
              <a:solidFill>
                <a:srgbClr val="0000FF"/>
              </a:solidFill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spcBef>
                <a:spcPts val="600"/>
              </a:spcBef>
            </a:pP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一对内力对系统所做的功只取决于两质点的相对位移。</a:t>
            </a:r>
          </a:p>
        </p:txBody>
      </p:sp>
      <p:graphicFrame>
        <p:nvGraphicFramePr>
          <p:cNvPr id="29" name="Object 29">
            <a:extLst>
              <a:ext uri="{FF2B5EF4-FFF2-40B4-BE49-F238E27FC236}">
                <a16:creationId xmlns:a16="http://schemas.microsoft.com/office/drawing/2014/main" id="{C973C024-CB7D-49AC-B903-D7AF34A333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837823"/>
              </p:ext>
            </p:extLst>
          </p:nvPr>
        </p:nvGraphicFramePr>
        <p:xfrm>
          <a:off x="1933298" y="2917658"/>
          <a:ext cx="24130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86" name="Equation" r:id="rId19" imgW="965160" imgH="482400" progId="Equation.DSMT4">
                  <p:embed/>
                </p:oleObj>
              </mc:Choice>
              <mc:Fallback>
                <p:oleObj name="Equation" r:id="rId19" imgW="965160" imgH="482400" progId="Equation.DSMT4">
                  <p:embed/>
                  <p:pic>
                    <p:nvPicPr>
                      <p:cNvPr id="14441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3298" y="2917658"/>
                        <a:ext cx="24130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5765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DA0E642-53CD-4977-BDA8-205E3D0A4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DD95D14-2932-4A23-94C0-5F1A9E173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FC8ECFCE-27C3-40C4-90E5-057D95ABD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237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质点系统的动能</a:t>
            </a:r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87E6BC68-C96E-450A-A35B-0811054A87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511000"/>
              </p:ext>
            </p:extLst>
          </p:nvPr>
        </p:nvGraphicFramePr>
        <p:xfrm>
          <a:off x="1228725" y="1122363"/>
          <a:ext cx="3552444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5" name="Equation" r:id="rId3" imgW="1600200" imgH="393480" progId="Equation.DSMT4">
                  <p:embed/>
                </p:oleObj>
              </mc:Choice>
              <mc:Fallback>
                <p:oleObj name="Equation" r:id="rId3" imgW="1600200" imgH="393480" progId="Equation.DSMT4">
                  <p:embed/>
                  <p:pic>
                    <p:nvPicPr>
                      <p:cNvPr id="133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1122363"/>
                        <a:ext cx="3552444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61C9FCC5-BC2B-44BE-B6E4-D5E153615F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431407"/>
              </p:ext>
            </p:extLst>
          </p:nvPr>
        </p:nvGraphicFramePr>
        <p:xfrm>
          <a:off x="1260475" y="3429000"/>
          <a:ext cx="510381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76" name="Equation" r:id="rId5" imgW="2298600" imgH="342720" progId="Equation.DSMT4">
                  <p:embed/>
                </p:oleObj>
              </mc:Choice>
              <mc:Fallback>
                <p:oleObj name="Equation" r:id="rId5" imgW="2298600" imgH="342720" progId="Equation.DSMT4">
                  <p:embed/>
                  <p:pic>
                    <p:nvPicPr>
                      <p:cNvPr id="133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475" y="3429000"/>
                        <a:ext cx="5103813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>
            <a:extLst>
              <a:ext uri="{FF2B5EF4-FFF2-40B4-BE49-F238E27FC236}">
                <a16:creationId xmlns:a16="http://schemas.microsoft.com/office/drawing/2014/main" id="{2CA4C636-9270-4466-B3A9-8B105CF3AD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1" y="2194759"/>
            <a:ext cx="805815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应用质点的动能定理，然后求和，并分别考虑内力和外力做功：</a:t>
            </a:r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BC6D16C1-9898-4DF4-A34F-AE3561D1A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19" y="4410660"/>
            <a:ext cx="49920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412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若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分别</a:t>
            </a:r>
            <a:r>
              <a:rPr kumimoji="1" lang="zh-CN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为系统的初末态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</a:t>
            </a:r>
          </a:p>
        </p:txBody>
      </p: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8B632142-952A-4FE8-9B62-1ADFFBAE78D9}"/>
              </a:ext>
            </a:extLst>
          </p:cNvPr>
          <p:cNvGrpSpPr/>
          <p:nvPr/>
        </p:nvGrpSpPr>
        <p:grpSpPr>
          <a:xfrm>
            <a:off x="541319" y="5203374"/>
            <a:ext cx="7239000" cy="568551"/>
            <a:chOff x="501004" y="5061544"/>
            <a:chExt cx="7239000" cy="568551"/>
          </a:xfrm>
        </p:grpSpPr>
        <p:sp>
          <p:nvSpPr>
            <p:cNvPr id="29" name="Text Box 27">
              <a:extLst>
                <a:ext uri="{FF2B5EF4-FFF2-40B4-BE49-F238E27FC236}">
                  <a16:creationId xmlns:a16="http://schemas.microsoft.com/office/drawing/2014/main" id="{5051D3C7-F1CA-4546-A3C3-A137282209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004" y="5061544"/>
              <a:ext cx="72390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zh-CN" sz="2800" b="1" dirty="0">
                  <a:solidFill>
                    <a:srgbClr val="9900CC"/>
                  </a:solidFill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rPr>
                <a:t>质点系的动能定理：</a:t>
              </a:r>
              <a:endParaRPr kumimoji="1" lang="en-US" altLang="zh-CN" sz="2800" b="1" i="1" baseline="-25000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31" name="Object 5">
              <a:extLst>
                <a:ext uri="{FF2B5EF4-FFF2-40B4-BE49-F238E27FC236}">
                  <a16:creationId xmlns:a16="http://schemas.microsoft.com/office/drawing/2014/main" id="{33B35430-E9FF-43B9-9F25-8B8D0F20DA1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06801418"/>
                </p:ext>
              </p:extLst>
            </p:nvPr>
          </p:nvGraphicFramePr>
          <p:xfrm>
            <a:off x="3724918" y="5095108"/>
            <a:ext cx="3916362" cy="534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77" name="Equation" r:id="rId7" imgW="1765080" imgH="241200" progId="Equation.DSMT4">
                    <p:embed/>
                  </p:oleObj>
                </mc:Choice>
                <mc:Fallback>
                  <p:oleObj name="Equation" r:id="rId7" imgW="1765080" imgH="241200" progId="Equation.DSMT4">
                    <p:embed/>
                    <p:pic>
                      <p:nvPicPr>
                        <p:cNvPr id="7" name="Object 5">
                          <a:extLst>
                            <a:ext uri="{FF2B5EF4-FFF2-40B4-BE49-F238E27FC236}">
                              <a16:creationId xmlns:a16="http://schemas.microsoft.com/office/drawing/2014/main" id="{61C9FCC5-BC2B-44BE-B6E4-D5E153615F8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24918" y="5095108"/>
                          <a:ext cx="3916362" cy="534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24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  <p:bldP spid="9" grpId="0" autoUpdateAnimBg="0"/>
      <p:bldP spid="3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195F043-2931-4ECE-9B6A-E7B594046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CA2668CF-3B8C-49AC-8C03-14FB75E4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25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143915F-7282-4848-83CB-D78BC8EEC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158" y="267805"/>
            <a:ext cx="839001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just"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：在一光滑的水平桌面上放有一块质量为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的木块，今从水平方向射来一发质量为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m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的子弹，在子弹射进木块 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距离后，嵌入其中。如果在子弹射入木块的整个过程中所受阻力可以视为恒力，求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 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子弹开始进入木块到子弹相对木块静止时，木块前进的距离</a:t>
            </a:r>
            <a:r>
              <a:rPr kumimoji="1" lang="en-US" altLang="zh-CN" sz="2800" b="1" i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l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′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。</a:t>
            </a:r>
          </a:p>
        </p:txBody>
      </p:sp>
      <p:grpSp>
        <p:nvGrpSpPr>
          <p:cNvPr id="5" name="Group 3">
            <a:extLst>
              <a:ext uri="{FF2B5EF4-FFF2-40B4-BE49-F238E27FC236}">
                <a16:creationId xmlns:a16="http://schemas.microsoft.com/office/drawing/2014/main" id="{3362556F-F535-4575-BFFB-224FCAF40D30}"/>
              </a:ext>
            </a:extLst>
          </p:cNvPr>
          <p:cNvGrpSpPr>
            <a:grpSpLocks/>
          </p:cNvGrpSpPr>
          <p:nvPr/>
        </p:nvGrpSpPr>
        <p:grpSpPr bwMode="auto">
          <a:xfrm>
            <a:off x="5791150" y="2735970"/>
            <a:ext cx="2814638" cy="911225"/>
            <a:chOff x="2162" y="1609"/>
            <a:chExt cx="1773" cy="574"/>
          </a:xfrm>
        </p:grpSpPr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E6B34ED5-D136-4CB4-85D8-C69477FAA7C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11" y="1609"/>
              <a:ext cx="547" cy="563"/>
              <a:chOff x="3888" y="2613"/>
              <a:chExt cx="547" cy="563"/>
            </a:xfrm>
          </p:grpSpPr>
          <p:grpSp>
            <p:nvGrpSpPr>
              <p:cNvPr id="10" name="Group 5">
                <a:extLst>
                  <a:ext uri="{FF2B5EF4-FFF2-40B4-BE49-F238E27FC236}">
                    <a16:creationId xmlns:a16="http://schemas.microsoft.com/office/drawing/2014/main" id="{6EBA2913-B396-4525-B4A5-284D14718F7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907" y="3020"/>
                <a:ext cx="235" cy="82"/>
                <a:chOff x="1569" y="2156"/>
                <a:chExt cx="561" cy="163"/>
              </a:xfrm>
            </p:grpSpPr>
            <p:sp>
              <p:nvSpPr>
                <p:cNvPr id="14" name="Line 6">
                  <a:extLst>
                    <a:ext uri="{FF2B5EF4-FFF2-40B4-BE49-F238E27FC236}">
                      <a16:creationId xmlns:a16="http://schemas.microsoft.com/office/drawing/2014/main" id="{188BA42B-BEF3-4A40-BED4-DD54F15D34C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9" y="2160"/>
                  <a:ext cx="432" cy="0"/>
                </a:xfrm>
                <a:prstGeom prst="line">
                  <a:avLst/>
                </a:prstGeom>
                <a:noFill/>
                <a:ln w="41275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5" name="Line 7">
                  <a:extLst>
                    <a:ext uri="{FF2B5EF4-FFF2-40B4-BE49-F238E27FC236}">
                      <a16:creationId xmlns:a16="http://schemas.microsoft.com/office/drawing/2014/main" id="{B9AA8C1A-3181-4FFB-8655-6309AE39275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9" y="2308"/>
                  <a:ext cx="432" cy="0"/>
                </a:xfrm>
                <a:prstGeom prst="line">
                  <a:avLst/>
                </a:prstGeom>
                <a:noFill/>
                <a:ln w="41275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6" name="Line 8">
                  <a:extLst>
                    <a:ext uri="{FF2B5EF4-FFF2-40B4-BE49-F238E27FC236}">
                      <a16:creationId xmlns:a16="http://schemas.microsoft.com/office/drawing/2014/main" id="{09E938FE-EFDB-49E7-9F30-BC8CB6A69D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982" y="2156"/>
                  <a:ext cx="148" cy="81"/>
                </a:xfrm>
                <a:prstGeom prst="line">
                  <a:avLst/>
                </a:prstGeom>
                <a:noFill/>
                <a:ln w="41275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7" name="Line 9">
                  <a:extLst>
                    <a:ext uri="{FF2B5EF4-FFF2-40B4-BE49-F238E27FC236}">
                      <a16:creationId xmlns:a16="http://schemas.microsoft.com/office/drawing/2014/main" id="{14A56048-74A8-4B7D-BE18-A34AA4B0AAF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978" y="2215"/>
                  <a:ext cx="148" cy="100"/>
                </a:xfrm>
                <a:prstGeom prst="line">
                  <a:avLst/>
                </a:prstGeom>
                <a:noFill/>
                <a:ln w="41275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Line 10">
                  <a:extLst>
                    <a:ext uri="{FF2B5EF4-FFF2-40B4-BE49-F238E27FC236}">
                      <a16:creationId xmlns:a16="http://schemas.microsoft.com/office/drawing/2014/main" id="{2863B962-8A93-4A9E-B6DE-FEB3A006F5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01" y="2178"/>
                  <a:ext cx="0" cy="141"/>
                </a:xfrm>
                <a:prstGeom prst="line">
                  <a:avLst/>
                </a:prstGeom>
                <a:noFill/>
                <a:ln w="41275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graphicFrame>
            <p:nvGraphicFramePr>
              <p:cNvPr id="11" name="Object 11">
                <a:extLst>
                  <a:ext uri="{FF2B5EF4-FFF2-40B4-BE49-F238E27FC236}">
                    <a16:creationId xmlns:a16="http://schemas.microsoft.com/office/drawing/2014/main" id="{0B420563-5F6B-471F-88AE-CCC49082BF0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41628553"/>
                  </p:ext>
                </p:extLst>
              </p:nvPr>
            </p:nvGraphicFramePr>
            <p:xfrm>
              <a:off x="4156" y="2956"/>
              <a:ext cx="279" cy="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63" name="Equation" r:id="rId3" imgW="177480" imgH="139680" progId="Equation.DSMT4">
                      <p:embed/>
                    </p:oleObj>
                  </mc:Choice>
                  <mc:Fallback>
                    <p:oleObj name="Equation" r:id="rId3" imgW="177480" imgH="139680" progId="Equation.DSMT4">
                      <p:embed/>
                      <p:pic>
                        <p:nvPicPr>
                          <p:cNvPr id="9222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156" y="2956"/>
                            <a:ext cx="279" cy="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Line 12">
                <a:extLst>
                  <a:ext uri="{FF2B5EF4-FFF2-40B4-BE49-F238E27FC236}">
                    <a16:creationId xmlns:a16="http://schemas.microsoft.com/office/drawing/2014/main" id="{37BA4647-151B-4B29-9CC3-8F4F97CF08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88" y="2946"/>
                <a:ext cx="384" cy="0"/>
              </a:xfrm>
              <a:prstGeom prst="line">
                <a:avLst/>
              </a:prstGeom>
              <a:noFill/>
              <a:ln w="41275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3" name="Object 13">
                <a:extLst>
                  <a:ext uri="{FF2B5EF4-FFF2-40B4-BE49-F238E27FC236}">
                    <a16:creationId xmlns:a16="http://schemas.microsoft.com/office/drawing/2014/main" id="{1B337E49-072C-484E-BDAE-075A8BFCFAD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82228687"/>
                  </p:ext>
                </p:extLst>
              </p:nvPr>
            </p:nvGraphicFramePr>
            <p:xfrm>
              <a:off x="3907" y="2613"/>
              <a:ext cx="260" cy="3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1764" name="Equation" r:id="rId5" imgW="164880" imgH="228600" progId="Equation.DSMT4">
                      <p:embed/>
                    </p:oleObj>
                  </mc:Choice>
                  <mc:Fallback>
                    <p:oleObj name="Equation" r:id="rId5" imgW="164880" imgH="228600" progId="Equation.DSMT4">
                      <p:embed/>
                      <p:pic>
                        <p:nvPicPr>
                          <p:cNvPr id="9223" name="Object 1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07" y="2613"/>
                            <a:ext cx="260" cy="36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2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Rectangle 14">
              <a:extLst>
                <a:ext uri="{FF2B5EF4-FFF2-40B4-BE49-F238E27FC236}">
                  <a16:creationId xmlns:a16="http://schemas.microsoft.com/office/drawing/2014/main" id="{847E0F52-FC56-408B-9F52-3F817EA4A2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0" y="1968"/>
              <a:ext cx="432" cy="192"/>
            </a:xfrm>
            <a:prstGeom prst="rect">
              <a:avLst/>
            </a:prstGeom>
            <a:noFill/>
            <a:ln w="412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Object 15">
              <a:extLst>
                <a:ext uri="{FF2B5EF4-FFF2-40B4-BE49-F238E27FC236}">
                  <a16:creationId xmlns:a16="http://schemas.microsoft.com/office/drawing/2014/main" id="{7F2C0A07-5F2D-4A55-A9EB-79ABEA7AFC1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1032609"/>
                </p:ext>
              </p:extLst>
            </p:nvPr>
          </p:nvGraphicFramePr>
          <p:xfrm>
            <a:off x="2992" y="1677"/>
            <a:ext cx="320" cy="27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5" name="Equation" r:id="rId7" imgW="203040" imgH="177480" progId="Equation.DSMT4">
                    <p:embed/>
                  </p:oleObj>
                </mc:Choice>
                <mc:Fallback>
                  <p:oleObj name="Equation" r:id="rId7" imgW="203040" imgH="177480" progId="Equation.DSMT4">
                    <p:embed/>
                    <p:pic>
                      <p:nvPicPr>
                        <p:cNvPr id="9221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92" y="1677"/>
                          <a:ext cx="320" cy="27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16">
              <a:extLst>
                <a:ext uri="{FF2B5EF4-FFF2-40B4-BE49-F238E27FC236}">
                  <a16:creationId xmlns:a16="http://schemas.microsoft.com/office/drawing/2014/main" id="{C1227C32-DE3E-4FF5-B477-19AA3EF86E2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3046" y="1293"/>
              <a:ext cx="6" cy="1773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Text Box 33">
            <a:extLst>
              <a:ext uri="{FF2B5EF4-FFF2-40B4-BE49-F238E27FC236}">
                <a16:creationId xmlns:a16="http://schemas.microsoft.com/office/drawing/2014/main" id="{0F76C9B5-21AE-4A75-A1E7-F7FA83FE14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652" y="2599868"/>
            <a:ext cx="4929138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解：将子弹和木块作为一个质点系统。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由于子弹击入木块过程中子弹与木块间的摩擦力属于内力，水平方向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系统动量守恒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，即有</a:t>
            </a:r>
          </a:p>
        </p:txBody>
      </p:sp>
      <p:graphicFrame>
        <p:nvGraphicFramePr>
          <p:cNvPr id="36" name="Object 34">
            <a:extLst>
              <a:ext uri="{FF2B5EF4-FFF2-40B4-BE49-F238E27FC236}">
                <a16:creationId xmlns:a16="http://schemas.microsoft.com/office/drawing/2014/main" id="{93CD58B6-AE02-4320-8E40-06AF9DF503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1574737"/>
              </p:ext>
            </p:extLst>
          </p:nvPr>
        </p:nvGraphicFramePr>
        <p:xfrm>
          <a:off x="2005324" y="4846637"/>
          <a:ext cx="2368030" cy="5074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6" name="Equation" r:id="rId9" imgW="1066680" imgH="228600" progId="Equation.DSMT4">
                  <p:embed/>
                </p:oleObj>
              </mc:Choice>
              <mc:Fallback>
                <p:oleObj name="Equation" r:id="rId9" imgW="1066680" imgH="228600" progId="Equation.DSMT4">
                  <p:embed/>
                  <p:pic>
                    <p:nvPicPr>
                      <p:cNvPr id="161826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5324" y="4846637"/>
                        <a:ext cx="2368030" cy="5074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 Box 37">
            <a:extLst>
              <a:ext uri="{FF2B5EF4-FFF2-40B4-BE49-F238E27FC236}">
                <a16:creationId xmlns:a16="http://schemas.microsoft.com/office/drawing/2014/main" id="{75F03222-0F52-4EFF-8C36-606FCFFDAB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70" y="5425342"/>
            <a:ext cx="808698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en-US" altLang="zh-CN" sz="2800" b="1" baseline="-25000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0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子弹初速度，</a:t>
            </a:r>
            <a:r>
              <a:rPr kumimoji="1"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子弹相对于木块静止时的速度。</a:t>
            </a:r>
          </a:p>
        </p:txBody>
      </p: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50373F73-B6D5-4CF8-9981-50BAB1A328A8}"/>
              </a:ext>
            </a:extLst>
          </p:cNvPr>
          <p:cNvGrpSpPr/>
          <p:nvPr/>
        </p:nvGrpSpPr>
        <p:grpSpPr>
          <a:xfrm>
            <a:off x="5792738" y="3768725"/>
            <a:ext cx="2814638" cy="1257434"/>
            <a:chOff x="5792738" y="3768725"/>
            <a:chExt cx="2814638" cy="1257434"/>
          </a:xfrm>
        </p:grpSpPr>
        <p:grpSp>
          <p:nvGrpSpPr>
            <p:cNvPr id="43" name="Group 5">
              <a:extLst>
                <a:ext uri="{FF2B5EF4-FFF2-40B4-BE49-F238E27FC236}">
                  <a16:creationId xmlns:a16="http://schemas.microsoft.com/office/drawing/2014/main" id="{9C2C111E-D509-4098-8855-6E6DAED892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63815" y="4313349"/>
              <a:ext cx="373063" cy="130175"/>
              <a:chOff x="1569" y="2156"/>
              <a:chExt cx="561" cy="163"/>
            </a:xfrm>
          </p:grpSpPr>
          <p:sp>
            <p:nvSpPr>
              <p:cNvPr id="47" name="Line 6">
                <a:extLst>
                  <a:ext uri="{FF2B5EF4-FFF2-40B4-BE49-F238E27FC236}">
                    <a16:creationId xmlns:a16="http://schemas.microsoft.com/office/drawing/2014/main" id="{AB202C5C-4F47-43CE-8C09-E19E7D95B5B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9" y="2160"/>
                <a:ext cx="432" cy="0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Line 7">
                <a:extLst>
                  <a:ext uri="{FF2B5EF4-FFF2-40B4-BE49-F238E27FC236}">
                    <a16:creationId xmlns:a16="http://schemas.microsoft.com/office/drawing/2014/main" id="{DA46FF18-39FC-444B-B9E3-02D962C555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69" y="2308"/>
                <a:ext cx="432" cy="0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Line 8">
                <a:extLst>
                  <a:ext uri="{FF2B5EF4-FFF2-40B4-BE49-F238E27FC236}">
                    <a16:creationId xmlns:a16="http://schemas.microsoft.com/office/drawing/2014/main" id="{2E4AED23-143D-4492-B55D-EA32784573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982" y="2156"/>
                <a:ext cx="148" cy="81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Line 9">
                <a:extLst>
                  <a:ext uri="{FF2B5EF4-FFF2-40B4-BE49-F238E27FC236}">
                    <a16:creationId xmlns:a16="http://schemas.microsoft.com/office/drawing/2014/main" id="{A05F9AD5-4E6B-4F95-B90A-79EFE89008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978" y="2215"/>
                <a:ext cx="148" cy="100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Line 10">
                <a:extLst>
                  <a:ext uri="{FF2B5EF4-FFF2-40B4-BE49-F238E27FC236}">
                    <a16:creationId xmlns:a16="http://schemas.microsoft.com/office/drawing/2014/main" id="{E2668A4A-A690-4A9C-98B4-C046971CD01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01" y="2178"/>
                <a:ext cx="0" cy="141"/>
              </a:xfrm>
              <a:prstGeom prst="line">
                <a:avLst/>
              </a:prstGeom>
              <a:noFill/>
              <a:ln w="41275">
                <a:solidFill>
                  <a:srgbClr val="9900CC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</p:grpSp>
        <p:graphicFrame>
          <p:nvGraphicFramePr>
            <p:cNvPr id="46" name="Object 13">
              <a:extLst>
                <a:ext uri="{FF2B5EF4-FFF2-40B4-BE49-F238E27FC236}">
                  <a16:creationId xmlns:a16="http://schemas.microsoft.com/office/drawing/2014/main" id="{E4C0633C-13AD-4EC2-9AD2-652525C483C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3189284"/>
                </p:ext>
              </p:extLst>
            </p:nvPr>
          </p:nvGraphicFramePr>
          <p:xfrm>
            <a:off x="7893050" y="3768725"/>
            <a:ext cx="3175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7" name="Equation" r:id="rId11" imgW="126720" imgH="177480" progId="Equation.DSMT4">
                    <p:embed/>
                  </p:oleObj>
                </mc:Choice>
                <mc:Fallback>
                  <p:oleObj name="Equation" r:id="rId11" imgW="126720" imgH="177480" progId="Equation.DSMT4">
                    <p:embed/>
                    <p:pic>
                      <p:nvPicPr>
                        <p:cNvPr id="13" name="Object 13">
                          <a:extLst>
                            <a:ext uri="{FF2B5EF4-FFF2-40B4-BE49-F238E27FC236}">
                              <a16:creationId xmlns:a16="http://schemas.microsoft.com/office/drawing/2014/main" id="{1B337E49-072C-484E-BDAE-075A8BFCFAD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3050" y="3768725"/>
                          <a:ext cx="317500" cy="444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2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0" name="Rectangle 14">
              <a:extLst>
                <a:ext uri="{FF2B5EF4-FFF2-40B4-BE49-F238E27FC236}">
                  <a16:creationId xmlns:a16="http://schemas.microsoft.com/office/drawing/2014/main" id="{DAB465D3-A634-418D-B5A5-110FAF727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7394" y="4224191"/>
              <a:ext cx="685800" cy="304800"/>
            </a:xfrm>
            <a:prstGeom prst="rect">
              <a:avLst/>
            </a:prstGeom>
            <a:noFill/>
            <a:ln w="412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2" name="Line 16">
              <a:extLst>
                <a:ext uri="{FF2B5EF4-FFF2-40B4-BE49-F238E27FC236}">
                  <a16:creationId xmlns:a16="http://schemas.microsoft.com/office/drawing/2014/main" id="{8A094FC9-E790-4ADE-B935-9B63536F576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H="1">
              <a:off x="7195294" y="3141516"/>
              <a:ext cx="9525" cy="2814638"/>
            </a:xfrm>
            <a:prstGeom prst="line">
              <a:avLst/>
            </a:prstGeom>
            <a:noFill/>
            <a:ln w="412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53" name="直接连接符 52">
              <a:extLst>
                <a:ext uri="{FF2B5EF4-FFF2-40B4-BE49-F238E27FC236}">
                  <a16:creationId xmlns:a16="http://schemas.microsoft.com/office/drawing/2014/main" id="{E87E2922-38A5-4D2F-AF3E-EE43848C366E}"/>
                </a:ext>
              </a:extLst>
            </p:cNvPr>
            <p:cNvCxnSpPr/>
            <p:nvPr/>
          </p:nvCxnSpPr>
          <p:spPr>
            <a:xfrm>
              <a:off x="6930975" y="4544072"/>
              <a:ext cx="0" cy="4820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接连接符 54">
              <a:extLst>
                <a:ext uri="{FF2B5EF4-FFF2-40B4-BE49-F238E27FC236}">
                  <a16:creationId xmlns:a16="http://schemas.microsoft.com/office/drawing/2014/main" id="{24093783-D045-45CD-AECB-755859BB3117}"/>
                </a:ext>
              </a:extLst>
            </p:cNvPr>
            <p:cNvCxnSpPr/>
            <p:nvPr/>
          </p:nvCxnSpPr>
          <p:spPr>
            <a:xfrm>
              <a:off x="7486650" y="4553598"/>
              <a:ext cx="0" cy="4664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接连接符 55">
              <a:extLst>
                <a:ext uri="{FF2B5EF4-FFF2-40B4-BE49-F238E27FC236}">
                  <a16:creationId xmlns:a16="http://schemas.microsoft.com/office/drawing/2014/main" id="{D2FF4881-1AF8-45F4-B3C6-02DE750D7A18}"/>
                </a:ext>
              </a:extLst>
            </p:cNvPr>
            <p:cNvCxnSpPr/>
            <p:nvPr/>
          </p:nvCxnSpPr>
          <p:spPr>
            <a:xfrm>
              <a:off x="8034218" y="4553598"/>
              <a:ext cx="0" cy="46647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7" name="对象 56">
              <a:extLst>
                <a:ext uri="{FF2B5EF4-FFF2-40B4-BE49-F238E27FC236}">
                  <a16:creationId xmlns:a16="http://schemas.microsoft.com/office/drawing/2014/main" id="{EBCCE524-92A9-45F0-999B-3847EB92AF3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1052656"/>
                </p:ext>
              </p:extLst>
            </p:nvPr>
          </p:nvGraphicFramePr>
          <p:xfrm>
            <a:off x="7072123" y="4578205"/>
            <a:ext cx="349200" cy="44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8" name="Equation" r:id="rId13" imgW="139680" imgH="177480" progId="Equation.DSMT4">
                    <p:embed/>
                  </p:oleObj>
                </mc:Choice>
                <mc:Fallback>
                  <p:oleObj name="Equation" r:id="rId13" imgW="1396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7072123" y="4578205"/>
                          <a:ext cx="349200" cy="4437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8" name="对象 57">
              <a:extLst>
                <a:ext uri="{FF2B5EF4-FFF2-40B4-BE49-F238E27FC236}">
                  <a16:creationId xmlns:a16="http://schemas.microsoft.com/office/drawing/2014/main" id="{A03AEE94-CBE8-407B-8F49-4AC9E399A5A6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1331463"/>
                </p:ext>
              </p:extLst>
            </p:nvPr>
          </p:nvGraphicFramePr>
          <p:xfrm>
            <a:off x="7683500" y="4576763"/>
            <a:ext cx="254000" cy="444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769" name="Equation" r:id="rId15" imgW="101520" imgH="177480" progId="Equation.DSMT4">
                    <p:embed/>
                  </p:oleObj>
                </mc:Choice>
                <mc:Fallback>
                  <p:oleObj name="Equation" r:id="rId15" imgW="101520" imgH="177480" progId="Equation.DSMT4">
                    <p:embed/>
                    <p:pic>
                      <p:nvPicPr>
                        <p:cNvPr id="57" name="对象 56">
                          <a:extLst>
                            <a:ext uri="{FF2B5EF4-FFF2-40B4-BE49-F238E27FC236}">
                              <a16:creationId xmlns:a16="http://schemas.microsoft.com/office/drawing/2014/main" id="{EBCCE524-92A9-45F0-999B-3847EB92AF31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7683500" y="4576763"/>
                          <a:ext cx="254000" cy="444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08223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35" grpId="0" autoUpdateAnimBg="0"/>
      <p:bldP spid="37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2FF2017-208F-45E2-BF7D-B23BA3539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2020/9/17</a:t>
            </a:fld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A4D7B2E-6095-44C2-B029-B119B6C07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zh-CN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36">
            <a:extLst>
              <a:ext uri="{FF2B5EF4-FFF2-40B4-BE49-F238E27FC236}">
                <a16:creationId xmlns:a16="http://schemas.microsoft.com/office/drawing/2014/main" id="{2817A5C0-818E-4DC2-B1BC-06EB1872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51602"/>
            <a:ext cx="832141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因为重力、支撑力不对系统作功，题设摩擦力为恒力，对子弹应用动能定理有：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相对地面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)</a:t>
            </a:r>
            <a:endParaRPr kumimoji="1" lang="zh-CN" altLang="en-US" sz="2800" b="1" dirty="0"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 Box 38">
            <a:extLst>
              <a:ext uri="{FF2B5EF4-FFF2-40B4-BE49-F238E27FC236}">
                <a16:creationId xmlns:a16="http://schemas.microsoft.com/office/drawing/2014/main" id="{7091E704-6092-400B-8201-1356BD335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083329"/>
            <a:ext cx="55707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对木块使用质点的动能定理，有：</a:t>
            </a:r>
          </a:p>
        </p:txBody>
      </p:sp>
      <p:graphicFrame>
        <p:nvGraphicFramePr>
          <p:cNvPr id="7" name="Object 39">
            <a:extLst>
              <a:ext uri="{FF2B5EF4-FFF2-40B4-BE49-F238E27FC236}">
                <a16:creationId xmlns:a16="http://schemas.microsoft.com/office/drawing/2014/main" id="{1E760619-CA6A-4434-905C-A3C98D194B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700793"/>
              </p:ext>
            </p:extLst>
          </p:nvPr>
        </p:nvGraphicFramePr>
        <p:xfrm>
          <a:off x="1755094" y="1225848"/>
          <a:ext cx="4538657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2" name="Equation" r:id="rId3" imgW="2044440" imgH="393480" progId="Equation.DSMT4">
                  <p:embed/>
                </p:oleObj>
              </mc:Choice>
              <mc:Fallback>
                <p:oleObj name="Equation" r:id="rId3" imgW="2044440" imgH="393480" progId="Equation.DSMT4">
                  <p:embed/>
                  <p:pic>
                    <p:nvPicPr>
                      <p:cNvPr id="13418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094" y="1225848"/>
                        <a:ext cx="4538657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2">
            <a:extLst>
              <a:ext uri="{FF2B5EF4-FFF2-40B4-BE49-F238E27FC236}">
                <a16:creationId xmlns:a16="http://schemas.microsoft.com/office/drawing/2014/main" id="{84BD5D0C-EA96-47AB-B7C2-F68E8DA7CE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72955"/>
              </p:ext>
            </p:extLst>
          </p:nvPr>
        </p:nvGraphicFramePr>
        <p:xfrm>
          <a:off x="1268829" y="3500904"/>
          <a:ext cx="2339975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3" name="Equation" r:id="rId5" imgW="1054080" imgH="228600" progId="Equation.DSMT4">
                  <p:embed/>
                </p:oleObj>
              </mc:Choice>
              <mc:Fallback>
                <p:oleObj name="Equation" r:id="rId5" imgW="1054080" imgH="228600" progId="Equation.DSMT4">
                  <p:embed/>
                  <p:pic>
                    <p:nvPicPr>
                      <p:cNvPr id="134186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8829" y="3500904"/>
                        <a:ext cx="2339975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4">
            <a:extLst>
              <a:ext uri="{FF2B5EF4-FFF2-40B4-BE49-F238E27FC236}">
                <a16:creationId xmlns:a16="http://schemas.microsoft.com/office/drawing/2014/main" id="{CC764445-8437-4B6A-A4F6-F126F2FDFC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9863652"/>
              </p:ext>
            </p:extLst>
          </p:nvPr>
        </p:nvGraphicFramePr>
        <p:xfrm>
          <a:off x="4024422" y="3245052"/>
          <a:ext cx="3205163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4" name="Equation" r:id="rId7" imgW="1218960" imgH="419040" progId="Equation.DSMT4">
                  <p:embed/>
                </p:oleObj>
              </mc:Choice>
              <mc:Fallback>
                <p:oleObj name="Equation" r:id="rId7" imgW="1218960" imgH="419040" progId="Equation.DSMT4">
                  <p:embed/>
                  <p:pic>
                    <p:nvPicPr>
                      <p:cNvPr id="134188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422" y="3245052"/>
                        <a:ext cx="3205163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6">
            <a:extLst>
              <a:ext uri="{FF2B5EF4-FFF2-40B4-BE49-F238E27FC236}">
                <a16:creationId xmlns:a16="http://schemas.microsoft.com/office/drawing/2014/main" id="{03E30381-51D4-496F-8EBA-399B70C5AD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1262013"/>
              </p:ext>
            </p:extLst>
          </p:nvPr>
        </p:nvGraphicFramePr>
        <p:xfrm>
          <a:off x="2589767" y="2575519"/>
          <a:ext cx="2452745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5" name="Equation" r:id="rId9" imgW="1104840" imgH="393480" progId="Equation.DSMT4">
                  <p:embed/>
                </p:oleObj>
              </mc:Choice>
              <mc:Fallback>
                <p:oleObj name="Equation" r:id="rId9" imgW="1104840" imgH="393480" progId="Equation.DSMT4">
                  <p:embed/>
                  <p:pic>
                    <p:nvPicPr>
                      <p:cNvPr id="13419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767" y="2575519"/>
                        <a:ext cx="2452745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39">
            <a:extLst>
              <a:ext uri="{FF2B5EF4-FFF2-40B4-BE49-F238E27FC236}">
                <a16:creationId xmlns:a16="http://schemas.microsoft.com/office/drawing/2014/main" id="{DE23861D-0043-4043-A043-4F3230E84F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343491"/>
              </p:ext>
            </p:extLst>
          </p:nvPr>
        </p:nvGraphicFramePr>
        <p:xfrm>
          <a:off x="419209" y="4384294"/>
          <a:ext cx="5494338" cy="174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6" name="Equation" r:id="rId11" imgW="2476440" imgH="787320" progId="Equation.DSMT4">
                  <p:embed/>
                </p:oleObj>
              </mc:Choice>
              <mc:Fallback>
                <p:oleObj name="Equation" r:id="rId11" imgW="2476440" imgH="787320" progId="Equation.DSMT4">
                  <p:embed/>
                  <p:pic>
                    <p:nvPicPr>
                      <p:cNvPr id="7" name="Object 39">
                        <a:extLst>
                          <a:ext uri="{FF2B5EF4-FFF2-40B4-BE49-F238E27FC236}">
                            <a16:creationId xmlns:a16="http://schemas.microsoft.com/office/drawing/2014/main" id="{1E760619-CA6A-4434-905C-A3C98D194B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09" y="4384294"/>
                        <a:ext cx="5494338" cy="174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9">
            <a:extLst>
              <a:ext uri="{FF2B5EF4-FFF2-40B4-BE49-F238E27FC236}">
                <a16:creationId xmlns:a16="http://schemas.microsoft.com/office/drawing/2014/main" id="{1C51C8A0-6D77-433B-8BFD-C82E5EE189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7429229"/>
              </p:ext>
            </p:extLst>
          </p:nvPr>
        </p:nvGraphicFramePr>
        <p:xfrm>
          <a:off x="6293751" y="4791487"/>
          <a:ext cx="2282825" cy="930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7" name="Equation" r:id="rId13" imgW="1028520" imgH="419040" progId="Equation.DSMT4">
                  <p:embed/>
                </p:oleObj>
              </mc:Choice>
              <mc:Fallback>
                <p:oleObj name="Equation" r:id="rId13" imgW="1028520" imgH="419040" progId="Equation.DSMT4">
                  <p:embed/>
                  <p:pic>
                    <p:nvPicPr>
                      <p:cNvPr id="4" name="Object 9">
                        <a:extLst>
                          <a:ext uri="{FF2B5EF4-FFF2-40B4-BE49-F238E27FC236}">
                            <a16:creationId xmlns:a16="http://schemas.microsoft.com/office/drawing/2014/main" id="{16649174-636A-41F3-99AE-CC542B904B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3751" y="4791487"/>
                        <a:ext cx="2282825" cy="930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849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158692D-E211-4477-B90A-59EF2DF6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4F51394E-31EC-4946-B865-3C0F9F478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27</a:t>
            </a:fld>
            <a:endParaRPr lang="zh-CN" altLang="en-US"/>
          </a:p>
        </p:txBody>
      </p:sp>
      <p:grpSp>
        <p:nvGrpSpPr>
          <p:cNvPr id="4" name="组合 3">
            <a:extLst>
              <a:ext uri="{FF2B5EF4-FFF2-40B4-BE49-F238E27FC236}">
                <a16:creationId xmlns:a16="http://schemas.microsoft.com/office/drawing/2014/main" id="{F1A11563-5037-4FA6-8DE1-F7E77D639D63}"/>
              </a:ext>
            </a:extLst>
          </p:cNvPr>
          <p:cNvGrpSpPr/>
          <p:nvPr/>
        </p:nvGrpSpPr>
        <p:grpSpPr>
          <a:xfrm>
            <a:off x="5981129" y="918109"/>
            <a:ext cx="3054350" cy="4239018"/>
            <a:chOff x="5973763" y="1371693"/>
            <a:chExt cx="3054350" cy="4239018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2FD54098-03EF-4E99-91F9-7E97D18C4F5D}"/>
                </a:ext>
              </a:extLst>
            </p:cNvPr>
            <p:cNvGrpSpPr/>
            <p:nvPr/>
          </p:nvGrpSpPr>
          <p:grpSpPr>
            <a:xfrm>
              <a:off x="6232525" y="2899261"/>
              <a:ext cx="2559050" cy="2711450"/>
              <a:chOff x="6120606" y="2847785"/>
              <a:chExt cx="2559050" cy="2711450"/>
            </a:xfrm>
          </p:grpSpPr>
          <p:grpSp>
            <p:nvGrpSpPr>
              <p:cNvPr id="24" name="Group 2">
                <a:extLst>
                  <a:ext uri="{FF2B5EF4-FFF2-40B4-BE49-F238E27FC236}">
                    <a16:creationId xmlns:a16="http://schemas.microsoft.com/office/drawing/2014/main" id="{F37DFBBC-ACE7-4622-84BC-E5AE586BED6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20606" y="2847785"/>
                <a:ext cx="2559050" cy="2711450"/>
                <a:chOff x="3997" y="1296"/>
                <a:chExt cx="1612" cy="1708"/>
              </a:xfrm>
            </p:grpSpPr>
            <p:grpSp>
              <p:nvGrpSpPr>
                <p:cNvPr id="26" name="Group 3">
                  <a:extLst>
                    <a:ext uri="{FF2B5EF4-FFF2-40B4-BE49-F238E27FC236}">
                      <a16:creationId xmlns:a16="http://schemas.microsoft.com/office/drawing/2014/main" id="{4F90A37E-8B72-49BB-9E9D-5D74905A902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997" y="1296"/>
                  <a:ext cx="1612" cy="1708"/>
                  <a:chOff x="1412" y="692"/>
                  <a:chExt cx="1612" cy="1708"/>
                </a:xfrm>
              </p:grpSpPr>
              <p:sp>
                <p:nvSpPr>
                  <p:cNvPr id="34" name="Oval 4">
                    <a:extLst>
                      <a:ext uri="{FF2B5EF4-FFF2-40B4-BE49-F238E27FC236}">
                        <a16:creationId xmlns:a16="http://schemas.microsoft.com/office/drawing/2014/main" id="{A0DB508F-B095-4413-8260-00FBBEDE5CD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63" y="773"/>
                    <a:ext cx="1319" cy="1319"/>
                  </a:xfrm>
                  <a:prstGeom prst="ellipse">
                    <a:avLst/>
                  </a:prstGeom>
                  <a:noFill/>
                  <a:ln w="38100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35" name="Group 5">
                    <a:extLst>
                      <a:ext uri="{FF2B5EF4-FFF2-40B4-BE49-F238E27FC236}">
                        <a16:creationId xmlns:a16="http://schemas.microsoft.com/office/drawing/2014/main" id="{EB603414-45B4-47FC-97C3-E6C5CD0C69D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412" y="1458"/>
                    <a:ext cx="841" cy="798"/>
                    <a:chOff x="1412" y="1458"/>
                    <a:chExt cx="841" cy="798"/>
                  </a:xfrm>
                </p:grpSpPr>
                <p:sp>
                  <p:nvSpPr>
                    <p:cNvPr id="38" name="Freeform 6">
                      <a:extLst>
                        <a:ext uri="{FF2B5EF4-FFF2-40B4-BE49-F238E27FC236}">
                          <a16:creationId xmlns:a16="http://schemas.microsoft.com/office/drawing/2014/main" id="{E99583CF-EAD8-42F4-B3D2-A4E552EE769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13" y="1458"/>
                      <a:ext cx="2" cy="798"/>
                    </a:xfrm>
                    <a:custGeom>
                      <a:avLst/>
                      <a:gdLst>
                        <a:gd name="T0" fmla="*/ 2 w 2"/>
                        <a:gd name="T1" fmla="*/ 0 h 798"/>
                        <a:gd name="T2" fmla="*/ 0 w 2"/>
                        <a:gd name="T3" fmla="*/ 798 h 798"/>
                        <a:gd name="T4" fmla="*/ 0 60000 65536"/>
                        <a:gd name="T5" fmla="*/ 0 60000 65536"/>
                        <a:gd name="T6" fmla="*/ 0 w 2"/>
                        <a:gd name="T7" fmla="*/ 0 h 798"/>
                        <a:gd name="T8" fmla="*/ 2 w 2"/>
                        <a:gd name="T9" fmla="*/ 798 h 79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2" h="798">
                          <a:moveTo>
                            <a:pt x="2" y="0"/>
                          </a:moveTo>
                          <a:lnTo>
                            <a:pt x="0" y="798"/>
                          </a:lnTo>
                        </a:path>
                      </a:pathLst>
                    </a:custGeom>
                    <a:noFill/>
                    <a:ln w="38100" cap="flat" cmpd="sng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2800">
                        <a:latin typeface="Times New Roman" panose="02020603050405020304" pitchFamily="18" charset="0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39" name="Freeform 7">
                      <a:extLst>
                        <a:ext uri="{FF2B5EF4-FFF2-40B4-BE49-F238E27FC236}">
                          <a16:creationId xmlns:a16="http://schemas.microsoft.com/office/drawing/2014/main" id="{DAAA47F5-C07E-454F-B1F8-B7745C84818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412" y="2255"/>
                      <a:ext cx="841" cy="1"/>
                    </a:xfrm>
                    <a:custGeom>
                      <a:avLst/>
                      <a:gdLst>
                        <a:gd name="T0" fmla="*/ 0 w 841"/>
                        <a:gd name="T1" fmla="*/ 1 h 1"/>
                        <a:gd name="T2" fmla="*/ 841 w 841"/>
                        <a:gd name="T3" fmla="*/ 0 h 1"/>
                        <a:gd name="T4" fmla="*/ 0 60000 65536"/>
                        <a:gd name="T5" fmla="*/ 0 60000 65536"/>
                        <a:gd name="T6" fmla="*/ 0 w 841"/>
                        <a:gd name="T7" fmla="*/ 0 h 1"/>
                        <a:gd name="T8" fmla="*/ 841 w 841"/>
                        <a:gd name="T9" fmla="*/ 1 h 1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41" h="1">
                          <a:moveTo>
                            <a:pt x="0" y="1"/>
                          </a:moveTo>
                          <a:lnTo>
                            <a:pt x="841" y="0"/>
                          </a:lnTo>
                        </a:path>
                      </a:pathLst>
                    </a:custGeom>
                    <a:noFill/>
                    <a:ln w="38100" cap="flat" cmpd="sng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2800">
                        <a:latin typeface="Times New Roman" panose="02020603050405020304" pitchFamily="18" charset="0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0" name="Line 8">
                      <a:extLst>
                        <a:ext uri="{FF2B5EF4-FFF2-40B4-BE49-F238E27FC236}">
                          <a16:creationId xmlns:a16="http://schemas.microsoft.com/office/drawing/2014/main" id="{7CEDCFB9-7B84-4A28-B222-0186F3A9805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2" y="1469"/>
                      <a:ext cx="144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2800">
                        <a:latin typeface="Times New Roman" panose="02020603050405020304" pitchFamily="18" charset="0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41" name="Line 9">
                      <a:extLst>
                        <a:ext uri="{FF2B5EF4-FFF2-40B4-BE49-F238E27FC236}">
                          <a16:creationId xmlns:a16="http://schemas.microsoft.com/office/drawing/2014/main" id="{0DB7061B-C534-43A8-AAEC-3EF87EC1FFC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48" y="2102"/>
                      <a:ext cx="0" cy="14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00FF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 sz="2800">
                        <a:latin typeface="Times New Roman" panose="02020603050405020304" pitchFamily="18" charset="0"/>
                        <a:ea typeface="华文楷体" panose="02010600040101010101" pitchFamily="2" charset="-122"/>
                        <a:cs typeface="Times New Roman" panose="02020603050405020304" pitchFamily="18" charset="0"/>
                      </a:endParaRPr>
                    </a:p>
                  </p:txBody>
                </p:sp>
              </p:grpSp>
              <p:sp useBgFill="1">
                <p:nvSpPr>
                  <p:cNvPr id="36" name="Rectangle 10">
                    <a:extLst>
                      <a:ext uri="{FF2B5EF4-FFF2-40B4-BE49-F238E27FC236}">
                        <a16:creationId xmlns:a16="http://schemas.microsoft.com/office/drawing/2014/main" id="{F6E81E11-A9E9-4AE0-B016-4F36EEDCD4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1536" y="692"/>
                    <a:ext cx="1392" cy="768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 useBgFill="1">
                <p:nvSpPr>
                  <p:cNvPr id="37" name="Rectangle 11">
                    <a:extLst>
                      <a:ext uri="{FF2B5EF4-FFF2-40B4-BE49-F238E27FC236}">
                        <a16:creationId xmlns:a16="http://schemas.microsoft.com/office/drawing/2014/main" id="{0AD602C1-2E3B-4704-84B7-D58124BCEF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2160" y="1536"/>
                    <a:ext cx="960" cy="768"/>
                  </a:xfrm>
                  <a:prstGeom prst="rect">
                    <a:avLst/>
                  </a:prstGeom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27" name="Oval 12">
                  <a:extLst>
                    <a:ext uri="{FF2B5EF4-FFF2-40B4-BE49-F238E27FC236}">
                      <a16:creationId xmlns:a16="http://schemas.microsoft.com/office/drawing/2014/main" id="{1D31DCE9-730F-4D9B-BECD-0C21EF08E38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798" y="2640"/>
                  <a:ext cx="50" cy="50"/>
                </a:xfrm>
                <a:prstGeom prst="ellipse">
                  <a:avLst/>
                </a:prstGeom>
                <a:solidFill>
                  <a:srgbClr val="9900CC"/>
                </a:solidFill>
                <a:ln w="38100">
                  <a:solidFill>
                    <a:srgbClr val="9900CC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grpSp>
              <p:nvGrpSpPr>
                <p:cNvPr id="28" name="Group 13">
                  <a:extLst>
                    <a:ext uri="{FF2B5EF4-FFF2-40B4-BE49-F238E27FC236}">
                      <a16:creationId xmlns:a16="http://schemas.microsoft.com/office/drawing/2014/main" id="{E5026414-DE92-431B-95ED-9FC41B6AD83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24" y="2007"/>
                  <a:ext cx="778" cy="400"/>
                  <a:chOff x="4324" y="2007"/>
                  <a:chExt cx="778" cy="400"/>
                </a:xfrm>
              </p:grpSpPr>
              <p:sp>
                <p:nvSpPr>
                  <p:cNvPr id="29" name="Freeform 14">
                    <a:extLst>
                      <a:ext uri="{FF2B5EF4-FFF2-40B4-BE49-F238E27FC236}">
                        <a16:creationId xmlns:a16="http://schemas.microsoft.com/office/drawing/2014/main" id="{DF136C47-2C2A-48B2-BF70-D0115AAB191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823" y="2016"/>
                    <a:ext cx="3" cy="391"/>
                  </a:xfrm>
                  <a:custGeom>
                    <a:avLst/>
                    <a:gdLst>
                      <a:gd name="T0" fmla="*/ 3 w 3"/>
                      <a:gd name="T1" fmla="*/ 0 h 391"/>
                      <a:gd name="T2" fmla="*/ 0 w 3"/>
                      <a:gd name="T3" fmla="*/ 391 h 391"/>
                      <a:gd name="T4" fmla="*/ 0 60000 65536"/>
                      <a:gd name="T5" fmla="*/ 0 60000 65536"/>
                      <a:gd name="T6" fmla="*/ 0 w 3"/>
                      <a:gd name="T7" fmla="*/ 0 h 391"/>
                      <a:gd name="T8" fmla="*/ 3 w 3"/>
                      <a:gd name="T9" fmla="*/ 391 h 39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" h="391">
                        <a:moveTo>
                          <a:pt x="3" y="0"/>
                        </a:moveTo>
                        <a:lnTo>
                          <a:pt x="0" y="391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Freeform 15">
                    <a:extLst>
                      <a:ext uri="{FF2B5EF4-FFF2-40B4-BE49-F238E27FC236}">
                        <a16:creationId xmlns:a16="http://schemas.microsoft.com/office/drawing/2014/main" id="{BA401EDF-7D96-4FF9-8F4B-9A0BFCE98F5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rot="302813" flipH="1">
                    <a:off x="4324" y="2023"/>
                    <a:ext cx="29" cy="384"/>
                  </a:xfrm>
                  <a:custGeom>
                    <a:avLst/>
                    <a:gdLst>
                      <a:gd name="T0" fmla="*/ 3 w 3"/>
                      <a:gd name="T1" fmla="*/ 0 h 391"/>
                      <a:gd name="T2" fmla="*/ 0 w 3"/>
                      <a:gd name="T3" fmla="*/ 391 h 391"/>
                      <a:gd name="T4" fmla="*/ 0 60000 65536"/>
                      <a:gd name="T5" fmla="*/ 0 60000 65536"/>
                      <a:gd name="T6" fmla="*/ 0 w 3"/>
                      <a:gd name="T7" fmla="*/ 0 h 391"/>
                      <a:gd name="T8" fmla="*/ 3 w 3"/>
                      <a:gd name="T9" fmla="*/ 391 h 391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T6" t="T7" r="T8" b="T9"/>
                    <a:pathLst>
                      <a:path w="3" h="391">
                        <a:moveTo>
                          <a:pt x="3" y="0"/>
                        </a:moveTo>
                        <a:lnTo>
                          <a:pt x="0" y="391"/>
                        </a:ln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  <p:graphicFrame>
                <p:nvGraphicFramePr>
                  <p:cNvPr id="31" name="Object 7">
                    <a:extLst>
                      <a:ext uri="{FF2B5EF4-FFF2-40B4-BE49-F238E27FC236}">
                        <a16:creationId xmlns:a16="http://schemas.microsoft.com/office/drawing/2014/main" id="{ABD7474C-5216-46AD-B551-05E7001BEA99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1713026795"/>
                      </p:ext>
                    </p:extLst>
                  </p:nvPr>
                </p:nvGraphicFramePr>
                <p:xfrm>
                  <a:off x="4492" y="2007"/>
                  <a:ext cx="260" cy="36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942" name="Equation" r:id="rId3" imgW="164880" imgH="228600" progId="Equation.DSMT4">
                          <p:embed/>
                        </p:oleObj>
                      </mc:Choice>
                      <mc:Fallback>
                        <p:oleObj name="Equation" r:id="rId3" imgW="164880" imgH="228600" progId="Equation.DSMT4">
                          <p:embed/>
                          <p:pic>
                            <p:nvPicPr>
                              <p:cNvPr id="12" name="Object 7">
                                <a:extLst>
                                  <a:ext uri="{FF2B5EF4-FFF2-40B4-BE49-F238E27FC236}">
                                    <a16:creationId xmlns:a16="http://schemas.microsoft.com/office/drawing/2014/main" id="{9B7B1EB0-2513-4BF3-88C9-6A897AA6190C}"/>
                                  </a:ext>
                                </a:extLst>
                              </p:cNvPr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4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492" y="2007"/>
                                <a:ext cx="260" cy="36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aphicFrame>
                <p:nvGraphicFramePr>
                  <p:cNvPr id="32" name="Object 8">
                    <a:extLst>
                      <a:ext uri="{FF2B5EF4-FFF2-40B4-BE49-F238E27FC236}">
                        <a16:creationId xmlns:a16="http://schemas.microsoft.com/office/drawing/2014/main" id="{5FCDD166-1DFC-4FC6-B6F1-7806B24BD87F}"/>
                      </a:ext>
                    </a:extLst>
                  </p:cNvPr>
                  <p:cNvGraphicFramePr>
                    <a:graphicFrameLocks noChangeAspect="1"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002237287"/>
                      </p:ext>
                    </p:extLst>
                  </p:nvPr>
                </p:nvGraphicFramePr>
                <p:xfrm>
                  <a:off x="4802" y="2019"/>
                  <a:ext cx="300" cy="36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10943" name="Equation" r:id="rId5" imgW="190440" imgH="228600" progId="Equation.DSMT4">
                          <p:embed/>
                        </p:oleObj>
                      </mc:Choice>
                      <mc:Fallback>
                        <p:oleObj name="Equation" r:id="rId5" imgW="190440" imgH="228600" progId="Equation.DSMT4">
                          <p:embed/>
                          <p:pic>
                            <p:nvPicPr>
                              <p:cNvPr id="13" name="Object 8">
                                <a:extLst>
                                  <a:ext uri="{FF2B5EF4-FFF2-40B4-BE49-F238E27FC236}">
                                    <a16:creationId xmlns:a16="http://schemas.microsoft.com/office/drawing/2014/main" id="{FBC9C22A-F822-47E6-8095-F8D0A78EA39A}"/>
                                  </a:ext>
                                </a:extLst>
                              </p:cNvPr>
                              <p:cNvPicPr>
                                <a:picLocks noChangeAspect="1" noChangeArrowheads="1"/>
                              </p:cNvPicPr>
                              <p:nvPr/>
                            </p:nvPicPr>
                            <p:blipFill>
                              <a:blip r:embed="rId6"/>
                              <a:srcRect/>
                              <a:stretch>
                                <a:fillRect/>
                              </a:stretch>
                            </p:blipFill>
                            <p:spPr bwMode="auto">
                              <a:xfrm>
                                <a:off x="4802" y="2019"/>
                                <a:ext cx="300" cy="360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  <a:effectLst/>
                              <a:extLst>
                                <a:ext uri="{909E8E84-426E-40DD-AFC4-6F175D3DCCD1}">
                                  <a14:hiddenFill xmlns:a14="http://schemas.microsoft.com/office/drawing/2010/main">
                                    <a:solidFill>
                                      <a:srgbClr val="FFFFFF"/>
                                    </a:solidFill>
                                  </a14:hiddenFill>
                                </a:ext>
                                <a:ext uri="{91240B29-F687-4F45-9708-019B960494DF}">
                                  <a14:hiddenLine xmlns:a14="http://schemas.microsoft.com/office/drawing/2010/main" w="9525">
                                    <a:solidFill>
                                      <a:srgbClr val="000000"/>
                                    </a:solidFill>
                                    <a:miter lim="800000"/>
                                    <a:headEnd/>
                                    <a:tailEnd/>
                                  </a14:hiddenLine>
                                </a:ext>
                                <a:ext uri="{AF507438-7753-43E0-B8FC-AC1667EBCBE1}">
                                  <a14:hiddenEffects xmlns:a14="http://schemas.microsoft.com/office/drawing/2010/main">
                                    <a:effectLst>
                                      <a:outerShdw dist="35921" dir="2700000" algn="ctr" rotWithShape="0">
                                        <a:srgbClr val="808080"/>
                                      </a:outerShdw>
                                    </a:effectLst>
                                  </a14:hiddenEffects>
                                </a:ext>
                              </a:extLst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sp>
                <p:nvSpPr>
                  <p:cNvPr id="33" name="Line 19">
                    <a:extLst>
                      <a:ext uri="{FF2B5EF4-FFF2-40B4-BE49-F238E27FC236}">
                        <a16:creationId xmlns:a16="http://schemas.microsoft.com/office/drawing/2014/main" id="{B7929ADD-846A-4ED9-863C-71747FFC4C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46" y="2194"/>
                    <a:ext cx="461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arrow" w="med" len="med"/>
                    <a:tailEnd type="arrow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 sz="2800">
                      <a:latin typeface="Times New Roman" panose="02020603050405020304" pitchFamily="18" charset="0"/>
                      <a:ea typeface="华文楷体" panose="02010600040101010101" pitchFamily="2" charset="-122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cxnSp>
            <p:nvCxnSpPr>
              <p:cNvPr id="25" name="直接连接符 24">
                <a:extLst>
                  <a:ext uri="{FF2B5EF4-FFF2-40B4-BE49-F238E27FC236}">
                    <a16:creationId xmlns:a16="http://schemas.microsoft.com/office/drawing/2014/main" id="{1BD64C84-0341-43E7-9376-FA11C3EAD691}"/>
                  </a:ext>
                </a:extLst>
              </p:cNvPr>
              <p:cNvCxnSpPr/>
              <p:nvPr/>
            </p:nvCxnSpPr>
            <p:spPr>
              <a:xfrm>
                <a:off x="7804943" y="3976498"/>
                <a:ext cx="0" cy="62388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21">
              <a:extLst>
                <a:ext uri="{FF2B5EF4-FFF2-40B4-BE49-F238E27FC236}">
                  <a16:creationId xmlns:a16="http://schemas.microsoft.com/office/drawing/2014/main" id="{D979C9D6-6FBD-4CE9-8435-27C861AF66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973763" y="1371693"/>
              <a:ext cx="3054350" cy="2684463"/>
              <a:chOff x="3712" y="401"/>
              <a:chExt cx="1924" cy="1691"/>
            </a:xfrm>
          </p:grpSpPr>
          <p:grpSp>
            <p:nvGrpSpPr>
              <p:cNvPr id="7" name="Group 22">
                <a:extLst>
                  <a:ext uri="{FF2B5EF4-FFF2-40B4-BE49-F238E27FC236}">
                    <a16:creationId xmlns:a16="http://schemas.microsoft.com/office/drawing/2014/main" id="{3A7A1324-BB8F-43F4-83E3-2C38B32E0F8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84" y="401"/>
                <a:ext cx="1552" cy="1691"/>
                <a:chOff x="2980" y="1477"/>
                <a:chExt cx="1552" cy="1691"/>
              </a:xfrm>
            </p:grpSpPr>
            <p:sp>
              <p:nvSpPr>
                <p:cNvPr id="17" name="Oval 23">
                  <a:extLst>
                    <a:ext uri="{FF2B5EF4-FFF2-40B4-BE49-F238E27FC236}">
                      <a16:creationId xmlns:a16="http://schemas.microsoft.com/office/drawing/2014/main" id="{E14743C4-4714-42FE-959E-73C348CA8F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40" y="1536"/>
                  <a:ext cx="1319" cy="1319"/>
                </a:xfrm>
                <a:prstGeom prst="ellips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Freeform 24">
                  <a:extLst>
                    <a:ext uri="{FF2B5EF4-FFF2-40B4-BE49-F238E27FC236}">
                      <a16:creationId xmlns:a16="http://schemas.microsoft.com/office/drawing/2014/main" id="{D2C0A512-F0DB-4080-92D1-7D56535E712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53178" flipH="1">
                  <a:off x="2980" y="2228"/>
                  <a:ext cx="29" cy="804"/>
                </a:xfrm>
                <a:custGeom>
                  <a:avLst/>
                  <a:gdLst>
                    <a:gd name="T0" fmla="*/ 2 w 2"/>
                    <a:gd name="T1" fmla="*/ 0 h 798"/>
                    <a:gd name="T2" fmla="*/ 0 w 2"/>
                    <a:gd name="T3" fmla="*/ 798 h 798"/>
                    <a:gd name="T4" fmla="*/ 0 60000 65536"/>
                    <a:gd name="T5" fmla="*/ 0 60000 65536"/>
                    <a:gd name="T6" fmla="*/ 0 w 2"/>
                    <a:gd name="T7" fmla="*/ 0 h 798"/>
                    <a:gd name="T8" fmla="*/ 2 w 2"/>
                    <a:gd name="T9" fmla="*/ 798 h 798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" h="798">
                      <a:moveTo>
                        <a:pt x="2" y="0"/>
                      </a:moveTo>
                      <a:lnTo>
                        <a:pt x="0" y="798"/>
                      </a:lnTo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Freeform 25">
                  <a:extLst>
                    <a:ext uri="{FF2B5EF4-FFF2-40B4-BE49-F238E27FC236}">
                      <a16:creationId xmlns:a16="http://schemas.microsoft.com/office/drawing/2014/main" id="{508F4EDA-50BF-43C9-B44B-0114FE0685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96" y="3023"/>
                  <a:ext cx="841" cy="1"/>
                </a:xfrm>
                <a:custGeom>
                  <a:avLst/>
                  <a:gdLst>
                    <a:gd name="T0" fmla="*/ 0 w 841"/>
                    <a:gd name="T1" fmla="*/ 1 h 1"/>
                    <a:gd name="T2" fmla="*/ 841 w 841"/>
                    <a:gd name="T3" fmla="*/ 0 h 1"/>
                    <a:gd name="T4" fmla="*/ 0 60000 65536"/>
                    <a:gd name="T5" fmla="*/ 0 60000 65536"/>
                    <a:gd name="T6" fmla="*/ 0 w 841"/>
                    <a:gd name="T7" fmla="*/ 0 h 1"/>
                    <a:gd name="T8" fmla="*/ 841 w 84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841" h="1">
                      <a:moveTo>
                        <a:pt x="0" y="1"/>
                      </a:moveTo>
                      <a:lnTo>
                        <a:pt x="841" y="0"/>
                      </a:lnTo>
                    </a:path>
                  </a:pathLst>
                </a:custGeom>
                <a:noFill/>
                <a:ln w="38100" cap="flat" cmpd="sng">
                  <a:solidFill>
                    <a:srgbClr val="0000FF"/>
                  </a:solidFill>
                  <a:prstDash val="solid"/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0" name="Line 26">
                  <a:extLst>
                    <a:ext uri="{FF2B5EF4-FFF2-40B4-BE49-F238E27FC236}">
                      <a16:creationId xmlns:a16="http://schemas.microsoft.com/office/drawing/2014/main" id="{6CA3AD57-55FA-49AE-8730-AFE037CC0F0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96" y="2236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Line 27">
                  <a:extLst>
                    <a:ext uri="{FF2B5EF4-FFF2-40B4-BE49-F238E27FC236}">
                      <a16:creationId xmlns:a16="http://schemas.microsoft.com/office/drawing/2014/main" id="{BA142FF3-7D30-459C-8DA9-4EFC2AE9149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832" y="2845"/>
                  <a:ext cx="0" cy="188"/>
                </a:xfrm>
                <a:prstGeom prst="line">
                  <a:avLst/>
                </a:prstGeom>
                <a:noFill/>
                <a:ln w="38100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 useBgFill="1">
              <p:nvSpPr>
                <p:cNvPr id="22" name="Rectangle 28">
                  <a:extLst>
                    <a:ext uri="{FF2B5EF4-FFF2-40B4-BE49-F238E27FC236}">
                      <a16:creationId xmlns:a16="http://schemas.microsoft.com/office/drawing/2014/main" id="{E0B6CF6E-483A-4A10-8BD6-19C216BC467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20" y="1477"/>
                  <a:ext cx="1392" cy="751"/>
                </a:xfrm>
                <a:prstGeom prst="rect">
                  <a:avLst/>
                </a:prstGeom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  <p:sp useBgFill="1">
              <p:nvSpPr>
                <p:cNvPr id="23" name="Rectangle 29">
                  <a:extLst>
                    <a:ext uri="{FF2B5EF4-FFF2-40B4-BE49-F238E27FC236}">
                      <a16:creationId xmlns:a16="http://schemas.microsoft.com/office/drawing/2014/main" id="{DED5D274-335D-47D9-AE46-F580B5B641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400000">
                  <a:off x="3706" y="2342"/>
                  <a:ext cx="960" cy="692"/>
                </a:xfrm>
                <a:prstGeom prst="rect">
                  <a:avLst/>
                </a:prstGeom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 sz="2800" dirty="0">
                    <a:latin typeface="Times New Roman" panose="02020603050405020304" pitchFamily="18" charset="0"/>
                    <a:ea typeface="华文楷体" panose="02010600040101010101" pitchFamily="2" charset="-122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8" name="Freeform 30">
                <a:extLst>
                  <a:ext uri="{FF2B5EF4-FFF2-40B4-BE49-F238E27FC236}">
                    <a16:creationId xmlns:a16="http://schemas.microsoft.com/office/drawing/2014/main" id="{C53302FE-A9C1-4CDE-848B-8B8209CB8BF7}"/>
                  </a:ext>
                </a:extLst>
              </p:cNvPr>
              <p:cNvSpPr>
                <a:spLocks/>
              </p:cNvSpPr>
              <p:nvPr/>
            </p:nvSpPr>
            <p:spPr bwMode="auto">
              <a:xfrm flipV="1">
                <a:off x="3712" y="2015"/>
                <a:ext cx="1875" cy="29"/>
              </a:xfrm>
              <a:custGeom>
                <a:avLst/>
                <a:gdLst>
                  <a:gd name="T0" fmla="*/ 0 w 2110"/>
                  <a:gd name="T1" fmla="*/ 0 h 1"/>
                  <a:gd name="T2" fmla="*/ 2110 w 2110"/>
                  <a:gd name="T3" fmla="*/ 0 h 1"/>
                  <a:gd name="T4" fmla="*/ 0 60000 65536"/>
                  <a:gd name="T5" fmla="*/ 0 60000 65536"/>
                  <a:gd name="T6" fmla="*/ 0 w 2110"/>
                  <a:gd name="T7" fmla="*/ 0 h 1"/>
                  <a:gd name="T8" fmla="*/ 2110 w 2110"/>
                  <a:gd name="T9" fmla="*/ 1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10" h="1">
                    <a:moveTo>
                      <a:pt x="0" y="0"/>
                    </a:moveTo>
                    <a:lnTo>
                      <a:pt x="2110" y="0"/>
                    </a:lnTo>
                  </a:path>
                </a:pathLst>
              </a:custGeom>
              <a:noFill/>
              <a:ln w="3810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" name="Oval 31">
                <a:extLst>
                  <a:ext uri="{FF2B5EF4-FFF2-40B4-BE49-F238E27FC236}">
                    <a16:creationId xmlns:a16="http://schemas.microsoft.com/office/drawing/2014/main" id="{56B32E9A-C19B-4ACA-A0AE-AD184E32B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52" y="1123"/>
                <a:ext cx="50" cy="50"/>
              </a:xfrm>
              <a:prstGeom prst="ellipse">
                <a:avLst/>
              </a:prstGeom>
              <a:solidFill>
                <a:srgbClr val="9900CC"/>
              </a:solidFill>
              <a:ln w="38100">
                <a:solidFill>
                  <a:srgbClr val="9900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Line 32">
                <a:extLst>
                  <a:ext uri="{FF2B5EF4-FFF2-40B4-BE49-F238E27FC236}">
                    <a16:creationId xmlns:a16="http://schemas.microsoft.com/office/drawing/2014/main" id="{D4AEF952-0E2E-49C8-8272-B673F857DD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226" y="720"/>
                <a:ext cx="0" cy="129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" name="Freeform 33">
                <a:extLst>
                  <a:ext uri="{FF2B5EF4-FFF2-40B4-BE49-F238E27FC236}">
                    <a16:creationId xmlns:a16="http://schemas.microsoft.com/office/drawing/2014/main" id="{4FADD60E-D8F0-4948-B48C-4BB63FD1A0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0" y="1153"/>
                <a:ext cx="644" cy="3"/>
              </a:xfrm>
              <a:custGeom>
                <a:avLst/>
                <a:gdLst>
                  <a:gd name="T0" fmla="*/ 0 w 644"/>
                  <a:gd name="T1" fmla="*/ 3 h 3"/>
                  <a:gd name="T2" fmla="*/ 644 w 644"/>
                  <a:gd name="T3" fmla="*/ 0 h 3"/>
                  <a:gd name="T4" fmla="*/ 0 60000 65536"/>
                  <a:gd name="T5" fmla="*/ 0 60000 65536"/>
                  <a:gd name="T6" fmla="*/ 0 w 644"/>
                  <a:gd name="T7" fmla="*/ 0 h 3"/>
                  <a:gd name="T8" fmla="*/ 644 w 644"/>
                  <a:gd name="T9" fmla="*/ 3 h 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44" h="3">
                    <a:moveTo>
                      <a:pt x="0" y="3"/>
                    </a:moveTo>
                    <a:lnTo>
                      <a:pt x="644" y="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Freeform 34">
                <a:extLst>
                  <a:ext uri="{FF2B5EF4-FFF2-40B4-BE49-F238E27FC236}">
                    <a16:creationId xmlns:a16="http://schemas.microsoft.com/office/drawing/2014/main" id="{1C4DA9C4-FB60-4B3F-B2B2-BB48E15C0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27" y="1135"/>
                <a:ext cx="4" cy="634"/>
              </a:xfrm>
              <a:custGeom>
                <a:avLst/>
                <a:gdLst>
                  <a:gd name="T0" fmla="*/ 4 w 4"/>
                  <a:gd name="T1" fmla="*/ 0 h 634"/>
                  <a:gd name="T2" fmla="*/ 0 w 4"/>
                  <a:gd name="T3" fmla="*/ 634 h 634"/>
                  <a:gd name="T4" fmla="*/ 0 60000 65536"/>
                  <a:gd name="T5" fmla="*/ 0 60000 65536"/>
                  <a:gd name="T6" fmla="*/ 0 w 4"/>
                  <a:gd name="T7" fmla="*/ 0 h 634"/>
                  <a:gd name="T8" fmla="*/ 4 w 4"/>
                  <a:gd name="T9" fmla="*/ 634 h 63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" h="634">
                    <a:moveTo>
                      <a:pt x="4" y="0"/>
                    </a:moveTo>
                    <a:lnTo>
                      <a:pt x="0" y="634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2800">
                  <a:latin typeface="Times New Roman" panose="02020603050405020304" pitchFamily="18" charset="0"/>
                  <a:ea typeface="华文楷体" panose="02010600040101010101" pitchFamily="2" charset="-122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13" name="Object 2">
                <a:extLst>
                  <a:ext uri="{FF2B5EF4-FFF2-40B4-BE49-F238E27FC236}">
                    <a16:creationId xmlns:a16="http://schemas.microsoft.com/office/drawing/2014/main" id="{FAD66043-B2AA-471D-ACAE-64F77B77EC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96952713"/>
                  </p:ext>
                </p:extLst>
              </p:nvPr>
            </p:nvGraphicFramePr>
            <p:xfrm>
              <a:off x="4532" y="911"/>
              <a:ext cx="239" cy="2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44" name="Equation" r:id="rId7" imgW="164880" imgH="164880" progId="Equation.DSMT4">
                      <p:embed/>
                    </p:oleObj>
                  </mc:Choice>
                  <mc:Fallback>
                    <p:oleObj name="Equation" r:id="rId7" imgW="164880" imgH="164880" progId="Equation.DSMT4">
                      <p:embed/>
                      <p:pic>
                        <p:nvPicPr>
                          <p:cNvPr id="30" name="Object 2">
                            <a:extLst>
                              <a:ext uri="{FF2B5EF4-FFF2-40B4-BE49-F238E27FC236}">
                                <a16:creationId xmlns:a16="http://schemas.microsoft.com/office/drawing/2014/main" id="{4C75EED8-0EAF-4873-9C4D-A844EF48CEA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532" y="911"/>
                            <a:ext cx="239" cy="2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3">
                <a:extLst>
                  <a:ext uri="{FF2B5EF4-FFF2-40B4-BE49-F238E27FC236}">
                    <a16:creationId xmlns:a16="http://schemas.microsoft.com/office/drawing/2014/main" id="{A256D9CD-32C4-4DCD-BDF2-23C525C2886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77751435"/>
                  </p:ext>
                </p:extLst>
              </p:nvPr>
            </p:nvGraphicFramePr>
            <p:xfrm>
              <a:off x="5266" y="1769"/>
              <a:ext cx="211" cy="21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45" name="Equation" r:id="rId9" imgW="139680" imgH="139680" progId="Equation.DSMT4">
                      <p:embed/>
                    </p:oleObj>
                  </mc:Choice>
                  <mc:Fallback>
                    <p:oleObj name="Equation" r:id="rId9" imgW="139680" imgH="139680" progId="Equation.DSMT4">
                      <p:embed/>
                      <p:pic>
                        <p:nvPicPr>
                          <p:cNvPr id="31" name="Object 3">
                            <a:extLst>
                              <a:ext uri="{FF2B5EF4-FFF2-40B4-BE49-F238E27FC236}">
                                <a16:creationId xmlns:a16="http://schemas.microsoft.com/office/drawing/2014/main" id="{91927979-6B0B-45C2-891E-BB94A91CB67D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66" y="1769"/>
                            <a:ext cx="211" cy="21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4">
                <a:extLst>
                  <a:ext uri="{FF2B5EF4-FFF2-40B4-BE49-F238E27FC236}">
                    <a16:creationId xmlns:a16="http://schemas.microsoft.com/office/drawing/2014/main" id="{E36893AB-A452-43D9-9AB9-4F6FCEC3DFA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16191475"/>
                  </p:ext>
                </p:extLst>
              </p:nvPr>
            </p:nvGraphicFramePr>
            <p:xfrm>
              <a:off x="3959" y="907"/>
              <a:ext cx="279" cy="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46" name="Equation" r:id="rId11" imgW="177480" imgH="139680" progId="Equation.DSMT4">
                      <p:embed/>
                    </p:oleObj>
                  </mc:Choice>
                  <mc:Fallback>
                    <p:oleObj name="Equation" r:id="rId11" imgW="177480" imgH="139680" progId="Equation.DSMT4">
                      <p:embed/>
                      <p:pic>
                        <p:nvPicPr>
                          <p:cNvPr id="32" name="Object 4">
                            <a:extLst>
                              <a:ext uri="{FF2B5EF4-FFF2-40B4-BE49-F238E27FC236}">
                                <a16:creationId xmlns:a16="http://schemas.microsoft.com/office/drawing/2014/main" id="{3F6C7CE2-A9ED-49BD-81F5-8279F8ADCF1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959" y="907"/>
                            <a:ext cx="279" cy="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5">
                <a:extLst>
                  <a:ext uri="{FF2B5EF4-FFF2-40B4-BE49-F238E27FC236}">
                    <a16:creationId xmlns:a16="http://schemas.microsoft.com/office/drawing/2014/main" id="{64366B9D-A811-498B-A78F-B79AD6EB1E9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78435180"/>
                  </p:ext>
                </p:extLst>
              </p:nvPr>
            </p:nvGraphicFramePr>
            <p:xfrm>
              <a:off x="4271" y="1678"/>
              <a:ext cx="294" cy="2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947" name="Equation" r:id="rId13" imgW="203040" imgH="164880" progId="Equation.DSMT4">
                      <p:embed/>
                    </p:oleObj>
                  </mc:Choice>
                  <mc:Fallback>
                    <p:oleObj name="Equation" r:id="rId13" imgW="203040" imgH="164880" progId="Equation.DSMT4">
                      <p:embed/>
                      <p:pic>
                        <p:nvPicPr>
                          <p:cNvPr id="33" name="Object 5">
                            <a:extLst>
                              <a:ext uri="{FF2B5EF4-FFF2-40B4-BE49-F238E27FC236}">
                                <a16:creationId xmlns:a16="http://schemas.microsoft.com/office/drawing/2014/main" id="{4751F8F1-097D-4F03-A3DE-D73A7E2C4315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71" y="1678"/>
                            <a:ext cx="294" cy="23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" name="Text Box 2">
            <a:extLst>
              <a:ext uri="{FF2B5EF4-FFF2-40B4-BE49-F238E27FC236}">
                <a16:creationId xmlns:a16="http://schemas.microsoft.com/office/drawing/2014/main" id="{323A87B7-FA4F-4571-95F9-5B21FCE81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83" y="218016"/>
            <a:ext cx="87126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：如图求当滑块滑到最低点时滑块和导轨的速度。 </a:t>
            </a:r>
          </a:p>
        </p:txBody>
      </p:sp>
      <p:sp>
        <p:nvSpPr>
          <p:cNvPr id="43" name="Text Box 40">
            <a:extLst>
              <a:ext uri="{FF2B5EF4-FFF2-40B4-BE49-F238E27FC236}">
                <a16:creationId xmlns:a16="http://schemas.microsoft.com/office/drawing/2014/main" id="{ED199B93-EF81-4BD6-A93C-9980F209E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82" y="804776"/>
            <a:ext cx="79351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解</a:t>
            </a:r>
            <a:r>
              <a:rPr kumimoji="1"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: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　滑块和导轨组成的系统水平方向动量守恒： </a:t>
            </a:r>
          </a:p>
        </p:txBody>
      </p:sp>
      <p:sp>
        <p:nvSpPr>
          <p:cNvPr id="44" name="Text Box 41">
            <a:extLst>
              <a:ext uri="{FF2B5EF4-FFF2-40B4-BE49-F238E27FC236}">
                <a16:creationId xmlns:a16="http://schemas.microsoft.com/office/drawing/2014/main" id="{0424F80B-06DC-45C6-815B-D4BED727F2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954" y="2004304"/>
            <a:ext cx="5811267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若导轨表面光滑，系统内压力总是垂直于</a:t>
            </a:r>
            <a:r>
              <a:rPr kumimoji="1"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滑块相对于导轨的位移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，它对滑块和导轨系统的总功恒为零。</a:t>
            </a:r>
          </a:p>
        </p:txBody>
      </p:sp>
      <p:graphicFrame>
        <p:nvGraphicFramePr>
          <p:cNvPr id="45" name="Object 42">
            <a:extLst>
              <a:ext uri="{FF2B5EF4-FFF2-40B4-BE49-F238E27FC236}">
                <a16:creationId xmlns:a16="http://schemas.microsoft.com/office/drawing/2014/main" id="{25FC895E-EEB5-4F00-BAA6-4432936A06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6812344"/>
              </p:ext>
            </p:extLst>
          </p:nvPr>
        </p:nvGraphicFramePr>
        <p:xfrm>
          <a:off x="1510247" y="3958364"/>
          <a:ext cx="3241555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8" name="Equation" r:id="rId15" imgW="1460160" imgH="393480" progId="Equation.DSMT4">
                  <p:embed/>
                </p:oleObj>
              </mc:Choice>
              <mc:Fallback>
                <p:oleObj name="Equation" r:id="rId15" imgW="1460160" imgH="393480" progId="Equation.DSMT4">
                  <p:embed/>
                  <p:pic>
                    <p:nvPicPr>
                      <p:cNvPr id="148522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0247" y="3958364"/>
                        <a:ext cx="3241555" cy="873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43">
            <a:extLst>
              <a:ext uri="{FF2B5EF4-FFF2-40B4-BE49-F238E27FC236}">
                <a16:creationId xmlns:a16="http://schemas.microsoft.com/office/drawing/2014/main" id="{47B5AEC7-8F75-439E-9230-69133648C8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478632"/>
              </p:ext>
            </p:extLst>
          </p:nvPr>
        </p:nvGraphicFramePr>
        <p:xfrm>
          <a:off x="2072913" y="1401557"/>
          <a:ext cx="2085912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49" name="Equation" r:id="rId17" imgW="939600" imgH="241200" progId="Equation.DSMT4">
                  <p:embed/>
                </p:oleObj>
              </mc:Choice>
              <mc:Fallback>
                <p:oleObj name="Equation" r:id="rId17" imgW="939600" imgH="241200" progId="Equation.DSMT4">
                  <p:embed/>
                  <p:pic>
                    <p:nvPicPr>
                      <p:cNvPr id="14852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2913" y="1401557"/>
                        <a:ext cx="2085912" cy="535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44">
            <a:extLst>
              <a:ext uri="{FF2B5EF4-FFF2-40B4-BE49-F238E27FC236}">
                <a16:creationId xmlns:a16="http://schemas.microsoft.com/office/drawing/2014/main" id="{FBDF5945-2255-45EB-B1A7-DCF3A55B41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860436"/>
              </p:ext>
            </p:extLst>
          </p:nvPr>
        </p:nvGraphicFramePr>
        <p:xfrm>
          <a:off x="1302063" y="5025028"/>
          <a:ext cx="3749047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0" name="Equation" r:id="rId19" imgW="1688760" imgH="253800" progId="Equation.DSMT4">
                  <p:embed/>
                </p:oleObj>
              </mc:Choice>
              <mc:Fallback>
                <p:oleObj name="Equation" r:id="rId19" imgW="1688760" imgH="253800" progId="Equation.DSMT4">
                  <p:embed/>
                  <p:pic>
                    <p:nvPicPr>
                      <p:cNvPr id="14852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063" y="5025028"/>
                        <a:ext cx="3749047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5">
            <a:extLst>
              <a:ext uri="{FF2B5EF4-FFF2-40B4-BE49-F238E27FC236}">
                <a16:creationId xmlns:a16="http://schemas.microsoft.com/office/drawing/2014/main" id="{2E3B5B58-B984-4434-B392-93AC136A3E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482458"/>
              </p:ext>
            </p:extLst>
          </p:nvPr>
        </p:nvGraphicFramePr>
        <p:xfrm>
          <a:off x="1340816" y="5768952"/>
          <a:ext cx="3580416" cy="56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1" name="Equation" r:id="rId21" imgW="1612800" imgH="253800" progId="Equation.DSMT4">
                  <p:embed/>
                </p:oleObj>
              </mc:Choice>
              <mc:Fallback>
                <p:oleObj name="Equation" r:id="rId21" imgW="1612800" imgH="253800" progId="Equation.DSMT4">
                  <p:embed/>
                  <p:pic>
                    <p:nvPicPr>
                      <p:cNvPr id="148525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0816" y="5768952"/>
                        <a:ext cx="3580416" cy="563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48">
            <a:extLst>
              <a:ext uri="{FF2B5EF4-FFF2-40B4-BE49-F238E27FC236}">
                <a16:creationId xmlns:a16="http://schemas.microsoft.com/office/drawing/2014/main" id="{F71059B0-746A-42A7-A860-7036E7460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83" y="3530579"/>
            <a:ext cx="377539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质点系统的动能定理：</a:t>
            </a:r>
          </a:p>
        </p:txBody>
      </p:sp>
    </p:spTree>
    <p:extLst>
      <p:ext uri="{BB962C8B-B14F-4D97-AF65-F5344CB8AC3E}">
        <p14:creationId xmlns:p14="http://schemas.microsoft.com/office/powerpoint/2010/main" val="189365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utoUpdateAnimBg="0"/>
      <p:bldP spid="43" grpId="0" autoUpdateAnimBg="0"/>
      <p:bldP spid="44" grpId="0" autoUpdateAnimBg="0"/>
      <p:bldP spid="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28</a:t>
            </a:fld>
            <a:endParaRPr lang="zh-CN" alt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67752" y="3354829"/>
            <a:ext cx="68113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§3.3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动能、势能及机械能守恒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240" y="4199672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3.3.1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动能、功和动能定理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F3C61774-10F7-4442-A3F0-C393E5CFA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161" y="5755041"/>
            <a:ext cx="3545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3-7,  3-12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621C09DA-CF65-4612-B19A-178BC469F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783" y="1065568"/>
            <a:ext cx="7461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§3.2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动量、动量定理及动量守恒</a:t>
            </a:r>
            <a:endParaRPr kumimoji="1" lang="zh-CN" altLang="en-US" sz="36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Text Box 42">
            <a:extLst>
              <a:ext uri="{FF2B5EF4-FFF2-40B4-BE49-F238E27FC236}">
                <a16:creationId xmlns:a16="http://schemas.microsoft.com/office/drawing/2014/main" id="{20C12807-E76C-41FC-935D-76E1CB69E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350" y="1850952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</a:t>
            </a: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id="{5026307D-A82C-4F01-9B6F-BBE7C3CB3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0350" y="2529771"/>
            <a:ext cx="6246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动量守恒定律</a:t>
            </a:r>
          </a:p>
        </p:txBody>
      </p:sp>
    </p:spTree>
    <p:extLst>
      <p:ext uri="{BB962C8B-B14F-4D97-AF65-F5344CB8AC3E}">
        <p14:creationId xmlns:p14="http://schemas.microsoft.com/office/powerpoint/2010/main" val="21411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35373-B6AE-4BA9-AF92-B68B41AF984D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027112" y="3400549"/>
            <a:ext cx="681132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§3.3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动能、势能及机械能守恒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68E57952-331B-48CF-8819-0D6F05D8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8600" y="4245392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3.3.1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动能、功和动能定理</a:t>
            </a:r>
            <a:endParaRPr kumimoji="1" lang="zh-CN" altLang="en-US" sz="3200" b="1" dirty="0">
              <a:solidFill>
                <a:srgbClr val="9900CC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F3C61774-10F7-4442-A3F0-C393E5CFA0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1161" y="5755041"/>
            <a:ext cx="35458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kumimoji="1"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作业：</a:t>
            </a:r>
            <a:r>
              <a:rPr kumimoji="1" lang="en-US" altLang="zh-CN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3-7,  3-12</a:t>
            </a:r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621C09DA-CF65-4612-B19A-178BC469F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3143" y="1111288"/>
            <a:ext cx="74615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§3.2  </a:t>
            </a:r>
            <a:r>
              <a:rPr kumimoji="1" lang="zh-CN" altLang="en-US" sz="3600" b="1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动量、动量定理及动量守恒</a:t>
            </a:r>
            <a:endParaRPr kumimoji="1" lang="zh-CN" altLang="en-US" sz="3600" b="1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Text Box 42">
            <a:extLst>
              <a:ext uri="{FF2B5EF4-FFF2-40B4-BE49-F238E27FC236}">
                <a16:creationId xmlns:a16="http://schemas.microsoft.com/office/drawing/2014/main" id="{20C12807-E76C-41FC-935D-76E1CB69E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710" y="1896672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</a:t>
            </a:r>
          </a:p>
        </p:txBody>
      </p:sp>
      <p:sp>
        <p:nvSpPr>
          <p:cNvPr id="16" name="Text Box 42">
            <a:extLst>
              <a:ext uri="{FF2B5EF4-FFF2-40B4-BE49-F238E27FC236}">
                <a16:creationId xmlns:a16="http://schemas.microsoft.com/office/drawing/2014/main" id="{5026307D-A82C-4F01-9B6F-BBE7C3CB3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9710" y="2575491"/>
            <a:ext cx="62466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3.2.2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动量守恒定律</a:t>
            </a:r>
          </a:p>
        </p:txBody>
      </p:sp>
    </p:spTree>
    <p:extLst>
      <p:ext uri="{BB962C8B-B14F-4D97-AF65-F5344CB8AC3E}">
        <p14:creationId xmlns:p14="http://schemas.microsoft.com/office/powerpoint/2010/main" val="263524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0" y="351394"/>
            <a:ext cx="9144000" cy="864000"/>
          </a:xfrm>
          <a:prstGeom prst="rect">
            <a:avLst/>
          </a:prstGeom>
          <a:gradFill flip="none" rotWithShape="1">
            <a:gsLst>
              <a:gs pos="51000">
                <a:srgbClr val="9900CC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</p:spPr>
        <p:txBody>
          <a:bodyPr wrap="square">
            <a:no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§3.2  </a:t>
            </a:r>
            <a:r>
              <a:rPr kumimoji="1" lang="zh-CN" altLang="en-US" sz="4000" b="1" dirty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动量、动量定理及动量守恒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816F-7A72-411A-8443-C62D56AFB898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17" name="Text Box 42">
            <a:extLst>
              <a:ext uri="{FF2B5EF4-FFF2-40B4-BE49-F238E27FC236}">
                <a16:creationId xmlns:a16="http://schemas.microsoft.com/office/drawing/2014/main" id="{512DDBD8-9E70-4E92-B826-30544A6C3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012" y="1454501"/>
            <a:ext cx="42554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3.2.1  </a:t>
            </a:r>
            <a:r>
              <a:rPr kumimoji="1" lang="zh-CN" altLang="en-US" sz="3200" b="1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动量</a:t>
            </a:r>
            <a:r>
              <a:rPr kumimoji="1" lang="zh-CN" altLang="en-US" sz="3200" b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、动量定理</a:t>
            </a:r>
            <a:endParaRPr kumimoji="1" lang="zh-CN" altLang="en-US" sz="3200" b="1" dirty="0">
              <a:solidFill>
                <a:srgbClr val="9900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543111A4-8EC5-4928-80D4-4B5D1430F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70" y="2069388"/>
            <a:ext cx="837311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三、动量定理 </a:t>
            </a:r>
            <a:r>
              <a:rPr kumimoji="1" lang="zh-CN" altLang="en-US" sz="32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将力的作用过程与效果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〔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动量变化</a:t>
            </a:r>
            <a:r>
              <a:rPr kumimoji="1"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〕</a:t>
            </a:r>
            <a:r>
              <a:rPr kumimoji="1"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联系在一起）</a:t>
            </a:r>
          </a:p>
        </p:txBody>
      </p:sp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B215063F-254C-435C-8A95-FACD2E4CD9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606119"/>
              </p:ext>
            </p:extLst>
          </p:nvPr>
        </p:nvGraphicFramePr>
        <p:xfrm>
          <a:off x="2985300" y="3487200"/>
          <a:ext cx="1586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4" name="Equation" r:id="rId3" imgW="634680" imgH="228600" progId="Equation.DSMT4">
                  <p:embed/>
                </p:oleObj>
              </mc:Choice>
              <mc:Fallback>
                <p:oleObj name="Equation" r:id="rId3" imgW="634680" imgH="228600" progId="Equation.DSMT4">
                  <p:embed/>
                  <p:pic>
                    <p:nvPicPr>
                      <p:cNvPr id="13" name="Object 4">
                        <a:extLst>
                          <a:ext uri="{FF2B5EF4-FFF2-40B4-BE49-F238E27FC236}">
                            <a16:creationId xmlns:a16="http://schemas.microsoft.com/office/drawing/2014/main" id="{2E9D48B6-AACC-4848-BA8D-EF39C01F42D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300" y="3487200"/>
                        <a:ext cx="15867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>
            <a:extLst>
              <a:ext uri="{FF2B5EF4-FFF2-40B4-BE49-F238E27FC236}">
                <a16:creationId xmlns:a16="http://schemas.microsoft.com/office/drawing/2014/main" id="{129F6348-EB5F-4D03-B73B-85D2A7D2BD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805152"/>
              </p:ext>
            </p:extLst>
          </p:nvPr>
        </p:nvGraphicFramePr>
        <p:xfrm>
          <a:off x="2644775" y="4325938"/>
          <a:ext cx="257175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" name="Equation" r:id="rId5" imgW="1028520" imgH="279360" progId="Equation.DSMT4">
                  <p:embed/>
                </p:oleObj>
              </mc:Choice>
              <mc:Fallback>
                <p:oleObj name="Equation" r:id="rId5" imgW="1028520" imgH="279360" progId="Equation.DSMT4">
                  <p:embed/>
                  <p:pic>
                    <p:nvPicPr>
                      <p:cNvPr id="6" name="Object 3">
                        <a:extLst>
                          <a:ext uri="{FF2B5EF4-FFF2-40B4-BE49-F238E27FC236}">
                            <a16:creationId xmlns:a16="http://schemas.microsoft.com/office/drawing/2014/main" id="{ACBA5596-7689-4499-AE22-09C29C845D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4775" y="4325938"/>
                        <a:ext cx="257175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2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5">
            <a:extLst>
              <a:ext uri="{FF2B5EF4-FFF2-40B4-BE49-F238E27FC236}">
                <a16:creationId xmlns:a16="http://schemas.microsoft.com/office/drawing/2014/main" id="{DDD4BA13-A936-4CFF-9E89-5DFD8DF9C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7991" y="5256747"/>
            <a:ext cx="79915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一段时间内质点所受合力的冲量，等于这段时间内该质点动量的增量。这个结论称为动量定理。</a:t>
            </a:r>
          </a:p>
        </p:txBody>
      </p:sp>
    </p:spTree>
    <p:extLst>
      <p:ext uri="{BB962C8B-B14F-4D97-AF65-F5344CB8AC3E}">
        <p14:creationId xmlns:p14="http://schemas.microsoft.com/office/powerpoint/2010/main" val="353013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1" grpId="0" autoUpdateAnimBg="0"/>
      <p:bldP spid="1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B4BF61B-F2A2-41F6-8771-562EEC4F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78BB77B9-EDC2-49E0-B724-A2663EDF7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9E83702A-8BFC-4310-974A-7059C738E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51" y="313735"/>
            <a:ext cx="66302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四、质点系统的动量定理  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6C39B12-91BE-4810-BEA3-7E8ADCFF28CF}"/>
              </a:ext>
            </a:extLst>
          </p:cNvPr>
          <p:cNvSpPr txBox="1"/>
          <p:nvPr/>
        </p:nvSpPr>
        <p:spPr>
          <a:xfrm>
            <a:off x="1075328" y="5299836"/>
            <a:ext cx="73271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质点系统的动量定理等价于质心运动定律。</a:t>
            </a:r>
            <a:endParaRPr lang="en-US" altLang="zh-CN" sz="2800" b="1" dirty="0">
              <a:solidFill>
                <a:srgbClr val="0000FF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r>
              <a:rPr lang="zh-CN" altLang="en-US" sz="2800" b="1" dirty="0">
                <a:solidFill>
                  <a:srgbClr val="0000FF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可以用质心的运动描述质点系统的整体运动。</a:t>
            </a:r>
          </a:p>
        </p:txBody>
      </p:sp>
      <p:graphicFrame>
        <p:nvGraphicFramePr>
          <p:cNvPr id="12" name="对象 11">
            <a:extLst>
              <a:ext uri="{FF2B5EF4-FFF2-40B4-BE49-F238E27FC236}">
                <a16:creationId xmlns:a16="http://schemas.microsoft.com/office/drawing/2014/main" id="{3C473458-6EA7-466D-A79F-A5A1381243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569" y="1057622"/>
          <a:ext cx="1465733" cy="535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6" name="Equation" r:id="rId3" imgW="660240" imgH="241200" progId="Equation.DSMT4">
                  <p:embed/>
                </p:oleObj>
              </mc:Choice>
              <mc:Fallback>
                <p:oleObj name="Equation" r:id="rId3" imgW="660240" imgH="241200" progId="Equation.DSMT4">
                  <p:embed/>
                  <p:pic>
                    <p:nvPicPr>
                      <p:cNvPr id="12" name="对象 11">
                        <a:extLst>
                          <a:ext uri="{FF2B5EF4-FFF2-40B4-BE49-F238E27FC236}">
                            <a16:creationId xmlns:a16="http://schemas.microsoft.com/office/drawing/2014/main" id="{3C473458-6EA7-466D-A79F-A5A1381243F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5569" y="1057622"/>
                        <a:ext cx="1465733" cy="5354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DB69EB8A-6964-4A6C-BBD2-FA22FAA66E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78213" y="1028700"/>
          <a:ext cx="4343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7" name="Equation" r:id="rId5" imgW="1955520" imgH="266400" progId="Equation.DSMT4">
                  <p:embed/>
                </p:oleObj>
              </mc:Choice>
              <mc:Fallback>
                <p:oleObj name="Equation" r:id="rId5" imgW="1955520" imgH="26640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DB69EB8A-6964-4A6C-BBD2-FA22FAA66E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78213" y="1028700"/>
                        <a:ext cx="4343400" cy="592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884A7ED4-CD27-4D58-A65F-6BDA25A00C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569" y="2477059"/>
          <a:ext cx="1663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8" name="Equation" r:id="rId7" imgW="749160" imgH="253800" progId="Equation.DSMT4">
                  <p:embed/>
                </p:oleObj>
              </mc:Choice>
              <mc:Fallback>
                <p:oleObj name="Equation" r:id="rId7" imgW="749160" imgH="25380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884A7ED4-CD27-4D58-A65F-6BDA25A00C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65569" y="2477059"/>
                        <a:ext cx="1663700" cy="561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D070190A-2FBF-4546-A33A-9EA4840A1B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63544" y="2480833"/>
          <a:ext cx="25939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29" name="Equation" r:id="rId9" imgW="1168200" imgH="279360" progId="Equation.DSMT4">
                  <p:embed/>
                </p:oleObj>
              </mc:Choice>
              <mc:Fallback>
                <p:oleObj name="Equation" r:id="rId9" imgW="1168200" imgH="27936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D070190A-2FBF-4546-A33A-9EA4840A1B7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763544" y="2480833"/>
                        <a:ext cx="2593975" cy="619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>
            <a:extLst>
              <a:ext uri="{FF2B5EF4-FFF2-40B4-BE49-F238E27FC236}">
                <a16:creationId xmlns:a16="http://schemas.microsoft.com/office/drawing/2014/main" id="{FC6AD670-7438-45FD-BC31-21E3A14AE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460" y="3280544"/>
            <a:ext cx="79915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800" b="1" dirty="0">
                <a:solidFill>
                  <a:srgbClr val="9900CC"/>
                </a:solidFill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质点系统所受合外力的冲量，等于该质点系统总动量的增量。</a:t>
            </a: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0A32620D-8106-4150-826B-AC5E59F2CF13}"/>
              </a:ext>
            </a:extLst>
          </p:cNvPr>
          <p:cNvGrpSpPr/>
          <p:nvPr/>
        </p:nvGrpSpPr>
        <p:grpSpPr>
          <a:xfrm>
            <a:off x="1096384" y="1751028"/>
            <a:ext cx="6554948" cy="608171"/>
            <a:chOff x="745510" y="1844790"/>
            <a:chExt cx="6554948" cy="608171"/>
          </a:xfrm>
        </p:grpSpPr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D29FD4DF-1179-4B2E-9724-F9BAD674D933}"/>
                </a:ext>
              </a:extLst>
            </p:cNvPr>
            <p:cNvSpPr txBox="1"/>
            <p:nvPr/>
          </p:nvSpPr>
          <p:spPr>
            <a:xfrm>
              <a:off x="745510" y="1881359"/>
              <a:ext cx="65549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定义                    ，同时考虑到</a:t>
              </a:r>
            </a:p>
          </p:txBody>
        </p:sp>
        <p:graphicFrame>
          <p:nvGraphicFramePr>
            <p:cNvPr id="17" name="对象 16">
              <a:extLst>
                <a:ext uri="{FF2B5EF4-FFF2-40B4-BE49-F238E27FC236}">
                  <a16:creationId xmlns:a16="http://schemas.microsoft.com/office/drawing/2014/main" id="{7B39AB70-5D90-42A1-B58B-6548EA8B8B9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36584" y="1844790"/>
            <a:ext cx="1690687" cy="5905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30" name="Equation" r:id="rId11" imgW="761760" imgH="266400" progId="Equation.DSMT4">
                    <p:embed/>
                  </p:oleObj>
                </mc:Choice>
                <mc:Fallback>
                  <p:oleObj name="Equation" r:id="rId11" imgW="761760" imgH="266400" progId="Equation.DSMT4">
                    <p:embed/>
                    <p:pic>
                      <p:nvPicPr>
                        <p:cNvPr id="17" name="对象 16">
                          <a:extLst>
                            <a:ext uri="{FF2B5EF4-FFF2-40B4-BE49-F238E27FC236}">
                              <a16:creationId xmlns:a16="http://schemas.microsoft.com/office/drawing/2014/main" id="{7B39AB70-5D90-42A1-B58B-6548EA8B8B99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636584" y="1844790"/>
                          <a:ext cx="1690687" cy="5905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对象 17">
              <a:extLst>
                <a:ext uri="{FF2B5EF4-FFF2-40B4-BE49-F238E27FC236}">
                  <a16:creationId xmlns:a16="http://schemas.microsoft.com/office/drawing/2014/main" id="{FC7B69D7-C90A-4AC6-8758-82B5A402BF8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496528" y="1861553"/>
            <a:ext cx="1550448" cy="591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831" name="Equation" r:id="rId13" imgW="698400" imgH="266400" progId="Equation.DSMT4">
                    <p:embed/>
                  </p:oleObj>
                </mc:Choice>
                <mc:Fallback>
                  <p:oleObj name="Equation" r:id="rId13" imgW="698400" imgH="266400" progId="Equation.DSMT4">
                    <p:embed/>
                    <p:pic>
                      <p:nvPicPr>
                        <p:cNvPr id="18" name="对象 17">
                          <a:extLst>
                            <a:ext uri="{FF2B5EF4-FFF2-40B4-BE49-F238E27FC236}">
                              <a16:creationId xmlns:a16="http://schemas.microsoft.com/office/drawing/2014/main" id="{FC7B69D7-C90A-4AC6-8758-82B5A402BF86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5496528" y="1861553"/>
                          <a:ext cx="1550448" cy="59140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1050">
            <a:extLst>
              <a:ext uri="{FF2B5EF4-FFF2-40B4-BE49-F238E27FC236}">
                <a16:creationId xmlns:a16="http://schemas.microsoft.com/office/drawing/2014/main" id="{118D1389-0DAA-4389-9932-EE4D5703B3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752863"/>
              </p:ext>
            </p:extLst>
          </p:nvPr>
        </p:nvGraphicFramePr>
        <p:xfrm>
          <a:off x="4827588" y="4352925"/>
          <a:ext cx="242411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2" name="Equation" r:id="rId15" imgW="1091880" imgH="406080" progId="Equation.DSMT4">
                  <p:embed/>
                </p:oleObj>
              </mc:Choice>
              <mc:Fallback>
                <p:oleObj name="Equation" r:id="rId15" imgW="1091880" imgH="406080" progId="Equation.DSMT4">
                  <p:embed/>
                  <p:pic>
                    <p:nvPicPr>
                      <p:cNvPr id="21" name="Object 1050">
                        <a:extLst>
                          <a:ext uri="{FF2B5EF4-FFF2-40B4-BE49-F238E27FC236}">
                            <a16:creationId xmlns:a16="http://schemas.microsoft.com/office/drawing/2014/main" id="{118D1389-0DAA-4389-9932-EE4D5703B3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7588" y="4352925"/>
                        <a:ext cx="2424112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对象 21">
            <a:extLst>
              <a:ext uri="{FF2B5EF4-FFF2-40B4-BE49-F238E27FC236}">
                <a16:creationId xmlns:a16="http://schemas.microsoft.com/office/drawing/2014/main" id="{6BFA4AF6-7B8A-4F81-B6DE-744BDD5741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07742" y="4524202"/>
          <a:ext cx="29337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33" name="Equation" r:id="rId17" imgW="1320480" imgH="266400" progId="Equation.DSMT4">
                  <p:embed/>
                </p:oleObj>
              </mc:Choice>
              <mc:Fallback>
                <p:oleObj name="Equation" r:id="rId17" imgW="1320480" imgH="266400" progId="Equation.DSMT4">
                  <p:embed/>
                  <p:pic>
                    <p:nvPicPr>
                      <p:cNvPr id="22" name="对象 21">
                        <a:extLst>
                          <a:ext uri="{FF2B5EF4-FFF2-40B4-BE49-F238E27FC236}">
                            <a16:creationId xmlns:a16="http://schemas.microsoft.com/office/drawing/2014/main" id="{6BFA4AF6-7B8A-4F81-B6DE-744BDD5741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307742" y="4524202"/>
                        <a:ext cx="2933700" cy="590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1096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9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7A9535-590F-458A-B775-D26BF4AB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5028EA6-B46A-4207-AE97-F98C632E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A640A1-5741-43B4-B11F-279BD5577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591343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  <a:r>
              <a:rPr kumimoji="1" lang="en-US" altLang="zh-CN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6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一质量均匀分布的柔软细绳铅直地悬挂着，绳的下端刚好触到水平桌面上，如果把绳的上端放开，绳将落在桌面上。试证明：在绳下落的过程中，任意时刻作用于桌面的压力，等于已落到桌面上的绳重量的三倍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162DFFDC-61C6-4BAF-A240-6082A6754353}"/>
              </a:ext>
            </a:extLst>
          </p:cNvPr>
          <p:cNvGrpSpPr/>
          <p:nvPr/>
        </p:nvGrpSpPr>
        <p:grpSpPr>
          <a:xfrm>
            <a:off x="6358785" y="530226"/>
            <a:ext cx="2273335" cy="3574791"/>
            <a:chOff x="6358785" y="530226"/>
            <a:chExt cx="2273335" cy="3574791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B9541F11-BFA5-4C91-BFC4-EAE0666BD395}"/>
                </a:ext>
              </a:extLst>
            </p:cNvPr>
            <p:cNvGrpSpPr/>
            <p:nvPr/>
          </p:nvGrpSpPr>
          <p:grpSpPr>
            <a:xfrm>
              <a:off x="6358785" y="530226"/>
              <a:ext cx="2273335" cy="3574791"/>
              <a:chOff x="6358785" y="530226"/>
              <a:chExt cx="2273335" cy="3574791"/>
            </a:xfrm>
          </p:grpSpPr>
          <p:grpSp>
            <p:nvGrpSpPr>
              <p:cNvPr id="9" name="Group 3">
                <a:extLst>
                  <a:ext uri="{FF2B5EF4-FFF2-40B4-BE49-F238E27FC236}">
                    <a16:creationId xmlns:a16="http://schemas.microsoft.com/office/drawing/2014/main" id="{FA37BBFE-4D46-49AA-AF68-CB285D6B58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062172" y="530226"/>
                <a:ext cx="561975" cy="2763838"/>
                <a:chOff x="5075" y="345"/>
                <a:chExt cx="354" cy="1741"/>
              </a:xfrm>
            </p:grpSpPr>
            <p:sp>
              <p:nvSpPr>
                <p:cNvPr id="29" name="Freeform 4">
                  <a:extLst>
                    <a:ext uri="{FF2B5EF4-FFF2-40B4-BE49-F238E27FC236}">
                      <a16:creationId xmlns:a16="http://schemas.microsoft.com/office/drawing/2014/main" id="{944B286E-FB7C-4F54-A64E-A60D42B7B2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5" y="345"/>
                  <a:ext cx="5" cy="1636"/>
                </a:xfrm>
                <a:custGeom>
                  <a:avLst/>
                  <a:gdLst>
                    <a:gd name="T0" fmla="*/ 0 w 5"/>
                    <a:gd name="T1" fmla="*/ 0 h 1636"/>
                    <a:gd name="T2" fmla="*/ 5 w 5"/>
                    <a:gd name="T3" fmla="*/ 1636 h 1636"/>
                    <a:gd name="T4" fmla="*/ 0 60000 65536"/>
                    <a:gd name="T5" fmla="*/ 0 60000 65536"/>
                    <a:gd name="T6" fmla="*/ 0 w 5"/>
                    <a:gd name="T7" fmla="*/ 0 h 1636"/>
                    <a:gd name="T8" fmla="*/ 5 w 5"/>
                    <a:gd name="T9" fmla="*/ 1636 h 16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" h="1636">
                      <a:moveTo>
                        <a:pt x="0" y="0"/>
                      </a:moveTo>
                      <a:lnTo>
                        <a:pt x="5" y="1636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Text Box 5">
                  <a:extLst>
                    <a:ext uri="{FF2B5EF4-FFF2-40B4-BE49-F238E27FC236}">
                      <a16:creationId xmlns:a16="http://schemas.microsoft.com/office/drawing/2014/main" id="{FEB00EE9-2DC6-45C9-A031-A685A553A9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75" y="351"/>
                  <a:ext cx="30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31" name="Text Box 6">
                  <a:extLst>
                    <a:ext uri="{FF2B5EF4-FFF2-40B4-BE49-F238E27FC236}">
                      <a16:creationId xmlns:a16="http://schemas.microsoft.com/office/drawing/2014/main" id="{1B50B74E-F1FA-4EBD-97EF-C4F2FFBD94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13" y="1759"/>
                  <a:ext cx="31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10" name="Group 7">
                <a:extLst>
                  <a:ext uri="{FF2B5EF4-FFF2-40B4-BE49-F238E27FC236}">
                    <a16:creationId xmlns:a16="http://schemas.microsoft.com/office/drawing/2014/main" id="{FA9AF101-BBCC-4805-95B3-FA0440A312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8785" y="1491540"/>
                <a:ext cx="2155825" cy="2613477"/>
                <a:chOff x="4002" y="584"/>
                <a:chExt cx="1358" cy="1716"/>
              </a:xfrm>
            </p:grpSpPr>
            <p:sp>
              <p:nvSpPr>
                <p:cNvPr id="15" name="Rectangle 8" descr="深色上对角线">
                  <a:extLst>
                    <a:ext uri="{FF2B5EF4-FFF2-40B4-BE49-F238E27FC236}">
                      <a16:creationId xmlns:a16="http://schemas.microsoft.com/office/drawing/2014/main" id="{DCF3D7B1-3E43-464F-9EF2-19067EFD3C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2064"/>
                  <a:ext cx="1358" cy="236"/>
                </a:xfrm>
                <a:prstGeom prst="rect">
                  <a:avLst/>
                </a:prstGeom>
                <a:pattFill prst="dkUpDiag">
                  <a:fgClr>
                    <a:schemeClr val="tx2"/>
                  </a:fgClr>
                  <a:bgClr>
                    <a:srgbClr val="FF9900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" name="Oval 11">
                  <a:extLst>
                    <a:ext uri="{FF2B5EF4-FFF2-40B4-BE49-F238E27FC236}">
                      <a16:creationId xmlns:a16="http://schemas.microsoft.com/office/drawing/2014/main" id="{31CA79A7-2F48-4827-B7F1-4380A229DB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584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" name="Oval 12">
                  <a:extLst>
                    <a:ext uri="{FF2B5EF4-FFF2-40B4-BE49-F238E27FC236}">
                      <a16:creationId xmlns:a16="http://schemas.microsoft.com/office/drawing/2014/main" id="{C14B029C-76A2-42AB-987E-4F3E93085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710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Oval 13">
                  <a:extLst>
                    <a:ext uri="{FF2B5EF4-FFF2-40B4-BE49-F238E27FC236}">
                      <a16:creationId xmlns:a16="http://schemas.microsoft.com/office/drawing/2014/main" id="{AEECBBAC-B75E-4152-9F2B-B5A819F42C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165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" name="Oval 14">
                  <a:extLst>
                    <a:ext uri="{FF2B5EF4-FFF2-40B4-BE49-F238E27FC236}">
                      <a16:creationId xmlns:a16="http://schemas.microsoft.com/office/drawing/2014/main" id="{1FFC65BB-D5F2-4CA2-A02A-E53D724C2F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290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Oval 15">
                  <a:extLst>
                    <a:ext uri="{FF2B5EF4-FFF2-40B4-BE49-F238E27FC236}">
                      <a16:creationId xmlns:a16="http://schemas.microsoft.com/office/drawing/2014/main" id="{D6E23B1B-4182-4A4B-A385-35E815D888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542"/>
                  <a:ext cx="76" cy="2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Oval 16">
                  <a:extLst>
                    <a:ext uri="{FF2B5EF4-FFF2-40B4-BE49-F238E27FC236}">
                      <a16:creationId xmlns:a16="http://schemas.microsoft.com/office/drawing/2014/main" id="{D886EBCC-9C4F-4E4B-8BD4-F2E1149429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746"/>
                  <a:ext cx="76" cy="23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Oval 17">
                  <a:extLst>
                    <a:ext uri="{FF2B5EF4-FFF2-40B4-BE49-F238E27FC236}">
                      <a16:creationId xmlns:a16="http://schemas.microsoft.com/office/drawing/2014/main" id="{233A05BC-BDF7-403B-A53E-F4968D9284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98" y="1981"/>
                  <a:ext cx="76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Oval 18">
                  <a:extLst>
                    <a:ext uri="{FF2B5EF4-FFF2-40B4-BE49-F238E27FC236}">
                      <a16:creationId xmlns:a16="http://schemas.microsoft.com/office/drawing/2014/main" id="{1CA5CB5D-41E9-46F8-8C57-A34975437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961"/>
                  <a:ext cx="76" cy="23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Oval 19">
                  <a:extLst>
                    <a:ext uri="{FF2B5EF4-FFF2-40B4-BE49-F238E27FC236}">
                      <a16:creationId xmlns:a16="http://schemas.microsoft.com/office/drawing/2014/main" id="{AFD4F468-0309-4A84-A03C-28BBF2FA4A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2" y="1981"/>
                  <a:ext cx="226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Oval 20">
                  <a:extLst>
                    <a:ext uri="{FF2B5EF4-FFF2-40B4-BE49-F238E27FC236}">
                      <a16:creationId xmlns:a16="http://schemas.microsoft.com/office/drawing/2014/main" id="{1B42DA9C-A7F3-4DE6-AFE9-C36F8319A0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1" y="1981"/>
                  <a:ext cx="151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Oval 21">
                  <a:extLst>
                    <a:ext uri="{FF2B5EF4-FFF2-40B4-BE49-F238E27FC236}">
                      <a16:creationId xmlns:a16="http://schemas.microsoft.com/office/drawing/2014/main" id="{76BA30D0-FF71-4ABF-9FED-1DE24B9E7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1" y="1903"/>
                  <a:ext cx="226" cy="7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7" name="Oval 22">
                  <a:extLst>
                    <a:ext uri="{FF2B5EF4-FFF2-40B4-BE49-F238E27FC236}">
                      <a16:creationId xmlns:a16="http://schemas.microsoft.com/office/drawing/2014/main" id="{767B15D2-4683-49C6-9999-B69035A17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835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" name="Oval 23">
                  <a:extLst>
                    <a:ext uri="{FF2B5EF4-FFF2-40B4-BE49-F238E27FC236}">
                      <a16:creationId xmlns:a16="http://schemas.microsoft.com/office/drawing/2014/main" id="{56E54B2F-A8E0-44F8-9273-FEBF85884B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416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" name="Group 28">
                <a:extLst>
                  <a:ext uri="{FF2B5EF4-FFF2-40B4-BE49-F238E27FC236}">
                    <a16:creationId xmlns:a16="http://schemas.microsoft.com/office/drawing/2014/main" id="{EC31E196-5760-4BCC-AE03-29874FFD7F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74725" y="785206"/>
                <a:ext cx="533400" cy="720726"/>
                <a:chOff x="4475" y="10"/>
                <a:chExt cx="336" cy="454"/>
              </a:xfrm>
            </p:grpSpPr>
            <p:sp>
              <p:nvSpPr>
                <p:cNvPr id="13" name="Line 26">
                  <a:extLst>
                    <a:ext uri="{FF2B5EF4-FFF2-40B4-BE49-F238E27FC236}">
                      <a16:creationId xmlns:a16="http://schemas.microsoft.com/office/drawing/2014/main" id="{6B8FA1F7-30F6-4A08-946D-891A8820B7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75" y="464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14" name="Object 3">
                  <a:extLst>
                    <a:ext uri="{FF2B5EF4-FFF2-40B4-BE49-F238E27FC236}">
                      <a16:creationId xmlns:a16="http://schemas.microsoft.com/office/drawing/2014/main" id="{CD9995BD-A2D5-43E0-911B-DA03C05B122F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536" y="10"/>
                <a:ext cx="220" cy="2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8716" name="Equation" r:id="rId3" imgW="139680" imgH="139680" progId="Equation.DSMT4">
                        <p:embed/>
                      </p:oleObj>
                    </mc:Choice>
                    <mc:Fallback>
                      <p:oleObj name="Equation" r:id="rId3" imgW="139680" imgH="139680" progId="Equation.DSMT4">
                        <p:embed/>
                        <p:pic>
                          <p:nvPicPr>
                            <p:cNvPr id="14" name="Object 3">
                              <a:extLst>
                                <a:ext uri="{FF2B5EF4-FFF2-40B4-BE49-F238E27FC236}">
                                  <a16:creationId xmlns:a16="http://schemas.microsoft.com/office/drawing/2014/main" id="{CD9995BD-A2D5-43E0-911B-DA03C05B122F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36" y="10"/>
                              <a:ext cx="220" cy="2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7C01E822-2937-46F9-8EAD-7D0113BCB402}"/>
                  </a:ext>
                </a:extLst>
              </p:cNvPr>
              <p:cNvCxnSpPr/>
              <p:nvPr/>
            </p:nvCxnSpPr>
            <p:spPr>
              <a:xfrm>
                <a:off x="6540701" y="539751"/>
                <a:ext cx="209141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0C0F8012-03FF-4B85-A6A4-B571B6C69D4B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 flipV="1">
              <a:off x="7446187" y="539751"/>
              <a:ext cx="0" cy="2454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51602DA4-5D7D-4038-A593-D2CC359686B2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7446188" y="1134456"/>
              <a:ext cx="4628" cy="3484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24">
            <a:extLst>
              <a:ext uri="{FF2B5EF4-FFF2-40B4-BE49-F238E27FC236}">
                <a16:creationId xmlns:a16="http://schemas.microsoft.com/office/drawing/2014/main" id="{79FBB85E-CC5F-4221-99BB-C4688897B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37789"/>
            <a:ext cx="541934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证明：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将整个细绳看作质点系统，系统所受外力为重力和桌面的支撑力，通过系统的动量定理来求解问题。假设某一时刻 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，绳下落了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距离，下落速度 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，系统总动量为：</a:t>
            </a:r>
          </a:p>
        </p:txBody>
      </p:sp>
      <p:graphicFrame>
        <p:nvGraphicFramePr>
          <p:cNvPr id="33" name="对象 32">
            <a:extLst>
              <a:ext uri="{FF2B5EF4-FFF2-40B4-BE49-F238E27FC236}">
                <a16:creationId xmlns:a16="http://schemas.microsoft.com/office/drawing/2014/main" id="{B47D50FA-B4E3-4B0F-9FFD-6BB2E975E6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941217"/>
              </p:ext>
            </p:extLst>
          </p:nvPr>
        </p:nvGraphicFramePr>
        <p:xfrm>
          <a:off x="2390775" y="5472113"/>
          <a:ext cx="20304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5" imgW="914400" imgH="253800" progId="Equation.DSMT4">
                  <p:embed/>
                </p:oleObj>
              </mc:Choice>
              <mc:Fallback>
                <p:oleObj name="Equation" r:id="rId5" imgW="914400" imgH="253800" progId="Equation.DSMT4">
                  <p:embed/>
                  <p:pic>
                    <p:nvPicPr>
                      <p:cNvPr id="33" name="对象 32">
                        <a:extLst>
                          <a:ext uri="{FF2B5EF4-FFF2-40B4-BE49-F238E27FC236}">
                            <a16:creationId xmlns:a16="http://schemas.microsoft.com/office/drawing/2014/main" id="{B47D50FA-B4E3-4B0F-9FFD-6BB2E975E6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90775" y="5472113"/>
                        <a:ext cx="2030413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320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3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6CD3AA9-64E8-4C46-8137-38D7B0E1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F828D3F-0923-46B3-9C1F-A5C7F869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4" name="对象 3">
            <a:extLst>
              <a:ext uri="{FF2B5EF4-FFF2-40B4-BE49-F238E27FC236}">
                <a16:creationId xmlns:a16="http://schemas.microsoft.com/office/drawing/2014/main" id="{C803BB7C-FB35-4793-826D-B07C85273E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0050" y="211138"/>
          <a:ext cx="20304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5" name="Equation" r:id="rId3" imgW="914400" imgH="253800" progId="Equation.DSMT4">
                  <p:embed/>
                </p:oleObj>
              </mc:Choice>
              <mc:Fallback>
                <p:oleObj name="Equation" r:id="rId3" imgW="914400" imgH="253800" progId="Equation.DSMT4">
                  <p:embed/>
                  <p:pic>
                    <p:nvPicPr>
                      <p:cNvPr id="4" name="对象 3">
                        <a:extLst>
                          <a:ext uri="{FF2B5EF4-FFF2-40B4-BE49-F238E27FC236}">
                            <a16:creationId xmlns:a16="http://schemas.microsoft.com/office/drawing/2014/main" id="{C803BB7C-FB35-4793-826D-B07C85273E7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0050" y="211138"/>
                        <a:ext cx="2030413" cy="563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9F22CD8D-D74F-4625-A78E-1A7A747BE389}"/>
              </a:ext>
            </a:extLst>
          </p:cNvPr>
          <p:cNvSpPr txBox="1"/>
          <p:nvPr/>
        </p:nvSpPr>
        <p:spPr>
          <a:xfrm>
            <a:off x="469359" y="900906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由于绳自由下落：</a:t>
            </a:r>
          </a:p>
        </p:txBody>
      </p:sp>
      <p:graphicFrame>
        <p:nvGraphicFramePr>
          <p:cNvPr id="6" name="对象 5">
            <a:extLst>
              <a:ext uri="{FF2B5EF4-FFF2-40B4-BE49-F238E27FC236}">
                <a16:creationId xmlns:a16="http://schemas.microsoft.com/office/drawing/2014/main" id="{F857AC9A-1CEF-4EAC-A257-11FECE3CC4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8862" y="725753"/>
          <a:ext cx="2537460" cy="873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6" name="Equation" r:id="rId5" imgW="1143000" imgH="393480" progId="Equation.DSMT4">
                  <p:embed/>
                </p:oleObj>
              </mc:Choice>
              <mc:Fallback>
                <p:oleObj name="Equation" r:id="rId5" imgW="1143000" imgH="393480" progId="Equation.DSMT4">
                  <p:embed/>
                  <p:pic>
                    <p:nvPicPr>
                      <p:cNvPr id="6" name="对象 5">
                        <a:extLst>
                          <a:ext uri="{FF2B5EF4-FFF2-40B4-BE49-F238E27FC236}">
                            <a16:creationId xmlns:a16="http://schemas.microsoft.com/office/drawing/2014/main" id="{F857AC9A-1CEF-4EAC-A257-11FECE3CC4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98862" y="725753"/>
                        <a:ext cx="2537460" cy="8735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51C5B7C-AF52-438E-8527-B230D255D5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98725" y="3590925"/>
          <a:ext cx="191928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7" name="Equation" r:id="rId7" imgW="863280" imgH="393480" progId="Equation.DSMT4">
                  <p:embed/>
                </p:oleObj>
              </mc:Choice>
              <mc:Fallback>
                <p:oleObj name="Equation" r:id="rId7" imgW="863280" imgH="39348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51C5B7C-AF52-438E-8527-B230D255D5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498725" y="3590925"/>
                        <a:ext cx="1919288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>
            <a:extLst>
              <a:ext uri="{FF2B5EF4-FFF2-40B4-BE49-F238E27FC236}">
                <a16:creationId xmlns:a16="http://schemas.microsoft.com/office/drawing/2014/main" id="{183EC4B1-FF11-4B2E-A24C-7A5AA71F6B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44613" y="1560513"/>
          <a:ext cx="3044825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8" name="Equation" r:id="rId9" imgW="1371600" imgH="431640" progId="Equation.DSMT4">
                  <p:embed/>
                </p:oleObj>
              </mc:Choice>
              <mc:Fallback>
                <p:oleObj name="Equation" r:id="rId9" imgW="1371600" imgH="431640" progId="Equation.DSMT4">
                  <p:embed/>
                  <p:pic>
                    <p:nvPicPr>
                      <p:cNvPr id="8" name="对象 7">
                        <a:extLst>
                          <a:ext uri="{FF2B5EF4-FFF2-40B4-BE49-F238E27FC236}">
                            <a16:creationId xmlns:a16="http://schemas.microsoft.com/office/drawing/2014/main" id="{183EC4B1-FF11-4B2E-A24C-7A5AA71F6B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44613" y="1560513"/>
                        <a:ext cx="3044825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>
            <a:extLst>
              <a:ext uri="{FF2B5EF4-FFF2-40B4-BE49-F238E27FC236}">
                <a16:creationId xmlns:a16="http://schemas.microsoft.com/office/drawing/2014/main" id="{20EF293E-9997-4356-85C5-12C3259B3A4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87475" y="2595563"/>
          <a:ext cx="49609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49" name="Equation" r:id="rId11" imgW="2234880" imgH="393480" progId="Equation.DSMT4">
                  <p:embed/>
                </p:oleObj>
              </mc:Choice>
              <mc:Fallback>
                <p:oleObj name="Equation" r:id="rId11" imgW="2234880" imgH="393480" progId="Equation.DSMT4">
                  <p:embed/>
                  <p:pic>
                    <p:nvPicPr>
                      <p:cNvPr id="9" name="对象 8">
                        <a:extLst>
                          <a:ext uri="{FF2B5EF4-FFF2-40B4-BE49-F238E27FC236}">
                            <a16:creationId xmlns:a16="http://schemas.microsoft.com/office/drawing/2014/main" id="{20EF293E-9997-4356-85C5-12C3259B3A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87475" y="2595563"/>
                        <a:ext cx="4960938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E1C4D5E6-2E93-412D-B8FE-3810CED1D768}"/>
              </a:ext>
            </a:extLst>
          </p:cNvPr>
          <p:cNvSpPr txBox="1"/>
          <p:nvPr/>
        </p:nvSpPr>
        <p:spPr>
          <a:xfrm>
            <a:off x="514636" y="3753389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动量定理：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E00BBFA-DEAF-4D19-8EC1-12CFECE5D022}"/>
              </a:ext>
            </a:extLst>
          </p:cNvPr>
          <p:cNvSpPr txBox="1"/>
          <p:nvPr/>
        </p:nvSpPr>
        <p:spPr>
          <a:xfrm>
            <a:off x="5138518" y="4734181"/>
            <a:ext cx="2638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负号代表</a:t>
            </a:r>
            <a:r>
              <a:rPr lang="en-US" altLang="zh-CN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-</a:t>
            </a:r>
            <a:r>
              <a:rPr lang="en-US" altLang="zh-CN" sz="2800" b="1" i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方向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E284677-5D57-4991-8A41-B7590CA73469}"/>
              </a:ext>
            </a:extLst>
          </p:cNvPr>
          <p:cNvSpPr txBox="1"/>
          <p:nvPr/>
        </p:nvSpPr>
        <p:spPr>
          <a:xfrm>
            <a:off x="514636" y="5605734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绳对桌面的力：</a:t>
            </a:r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5D7E5DF3-C772-46B7-B092-E14A9B4C97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27388" y="5483225"/>
          <a:ext cx="2424112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0" name="Equation" r:id="rId13" imgW="1091880" imgH="393480" progId="Equation.DSMT4">
                  <p:embed/>
                </p:oleObj>
              </mc:Choice>
              <mc:Fallback>
                <p:oleObj name="Equation" r:id="rId13" imgW="1091880" imgH="39348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5D7E5DF3-C772-46B7-B092-E14A9B4C97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227388" y="5483225"/>
                        <a:ext cx="2424112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0BD5D9BF-5D1F-41A1-BC2B-4879EF29D1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0600" y="4598988"/>
          <a:ext cx="2116138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1" name="Equation" r:id="rId15" imgW="952200" imgH="393480" progId="Equation.DSMT4">
                  <p:embed/>
                </p:oleObj>
              </mc:Choice>
              <mc:Fallback>
                <p:oleObj name="Equation" r:id="rId15" imgW="952200" imgH="39348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0BD5D9BF-5D1F-41A1-BC2B-4879EF29D1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60600" y="4598988"/>
                        <a:ext cx="2116138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576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57A9535-590F-458A-B775-D26BF4ABD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5028EA6-B46A-4207-AE97-F98C632ED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A2A640A1-5741-43B4-B11F-279BD5577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591343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 eaLnBrk="1" hangingPunct="1"/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例</a:t>
            </a:r>
            <a:r>
              <a:rPr kumimoji="1" lang="en-US" altLang="zh-CN" sz="2800" b="1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5</a:t>
            </a:r>
            <a:r>
              <a:rPr kumimoji="1" lang="zh-CN" altLang="en-US" sz="2800" b="1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：</a:t>
            </a:r>
            <a:r>
              <a:rPr kumimoji="1" lang="zh-CN" altLang="en-US" sz="2800" b="1" dirty="0">
                <a:solidFill>
                  <a:srgbClr val="9900CC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一质量均匀分布的柔软细绳铅直地悬挂着，绳的下端刚好触到水平桌面上，如果把绳的上端放开，绳将落在桌面上。试证明：在绳下落的过程中，任意时刻作用于桌面的压力，等于已落到桌面上的绳重量的三倍。</a:t>
            </a: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162DFFDC-61C6-4BAF-A240-6082A6754353}"/>
              </a:ext>
            </a:extLst>
          </p:cNvPr>
          <p:cNvGrpSpPr/>
          <p:nvPr/>
        </p:nvGrpSpPr>
        <p:grpSpPr>
          <a:xfrm>
            <a:off x="6358785" y="530226"/>
            <a:ext cx="2273335" cy="3574791"/>
            <a:chOff x="6358785" y="530226"/>
            <a:chExt cx="2273335" cy="3574791"/>
          </a:xfrm>
        </p:grpSpPr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B9541F11-BFA5-4C91-BFC4-EAE0666BD395}"/>
                </a:ext>
              </a:extLst>
            </p:cNvPr>
            <p:cNvGrpSpPr/>
            <p:nvPr/>
          </p:nvGrpSpPr>
          <p:grpSpPr>
            <a:xfrm>
              <a:off x="6358785" y="530226"/>
              <a:ext cx="2273335" cy="3574791"/>
              <a:chOff x="6358785" y="530226"/>
              <a:chExt cx="2273335" cy="3574791"/>
            </a:xfrm>
          </p:grpSpPr>
          <p:grpSp>
            <p:nvGrpSpPr>
              <p:cNvPr id="9" name="Group 3">
                <a:extLst>
                  <a:ext uri="{FF2B5EF4-FFF2-40B4-BE49-F238E27FC236}">
                    <a16:creationId xmlns:a16="http://schemas.microsoft.com/office/drawing/2014/main" id="{FA37BBFE-4D46-49AA-AF68-CB285D6B585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8062172" y="530226"/>
                <a:ext cx="561975" cy="2763838"/>
                <a:chOff x="5075" y="345"/>
                <a:chExt cx="354" cy="1741"/>
              </a:xfrm>
            </p:grpSpPr>
            <p:sp>
              <p:nvSpPr>
                <p:cNvPr id="29" name="Freeform 4">
                  <a:extLst>
                    <a:ext uri="{FF2B5EF4-FFF2-40B4-BE49-F238E27FC236}">
                      <a16:creationId xmlns:a16="http://schemas.microsoft.com/office/drawing/2014/main" id="{944B286E-FB7C-4F54-A64E-A60D42B7B2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5" y="345"/>
                  <a:ext cx="5" cy="1636"/>
                </a:xfrm>
                <a:custGeom>
                  <a:avLst/>
                  <a:gdLst>
                    <a:gd name="T0" fmla="*/ 0 w 5"/>
                    <a:gd name="T1" fmla="*/ 0 h 1636"/>
                    <a:gd name="T2" fmla="*/ 5 w 5"/>
                    <a:gd name="T3" fmla="*/ 1636 h 1636"/>
                    <a:gd name="T4" fmla="*/ 0 60000 65536"/>
                    <a:gd name="T5" fmla="*/ 0 60000 65536"/>
                    <a:gd name="T6" fmla="*/ 0 w 5"/>
                    <a:gd name="T7" fmla="*/ 0 h 1636"/>
                    <a:gd name="T8" fmla="*/ 5 w 5"/>
                    <a:gd name="T9" fmla="*/ 1636 h 16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5" h="1636">
                      <a:moveTo>
                        <a:pt x="0" y="0"/>
                      </a:moveTo>
                      <a:lnTo>
                        <a:pt x="5" y="1636"/>
                      </a:lnTo>
                    </a:path>
                  </a:pathLst>
                </a:custGeom>
                <a:noFill/>
                <a:ln w="28575" cmpd="sng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30" name="Text Box 5">
                  <a:extLst>
                    <a:ext uri="{FF2B5EF4-FFF2-40B4-BE49-F238E27FC236}">
                      <a16:creationId xmlns:a16="http://schemas.microsoft.com/office/drawing/2014/main" id="{FEB00EE9-2DC6-45C9-A031-A685A553A9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75" y="351"/>
                  <a:ext cx="302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latin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31" name="Text Box 6">
                  <a:extLst>
                    <a:ext uri="{FF2B5EF4-FFF2-40B4-BE49-F238E27FC236}">
                      <a16:creationId xmlns:a16="http://schemas.microsoft.com/office/drawing/2014/main" id="{1B50B74E-F1FA-4EBD-97EF-C4F2FFBD94B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113" y="1759"/>
                  <a:ext cx="316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宋体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kumimoji="1" lang="en-US" altLang="zh-CN" sz="2800" b="1" i="1" dirty="0">
                      <a:latin typeface="Times New Roman" pitchFamily="18" charset="0"/>
                    </a:rPr>
                    <a:t>x</a:t>
                  </a:r>
                </a:p>
              </p:txBody>
            </p:sp>
          </p:grpSp>
          <p:grpSp>
            <p:nvGrpSpPr>
              <p:cNvPr id="10" name="Group 7">
                <a:extLst>
                  <a:ext uri="{FF2B5EF4-FFF2-40B4-BE49-F238E27FC236}">
                    <a16:creationId xmlns:a16="http://schemas.microsoft.com/office/drawing/2014/main" id="{FA9AF101-BBCC-4805-95B3-FA0440A3129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58785" y="1491540"/>
                <a:ext cx="2155825" cy="2613477"/>
                <a:chOff x="4002" y="584"/>
                <a:chExt cx="1358" cy="1716"/>
              </a:xfrm>
            </p:grpSpPr>
            <p:sp>
              <p:nvSpPr>
                <p:cNvPr id="15" name="Rectangle 8" descr="深色上对角线">
                  <a:extLst>
                    <a:ext uri="{FF2B5EF4-FFF2-40B4-BE49-F238E27FC236}">
                      <a16:creationId xmlns:a16="http://schemas.microsoft.com/office/drawing/2014/main" id="{DCF3D7B1-3E43-464F-9EF2-19067EFD3C5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002" y="2064"/>
                  <a:ext cx="1358" cy="236"/>
                </a:xfrm>
                <a:prstGeom prst="rect">
                  <a:avLst/>
                </a:prstGeom>
                <a:pattFill prst="dkUpDiag">
                  <a:fgClr>
                    <a:schemeClr val="tx2"/>
                  </a:fgClr>
                  <a:bgClr>
                    <a:srgbClr val="FF9900"/>
                  </a:bgClr>
                </a:patt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" name="Oval 11">
                  <a:extLst>
                    <a:ext uri="{FF2B5EF4-FFF2-40B4-BE49-F238E27FC236}">
                      <a16:creationId xmlns:a16="http://schemas.microsoft.com/office/drawing/2014/main" id="{31CA79A7-2F48-4827-B7F1-4380A229DB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584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" name="Oval 12">
                  <a:extLst>
                    <a:ext uri="{FF2B5EF4-FFF2-40B4-BE49-F238E27FC236}">
                      <a16:creationId xmlns:a16="http://schemas.microsoft.com/office/drawing/2014/main" id="{C14B029C-76A2-42AB-987E-4F3E930852A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710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Oval 13">
                  <a:extLst>
                    <a:ext uri="{FF2B5EF4-FFF2-40B4-BE49-F238E27FC236}">
                      <a16:creationId xmlns:a16="http://schemas.microsoft.com/office/drawing/2014/main" id="{AEECBBAC-B75E-4152-9F2B-B5A819F42CB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165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" name="Oval 14">
                  <a:extLst>
                    <a:ext uri="{FF2B5EF4-FFF2-40B4-BE49-F238E27FC236}">
                      <a16:creationId xmlns:a16="http://schemas.microsoft.com/office/drawing/2014/main" id="{1FFC65BB-D5F2-4CA2-A02A-E53D724C2F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290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0" name="Oval 15">
                  <a:extLst>
                    <a:ext uri="{FF2B5EF4-FFF2-40B4-BE49-F238E27FC236}">
                      <a16:creationId xmlns:a16="http://schemas.microsoft.com/office/drawing/2014/main" id="{D6E23B1B-4182-4A4B-A385-35E815D888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542"/>
                  <a:ext cx="76" cy="23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1" name="Oval 16">
                  <a:extLst>
                    <a:ext uri="{FF2B5EF4-FFF2-40B4-BE49-F238E27FC236}">
                      <a16:creationId xmlns:a16="http://schemas.microsoft.com/office/drawing/2014/main" id="{D886EBCC-9C4F-4E4B-8BD4-F2E1149429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746"/>
                  <a:ext cx="76" cy="23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2" name="Oval 17">
                  <a:extLst>
                    <a:ext uri="{FF2B5EF4-FFF2-40B4-BE49-F238E27FC236}">
                      <a16:creationId xmlns:a16="http://schemas.microsoft.com/office/drawing/2014/main" id="{233A05BC-BDF7-403B-A53E-F4968D92845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98" y="1981"/>
                  <a:ext cx="76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3" name="Oval 18">
                  <a:extLst>
                    <a:ext uri="{FF2B5EF4-FFF2-40B4-BE49-F238E27FC236}">
                      <a16:creationId xmlns:a16="http://schemas.microsoft.com/office/drawing/2014/main" id="{1CA5CB5D-41E9-46F8-8C57-A349754379A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961"/>
                  <a:ext cx="76" cy="235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4" name="Oval 19">
                  <a:extLst>
                    <a:ext uri="{FF2B5EF4-FFF2-40B4-BE49-F238E27FC236}">
                      <a16:creationId xmlns:a16="http://schemas.microsoft.com/office/drawing/2014/main" id="{AFD4F468-0309-4A84-A03C-28BBF2FA4A8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72" y="1981"/>
                  <a:ext cx="226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5" name="Oval 20">
                  <a:extLst>
                    <a:ext uri="{FF2B5EF4-FFF2-40B4-BE49-F238E27FC236}">
                      <a16:creationId xmlns:a16="http://schemas.microsoft.com/office/drawing/2014/main" id="{1B42DA9C-A7F3-4DE6-AFE9-C36F8319A0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1" y="1981"/>
                  <a:ext cx="151" cy="79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6" name="Oval 21">
                  <a:extLst>
                    <a:ext uri="{FF2B5EF4-FFF2-40B4-BE49-F238E27FC236}">
                      <a16:creationId xmlns:a16="http://schemas.microsoft.com/office/drawing/2014/main" id="{76BA30D0-FF71-4ABF-9FED-1DE24B9E7E5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121" y="1903"/>
                  <a:ext cx="226" cy="78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7" name="Oval 22">
                  <a:extLst>
                    <a:ext uri="{FF2B5EF4-FFF2-40B4-BE49-F238E27FC236}">
                      <a16:creationId xmlns:a16="http://schemas.microsoft.com/office/drawing/2014/main" id="{767B15D2-4683-49C6-9999-B69035A17E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835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28" name="Oval 23">
                  <a:extLst>
                    <a:ext uri="{FF2B5EF4-FFF2-40B4-BE49-F238E27FC236}">
                      <a16:creationId xmlns:a16="http://schemas.microsoft.com/office/drawing/2014/main" id="{56E54B2F-A8E0-44F8-9273-FEBF85884B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64" y="1416"/>
                  <a:ext cx="76" cy="157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1" name="Group 28">
                <a:extLst>
                  <a:ext uri="{FF2B5EF4-FFF2-40B4-BE49-F238E27FC236}">
                    <a16:creationId xmlns:a16="http://schemas.microsoft.com/office/drawing/2014/main" id="{EC31E196-5760-4BCC-AE03-29874FFD7F9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74725" y="785206"/>
                <a:ext cx="533400" cy="720726"/>
                <a:chOff x="4475" y="10"/>
                <a:chExt cx="336" cy="454"/>
              </a:xfrm>
            </p:grpSpPr>
            <p:sp>
              <p:nvSpPr>
                <p:cNvPr id="13" name="Line 26">
                  <a:extLst>
                    <a:ext uri="{FF2B5EF4-FFF2-40B4-BE49-F238E27FC236}">
                      <a16:creationId xmlns:a16="http://schemas.microsoft.com/office/drawing/2014/main" id="{6B8FA1F7-30F6-4A08-946D-891A8820B70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475" y="464"/>
                  <a:ext cx="336" cy="0"/>
                </a:xfrm>
                <a:prstGeom prst="line">
                  <a:avLst/>
                </a:prstGeom>
                <a:noFill/>
                <a:ln w="19050">
                  <a:solidFill>
                    <a:schemeClr val="tx2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graphicFrame>
              <p:nvGraphicFramePr>
                <p:cNvPr id="14" name="Object 3">
                  <a:extLst>
                    <a:ext uri="{FF2B5EF4-FFF2-40B4-BE49-F238E27FC236}">
                      <a16:creationId xmlns:a16="http://schemas.microsoft.com/office/drawing/2014/main" id="{CD9995BD-A2D5-43E0-911B-DA03C05B122F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4536" y="10"/>
                <a:ext cx="220" cy="22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0966" name="Equation" r:id="rId3" imgW="139680" imgH="139680" progId="Equation.DSMT4">
                        <p:embed/>
                      </p:oleObj>
                    </mc:Choice>
                    <mc:Fallback>
                      <p:oleObj name="Equation" r:id="rId3" imgW="139680" imgH="139680" progId="Equation.DSMT4">
                        <p:embed/>
                        <p:pic>
                          <p:nvPicPr>
                            <p:cNvPr id="14" name="Object 3">
                              <a:extLst>
                                <a:ext uri="{FF2B5EF4-FFF2-40B4-BE49-F238E27FC236}">
                                  <a16:creationId xmlns:a16="http://schemas.microsoft.com/office/drawing/2014/main" id="{CD9995BD-A2D5-43E0-911B-DA03C05B122F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36" y="10"/>
                              <a:ext cx="220" cy="22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chemeClr val="accent2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cxnSp>
            <p:nvCxnSpPr>
              <p:cNvPr id="12" name="直接连接符 11">
                <a:extLst>
                  <a:ext uri="{FF2B5EF4-FFF2-40B4-BE49-F238E27FC236}">
                    <a16:creationId xmlns:a16="http://schemas.microsoft.com/office/drawing/2014/main" id="{7C01E822-2937-46F9-8EAD-7D0113BCB402}"/>
                  </a:ext>
                </a:extLst>
              </p:cNvPr>
              <p:cNvCxnSpPr/>
              <p:nvPr/>
            </p:nvCxnSpPr>
            <p:spPr>
              <a:xfrm>
                <a:off x="6540701" y="539751"/>
                <a:ext cx="2091419" cy="0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0C0F8012-03FF-4B85-A6A4-B571B6C69D4B}"/>
                </a:ext>
              </a:extLst>
            </p:cNvPr>
            <p:cNvCxnSpPr>
              <a:cxnSpLocks/>
              <a:stCxn id="14" idx="0"/>
            </p:cNvCxnSpPr>
            <p:nvPr/>
          </p:nvCxnSpPr>
          <p:spPr>
            <a:xfrm flipV="1">
              <a:off x="7446187" y="539751"/>
              <a:ext cx="0" cy="24545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51602DA4-5D7D-4038-A593-D2CC359686B2}"/>
                </a:ext>
              </a:extLst>
            </p:cNvPr>
            <p:cNvCxnSpPr>
              <a:cxnSpLocks/>
              <a:stCxn id="14" idx="2"/>
            </p:cNvCxnSpPr>
            <p:nvPr/>
          </p:nvCxnSpPr>
          <p:spPr>
            <a:xfrm>
              <a:off x="7446188" y="1134456"/>
              <a:ext cx="4628" cy="34845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 Box 24">
            <a:extLst>
              <a:ext uri="{FF2B5EF4-FFF2-40B4-BE49-F238E27FC236}">
                <a16:creationId xmlns:a16="http://schemas.microsoft.com/office/drawing/2014/main" id="{79FBB85E-CC5F-4221-99BB-C4688897B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37789"/>
            <a:ext cx="56808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证明：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将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未落下的细绳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看作质点系统，系统所受外力为重力和桌面的支撑力，此时系统质量发生变化。假设某一时刻 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t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，绳下落了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距离，下落速度 </a:t>
            </a:r>
            <a:r>
              <a:rPr kumimoji="1" lang="en-US" altLang="zh-CN" sz="2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v</a:t>
            </a:r>
            <a:r>
              <a:rPr kumimoji="1" lang="zh-CN" alt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，系统总动量时间变化率为：</a:t>
            </a:r>
          </a:p>
        </p:txBody>
      </p:sp>
      <p:graphicFrame>
        <p:nvGraphicFramePr>
          <p:cNvPr id="33" name="对象 32">
            <a:extLst>
              <a:ext uri="{FF2B5EF4-FFF2-40B4-BE49-F238E27FC236}">
                <a16:creationId xmlns:a16="http://schemas.microsoft.com/office/drawing/2014/main" id="{B47D50FA-B4E3-4B0F-9FFD-6BB2E975E6A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0433" y="5397501"/>
          <a:ext cx="389096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7" name="Equation" r:id="rId5" imgW="1752480" imgH="431640" progId="Equation.DSMT4">
                  <p:embed/>
                </p:oleObj>
              </mc:Choice>
              <mc:Fallback>
                <p:oleObj name="Equation" r:id="rId5" imgW="1752480" imgH="431640" progId="Equation.DSMT4">
                  <p:embed/>
                  <p:pic>
                    <p:nvPicPr>
                      <p:cNvPr id="33" name="对象 32">
                        <a:extLst>
                          <a:ext uri="{FF2B5EF4-FFF2-40B4-BE49-F238E27FC236}">
                            <a16:creationId xmlns:a16="http://schemas.microsoft.com/office/drawing/2014/main" id="{B47D50FA-B4E3-4B0F-9FFD-6BB2E975E6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0433" y="5397501"/>
                        <a:ext cx="3890962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6150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3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6CD3AA9-64E8-4C46-8137-38D7B0E13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EDB76-888B-4A9D-8ECF-12D427DD77E9}" type="datetime1">
              <a:rPr lang="zh-CN" altLang="en-US" smtClean="0"/>
              <a:t>2020/9/17</a:t>
            </a:fld>
            <a:endParaRPr lang="zh-CN" altLang="en-US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F828D3F-0923-46B3-9C1F-A5C7F869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1DA72-FED3-491C-8B54-9DCADA948234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F22CD8D-D74F-4625-A78E-1A7A747BE389}"/>
              </a:ext>
            </a:extLst>
          </p:cNvPr>
          <p:cNvSpPr txBox="1"/>
          <p:nvPr/>
        </p:nvSpPr>
        <p:spPr>
          <a:xfrm>
            <a:off x="439281" y="1366889"/>
            <a:ext cx="4493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由于损失质量损失的动量：</a:t>
            </a:r>
          </a:p>
        </p:txBody>
      </p:sp>
      <p:graphicFrame>
        <p:nvGraphicFramePr>
          <p:cNvPr id="7" name="对象 6">
            <a:extLst>
              <a:ext uri="{FF2B5EF4-FFF2-40B4-BE49-F238E27FC236}">
                <a16:creationId xmlns:a16="http://schemas.microsoft.com/office/drawing/2014/main" id="{C51C5B7C-AF52-438E-8527-B230D255D5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7903" y="3762364"/>
          <a:ext cx="56403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8" name="Equation" r:id="rId3" imgW="2539800" imgH="393480" progId="Equation.DSMT4">
                  <p:embed/>
                </p:oleObj>
              </mc:Choice>
              <mc:Fallback>
                <p:oleObj name="Equation" r:id="rId3" imgW="2539800" imgH="393480" progId="Equation.DSMT4">
                  <p:embed/>
                  <p:pic>
                    <p:nvPicPr>
                      <p:cNvPr id="7" name="对象 6">
                        <a:extLst>
                          <a:ext uri="{FF2B5EF4-FFF2-40B4-BE49-F238E27FC236}">
                            <a16:creationId xmlns:a16="http://schemas.microsoft.com/office/drawing/2014/main" id="{C51C5B7C-AF52-438E-8527-B230D255D52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67903" y="3762364"/>
                        <a:ext cx="5640387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E1C4D5E6-2E93-412D-B8FE-3810CED1D768}"/>
              </a:ext>
            </a:extLst>
          </p:cNvPr>
          <p:cNvSpPr txBox="1"/>
          <p:nvPr/>
        </p:nvSpPr>
        <p:spPr>
          <a:xfrm>
            <a:off x="439281" y="3921704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动量定理：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0E284677-5D57-4991-8A41-B7590CA73469}"/>
              </a:ext>
            </a:extLst>
          </p:cNvPr>
          <p:cNvSpPr txBox="1"/>
          <p:nvPr/>
        </p:nvSpPr>
        <p:spPr>
          <a:xfrm>
            <a:off x="524738" y="5833131"/>
            <a:ext cx="26981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绳对桌面的力：</a:t>
            </a:r>
          </a:p>
        </p:txBody>
      </p:sp>
      <p:graphicFrame>
        <p:nvGraphicFramePr>
          <p:cNvPr id="13" name="对象 12">
            <a:extLst>
              <a:ext uri="{FF2B5EF4-FFF2-40B4-BE49-F238E27FC236}">
                <a16:creationId xmlns:a16="http://schemas.microsoft.com/office/drawing/2014/main" id="{5D7E5DF3-C772-46B7-B092-E14A9B4C976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63253" y="5683262"/>
          <a:ext cx="3438525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5" imgW="1549080" imgH="393480" progId="Equation.DSMT4">
                  <p:embed/>
                </p:oleObj>
              </mc:Choice>
              <mc:Fallback>
                <p:oleObj name="Equation" r:id="rId5" imgW="1549080" imgH="393480" progId="Equation.DSMT4">
                  <p:embed/>
                  <p:pic>
                    <p:nvPicPr>
                      <p:cNvPr id="13" name="对象 12">
                        <a:extLst>
                          <a:ext uri="{FF2B5EF4-FFF2-40B4-BE49-F238E27FC236}">
                            <a16:creationId xmlns:a16="http://schemas.microsoft.com/office/drawing/2014/main" id="{5D7E5DF3-C772-46B7-B092-E14A9B4C976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63253" y="5683262"/>
                        <a:ext cx="3438525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对象 13">
            <a:extLst>
              <a:ext uri="{FF2B5EF4-FFF2-40B4-BE49-F238E27FC236}">
                <a16:creationId xmlns:a16="http://schemas.microsoft.com/office/drawing/2014/main" id="{0BD5D9BF-5D1F-41A1-BC2B-4879EF29D1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3750" y="4722813"/>
          <a:ext cx="3217863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7" imgW="1447560" imgH="393480" progId="Equation.DSMT4">
                  <p:embed/>
                </p:oleObj>
              </mc:Choice>
              <mc:Fallback>
                <p:oleObj name="Equation" r:id="rId7" imgW="1447560" imgH="393480" progId="Equation.DSMT4">
                  <p:embed/>
                  <p:pic>
                    <p:nvPicPr>
                      <p:cNvPr id="14" name="对象 13">
                        <a:extLst>
                          <a:ext uri="{FF2B5EF4-FFF2-40B4-BE49-F238E27FC236}">
                            <a16:creationId xmlns:a16="http://schemas.microsoft.com/office/drawing/2014/main" id="{0BD5D9BF-5D1F-41A1-BC2B-4879EF29D1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63750" y="4722813"/>
                        <a:ext cx="3217863" cy="873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对象 14">
            <a:extLst>
              <a:ext uri="{FF2B5EF4-FFF2-40B4-BE49-F238E27FC236}">
                <a16:creationId xmlns:a16="http://schemas.microsoft.com/office/drawing/2014/main" id="{AD0A4D55-BC71-4C14-8E52-E8C6AB1541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19338" y="223190"/>
          <a:ext cx="3890962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9" imgW="1752480" imgH="431640" progId="Equation.DSMT4">
                  <p:embed/>
                </p:oleObj>
              </mc:Choice>
              <mc:Fallback>
                <p:oleObj name="Equation" r:id="rId9" imgW="1752480" imgH="431640" progId="Equation.DSMT4">
                  <p:embed/>
                  <p:pic>
                    <p:nvPicPr>
                      <p:cNvPr id="15" name="对象 14">
                        <a:extLst>
                          <a:ext uri="{FF2B5EF4-FFF2-40B4-BE49-F238E27FC236}">
                            <a16:creationId xmlns:a16="http://schemas.microsoft.com/office/drawing/2014/main" id="{AD0A4D55-BC71-4C14-8E52-E8C6AB1541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19338" y="223190"/>
                        <a:ext cx="3890962" cy="958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>
            <a:extLst>
              <a:ext uri="{FF2B5EF4-FFF2-40B4-BE49-F238E27FC236}">
                <a16:creationId xmlns:a16="http://schemas.microsoft.com/office/drawing/2014/main" id="{00D020AB-5777-4586-A24B-F9ABB1A41F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1518" y="1914249"/>
          <a:ext cx="5160963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11" imgW="2323800" imgH="431640" progId="Equation.DSMT4">
                  <p:embed/>
                </p:oleObj>
              </mc:Choice>
              <mc:Fallback>
                <p:oleObj name="Equation" r:id="rId11" imgW="2323800" imgH="431640" progId="Equation.DSMT4">
                  <p:embed/>
                  <p:pic>
                    <p:nvPicPr>
                      <p:cNvPr id="16" name="Object 2">
                        <a:extLst>
                          <a:ext uri="{FF2B5EF4-FFF2-40B4-BE49-F238E27FC236}">
                            <a16:creationId xmlns:a16="http://schemas.microsoft.com/office/drawing/2014/main" id="{00D020AB-5777-4586-A24B-F9ABB1A41F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18" y="1914249"/>
                        <a:ext cx="5160963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文本框 16">
            <a:extLst>
              <a:ext uri="{FF2B5EF4-FFF2-40B4-BE49-F238E27FC236}">
                <a16:creationId xmlns:a16="http://schemas.microsoft.com/office/drawing/2014/main" id="{F050963D-AD46-47EC-BDAC-025BCA32732D}"/>
              </a:ext>
            </a:extLst>
          </p:cNvPr>
          <p:cNvSpPr txBox="1"/>
          <p:nvPr/>
        </p:nvSpPr>
        <p:spPr>
          <a:xfrm>
            <a:off x="439281" y="3088787"/>
            <a:ext cx="5211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  <a:ea typeface="华文楷体" panose="02010600040101010101" pitchFamily="2" charset="-122"/>
                <a:cs typeface="Times New Roman" panose="02020603050405020304" pitchFamily="18" charset="0"/>
              </a:rPr>
              <a:t>由于整体向下运动增加的动量：</a:t>
            </a:r>
          </a:p>
        </p:txBody>
      </p:sp>
      <p:graphicFrame>
        <p:nvGraphicFramePr>
          <p:cNvPr id="18" name="对象 17">
            <a:extLst>
              <a:ext uri="{FF2B5EF4-FFF2-40B4-BE49-F238E27FC236}">
                <a16:creationId xmlns:a16="http://schemas.microsoft.com/office/drawing/2014/main" id="{A9E9B01E-5FDA-4F4E-8FAD-E77152EA05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38458" y="2913041"/>
          <a:ext cx="3354387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13" imgW="1511280" imgH="393480" progId="Equation.DSMT4">
                  <p:embed/>
                </p:oleObj>
              </mc:Choice>
              <mc:Fallback>
                <p:oleObj name="Equation" r:id="rId13" imgW="1511280" imgH="393480" progId="Equation.DSMT4">
                  <p:embed/>
                  <p:pic>
                    <p:nvPicPr>
                      <p:cNvPr id="18" name="对象 17">
                        <a:extLst>
                          <a:ext uri="{FF2B5EF4-FFF2-40B4-BE49-F238E27FC236}">
                            <a16:creationId xmlns:a16="http://schemas.microsoft.com/office/drawing/2014/main" id="{A9E9B01E-5FDA-4F4E-8FAD-E77152EA05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438458" y="2913041"/>
                        <a:ext cx="3354387" cy="874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177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99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2" grpId="0"/>
      <p:bldP spid="17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2978</TotalTime>
  <Words>1639</Words>
  <Application>Microsoft Office PowerPoint</Application>
  <PresentationFormat>全屏显示(4:3)</PresentationFormat>
  <Paragraphs>198</Paragraphs>
  <Slides>28</Slides>
  <Notes>0</Notes>
  <HiddenSlides>2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28</vt:i4>
      </vt:variant>
    </vt:vector>
  </HeadingPairs>
  <TitlesOfParts>
    <vt:vector size="43" baseType="lpstr">
      <vt:lpstr>等线</vt:lpstr>
      <vt:lpstr>等线 Light</vt:lpstr>
      <vt:lpstr>黑体</vt:lpstr>
      <vt:lpstr>华文楷体</vt:lpstr>
      <vt:lpstr>楷体</vt:lpstr>
      <vt:lpstr>楷体_GB2312</vt:lpstr>
      <vt:lpstr>宋体</vt:lpstr>
      <vt:lpstr>Arial</vt:lpstr>
      <vt:lpstr>Calibri</vt:lpstr>
      <vt:lpstr>Calibri Light</vt:lpstr>
      <vt:lpstr>Symbol</vt:lpstr>
      <vt:lpstr>Times New Roman</vt:lpstr>
      <vt:lpstr>Office 主题​​</vt:lpstr>
      <vt:lpstr>Equation</vt:lpstr>
      <vt:lpstr>公式</vt:lpstr>
      <vt:lpstr>大学物理学基础   </vt:lpstr>
      <vt:lpstr>PowerPoint 演示文稿</vt:lpstr>
      <vt:lpstr>PowerPoint 演示文稿</vt:lpstr>
      <vt:lpstr>§3.2  动量、动量定理及动量守恒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§3.3  动能、势能及机械能守恒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李祖斌</dc:creator>
  <cp:lastModifiedBy>LLL</cp:lastModifiedBy>
  <cp:revision>307</cp:revision>
  <dcterms:created xsi:type="dcterms:W3CDTF">2020-01-03T06:26:40Z</dcterms:created>
  <dcterms:modified xsi:type="dcterms:W3CDTF">2020-09-17T08:35:39Z</dcterms:modified>
</cp:coreProperties>
</file>