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89" r:id="rId4"/>
    <p:sldId id="257" r:id="rId5"/>
    <p:sldId id="293" r:id="rId6"/>
    <p:sldId id="297" r:id="rId7"/>
    <p:sldId id="299" r:id="rId8"/>
    <p:sldId id="300" r:id="rId9"/>
    <p:sldId id="303" r:id="rId10"/>
    <p:sldId id="302" r:id="rId11"/>
    <p:sldId id="301" r:id="rId12"/>
    <p:sldId id="306" r:id="rId13"/>
    <p:sldId id="305" r:id="rId14"/>
    <p:sldId id="296" r:id="rId15"/>
    <p:sldId id="298" r:id="rId16"/>
    <p:sldId id="310" r:id="rId17"/>
    <p:sldId id="307" r:id="rId18"/>
    <p:sldId id="309" r:id="rId19"/>
    <p:sldId id="295" r:id="rId20"/>
    <p:sldId id="312" r:id="rId21"/>
    <p:sldId id="311" r:id="rId22"/>
    <p:sldId id="288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0000CC"/>
    <a:srgbClr val="7E0C6E"/>
    <a:srgbClr val="861054"/>
    <a:srgbClr val="8D0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90" d="100"/>
          <a:sy n="90" d="100"/>
        </p:scale>
        <p:origin x="57" y="1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0" Type="http://schemas.openxmlformats.org/officeDocument/2006/relationships/image" Target="../media/image97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96.wmf"/><Relationship Id="rId1" Type="http://schemas.openxmlformats.org/officeDocument/2006/relationships/image" Target="../media/image99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Relationship Id="rId9" Type="http://schemas.openxmlformats.org/officeDocument/2006/relationships/image" Target="../media/image11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10" Type="http://schemas.openxmlformats.org/officeDocument/2006/relationships/image" Target="../media/image129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12" Type="http://schemas.openxmlformats.org/officeDocument/2006/relationships/image" Target="../media/image146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11" Type="http://schemas.openxmlformats.org/officeDocument/2006/relationships/image" Target="../media/image145.wmf"/><Relationship Id="rId5" Type="http://schemas.openxmlformats.org/officeDocument/2006/relationships/image" Target="../media/image139.wmf"/><Relationship Id="rId10" Type="http://schemas.openxmlformats.org/officeDocument/2006/relationships/image" Target="../media/image144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7" Type="http://schemas.openxmlformats.org/officeDocument/2006/relationships/image" Target="../media/image156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6" Type="http://schemas.openxmlformats.org/officeDocument/2006/relationships/image" Target="../media/image155.wmf"/><Relationship Id="rId5" Type="http://schemas.openxmlformats.org/officeDocument/2006/relationships/image" Target="../media/image154.wmf"/><Relationship Id="rId4" Type="http://schemas.openxmlformats.org/officeDocument/2006/relationships/image" Target="../media/image15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6" Type="http://schemas.openxmlformats.org/officeDocument/2006/relationships/image" Target="../media/image27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emf"/><Relationship Id="rId15" Type="http://schemas.openxmlformats.org/officeDocument/2006/relationships/image" Target="../media/image2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e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B8B4B-65BD-4A1A-A18F-F1CB03BD043C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602D4-1B9D-4EDB-A1D6-1C808B0EF6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8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7AB-998B-4EFD-BC19-5A85A60D5DB4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23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70A9-2F2E-491C-9193-F634E8367642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73CC-115E-4087-AA9F-8E55CFFC493F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9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0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197B-465C-4CE4-A24D-68A8D4C68DE0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3644-024C-4B78-A666-1EB552C21BF8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00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A0E8-090E-4431-B641-CDA1D47E3DC8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20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A924-860F-4AB1-8104-CE329AA6D3A6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4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95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97A-A11B-4D65-9290-6F610AC64ECC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34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6F57-C25C-4012-B45D-74E2B656B094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3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E229-9A99-4ED7-8363-F06A22251122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9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95.wmf"/><Relationship Id="rId3" Type="http://schemas.openxmlformats.org/officeDocument/2006/relationships/oleObject" Target="../embeddings/oleObject88.bin"/><Relationship Id="rId21" Type="http://schemas.openxmlformats.org/officeDocument/2006/relationships/oleObject" Target="../embeddings/oleObject97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92.wmf"/><Relationship Id="rId17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4.wmf"/><Relationship Id="rId20" Type="http://schemas.openxmlformats.org/officeDocument/2006/relationships/image" Target="../media/image9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98.wmf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98.bin"/><Relationship Id="rId10" Type="http://schemas.openxmlformats.org/officeDocument/2006/relationships/image" Target="../media/image91.wmf"/><Relationship Id="rId19" Type="http://schemas.openxmlformats.org/officeDocument/2006/relationships/oleObject" Target="../embeddings/oleObject96.bin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93.wmf"/><Relationship Id="rId22" Type="http://schemas.openxmlformats.org/officeDocument/2006/relationships/image" Target="../media/image9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10" Type="http://schemas.openxmlformats.org/officeDocument/2006/relationships/image" Target="../media/image101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11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11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118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15.wmf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7.wmf"/><Relationship Id="rId20" Type="http://schemas.openxmlformats.org/officeDocument/2006/relationships/image" Target="../media/image119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2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114.wmf"/><Relationship Id="rId19" Type="http://schemas.openxmlformats.org/officeDocument/2006/relationships/oleObject" Target="../embeddings/oleObject120.bin"/><Relationship Id="rId4" Type="http://schemas.openxmlformats.org/officeDocument/2006/relationships/image" Target="../media/image111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11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27.wmf"/><Relationship Id="rId3" Type="http://schemas.openxmlformats.org/officeDocument/2006/relationships/oleObject" Target="../embeddings/oleObject121.bin"/><Relationship Id="rId21" Type="http://schemas.openxmlformats.org/officeDocument/2006/relationships/oleObject" Target="../embeddings/oleObject130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6.wmf"/><Relationship Id="rId20" Type="http://schemas.openxmlformats.org/officeDocument/2006/relationships/image" Target="../media/image128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23" Type="http://schemas.openxmlformats.org/officeDocument/2006/relationships/image" Target="../media/image129.wmf"/><Relationship Id="rId10" Type="http://schemas.openxmlformats.org/officeDocument/2006/relationships/image" Target="../media/image123.wmf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25.wmf"/><Relationship Id="rId22" Type="http://schemas.openxmlformats.org/officeDocument/2006/relationships/oleObject" Target="../embeddings/oleObject13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1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3.bin"/><Relationship Id="rId10" Type="http://schemas.openxmlformats.org/officeDocument/2006/relationships/image" Target="../media/image133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3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142.bin"/><Relationship Id="rId18" Type="http://schemas.openxmlformats.org/officeDocument/2006/relationships/image" Target="../media/image142.wmf"/><Relationship Id="rId26" Type="http://schemas.openxmlformats.org/officeDocument/2006/relationships/oleObject" Target="../embeddings/oleObject149.bin"/><Relationship Id="rId3" Type="http://schemas.openxmlformats.org/officeDocument/2006/relationships/oleObject" Target="../embeddings/oleObject137.bin"/><Relationship Id="rId21" Type="http://schemas.openxmlformats.org/officeDocument/2006/relationships/oleObject" Target="../embeddings/oleObject146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144.bin"/><Relationship Id="rId25" Type="http://schemas.openxmlformats.org/officeDocument/2006/relationships/oleObject" Target="../embeddings/oleObject1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41.bin"/><Relationship Id="rId24" Type="http://schemas.openxmlformats.org/officeDocument/2006/relationships/image" Target="../media/image145.wmf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23" Type="http://schemas.openxmlformats.org/officeDocument/2006/relationships/oleObject" Target="../embeddings/oleObject147.bin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145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40.wmf"/><Relationship Id="rId22" Type="http://schemas.openxmlformats.org/officeDocument/2006/relationships/image" Target="../media/image144.wmf"/><Relationship Id="rId27" Type="http://schemas.openxmlformats.org/officeDocument/2006/relationships/image" Target="../media/image14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48.wmf"/><Relationship Id="rId5" Type="http://schemas.openxmlformats.org/officeDocument/2006/relationships/oleObject" Target="../embeddings/oleObject151.bin"/><Relationship Id="rId4" Type="http://schemas.openxmlformats.org/officeDocument/2006/relationships/image" Target="../media/image14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5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6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51.wmf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10" Type="http://schemas.openxmlformats.org/officeDocument/2006/relationships/image" Target="../media/image153.wmf"/><Relationship Id="rId4" Type="http://schemas.openxmlformats.org/officeDocument/2006/relationships/image" Target="../media/image150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5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34" Type="http://schemas.openxmlformats.org/officeDocument/2006/relationships/image" Target="../media/image27.wmf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e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3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2.wmf"/><Relationship Id="rId32" Type="http://schemas.openxmlformats.org/officeDocument/2006/relationships/image" Target="../media/image26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24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9.bin"/><Relationship Id="rId31" Type="http://schemas.openxmlformats.org/officeDocument/2006/relationships/oleObject" Target="../embeddings/oleObject25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23.bin"/><Relationship Id="rId30" Type="http://schemas.openxmlformats.org/officeDocument/2006/relationships/image" Target="../media/image25.wmf"/><Relationship Id="rId8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5.wmf"/><Relationship Id="rId26" Type="http://schemas.openxmlformats.org/officeDocument/2006/relationships/oleObject" Target="../embeddings/oleObject39.bin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4.bin"/><Relationship Id="rId25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20" Type="http://schemas.openxmlformats.org/officeDocument/2006/relationships/image" Target="../media/image36.emf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24" Type="http://schemas.openxmlformats.org/officeDocument/2006/relationships/oleObject" Target="../embeddings/oleObject38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40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3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emf"/><Relationship Id="rId20" Type="http://schemas.openxmlformats.org/officeDocument/2006/relationships/image" Target="../media/image49.wmf"/><Relationship Id="rId29" Type="http://schemas.openxmlformats.org/officeDocument/2006/relationships/oleObject" Target="../embeddings/oleObject54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51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53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53.bin"/><Relationship Id="rId30" Type="http://schemas.openxmlformats.org/officeDocument/2006/relationships/image" Target="../media/image5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9351"/>
            <a:ext cx="9144000" cy="1802921"/>
          </a:xfr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大学物理学基础</a:t>
            </a:r>
            <a:b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4758" y="4580626"/>
            <a:ext cx="6858000" cy="18676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物理科学学院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李祖斌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zbli@nankai.edu.cn</a:t>
            </a:r>
            <a:endParaRPr lang="zh-CN" altLang="en-US" sz="36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6"/>
            <a:ext cx="9144000" cy="886968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F8F8-BBE6-4196-9BDB-D55423015B96}" type="datetime1">
              <a:rPr lang="zh-CN" altLang="en-US" smtClean="0"/>
              <a:t>2020/3/2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9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651B938-EA33-4DCC-808E-88374AEB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BDA1CAF-C4D1-4FD2-B49C-07BB699A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25CF549-C3D7-4AB4-A7EB-C93A8AA85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266701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defTabSz="762000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：湖面上有一条小船，在岸边高崖上的船夫通过绞车以匀速率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收绳将船拉向岸边，如图所示。若绳子的质量可以忽略，问（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）船的速度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比收绳速率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大还是小？（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）船的加速度如何？ </a:t>
            </a:r>
          </a:p>
        </p:txBody>
      </p:sp>
      <p:grpSp>
        <p:nvGrpSpPr>
          <p:cNvPr id="5" name="Group 1081">
            <a:extLst>
              <a:ext uri="{FF2B5EF4-FFF2-40B4-BE49-F238E27FC236}">
                <a16:creationId xmlns:a16="http://schemas.microsoft.com/office/drawing/2014/main" id="{406E4B50-445B-4C56-A8F0-204756D05B4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405059" y="2306147"/>
            <a:ext cx="3390430" cy="2388739"/>
            <a:chOff x="3536" y="1473"/>
            <a:chExt cx="1696" cy="1195"/>
          </a:xfrm>
        </p:grpSpPr>
        <p:sp>
          <p:nvSpPr>
            <p:cNvPr id="6" name="Line 1059">
              <a:extLst>
                <a:ext uri="{FF2B5EF4-FFF2-40B4-BE49-F238E27FC236}">
                  <a16:creationId xmlns:a16="http://schemas.microsoft.com/office/drawing/2014/main" id="{6C5E84E3-5337-412B-A96C-1433840EA6C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744" y="1598"/>
              <a:ext cx="1248" cy="7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1060">
              <a:extLst>
                <a:ext uri="{FF2B5EF4-FFF2-40B4-BE49-F238E27FC236}">
                  <a16:creationId xmlns:a16="http://schemas.microsoft.com/office/drawing/2014/main" id="{8D7F8B8E-6AA0-46D2-A087-03404D1D1B8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744" y="2318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061">
              <a:extLst>
                <a:ext uri="{FF2B5EF4-FFF2-40B4-BE49-F238E27FC236}">
                  <a16:creationId xmlns:a16="http://schemas.microsoft.com/office/drawing/2014/main" id="{388707B8-ABB5-4D4E-ACDB-F0CC9DFAC54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744" y="1598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9" name="Object 1062">
              <a:extLst>
                <a:ext uri="{FF2B5EF4-FFF2-40B4-BE49-F238E27FC236}">
                  <a16:creationId xmlns:a16="http://schemas.microsoft.com/office/drawing/2014/main" id="{722B3BB0-3B63-4588-80C0-6F2C3F67D6A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3792725"/>
                </p:ext>
              </p:extLst>
            </p:nvPr>
          </p:nvGraphicFramePr>
          <p:xfrm>
            <a:off x="3536" y="1841"/>
            <a:ext cx="158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61" name="Equation" r:id="rId3" imgW="126720" imgH="177480" progId="Equation.DSMT4">
                    <p:embed/>
                  </p:oleObj>
                </mc:Choice>
                <mc:Fallback>
                  <p:oleObj name="Equation" r:id="rId3" imgW="126720" imgH="177480" progId="Equation.DSMT4">
                    <p:embed/>
                    <p:pic>
                      <p:nvPicPr>
                        <p:cNvPr id="59430" name="Object 10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6" y="1841"/>
                          <a:ext cx="158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063">
              <a:extLst>
                <a:ext uri="{FF2B5EF4-FFF2-40B4-BE49-F238E27FC236}">
                  <a16:creationId xmlns:a16="http://schemas.microsoft.com/office/drawing/2014/main" id="{CFE75916-D59B-4A52-83AA-1FCC34A8A1A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4253500"/>
                </p:ext>
              </p:extLst>
            </p:nvPr>
          </p:nvGraphicFramePr>
          <p:xfrm>
            <a:off x="3547" y="1473"/>
            <a:ext cx="181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62" name="Equation" r:id="rId5" imgW="164880" imgH="177480" progId="Equation.DSMT4">
                    <p:embed/>
                  </p:oleObj>
                </mc:Choice>
                <mc:Fallback>
                  <p:oleObj name="Equation" r:id="rId5" imgW="164880" imgH="177480" progId="Equation.DSMT4">
                    <p:embed/>
                    <p:pic>
                      <p:nvPicPr>
                        <p:cNvPr id="59431" name="Object 10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7" y="1473"/>
                          <a:ext cx="181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1067">
              <a:extLst>
                <a:ext uri="{FF2B5EF4-FFF2-40B4-BE49-F238E27FC236}">
                  <a16:creationId xmlns:a16="http://schemas.microsoft.com/office/drawing/2014/main" id="{D16CA5D9-4F53-4A25-8C9F-CE3B60109B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48" y="2270"/>
              <a:ext cx="192" cy="4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" name="Object 1068">
              <a:extLst>
                <a:ext uri="{FF2B5EF4-FFF2-40B4-BE49-F238E27FC236}">
                  <a16:creationId xmlns:a16="http://schemas.microsoft.com/office/drawing/2014/main" id="{A355C887-A3EE-4600-ADC4-81292BC0507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6848933"/>
                </p:ext>
              </p:extLst>
            </p:nvPr>
          </p:nvGraphicFramePr>
          <p:xfrm>
            <a:off x="4270" y="1673"/>
            <a:ext cx="158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63" name="Equation" r:id="rId7" imgW="126720" imgH="164880" progId="Equation.DSMT4">
                    <p:embed/>
                  </p:oleObj>
                </mc:Choice>
                <mc:Fallback>
                  <p:oleObj name="Equation" r:id="rId7" imgW="126720" imgH="164880" progId="Equation.DSMT4">
                    <p:embed/>
                    <p:pic>
                      <p:nvPicPr>
                        <p:cNvPr id="59436" name="Object 10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0" y="1673"/>
                          <a:ext cx="158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Freeform 1071">
              <a:extLst>
                <a:ext uri="{FF2B5EF4-FFF2-40B4-BE49-F238E27FC236}">
                  <a16:creationId xmlns:a16="http://schemas.microsoft.com/office/drawing/2014/main" id="{83481527-3728-4E78-846D-8E6FC82F86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48" y="2304"/>
              <a:ext cx="196" cy="265"/>
            </a:xfrm>
            <a:custGeom>
              <a:avLst/>
              <a:gdLst>
                <a:gd name="T0" fmla="*/ 196 w 196"/>
                <a:gd name="T1" fmla="*/ 0 h 265"/>
                <a:gd name="T2" fmla="*/ 0 w 196"/>
                <a:gd name="T3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6" h="265">
                  <a:moveTo>
                    <a:pt x="196" y="0"/>
                  </a:moveTo>
                  <a:lnTo>
                    <a:pt x="0" y="265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072">
              <a:extLst>
                <a:ext uri="{FF2B5EF4-FFF2-40B4-BE49-F238E27FC236}">
                  <a16:creationId xmlns:a16="http://schemas.microsoft.com/office/drawing/2014/main" id="{7BF754EA-2AF6-4190-AC68-D2975483D98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4464" y="1976"/>
              <a:ext cx="480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5" name="Object 1073">
              <a:extLst>
                <a:ext uri="{FF2B5EF4-FFF2-40B4-BE49-F238E27FC236}">
                  <a16:creationId xmlns:a16="http://schemas.microsoft.com/office/drawing/2014/main" id="{E2C3C5FF-C0FC-4C1B-BECD-5A937D62C42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5161501"/>
                </p:ext>
              </p:extLst>
            </p:nvPr>
          </p:nvGraphicFramePr>
          <p:xfrm>
            <a:off x="4659" y="1814"/>
            <a:ext cx="222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64" name="Equation" r:id="rId9" imgW="177480" imgH="228600" progId="Equation.DSMT4">
                    <p:embed/>
                  </p:oleObj>
                </mc:Choice>
                <mc:Fallback>
                  <p:oleObj name="Equation" r:id="rId9" imgW="177480" imgH="228600" progId="Equation.DSMT4">
                    <p:embed/>
                    <p:pic>
                      <p:nvPicPr>
                        <p:cNvPr id="59441" name="Object 1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9" y="1814"/>
                          <a:ext cx="222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074">
              <a:extLst>
                <a:ext uri="{FF2B5EF4-FFF2-40B4-BE49-F238E27FC236}">
                  <a16:creationId xmlns:a16="http://schemas.microsoft.com/office/drawing/2014/main" id="{7D3E9446-D945-4814-B9F5-49FA1F43E1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721179"/>
                </p:ext>
              </p:extLst>
            </p:nvPr>
          </p:nvGraphicFramePr>
          <p:xfrm>
            <a:off x="4831" y="2382"/>
            <a:ext cx="222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65" name="Equation" r:id="rId11" imgW="177480" imgH="228600" progId="Equation.DSMT4">
                    <p:embed/>
                  </p:oleObj>
                </mc:Choice>
                <mc:Fallback>
                  <p:oleObj name="Equation" r:id="rId11" imgW="177480" imgH="228600" progId="Equation.DSMT4">
                    <p:embed/>
                    <p:pic>
                      <p:nvPicPr>
                        <p:cNvPr id="59442" name="Object 10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1" y="2382"/>
                          <a:ext cx="222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Freeform 1075">
              <a:extLst>
                <a:ext uri="{FF2B5EF4-FFF2-40B4-BE49-F238E27FC236}">
                  <a16:creationId xmlns:a16="http://schemas.microsoft.com/office/drawing/2014/main" id="{8E918FB6-549A-4DD7-A833-04DBC48BB2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60" y="2301"/>
              <a:ext cx="636" cy="3"/>
            </a:xfrm>
            <a:custGeom>
              <a:avLst/>
              <a:gdLst>
                <a:gd name="T0" fmla="*/ 636 w 636"/>
                <a:gd name="T1" fmla="*/ 3 h 3"/>
                <a:gd name="T2" fmla="*/ 0 w 636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6" h="3">
                  <a:moveTo>
                    <a:pt x="636" y="3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076">
              <a:extLst>
                <a:ext uri="{FF2B5EF4-FFF2-40B4-BE49-F238E27FC236}">
                  <a16:creationId xmlns:a16="http://schemas.microsoft.com/office/drawing/2014/main" id="{4916A115-3257-475D-AB4D-B95B9958F30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4263" y="2292"/>
              <a:ext cx="477" cy="28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Freeform 1077">
              <a:extLst>
                <a:ext uri="{FF2B5EF4-FFF2-40B4-BE49-F238E27FC236}">
                  <a16:creationId xmlns:a16="http://schemas.microsoft.com/office/drawing/2014/main" id="{40481C44-7295-4C08-86FD-FD248D9C5C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70" y="2016"/>
              <a:ext cx="196" cy="265"/>
            </a:xfrm>
            <a:custGeom>
              <a:avLst/>
              <a:gdLst>
                <a:gd name="T0" fmla="*/ 196 w 196"/>
                <a:gd name="T1" fmla="*/ 0 h 265"/>
                <a:gd name="T2" fmla="*/ 0 w 196"/>
                <a:gd name="T3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6" h="265">
                  <a:moveTo>
                    <a:pt x="196" y="0"/>
                  </a:moveTo>
                  <a:lnTo>
                    <a:pt x="0" y="265"/>
                  </a:lnTo>
                </a:path>
              </a:pathLst>
            </a:custGeom>
            <a:noFill/>
            <a:ln w="127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" name="Object 1078">
              <a:extLst>
                <a:ext uri="{FF2B5EF4-FFF2-40B4-BE49-F238E27FC236}">
                  <a16:creationId xmlns:a16="http://schemas.microsoft.com/office/drawing/2014/main" id="{85D0616B-10BA-4AB9-A5FF-19EB42B34E8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8553338"/>
                </p:ext>
              </p:extLst>
            </p:nvPr>
          </p:nvGraphicFramePr>
          <p:xfrm>
            <a:off x="4080" y="2304"/>
            <a:ext cx="158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66"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59446" name="Object 10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2304"/>
                          <a:ext cx="158" cy="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1079">
              <a:extLst>
                <a:ext uri="{FF2B5EF4-FFF2-40B4-BE49-F238E27FC236}">
                  <a16:creationId xmlns:a16="http://schemas.microsoft.com/office/drawing/2014/main" id="{8D5E9360-1DBE-4195-B6F3-2869BF8C99F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5288779"/>
                </p:ext>
              </p:extLst>
            </p:nvPr>
          </p:nvGraphicFramePr>
          <p:xfrm>
            <a:off x="4491" y="2112"/>
            <a:ext cx="190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67" name="Equation" r:id="rId15" imgW="152280" imgH="139680" progId="Equation.DSMT4">
                    <p:embed/>
                  </p:oleObj>
                </mc:Choice>
                <mc:Fallback>
                  <p:oleObj name="Equation" r:id="rId15" imgW="152280" imgH="139680" progId="Equation.DSMT4">
                    <p:embed/>
                    <p:pic>
                      <p:nvPicPr>
                        <p:cNvPr id="59447" name="Object 10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1" y="2112"/>
                          <a:ext cx="190" cy="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 Box 1057">
            <a:extLst>
              <a:ext uri="{FF2B5EF4-FFF2-40B4-BE49-F238E27FC236}">
                <a16:creationId xmlns:a16="http://schemas.microsoft.com/office/drawing/2014/main" id="{BBF2BE71-CFBA-4F8B-80CF-1278E59F7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499" y="2214469"/>
            <a:ext cx="4648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0" hangingPunct="0"/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选取绞车处为极点，小船速度 </a:t>
            </a:r>
            <a:r>
              <a:rPr lang="en-US" altLang="zh-CN" sz="2800" b="1" i="1" dirty="0">
                <a:ea typeface="华文楷体" panose="02010600040101010101" pitchFamily="2" charset="-122"/>
                <a:cs typeface="Times New Roman" panose="02020603050405020304" pitchFamily="18" charset="0"/>
              </a:rPr>
              <a:t>u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在极坐标系中的分解如图所示。</a:t>
            </a:r>
          </a:p>
        </p:txBody>
      </p:sp>
      <p:sp>
        <p:nvSpPr>
          <p:cNvPr id="23" name="Text Box 1070">
            <a:extLst>
              <a:ext uri="{FF2B5EF4-FFF2-40B4-BE49-F238E27FC236}">
                <a16:creationId xmlns:a16="http://schemas.microsoft.com/office/drawing/2014/main" id="{52C42A96-1B6C-43BB-A2AB-DA357723A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6" y="3683498"/>
            <a:ext cx="4648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571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7145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286000" defTabSz="762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0" hangingPunct="0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小船的极</a:t>
            </a:r>
            <a:r>
              <a:rPr lang="zh-CN" altLang="en-US" sz="2800" b="1" dirty="0">
                <a:ea typeface="华文楷体" panose="02010600040101010101" pitchFamily="2" charset="-122"/>
                <a:cs typeface="Times New Roman" panose="02020603050405020304" pitchFamily="18" charset="0"/>
              </a:rPr>
              <a:t>径 </a:t>
            </a:r>
            <a:r>
              <a:rPr lang="en-US" altLang="zh-CN" sz="2800" b="1" i="1" dirty="0">
                <a:ea typeface="华文楷体" panose="02010600040101010101" pitchFamily="2" charset="-122"/>
                <a:cs typeface="Times New Roman" panose="02020603050405020304" pitchFamily="18" charset="0"/>
              </a:rPr>
              <a:t>r </a:t>
            </a:r>
            <a:r>
              <a:rPr lang="zh-CN" altLang="en-US" sz="2800" b="1" dirty="0">
                <a:ea typeface="华文楷体" panose="02010600040101010101" pitchFamily="2" charset="-122"/>
                <a:cs typeface="Times New Roman" panose="02020603050405020304" pitchFamily="18" charset="0"/>
              </a:rPr>
              <a:t>不断减小，且其径向速度的绝对值就是收绳速率 </a:t>
            </a:r>
            <a:r>
              <a:rPr lang="en-US" altLang="zh-CN" sz="2800" b="1" i="1" dirty="0"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v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，即</a:t>
            </a:r>
          </a:p>
        </p:txBody>
      </p:sp>
      <p:graphicFrame>
        <p:nvGraphicFramePr>
          <p:cNvPr id="24" name="Object 1080">
            <a:extLst>
              <a:ext uri="{FF2B5EF4-FFF2-40B4-BE49-F238E27FC236}">
                <a16:creationId xmlns:a16="http://schemas.microsoft.com/office/drawing/2014/main" id="{129F9B56-DCE6-45A8-9D3B-2A6A14CB4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065621"/>
              </p:ext>
            </p:extLst>
          </p:nvPr>
        </p:nvGraphicFramePr>
        <p:xfrm>
          <a:off x="825512" y="5152527"/>
          <a:ext cx="1860538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8" name="Equation" r:id="rId17" imgW="838080" imgH="406080" progId="Equation.DSMT4">
                  <p:embed/>
                </p:oleObj>
              </mc:Choice>
              <mc:Fallback>
                <p:oleObj name="Equation" r:id="rId17" imgW="838080" imgH="406080" progId="Equation.DSMT4">
                  <p:embed/>
                  <p:pic>
                    <p:nvPicPr>
                      <p:cNvPr id="59448" name="Object 10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12" y="5152527"/>
                        <a:ext cx="1860538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69">
            <a:extLst>
              <a:ext uri="{FF2B5EF4-FFF2-40B4-BE49-F238E27FC236}">
                <a16:creationId xmlns:a16="http://schemas.microsoft.com/office/drawing/2014/main" id="{166B1113-559A-469C-96FE-D1745CF29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600"/>
              </p:ext>
            </p:extLst>
          </p:nvPr>
        </p:nvGraphicFramePr>
        <p:xfrm>
          <a:off x="3629025" y="5027613"/>
          <a:ext cx="3551238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9" name="Equation" r:id="rId19" imgW="1600200" imgH="457200" progId="Equation.DSMT4">
                  <p:embed/>
                </p:oleObj>
              </mc:Choice>
              <mc:Fallback>
                <p:oleObj name="Equation" r:id="rId19" imgW="1600200" imgH="457200" progId="Equation.DSMT4">
                  <p:embed/>
                  <p:pic>
                    <p:nvPicPr>
                      <p:cNvPr id="59437" name="Object 10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5027613"/>
                        <a:ext cx="3551238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81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22" grpId="0" autoUpdateAnimBg="0"/>
      <p:bldP spid="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B9D3779-185C-4773-9BDC-C9A8B38D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BB3D809-D068-47A8-A679-DD4A072AD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11</a:t>
            </a:fld>
            <a:endParaRPr lang="zh-CN" altLang="en-US"/>
          </a:p>
        </p:txBody>
      </p:sp>
      <p:graphicFrame>
        <p:nvGraphicFramePr>
          <p:cNvPr id="5" name="Object 1027">
            <a:extLst>
              <a:ext uri="{FF2B5EF4-FFF2-40B4-BE49-F238E27FC236}">
                <a16:creationId xmlns:a16="http://schemas.microsoft.com/office/drawing/2014/main" id="{BE1CB2B9-D3BA-490B-9DD3-B63D22FBB2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557532"/>
              </p:ext>
            </p:extLst>
          </p:nvPr>
        </p:nvGraphicFramePr>
        <p:xfrm>
          <a:off x="4518733" y="258616"/>
          <a:ext cx="2621376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3" name="Equation" r:id="rId3" imgW="1180800" imgH="419040" progId="Equation.DSMT4">
                  <p:embed/>
                </p:oleObj>
              </mc:Choice>
              <mc:Fallback>
                <p:oleObj name="Equation" r:id="rId3" imgW="1180800" imgH="419040" progId="Equation.DSMT4">
                  <p:embed/>
                  <p:pic>
                    <p:nvPicPr>
                      <p:cNvPr id="75779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733" y="258616"/>
                        <a:ext cx="2621376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28">
            <a:extLst>
              <a:ext uri="{FF2B5EF4-FFF2-40B4-BE49-F238E27FC236}">
                <a16:creationId xmlns:a16="http://schemas.microsoft.com/office/drawing/2014/main" id="{C210A7C5-95B3-4C4F-89FD-EC269E90A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12766"/>
            <a:ext cx="256244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船的加速度：</a:t>
            </a:r>
          </a:p>
        </p:txBody>
      </p:sp>
      <p:graphicFrame>
        <p:nvGraphicFramePr>
          <p:cNvPr id="7" name="Object 1029">
            <a:extLst>
              <a:ext uri="{FF2B5EF4-FFF2-40B4-BE49-F238E27FC236}">
                <a16:creationId xmlns:a16="http://schemas.microsoft.com/office/drawing/2014/main" id="{5782FBDE-8425-4D48-ACDC-F55179860B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389317"/>
              </p:ext>
            </p:extLst>
          </p:nvPr>
        </p:nvGraphicFramePr>
        <p:xfrm>
          <a:off x="2762942" y="2534831"/>
          <a:ext cx="4285310" cy="3862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4" name="Equation" r:id="rId5" imgW="1930320" imgH="1739880" progId="Equation.DSMT4">
                  <p:embed/>
                </p:oleObj>
              </mc:Choice>
              <mc:Fallback>
                <p:oleObj name="Equation" r:id="rId5" imgW="1930320" imgH="1739880" progId="Equation.DSMT4">
                  <p:embed/>
                  <p:pic>
                    <p:nvPicPr>
                      <p:cNvPr id="75781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942" y="2534831"/>
                        <a:ext cx="4285310" cy="3862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30">
            <a:extLst>
              <a:ext uri="{FF2B5EF4-FFF2-40B4-BE49-F238E27FC236}">
                <a16:creationId xmlns:a16="http://schemas.microsoft.com/office/drawing/2014/main" id="{F6EDAB01-2F07-4BE4-ABCB-5D9CAD7965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688913"/>
              </p:ext>
            </p:extLst>
          </p:nvPr>
        </p:nvGraphicFramePr>
        <p:xfrm>
          <a:off x="581025" y="1654176"/>
          <a:ext cx="2790806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5" name="Equation" r:id="rId7" imgW="1257120" imgH="203040" progId="Equation.DSMT4">
                  <p:embed/>
                </p:oleObj>
              </mc:Choice>
              <mc:Fallback>
                <p:oleObj name="Equation" r:id="rId7" imgW="1257120" imgH="203040" progId="Equation.DSMT4">
                  <p:embed/>
                  <p:pic>
                    <p:nvPicPr>
                      <p:cNvPr id="75782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654176"/>
                        <a:ext cx="2790806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33">
            <a:extLst>
              <a:ext uri="{FF2B5EF4-FFF2-40B4-BE49-F238E27FC236}">
                <a16:creationId xmlns:a16="http://schemas.microsoft.com/office/drawing/2014/main" id="{80D6C541-A182-427F-A8DF-D25C1F9EC7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308877"/>
              </p:ext>
            </p:extLst>
          </p:nvPr>
        </p:nvGraphicFramePr>
        <p:xfrm>
          <a:off x="3734098" y="1364384"/>
          <a:ext cx="4115880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6" name="Equation" r:id="rId9" imgW="1854000" imgH="419040" progId="Equation.DSMT4">
                  <p:embed/>
                </p:oleObj>
              </mc:Choice>
              <mc:Fallback>
                <p:oleObj name="Equation" r:id="rId9" imgW="1854000" imgH="419040" progId="Equation.DSMT4">
                  <p:embed/>
                  <p:pic>
                    <p:nvPicPr>
                      <p:cNvPr id="75785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4098" y="1364384"/>
                        <a:ext cx="4115880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34">
            <a:extLst>
              <a:ext uri="{FF2B5EF4-FFF2-40B4-BE49-F238E27FC236}">
                <a16:creationId xmlns:a16="http://schemas.microsoft.com/office/drawing/2014/main" id="{614DD4BF-6339-422C-9012-539198C33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4964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极坐标中径向加速度为：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AF0B9E91-775F-4FC6-8BB1-F7B211CB0B26}"/>
              </a:ext>
            </a:extLst>
          </p:cNvPr>
          <p:cNvGrpSpPr/>
          <p:nvPr/>
        </p:nvGrpSpPr>
        <p:grpSpPr>
          <a:xfrm>
            <a:off x="6390169" y="2661758"/>
            <a:ext cx="2296631" cy="897734"/>
            <a:chOff x="6390169" y="2661758"/>
            <a:chExt cx="2296631" cy="897734"/>
          </a:xfrm>
        </p:grpSpPr>
        <p:graphicFrame>
          <p:nvGraphicFramePr>
            <p:cNvPr id="12" name="对象 11">
              <a:extLst>
                <a:ext uri="{FF2B5EF4-FFF2-40B4-BE49-F238E27FC236}">
                  <a16:creationId xmlns:a16="http://schemas.microsoft.com/office/drawing/2014/main" id="{F0669647-3E95-4D99-BFE0-1A20096000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3183270"/>
                </p:ext>
              </p:extLst>
            </p:nvPr>
          </p:nvGraphicFramePr>
          <p:xfrm>
            <a:off x="6542395" y="2661758"/>
            <a:ext cx="1888510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37" name="Equation" r:id="rId11" imgW="850680" imgH="393480" progId="Equation.DSMT4">
                    <p:embed/>
                  </p:oleObj>
                </mc:Choice>
                <mc:Fallback>
                  <p:oleObj name="Equation" r:id="rId11" imgW="8506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6542395" y="2661758"/>
                          <a:ext cx="1888510" cy="8735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对话气泡: 矩形 12">
              <a:extLst>
                <a:ext uri="{FF2B5EF4-FFF2-40B4-BE49-F238E27FC236}">
                  <a16:creationId xmlns:a16="http://schemas.microsoft.com/office/drawing/2014/main" id="{D4F33108-7DB7-41E5-839A-1F103F9B6F4C}"/>
                </a:ext>
              </a:extLst>
            </p:cNvPr>
            <p:cNvSpPr/>
            <p:nvPr/>
          </p:nvSpPr>
          <p:spPr>
            <a:xfrm>
              <a:off x="6390169" y="2689639"/>
              <a:ext cx="2296631" cy="869853"/>
            </a:xfrm>
            <a:prstGeom prst="wedgeRectCallout">
              <a:avLst>
                <a:gd name="adj1" fmla="val -104040"/>
                <a:gd name="adj2" fmla="val 60765"/>
              </a:avLst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10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E2243EE-B1A3-4752-A5B5-46DE00ED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0C7E2B0-62AD-4767-A652-8480688E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64399441-8FCC-4CB4-9466-CF5DA9808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40" y="218411"/>
            <a:ext cx="855583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：设一根细棒在水平面内以恒定的角速度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ω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绕顶点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旋转，有一只蚂蚁从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0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时刻开始从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点出发并以恒定的速率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沿细棒向外爬行，求蚂蚁的速度及加速度。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C69EA04-5552-4D3B-B8F2-D364CDD43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40" y="1703333"/>
            <a:ext cx="89090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分析：尽管蚂蚁的运动轨迹十分复杂，但由于已知它</a:t>
            </a:r>
          </a:p>
          <a:p>
            <a:pPr algn="just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相对于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点的距离变化及相对于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点的运动方向的变化</a:t>
            </a:r>
          </a:p>
          <a:p>
            <a:pPr algn="just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（即转动），利用极坐标可较方便地求出蚂蚁的速度。</a:t>
            </a:r>
          </a:p>
        </p:txBody>
      </p:sp>
      <p:grpSp>
        <p:nvGrpSpPr>
          <p:cNvPr id="6" name="Group 25">
            <a:extLst>
              <a:ext uri="{FF2B5EF4-FFF2-40B4-BE49-F238E27FC236}">
                <a16:creationId xmlns:a16="http://schemas.microsoft.com/office/drawing/2014/main" id="{D782BDB7-034E-4A0A-8356-00B3986BC58C}"/>
              </a:ext>
            </a:extLst>
          </p:cNvPr>
          <p:cNvGrpSpPr>
            <a:grpSpLocks/>
          </p:cNvGrpSpPr>
          <p:nvPr/>
        </p:nvGrpSpPr>
        <p:grpSpPr bwMode="auto">
          <a:xfrm>
            <a:off x="348463" y="3227819"/>
            <a:ext cx="5447611" cy="1800226"/>
            <a:chOff x="159" y="1963"/>
            <a:chExt cx="3216" cy="1134"/>
          </a:xfrm>
        </p:grpSpPr>
        <p:sp>
          <p:nvSpPr>
            <p:cNvPr id="7" name="Text Box 14">
              <a:extLst>
                <a:ext uri="{FF2B5EF4-FFF2-40B4-BE49-F238E27FC236}">
                  <a16:creationId xmlns:a16="http://schemas.microsoft.com/office/drawing/2014/main" id="{86D89260-54A3-417E-BB55-D421B538C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" y="1963"/>
              <a:ext cx="3216" cy="10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解：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蚂蚁离极点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的距离就是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r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，</a:t>
              </a:r>
            </a:p>
            <a:p>
              <a:pPr>
                <a:lnSpc>
                  <a:spcPct val="120000"/>
                </a:lnSpc>
              </a:pP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由于蚂蚁沿棒以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u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作匀速运动，</a:t>
              </a:r>
            </a:p>
            <a:p>
              <a:pPr>
                <a:lnSpc>
                  <a:spcPct val="120000"/>
                </a:lnSpc>
              </a:pP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即径向速率            ，极径</a:t>
              </a:r>
              <a:r>
                <a:rPr kumimoji="1" lang="en-US" altLang="en-US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r = </a:t>
              </a:r>
              <a:r>
                <a:rPr kumimoji="1" lang="en-US" altLang="en-US" sz="2800" b="1" i="1" dirty="0" err="1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ut</a:t>
              </a:r>
              <a:r>
                <a:rPr kumimoji="1" lang="en-US" altLang="en-US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1" lang="en-US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;</a:t>
              </a:r>
              <a:r>
                <a:rPr kumimoji="1" lang="en-US" altLang="zh-CN" sz="2800" b="1" baseline="-25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8" name="Object 15">
              <a:extLst>
                <a:ext uri="{FF2B5EF4-FFF2-40B4-BE49-F238E27FC236}">
                  <a16:creationId xmlns:a16="http://schemas.microsoft.com/office/drawing/2014/main" id="{11C92DA8-6F78-4F74-9746-6AF6D02D78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5916136"/>
                </p:ext>
              </p:extLst>
            </p:nvPr>
          </p:nvGraphicFramePr>
          <p:xfrm>
            <a:off x="1302" y="2547"/>
            <a:ext cx="599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6" name="Equation" r:id="rId3" imgW="457200" imgH="393480" progId="Equation.DSMT4">
                    <p:embed/>
                  </p:oleObj>
                </mc:Choice>
                <mc:Fallback>
                  <p:oleObj name="Equation" r:id="rId3" imgW="457200" imgH="393480" progId="Equation.DSMT4">
                    <p:embed/>
                    <p:pic>
                      <p:nvPicPr>
                        <p:cNvPr id="67599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2" y="2547"/>
                          <a:ext cx="599" cy="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28">
            <a:extLst>
              <a:ext uri="{FF2B5EF4-FFF2-40B4-BE49-F238E27FC236}">
                <a16:creationId xmlns:a16="http://schemas.microsoft.com/office/drawing/2014/main" id="{FA23A351-C8BC-4BB6-8271-76428064AFAC}"/>
              </a:ext>
            </a:extLst>
          </p:cNvPr>
          <p:cNvGrpSpPr>
            <a:grpSpLocks/>
          </p:cNvGrpSpPr>
          <p:nvPr/>
        </p:nvGrpSpPr>
        <p:grpSpPr bwMode="auto">
          <a:xfrm>
            <a:off x="348463" y="5028031"/>
            <a:ext cx="8434590" cy="1190625"/>
            <a:chOff x="197" y="2890"/>
            <a:chExt cx="5167" cy="750"/>
          </a:xfrm>
        </p:grpSpPr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FCF8A77F-DE0E-4DFA-98AF-B82E20956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" y="2951"/>
              <a:ext cx="5167" cy="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棒以角速度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ω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绕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旋转，即极角的时间变化率               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,</a:t>
              </a:r>
            </a:p>
            <a:p>
              <a:pPr>
                <a:lnSpc>
                  <a:spcPct val="120000"/>
                </a:lnSpc>
              </a:pP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所以蚂蚁的运动速度为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:</a:t>
              </a:r>
              <a:endPara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3" name="Object 16">
              <a:extLst>
                <a:ext uri="{FF2B5EF4-FFF2-40B4-BE49-F238E27FC236}">
                  <a16:creationId xmlns:a16="http://schemas.microsoft.com/office/drawing/2014/main" id="{6C4D37A5-32F0-4390-88E0-8888481C942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2708344"/>
                </p:ext>
              </p:extLst>
            </p:nvPr>
          </p:nvGraphicFramePr>
          <p:xfrm>
            <a:off x="4570" y="2890"/>
            <a:ext cx="710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7" name="Equation" r:id="rId5" imgW="507960" imgH="393480" progId="Equation.DSMT4">
                    <p:embed/>
                  </p:oleObj>
                </mc:Choice>
                <mc:Fallback>
                  <p:oleObj name="Equation" r:id="rId5" imgW="507960" imgH="393480" progId="Equation.DSMT4">
                    <p:embed/>
                    <p:pic>
                      <p:nvPicPr>
                        <p:cNvPr id="6760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0" y="2890"/>
                          <a:ext cx="710" cy="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A12FB194-A11A-4574-B2FA-DDB8A747D5FF}"/>
              </a:ext>
            </a:extLst>
          </p:cNvPr>
          <p:cNvGrpSpPr/>
          <p:nvPr/>
        </p:nvGrpSpPr>
        <p:grpSpPr>
          <a:xfrm>
            <a:off x="5551735" y="3175616"/>
            <a:ext cx="3126796" cy="1737836"/>
            <a:chOff x="5718073" y="3938578"/>
            <a:chExt cx="3126796" cy="1737836"/>
          </a:xfrm>
        </p:grpSpPr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A32E6815-1D6B-4085-B14F-03C08C34AA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79809" y="5160469"/>
              <a:ext cx="2495550" cy="9683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12">
              <a:extLst>
                <a:ext uri="{FF2B5EF4-FFF2-40B4-BE49-F238E27FC236}">
                  <a16:creationId xmlns:a16="http://schemas.microsoft.com/office/drawing/2014/main" id="{CE330730-59F4-4503-B17A-96002ADE40E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688345" y="5153297"/>
              <a:ext cx="1055688" cy="96837"/>
              <a:chOff x="4320" y="2976"/>
              <a:chExt cx="528" cy="48"/>
            </a:xfrm>
          </p:grpSpPr>
          <p:sp>
            <p:nvSpPr>
              <p:cNvPr id="11" name="Oval 5">
                <a:extLst>
                  <a:ext uri="{FF2B5EF4-FFF2-40B4-BE49-F238E27FC236}">
                    <a16:creationId xmlns:a16="http://schemas.microsoft.com/office/drawing/2014/main" id="{96763470-614F-41B2-A076-7F55C4F148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20" y="2976"/>
                <a:ext cx="96" cy="48"/>
              </a:xfrm>
              <a:prstGeom prst="ellipse">
                <a:avLst/>
              </a:prstGeom>
              <a:solidFill>
                <a:srgbClr val="99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E1AC3341-4824-4074-BADE-158B36A6C09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4416" y="3004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13">
              <a:extLst>
                <a:ext uri="{FF2B5EF4-FFF2-40B4-BE49-F238E27FC236}">
                  <a16:creationId xmlns:a16="http://schemas.microsoft.com/office/drawing/2014/main" id="{E1782853-7A20-46CE-B831-C111B7427A4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054933" y="4801396"/>
              <a:ext cx="2493962" cy="149225"/>
              <a:chOff x="4003" y="2784"/>
              <a:chExt cx="1248" cy="74"/>
            </a:xfrm>
          </p:grpSpPr>
          <p:sp>
            <p:nvSpPr>
              <p:cNvPr id="14" name="Rectangle 9">
                <a:extLst>
                  <a:ext uri="{FF2B5EF4-FFF2-40B4-BE49-F238E27FC236}">
                    <a16:creationId xmlns:a16="http://schemas.microsoft.com/office/drawing/2014/main" id="{0403694B-A8FC-45E6-8373-0CB355080AE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667316">
                <a:off x="4003" y="2800"/>
                <a:ext cx="1248" cy="48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10">
                <a:extLst>
                  <a:ext uri="{FF2B5EF4-FFF2-40B4-BE49-F238E27FC236}">
                    <a16:creationId xmlns:a16="http://schemas.microsoft.com/office/drawing/2014/main" id="{5C3A47F8-E635-42A0-A678-FA4E92D74D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667316">
                <a:off x="4523" y="2810"/>
                <a:ext cx="96" cy="48"/>
              </a:xfrm>
              <a:prstGeom prst="ellipse">
                <a:avLst/>
              </a:prstGeom>
              <a:solidFill>
                <a:srgbClr val="9900CC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Line 11">
                <a:extLst>
                  <a:ext uri="{FF2B5EF4-FFF2-40B4-BE49-F238E27FC236}">
                    <a16:creationId xmlns:a16="http://schemas.microsoft.com/office/drawing/2014/main" id="{F59E7CF5-02A7-4621-830A-FD4771F5376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-667316">
                <a:off x="4608" y="2784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17" name="Object 18">
              <a:extLst>
                <a:ext uri="{FF2B5EF4-FFF2-40B4-BE49-F238E27FC236}">
                  <a16:creationId xmlns:a16="http://schemas.microsoft.com/office/drawing/2014/main" id="{7084D018-9EA9-4CF1-B6A8-013FD0B5DE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4538746"/>
                </p:ext>
              </p:extLst>
            </p:nvPr>
          </p:nvGraphicFramePr>
          <p:xfrm>
            <a:off x="7072520" y="5282408"/>
            <a:ext cx="310090" cy="394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8" name="Equation" r:id="rId7" imgW="139680" imgH="177480" progId="Equation.DSMT4">
                    <p:embed/>
                  </p:oleObj>
                </mc:Choice>
                <mc:Fallback>
                  <p:oleObj name="Equation" r:id="rId7" imgW="139680" imgH="177480" progId="Equation.DSMT4">
                    <p:embed/>
                    <p:pic>
                      <p:nvPicPr>
                        <p:cNvPr id="67602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2520" y="5282408"/>
                          <a:ext cx="310090" cy="394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9">
              <a:extLst>
                <a:ext uri="{FF2B5EF4-FFF2-40B4-BE49-F238E27FC236}">
                  <a16:creationId xmlns:a16="http://schemas.microsoft.com/office/drawing/2014/main" id="{8AE3F2B3-5DC3-4E9B-9B86-8F9E90917F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0908460"/>
                </p:ext>
              </p:extLst>
            </p:nvPr>
          </p:nvGraphicFramePr>
          <p:xfrm>
            <a:off x="8177399" y="3938578"/>
            <a:ext cx="305758" cy="3559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9" name="Equation" r:id="rId9" imgW="152280" imgH="177480" progId="Equation.DSMT4">
                    <p:embed/>
                  </p:oleObj>
                </mc:Choice>
                <mc:Fallback>
                  <p:oleObj name="Equation" r:id="rId9" imgW="152280" imgH="177480" progId="Equation.DSMT4">
                    <p:embed/>
                    <p:pic>
                      <p:nvPicPr>
                        <p:cNvPr id="67603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77399" y="3938578"/>
                          <a:ext cx="305758" cy="3559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31E77C55-25C2-470C-B6FC-C7F9B029CAF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718073" y="5170087"/>
              <a:ext cx="40748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5" name="弧形 24">
              <a:extLst>
                <a:ext uri="{FF2B5EF4-FFF2-40B4-BE49-F238E27FC236}">
                  <a16:creationId xmlns:a16="http://schemas.microsoft.com/office/drawing/2014/main" id="{03C95620-6A6F-4F2A-8F4E-7FC38BE37F2C}"/>
                </a:ext>
              </a:extLst>
            </p:cNvPr>
            <p:cNvSpPr/>
            <p:nvPr/>
          </p:nvSpPr>
          <p:spPr>
            <a:xfrm rot="2168447">
              <a:off x="7363900" y="4148108"/>
              <a:ext cx="1480969" cy="1207799"/>
            </a:xfrm>
            <a:prstGeom prst="arc">
              <a:avLst/>
            </a:prstGeom>
            <a:ln w="28575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883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F58D7CB-E142-43DF-B54F-F06BA5F93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C1B079D-9877-4821-8B42-A34D4E54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13</a:t>
            </a:fld>
            <a:endParaRPr lang="zh-CN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9BB7A4B-F69F-4FA3-A6AB-470D6425C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654219"/>
              </p:ext>
            </p:extLst>
          </p:nvPr>
        </p:nvGraphicFramePr>
        <p:xfrm>
          <a:off x="1750644" y="211002"/>
          <a:ext cx="4453942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7" name="Equation" r:id="rId3" imgW="2006280" imgH="393480" progId="Equation.DSMT4">
                  <p:embed/>
                </p:oleObj>
              </mc:Choice>
              <mc:Fallback>
                <p:oleObj name="Equation" r:id="rId3" imgW="2006280" imgH="393480" progId="Equation.DSMT4">
                  <p:embed/>
                  <p:pic>
                    <p:nvPicPr>
                      <p:cNvPr id="686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644" y="211002"/>
                        <a:ext cx="4453942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>
            <a:extLst>
              <a:ext uri="{FF2B5EF4-FFF2-40B4-BE49-F238E27FC236}">
                <a16:creationId xmlns:a16="http://schemas.microsoft.com/office/drawing/2014/main" id="{F6260DF3-ED66-41E9-9DCE-CA9827261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47" y="1197806"/>
            <a:ext cx="81291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即蚂蚁径向速度等于恒量，横向速度随 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线性增加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8FB44D25-E256-4E43-8341-E7F0FFCB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47" y="1770339"/>
            <a:ext cx="37914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蚂蚁运动速度的大小为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5E8CDEC-974F-4FF2-8D8A-624221FEB3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528282"/>
              </p:ext>
            </p:extLst>
          </p:nvPr>
        </p:nvGraphicFramePr>
        <p:xfrm>
          <a:off x="2470121" y="2392237"/>
          <a:ext cx="2452745" cy="56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8" name="Equation" r:id="rId5" imgW="1104840" imgH="253800" progId="Equation.DSMT4">
                  <p:embed/>
                </p:oleObj>
              </mc:Choice>
              <mc:Fallback>
                <p:oleObj name="Equation" r:id="rId5" imgW="1104840" imgH="253800" progId="Equation.DSMT4">
                  <p:embed/>
                  <p:pic>
                    <p:nvPicPr>
                      <p:cNvPr id="686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21" y="2392237"/>
                        <a:ext cx="2452745" cy="563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8FB7445-0C9F-4BB9-88B7-FD23585C3E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99490"/>
              </p:ext>
            </p:extLst>
          </p:nvPr>
        </p:nvGraphicFramePr>
        <p:xfrm>
          <a:off x="1310093" y="4151952"/>
          <a:ext cx="5779015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9" name="Equation" r:id="rId7" imgW="2603160" imgH="419040" progId="Equation.DSMT4">
                  <p:embed/>
                </p:oleObj>
              </mc:Choice>
              <mc:Fallback>
                <p:oleObj name="Equation" r:id="rId7" imgW="2603160" imgH="419040" progId="Equation.DSMT4">
                  <p:embed/>
                  <p:pic>
                    <p:nvPicPr>
                      <p:cNvPr id="686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093" y="4151952"/>
                        <a:ext cx="5779015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23F9038-540C-4286-BFC5-56EEF83321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908703"/>
              </p:ext>
            </p:extLst>
          </p:nvPr>
        </p:nvGraphicFramePr>
        <p:xfrm>
          <a:off x="1153989" y="5415808"/>
          <a:ext cx="3185611" cy="56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0" name="Equation" r:id="rId9" imgW="1434960" imgH="253800" progId="Equation.DSMT4">
                  <p:embed/>
                </p:oleObj>
              </mc:Choice>
              <mc:Fallback>
                <p:oleObj name="Equation" r:id="rId9" imgW="1434960" imgH="253800" progId="Equation.DSMT4">
                  <p:embed/>
                  <p:pic>
                    <p:nvPicPr>
                      <p:cNvPr id="686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989" y="5415808"/>
                        <a:ext cx="3185611" cy="563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9">
            <a:extLst>
              <a:ext uri="{FF2B5EF4-FFF2-40B4-BE49-F238E27FC236}">
                <a16:creationId xmlns:a16="http://schemas.microsoft.com/office/drawing/2014/main" id="{C7BFF864-E7AA-4551-9167-77A01AC4E2BD}"/>
              </a:ext>
            </a:extLst>
          </p:cNvPr>
          <p:cNvSpPr>
            <a:spLocks/>
          </p:cNvSpPr>
          <p:nvPr/>
        </p:nvSpPr>
        <p:spPr bwMode="auto">
          <a:xfrm>
            <a:off x="2172075" y="5085338"/>
            <a:ext cx="4557735" cy="571405"/>
          </a:xfrm>
          <a:custGeom>
            <a:avLst/>
            <a:gdLst>
              <a:gd name="T0" fmla="*/ 0 w 3374"/>
              <a:gd name="T1" fmla="*/ 0 h 480"/>
              <a:gd name="T2" fmla="*/ 3374 w 3374"/>
              <a:gd name="T3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74" h="480">
                <a:moveTo>
                  <a:pt x="0" y="0"/>
                </a:moveTo>
                <a:lnTo>
                  <a:pt x="3374" y="480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4E13538-908A-4C0C-B1F3-C5500F3ACC95}"/>
              </a:ext>
            </a:extLst>
          </p:cNvPr>
          <p:cNvSpPr>
            <a:spLocks/>
          </p:cNvSpPr>
          <p:nvPr/>
        </p:nvSpPr>
        <p:spPr bwMode="auto">
          <a:xfrm>
            <a:off x="6507126" y="5042586"/>
            <a:ext cx="268403" cy="571405"/>
          </a:xfrm>
          <a:custGeom>
            <a:avLst/>
            <a:gdLst>
              <a:gd name="T0" fmla="*/ 0 w 65"/>
              <a:gd name="T1" fmla="*/ 0 h 349"/>
              <a:gd name="T2" fmla="*/ 65 w 65"/>
              <a:gd name="T3" fmla="*/ 349 h 3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" h="349">
                <a:moveTo>
                  <a:pt x="0" y="0"/>
                </a:moveTo>
                <a:lnTo>
                  <a:pt x="65" y="349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CE96C56D-AEAD-4B1F-942F-428A3C59A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688" y="5354435"/>
            <a:ext cx="1130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为零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63F7D042-B508-4BEC-9ECA-F47728268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47" y="3058317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方向：偏离矢径（棒长）方向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α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E0C35A5-182D-4E0E-84DA-59F9ECBED1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374722"/>
              </p:ext>
            </p:extLst>
          </p:nvPr>
        </p:nvGraphicFramePr>
        <p:xfrm>
          <a:off x="2513599" y="3680074"/>
          <a:ext cx="2198599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1" name="Equation" r:id="rId11" imgW="990360" imgH="203040" progId="Equation.DSMT4">
                  <p:embed/>
                </p:oleObj>
              </mc:Choice>
              <mc:Fallback>
                <p:oleObj name="Equation" r:id="rId11" imgW="990360" imgH="203040" progId="Equation.DSMT4">
                  <p:embed/>
                  <p:pic>
                    <p:nvPicPr>
                      <p:cNvPr id="686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599" y="3680074"/>
                        <a:ext cx="2198599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16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10" grpId="0" animBg="1"/>
      <p:bldP spid="11" grpId="0" animBg="1"/>
      <p:bldP spid="12" grpId="0" autoUpdateAnimBg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A847A83-7BE2-4718-87C1-28F49292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854B1AB-25D8-419B-9C82-7884D817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D00505D2-FF39-4482-85D1-1D78CDD73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4" y="302998"/>
            <a:ext cx="675306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2.3.2   </a:t>
            </a: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圆周运动的角速度和角加速度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AAA3C50-D13A-4940-A91B-3E13330E8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65527"/>
            <a:ext cx="56263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一、匀速圆周运动（直角坐标系）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3034662D-654E-411A-A0B2-7FF8ADDC3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487979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特点：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速度大小不变，方向时刻在变。加速度只改变速度的方向，而且永远指向圆心，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称向心加速度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0FBB2C42-D554-42D7-8673-85C3072AB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863825"/>
              </p:ext>
            </p:extLst>
          </p:nvPr>
        </p:nvGraphicFramePr>
        <p:xfrm>
          <a:off x="408909" y="2593167"/>
          <a:ext cx="3693103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0" name="Equation" r:id="rId3" imgW="1663560" imgH="203040" progId="Equation.DSMT4">
                  <p:embed/>
                </p:oleObj>
              </mc:Choice>
              <mc:Fallback>
                <p:oleObj name="Equation" r:id="rId3" imgW="1663560" imgH="203040" progId="Equation.DSMT4">
                  <p:embed/>
                  <p:pic>
                    <p:nvPicPr>
                      <p:cNvPr id="430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09" y="2593167"/>
                        <a:ext cx="3693103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5">
            <a:extLst>
              <a:ext uri="{FF2B5EF4-FFF2-40B4-BE49-F238E27FC236}">
                <a16:creationId xmlns:a16="http://schemas.microsoft.com/office/drawing/2014/main" id="{11B00234-2158-40EE-8486-DBE95A976EF4}"/>
              </a:ext>
            </a:extLst>
          </p:cNvPr>
          <p:cNvGrpSpPr>
            <a:grpSpLocks/>
          </p:cNvGrpSpPr>
          <p:nvPr/>
        </p:nvGrpSpPr>
        <p:grpSpPr bwMode="auto">
          <a:xfrm>
            <a:off x="5539511" y="2646615"/>
            <a:ext cx="3322638" cy="3433763"/>
            <a:chOff x="3472" y="1296"/>
            <a:chExt cx="2093" cy="2163"/>
          </a:xfrm>
        </p:grpSpPr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0BCFB782-2F17-4FE6-931D-6D93D06C9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1872"/>
              <a:ext cx="24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1B2A2029-298E-4811-A2A7-2D5C0ED31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776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a</a:t>
              </a:r>
              <a:r>
                <a:rPr kumimoji="1" lang="en-US" altLang="zh-CN" sz="2800" baseline="-250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n</a:t>
              </a:r>
              <a:endParaRPr kumimoji="1" lang="en-US" altLang="zh-CN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64813CB5-9744-4148-9C0B-9C0720391A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2112"/>
              <a:ext cx="76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DA445F33-9AC0-4B7E-A7C4-D2B7E3ABAD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728"/>
              <a:ext cx="3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id="{102ADBBA-B898-4907-8AD7-646360CCD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296"/>
              <a:ext cx="24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99C5E6FD-30A0-4031-93D5-BB4CD9EE8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632"/>
              <a:ext cx="1680" cy="1680"/>
            </a:xfrm>
            <a:prstGeom prst="ellipse">
              <a:avLst/>
            </a:prstGeom>
            <a:solidFill>
              <a:schemeClr val="bg1"/>
            </a:solidFill>
            <a:ln w="412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4561DD47-2CEA-4990-B85A-0C2F06B68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392"/>
              <a:ext cx="0" cy="20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3">
              <a:extLst>
                <a:ext uri="{FF2B5EF4-FFF2-40B4-BE49-F238E27FC236}">
                  <a16:creationId xmlns:a16="http://schemas.microsoft.com/office/drawing/2014/main" id="{D6B96B24-7F6D-4C97-8A79-5D9C7A381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2" y="2417"/>
              <a:ext cx="24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78E73E8B-95F9-4CFF-9ADF-66B1CE896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1" y="2387"/>
              <a:ext cx="1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8D9EB5D-A27E-4561-A65F-8EC9BF833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2" y="2441"/>
              <a:ext cx="2093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5F9FE3F6-EC00-4F78-9530-40E33B8FA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9" y="1825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CC39BC9A-A9A5-4B4C-AEE9-8D3C145CD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728"/>
              <a:ext cx="3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4676B564-7D6D-4E2D-AA72-C246F7D5E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71160"/>
              </p:ext>
            </p:extLst>
          </p:nvPr>
        </p:nvGraphicFramePr>
        <p:xfrm>
          <a:off x="4362403" y="2542406"/>
          <a:ext cx="1803794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1" name="Equation" r:id="rId5" imgW="812520" imgH="228600" progId="Equation.DSMT4">
                  <p:embed/>
                </p:oleObj>
              </mc:Choice>
              <mc:Fallback>
                <p:oleObj name="Equation" r:id="rId5" imgW="812520" imgH="228600" progId="Equation.DSMT4">
                  <p:embed/>
                  <p:pic>
                    <p:nvPicPr>
                      <p:cNvPr id="4302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03" y="2542406"/>
                        <a:ext cx="1803794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3279E602-3D06-4898-96C9-A6AB5467A1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311964"/>
              </p:ext>
            </p:extLst>
          </p:nvPr>
        </p:nvGraphicFramePr>
        <p:xfrm>
          <a:off x="1060401" y="3100540"/>
          <a:ext cx="3975221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2" name="Equation" r:id="rId7" imgW="1790640" imgH="241200" progId="Equation.DSMT4">
                  <p:embed/>
                </p:oleObj>
              </mc:Choice>
              <mc:Fallback>
                <p:oleObj name="Equation" r:id="rId7" imgW="1790640" imgH="241200" progId="Equation.DSMT4">
                  <p:embed/>
                  <p:pic>
                    <p:nvPicPr>
                      <p:cNvPr id="4302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01" y="3100540"/>
                        <a:ext cx="3975221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216402C-4C41-4D97-8C98-A4B7731B5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935083"/>
              </p:ext>
            </p:extLst>
          </p:nvPr>
        </p:nvGraphicFramePr>
        <p:xfrm>
          <a:off x="634683" y="3672630"/>
          <a:ext cx="4651344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3" name="Equation" r:id="rId9" imgW="2095200" imgH="241200" progId="Equation.DSMT4">
                  <p:embed/>
                </p:oleObj>
              </mc:Choice>
              <mc:Fallback>
                <p:oleObj name="Equation" r:id="rId9" imgW="2095200" imgH="241200" progId="Equation.DSMT4">
                  <p:embed/>
                  <p:pic>
                    <p:nvPicPr>
                      <p:cNvPr id="4303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3" y="3672630"/>
                        <a:ext cx="4651344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1CA0D598-7182-404E-8C03-8D8B584A9D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78815"/>
              </p:ext>
            </p:extLst>
          </p:nvPr>
        </p:nvGraphicFramePr>
        <p:xfrm>
          <a:off x="435722" y="4281861"/>
          <a:ext cx="5102892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4" name="Equation" r:id="rId11" imgW="2298600" imgH="241200" progId="Equation.DSMT4">
                  <p:embed/>
                </p:oleObj>
              </mc:Choice>
              <mc:Fallback>
                <p:oleObj name="Equation" r:id="rId11" imgW="2298600" imgH="241200" progId="Equation.DSMT4">
                  <p:embed/>
                  <p:pic>
                    <p:nvPicPr>
                      <p:cNvPr id="4303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22" y="4281861"/>
                        <a:ext cx="5102892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7AB9D57-38D0-413D-BC06-35FA3C0F1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589238"/>
              </p:ext>
            </p:extLst>
          </p:nvPr>
        </p:nvGraphicFramePr>
        <p:xfrm>
          <a:off x="1156161" y="4743817"/>
          <a:ext cx="3608388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5" name="Equation" r:id="rId13" imgW="1625400" imgH="419040" progId="Equation.DSMT4">
                  <p:embed/>
                </p:oleObj>
              </mc:Choice>
              <mc:Fallback>
                <p:oleObj name="Equation" r:id="rId13" imgW="1625400" imgH="419040" progId="Equation.DSMT4">
                  <p:embed/>
                  <p:pic>
                    <p:nvPicPr>
                      <p:cNvPr id="4303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161" y="4743817"/>
                        <a:ext cx="3608388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44">
            <a:extLst>
              <a:ext uri="{FF2B5EF4-FFF2-40B4-BE49-F238E27FC236}">
                <a16:creationId xmlns:a16="http://schemas.microsoft.com/office/drawing/2014/main" id="{3AF0C25C-572B-4E3A-B78A-698024BA5955}"/>
              </a:ext>
            </a:extLst>
          </p:cNvPr>
          <p:cNvGrpSpPr>
            <a:grpSpLocks/>
          </p:cNvGrpSpPr>
          <p:nvPr/>
        </p:nvGrpSpPr>
        <p:grpSpPr bwMode="auto">
          <a:xfrm>
            <a:off x="8149360" y="3187955"/>
            <a:ext cx="584200" cy="895351"/>
            <a:chOff x="5116" y="1589"/>
            <a:chExt cx="368" cy="564"/>
          </a:xfrm>
        </p:grpSpPr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6F5F6AEE-73AF-4F7F-A742-1F1F9DB2BA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16" y="1734"/>
              <a:ext cx="144" cy="336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977B5EAF-2E4A-4AD2-9045-9ADCA6534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4" y="1843"/>
              <a:ext cx="24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6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P</a:t>
              </a:r>
            </a:p>
          </p:txBody>
        </p:sp>
        <p:graphicFrame>
          <p:nvGraphicFramePr>
            <p:cNvPr id="29" name="Object 28">
              <a:extLst>
                <a:ext uri="{FF2B5EF4-FFF2-40B4-BE49-F238E27FC236}">
                  <a16:creationId xmlns:a16="http://schemas.microsoft.com/office/drawing/2014/main" id="{E12C2BD9-02AB-4FDD-A867-B7FD7DBDBE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5386395"/>
                </p:ext>
              </p:extLst>
            </p:nvPr>
          </p:nvGraphicFramePr>
          <p:xfrm>
            <a:off x="5174" y="1589"/>
            <a:ext cx="235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56" name="Equation" r:id="rId15" imgW="152280" imgH="228600" progId="Equation.DSMT4">
                    <p:embed/>
                  </p:oleObj>
                </mc:Choice>
                <mc:Fallback>
                  <p:oleObj name="Equation" r:id="rId15" imgW="152280" imgH="228600" progId="Equation.DSMT4">
                    <p:embed/>
                    <p:pic>
                      <p:nvPicPr>
                        <p:cNvPr id="43036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4" y="1589"/>
                          <a:ext cx="235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45">
            <a:extLst>
              <a:ext uri="{FF2B5EF4-FFF2-40B4-BE49-F238E27FC236}">
                <a16:creationId xmlns:a16="http://schemas.microsoft.com/office/drawing/2014/main" id="{74D864E3-9A92-4111-9038-5F108820FDB0}"/>
              </a:ext>
            </a:extLst>
          </p:cNvPr>
          <p:cNvGrpSpPr>
            <a:grpSpLocks/>
          </p:cNvGrpSpPr>
          <p:nvPr/>
        </p:nvGrpSpPr>
        <p:grpSpPr bwMode="auto">
          <a:xfrm>
            <a:off x="7254013" y="2632329"/>
            <a:ext cx="1039813" cy="738188"/>
            <a:chOff x="4552" y="1297"/>
            <a:chExt cx="655" cy="465"/>
          </a:xfrm>
        </p:grpSpPr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07507845-7B14-4CD1-B8B8-8A8F5E76E2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52" y="1526"/>
              <a:ext cx="288" cy="19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0C207778-9B87-4275-B9B6-B60782049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5" y="1471"/>
              <a:ext cx="3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P'</a:t>
              </a:r>
            </a:p>
          </p:txBody>
        </p:sp>
        <p:graphicFrame>
          <p:nvGraphicFramePr>
            <p:cNvPr id="33" name="Object 32">
              <a:extLst>
                <a:ext uri="{FF2B5EF4-FFF2-40B4-BE49-F238E27FC236}">
                  <a16:creationId xmlns:a16="http://schemas.microsoft.com/office/drawing/2014/main" id="{F1075FE1-BD9F-40F6-8040-11133532D6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4157136"/>
                </p:ext>
              </p:extLst>
            </p:nvPr>
          </p:nvGraphicFramePr>
          <p:xfrm>
            <a:off x="4636" y="1297"/>
            <a:ext cx="259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57" name="Equation" r:id="rId17" imgW="164880" imgH="228600" progId="Equation.DSMT4">
                    <p:embed/>
                  </p:oleObj>
                </mc:Choice>
                <mc:Fallback>
                  <p:oleObj name="Equation" r:id="rId17" imgW="164880" imgH="228600" progId="Equation.DSMT4">
                    <p:embed/>
                    <p:pic>
                      <p:nvPicPr>
                        <p:cNvPr id="4304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6" y="1297"/>
                          <a:ext cx="259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644D4F4-6B9F-48EC-A2D8-B23A662DFC61}"/>
              </a:ext>
            </a:extLst>
          </p:cNvPr>
          <p:cNvGrpSpPr>
            <a:grpSpLocks/>
          </p:cNvGrpSpPr>
          <p:nvPr/>
        </p:nvGrpSpPr>
        <p:grpSpPr bwMode="auto">
          <a:xfrm>
            <a:off x="7114310" y="3834065"/>
            <a:ext cx="1247775" cy="630238"/>
            <a:chOff x="4464" y="3482"/>
            <a:chExt cx="768" cy="406"/>
          </a:xfrm>
        </p:grpSpPr>
        <p:sp>
          <p:nvSpPr>
            <p:cNvPr id="35" name="Line 34">
              <a:extLst>
                <a:ext uri="{FF2B5EF4-FFF2-40B4-BE49-F238E27FC236}">
                  <a16:creationId xmlns:a16="http://schemas.microsoft.com/office/drawing/2014/main" id="{5514F201-6A05-479A-AD1B-A16815E658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3552"/>
              <a:ext cx="768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6" name="Object 35">
              <a:extLst>
                <a:ext uri="{FF2B5EF4-FFF2-40B4-BE49-F238E27FC236}">
                  <a16:creationId xmlns:a16="http://schemas.microsoft.com/office/drawing/2014/main" id="{D7DF5B08-EB5D-45CF-BF4B-C4EC90EE7F3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4331009"/>
                </p:ext>
              </p:extLst>
            </p:nvPr>
          </p:nvGraphicFramePr>
          <p:xfrm>
            <a:off x="4721" y="3482"/>
            <a:ext cx="177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58" name="Equation" r:id="rId19" imgW="126720" imgH="164880" progId="Equation.DSMT4">
                    <p:embed/>
                  </p:oleObj>
                </mc:Choice>
                <mc:Fallback>
                  <p:oleObj name="Equation" r:id="rId19" imgW="126720" imgH="164880" progId="Equation.DSMT4">
                    <p:embed/>
                    <p:pic>
                      <p:nvPicPr>
                        <p:cNvPr id="43043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1" y="3482"/>
                          <a:ext cx="177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CC73156-58F8-4E73-B10D-EC4124B2F015}"/>
              </a:ext>
            </a:extLst>
          </p:cNvPr>
          <p:cNvGrpSpPr>
            <a:grpSpLocks/>
          </p:cNvGrpSpPr>
          <p:nvPr/>
        </p:nvGrpSpPr>
        <p:grpSpPr bwMode="auto">
          <a:xfrm>
            <a:off x="7825510" y="3959483"/>
            <a:ext cx="539750" cy="547688"/>
            <a:chOff x="3984" y="3696"/>
            <a:chExt cx="340" cy="345"/>
          </a:xfrm>
        </p:grpSpPr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5A767691-E627-4CBE-B7CD-C7E3C0D5AC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696"/>
              <a:ext cx="336" cy="14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9" name="Object 38">
              <a:extLst>
                <a:ext uri="{FF2B5EF4-FFF2-40B4-BE49-F238E27FC236}">
                  <a16:creationId xmlns:a16="http://schemas.microsoft.com/office/drawing/2014/main" id="{88975572-43A4-46A2-954A-6FE1A4A3EA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9683098"/>
                </p:ext>
              </p:extLst>
            </p:nvPr>
          </p:nvGraphicFramePr>
          <p:xfrm>
            <a:off x="4128" y="3783"/>
            <a:ext cx="196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59" name="Equation" r:id="rId21" imgW="126720" imgH="177480" progId="Equation.DSMT4">
                    <p:embed/>
                  </p:oleObj>
                </mc:Choice>
                <mc:Fallback>
                  <p:oleObj name="Equation" r:id="rId21" imgW="126720" imgH="177480" progId="Equation.DSMT4">
                    <p:embed/>
                    <p:pic>
                      <p:nvPicPr>
                        <p:cNvPr id="43046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3783"/>
                          <a:ext cx="196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AFE195A6-57B8-4279-88A4-59D9E87D8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1832"/>
              </p:ext>
            </p:extLst>
          </p:nvPr>
        </p:nvGraphicFramePr>
        <p:xfrm>
          <a:off x="7508010" y="4156328"/>
          <a:ext cx="450749" cy="36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0" name="Equation" r:id="rId23" imgW="203040" imgH="164880" progId="Equation.DSMT4">
                  <p:embed/>
                </p:oleObj>
              </mc:Choice>
              <mc:Fallback>
                <p:oleObj name="Equation" r:id="rId23" imgW="203040" imgH="164880" progId="Equation.DSMT4">
                  <p:embed/>
                  <p:pic>
                    <p:nvPicPr>
                      <p:cNvPr id="4304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010" y="4156328"/>
                        <a:ext cx="450749" cy="366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40">
            <a:extLst>
              <a:ext uri="{FF2B5EF4-FFF2-40B4-BE49-F238E27FC236}">
                <a16:creationId xmlns:a16="http://schemas.microsoft.com/office/drawing/2014/main" id="{40A4CBF6-FCAE-4E47-B957-19B66DCD8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1" y="5735077"/>
            <a:ext cx="472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加速度大小不变，方向改变</a:t>
            </a:r>
          </a:p>
        </p:txBody>
      </p:sp>
    </p:spTree>
    <p:extLst>
      <p:ext uri="{BB962C8B-B14F-4D97-AF65-F5344CB8AC3E}">
        <p14:creationId xmlns:p14="http://schemas.microsoft.com/office/powerpoint/2010/main" val="282992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 autoUpdateAnimBg="0"/>
      <p:bldP spid="4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B5163C8-45CE-4730-92BA-6B48EDA0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2C6A84A-59BA-4403-A017-69E504465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15</a:t>
            </a:fld>
            <a:endParaRPr lang="zh-CN" altLang="en-US"/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077C01E-3261-4FD7-8DFA-1C1732F9D2AB}"/>
              </a:ext>
            </a:extLst>
          </p:cNvPr>
          <p:cNvGrpSpPr/>
          <p:nvPr/>
        </p:nvGrpSpPr>
        <p:grpSpPr>
          <a:xfrm>
            <a:off x="5834571" y="1239728"/>
            <a:ext cx="3068642" cy="2676522"/>
            <a:chOff x="5662774" y="879510"/>
            <a:chExt cx="3068642" cy="2676522"/>
          </a:xfrm>
        </p:grpSpPr>
        <p:grpSp>
          <p:nvGrpSpPr>
            <p:cNvPr id="4" name="Group 5">
              <a:extLst>
                <a:ext uri="{FF2B5EF4-FFF2-40B4-BE49-F238E27FC236}">
                  <a16:creationId xmlns:a16="http://schemas.microsoft.com/office/drawing/2014/main" id="{BFBB8FF1-66A8-49E7-A015-79F28B223A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62774" y="889032"/>
              <a:ext cx="3043238" cy="2667000"/>
              <a:chOff x="3648" y="1632"/>
              <a:chExt cx="1917" cy="1680"/>
            </a:xfrm>
          </p:grpSpPr>
          <p:sp>
            <p:nvSpPr>
              <p:cNvPr id="5" name="Text Box 6">
                <a:extLst>
                  <a:ext uri="{FF2B5EF4-FFF2-40B4-BE49-F238E27FC236}">
                    <a16:creationId xmlns:a16="http://schemas.microsoft.com/office/drawing/2014/main" id="{36270739-9662-47EA-9B94-6A7F5E748F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8" y="1872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p</a:t>
                </a:r>
              </a:p>
            </p:txBody>
          </p:sp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AC5522CF-2F27-4450-A111-E2A4FFDB6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1776"/>
                <a:ext cx="43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kumimoji="1" lang="en-US" altLang="zh-CN" sz="2800" baseline="-250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n</a:t>
                </a:r>
                <a:endParaRPr kumimoji="1" lang="en-US" altLang="zh-CN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Line 8">
                <a:extLst>
                  <a:ext uri="{FF2B5EF4-FFF2-40B4-BE49-F238E27FC236}">
                    <a16:creationId xmlns:a16="http://schemas.microsoft.com/office/drawing/2014/main" id="{FF3B6AF0-DE85-43FD-B7E1-CC8311E0E7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112"/>
                <a:ext cx="76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Line 9">
                <a:extLst>
                  <a:ext uri="{FF2B5EF4-FFF2-40B4-BE49-F238E27FC236}">
                    <a16:creationId xmlns:a16="http://schemas.microsoft.com/office/drawing/2014/main" id="{63942E14-A2D7-4C43-872B-AB14FA784C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38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Oval 11">
                <a:extLst>
                  <a:ext uri="{FF2B5EF4-FFF2-40B4-BE49-F238E27FC236}">
                    <a16:creationId xmlns:a16="http://schemas.microsoft.com/office/drawing/2014/main" id="{6E28EA45-6631-4F0B-94B1-A2CE5995E0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1632"/>
                <a:ext cx="1680" cy="1680"/>
              </a:xfrm>
              <a:prstGeom prst="ellipse">
                <a:avLst/>
              </a:prstGeom>
              <a:solidFill>
                <a:schemeClr val="bg1"/>
              </a:solidFill>
              <a:ln w="412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13">
                <a:extLst>
                  <a:ext uri="{FF2B5EF4-FFF2-40B4-BE49-F238E27FC236}">
                    <a16:creationId xmlns:a16="http://schemas.microsoft.com/office/drawing/2014/main" id="{A8260EBB-C4A9-46C7-9D50-22A6DC3856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2" y="2417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4" name="Line 15">
                <a:extLst>
                  <a:ext uri="{FF2B5EF4-FFF2-40B4-BE49-F238E27FC236}">
                    <a16:creationId xmlns:a16="http://schemas.microsoft.com/office/drawing/2014/main" id="{69C2362B-FF99-4B7E-B9DB-54F1409917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79" y="2441"/>
                <a:ext cx="1086" cy="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 Box 16">
                <a:extLst>
                  <a:ext uri="{FF2B5EF4-FFF2-40B4-BE49-F238E27FC236}">
                    <a16:creationId xmlns:a16="http://schemas.microsoft.com/office/drawing/2014/main" id="{8C2AD494-062D-41D1-B577-DD4BE395B0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9" y="1825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R</a:t>
                </a:r>
              </a:p>
            </p:txBody>
          </p:sp>
          <p:sp>
            <p:nvSpPr>
              <p:cNvPr id="16" name="Line 17">
                <a:extLst>
                  <a:ext uri="{FF2B5EF4-FFF2-40B4-BE49-F238E27FC236}">
                    <a16:creationId xmlns:a16="http://schemas.microsoft.com/office/drawing/2014/main" id="{56E23126-1E8E-461A-BC44-717B5C4517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38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" name="Group 44">
              <a:extLst>
                <a:ext uri="{FF2B5EF4-FFF2-40B4-BE49-F238E27FC236}">
                  <a16:creationId xmlns:a16="http://schemas.microsoft.com/office/drawing/2014/main" id="{DCBB38F0-DAB2-4FF2-8476-1E2D2D3C6D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93228" y="879510"/>
              <a:ext cx="738188" cy="912814"/>
              <a:chOff x="5116" y="1578"/>
              <a:chExt cx="465" cy="575"/>
            </a:xfrm>
          </p:grpSpPr>
          <p:sp>
            <p:nvSpPr>
              <p:cNvPr id="18" name="Line 26">
                <a:extLst>
                  <a:ext uri="{FF2B5EF4-FFF2-40B4-BE49-F238E27FC236}">
                    <a16:creationId xmlns:a16="http://schemas.microsoft.com/office/drawing/2014/main" id="{6D272FDC-D62E-4300-99F5-DC748C089D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116" y="1734"/>
                <a:ext cx="144" cy="336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 i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27">
                <a:extLst>
                  <a:ext uri="{FF2B5EF4-FFF2-40B4-BE49-F238E27FC236}">
                    <a16:creationId xmlns:a16="http://schemas.microsoft.com/office/drawing/2014/main" id="{E4EEB72F-278A-4E5E-B4D7-528B5E70E1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4" y="1843"/>
                <a:ext cx="240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6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P</a:t>
                </a:r>
              </a:p>
            </p:txBody>
          </p:sp>
          <p:graphicFrame>
            <p:nvGraphicFramePr>
              <p:cNvPr id="20" name="Object 28">
                <a:extLst>
                  <a:ext uri="{FF2B5EF4-FFF2-40B4-BE49-F238E27FC236}">
                    <a16:creationId xmlns:a16="http://schemas.microsoft.com/office/drawing/2014/main" id="{C151EFDE-54FA-4E43-B4DD-CC6D1A7E4CD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06430331"/>
                  </p:ext>
                </p:extLst>
              </p:nvPr>
            </p:nvGraphicFramePr>
            <p:xfrm>
              <a:off x="5170" y="1578"/>
              <a:ext cx="411" cy="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94" name="Equation" r:id="rId3" imgW="266400" imgH="177480" progId="Equation.DSMT4">
                      <p:embed/>
                    </p:oleObj>
                  </mc:Choice>
                  <mc:Fallback>
                    <p:oleObj name="Equation" r:id="rId3" imgW="266400" imgH="177480" progId="Equation.DSMT4">
                      <p:embed/>
                      <p:pic>
                        <p:nvPicPr>
                          <p:cNvPr id="29" name="Object 28">
                            <a:extLst>
                              <a:ext uri="{FF2B5EF4-FFF2-40B4-BE49-F238E27FC236}">
                                <a16:creationId xmlns:a16="http://schemas.microsoft.com/office/drawing/2014/main" id="{E12C2BD9-02AB-4FDD-A867-B7FD7DBDBE9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70" y="1578"/>
                            <a:ext cx="411" cy="2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5" name="Group 33">
              <a:extLst>
                <a:ext uri="{FF2B5EF4-FFF2-40B4-BE49-F238E27FC236}">
                  <a16:creationId xmlns:a16="http://schemas.microsoft.com/office/drawing/2014/main" id="{F05D8CCA-5DBD-463F-BFDB-AFCC847C19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58173" y="1543082"/>
              <a:ext cx="1247775" cy="630238"/>
              <a:chOff x="4464" y="3482"/>
              <a:chExt cx="768" cy="406"/>
            </a:xfrm>
          </p:grpSpPr>
          <p:sp>
            <p:nvSpPr>
              <p:cNvPr id="26" name="Line 34">
                <a:extLst>
                  <a:ext uri="{FF2B5EF4-FFF2-40B4-BE49-F238E27FC236}">
                    <a16:creationId xmlns:a16="http://schemas.microsoft.com/office/drawing/2014/main" id="{6E2E66A1-6B99-4C60-8809-D452D0B694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3552"/>
                <a:ext cx="768" cy="3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 i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7" name="Object 35">
                <a:extLst>
                  <a:ext uri="{FF2B5EF4-FFF2-40B4-BE49-F238E27FC236}">
                    <a16:creationId xmlns:a16="http://schemas.microsoft.com/office/drawing/2014/main" id="{1A237CAA-35F9-49F3-833E-9CE24EA545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44974515"/>
                  </p:ext>
                </p:extLst>
              </p:nvPr>
            </p:nvGraphicFramePr>
            <p:xfrm>
              <a:off x="4721" y="3482"/>
              <a:ext cx="177" cy="2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595" name="Equation" r:id="rId5" imgW="126720" imgH="164880" progId="Equation.DSMT4">
                      <p:embed/>
                    </p:oleObj>
                  </mc:Choice>
                  <mc:Fallback>
                    <p:oleObj name="Equation" r:id="rId5" imgW="126720" imgH="164880" progId="Equation.DSMT4">
                      <p:embed/>
                      <p:pic>
                        <p:nvPicPr>
                          <p:cNvPr id="36" name="Object 35">
                            <a:extLst>
                              <a:ext uri="{FF2B5EF4-FFF2-40B4-BE49-F238E27FC236}">
                                <a16:creationId xmlns:a16="http://schemas.microsoft.com/office/drawing/2014/main" id="{D7DF5B08-EB5D-45CF-BF4B-C4EC90EE7F3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21" y="3482"/>
                            <a:ext cx="177" cy="2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2" name="对象 31">
              <a:extLst>
                <a:ext uri="{FF2B5EF4-FFF2-40B4-BE49-F238E27FC236}">
                  <a16:creationId xmlns:a16="http://schemas.microsoft.com/office/drawing/2014/main" id="{04C92F6E-D78A-46CF-86D5-3CB1DAD969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7075700"/>
                </p:ext>
              </p:extLst>
            </p:nvPr>
          </p:nvGraphicFramePr>
          <p:xfrm>
            <a:off x="7626850" y="1828901"/>
            <a:ext cx="307296" cy="390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6" name="Equation" r:id="rId7" imgW="139680" imgH="177480" progId="Equation.DSMT4">
                    <p:embed/>
                  </p:oleObj>
                </mc:Choice>
                <mc:Fallback>
                  <p:oleObj name="Equation" r:id="rId7" imgW="1396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626850" y="1828901"/>
                          <a:ext cx="307296" cy="3904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Text Box 2">
            <a:extLst>
              <a:ext uri="{FF2B5EF4-FFF2-40B4-BE49-F238E27FC236}">
                <a16:creationId xmlns:a16="http://schemas.microsoft.com/office/drawing/2014/main" id="{2823CA39-3CAB-4750-A9BA-632A2CE47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83" y="356290"/>
            <a:ext cx="5958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二、圆周运动的角量描述（极坐标系）</a:t>
            </a:r>
          </a:p>
        </p:txBody>
      </p:sp>
      <p:sp>
        <p:nvSpPr>
          <p:cNvPr id="35" name="Text Box 40">
            <a:extLst>
              <a:ext uri="{FF2B5EF4-FFF2-40B4-BE49-F238E27FC236}">
                <a16:creationId xmlns:a16="http://schemas.microsoft.com/office/drawing/2014/main" id="{3EED797F-B8CA-4F4E-B115-37C1CA599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71" y="1061580"/>
            <a:ext cx="472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以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点为极点，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轴为极轴，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构建极坐标。只有极角随时间变化，用极坐标系更方便。</a:t>
            </a:r>
          </a:p>
        </p:txBody>
      </p:sp>
      <p:graphicFrame>
        <p:nvGraphicFramePr>
          <p:cNvPr id="36" name="Object 2">
            <a:extLst>
              <a:ext uri="{FF2B5EF4-FFF2-40B4-BE49-F238E27FC236}">
                <a16:creationId xmlns:a16="http://schemas.microsoft.com/office/drawing/2014/main" id="{B21E5CA1-61F4-448F-9179-24891E3B1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294814"/>
              </p:ext>
            </p:extLst>
          </p:nvPr>
        </p:nvGraphicFramePr>
        <p:xfrm>
          <a:off x="946727" y="2568463"/>
          <a:ext cx="36925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" name="Equation" r:id="rId9" imgW="1663560" imgH="406080" progId="Equation.DSMT4">
                  <p:embed/>
                </p:oleObj>
              </mc:Choice>
              <mc:Fallback>
                <p:oleObj name="Equation" r:id="rId9" imgW="1663560" imgH="406080" progId="Equation.DSMT4">
                  <p:embed/>
                  <p:pic>
                    <p:nvPicPr>
                      <p:cNvPr id="25" name="Object 2">
                        <a:extLst>
                          <a:ext uri="{FF2B5EF4-FFF2-40B4-BE49-F238E27FC236}">
                            <a16:creationId xmlns:a16="http://schemas.microsoft.com/office/drawing/2014/main" id="{81A38F78-6A7A-4561-97B9-A9ED2FE96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727" y="2568463"/>
                        <a:ext cx="369252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组合 38">
            <a:extLst>
              <a:ext uri="{FF2B5EF4-FFF2-40B4-BE49-F238E27FC236}">
                <a16:creationId xmlns:a16="http://schemas.microsoft.com/office/drawing/2014/main" id="{09D6BC57-49FB-40EA-85B9-3BC32117D124}"/>
              </a:ext>
            </a:extLst>
          </p:cNvPr>
          <p:cNvGrpSpPr/>
          <p:nvPr/>
        </p:nvGrpSpPr>
        <p:grpSpPr>
          <a:xfrm>
            <a:off x="500571" y="3592051"/>
            <a:ext cx="5570756" cy="523220"/>
            <a:chOff x="753688" y="3760032"/>
            <a:chExt cx="5570756" cy="523220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5ADB3A11-9D3E-4059-B550-494969EDD91C}"/>
                </a:ext>
              </a:extLst>
            </p:cNvPr>
            <p:cNvSpPr txBox="1"/>
            <p:nvPr/>
          </p:nvSpPr>
          <p:spPr>
            <a:xfrm>
              <a:off x="753688" y="3760032"/>
              <a:ext cx="55707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大小：       ，方向：圆周切线方向</a:t>
              </a:r>
            </a:p>
          </p:txBody>
        </p:sp>
        <p:graphicFrame>
          <p:nvGraphicFramePr>
            <p:cNvPr id="38" name="Object 28">
              <a:extLst>
                <a:ext uri="{FF2B5EF4-FFF2-40B4-BE49-F238E27FC236}">
                  <a16:creationId xmlns:a16="http://schemas.microsoft.com/office/drawing/2014/main" id="{EB28E117-AA3A-45F8-BC5B-69CD3C4679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5724063"/>
                </p:ext>
              </p:extLst>
            </p:nvPr>
          </p:nvGraphicFramePr>
          <p:xfrm>
            <a:off x="1863804" y="3816854"/>
            <a:ext cx="652463" cy="409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8" name="Equation" r:id="rId11" imgW="266400" imgH="177480" progId="Equation.DSMT4">
                    <p:embed/>
                  </p:oleObj>
                </mc:Choice>
                <mc:Fallback>
                  <p:oleObj name="Equation" r:id="rId11" imgW="266400" imgH="177480" progId="Equation.DSMT4">
                    <p:embed/>
                    <p:pic>
                      <p:nvPicPr>
                        <p:cNvPr id="20" name="Object 28">
                          <a:extLst>
                            <a:ext uri="{FF2B5EF4-FFF2-40B4-BE49-F238E27FC236}">
                              <a16:creationId xmlns:a16="http://schemas.microsoft.com/office/drawing/2014/main" id="{C151EFDE-54FA-4E43-B4DD-CC6D1A7E4CD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3804" y="3816854"/>
                          <a:ext cx="652463" cy="409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" name="Object 4">
            <a:extLst>
              <a:ext uri="{FF2B5EF4-FFF2-40B4-BE49-F238E27FC236}">
                <a16:creationId xmlns:a16="http://schemas.microsoft.com/office/drawing/2014/main" id="{40035B7B-EF82-4EA2-B7BF-A81674C414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323425"/>
              </p:ext>
            </p:extLst>
          </p:nvPr>
        </p:nvGraphicFramePr>
        <p:xfrm>
          <a:off x="935031" y="4150504"/>
          <a:ext cx="5779015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9" name="Equation" r:id="rId13" imgW="2603160" imgH="419040" progId="Equation.DSMT4">
                  <p:embed/>
                </p:oleObj>
              </mc:Choice>
              <mc:Fallback>
                <p:oleObj name="Equation" r:id="rId13" imgW="2603160" imgH="419040" progId="Equation.DSMT4">
                  <p:embed/>
                  <p:pic>
                    <p:nvPicPr>
                      <p:cNvPr id="778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1" y="4150504"/>
                        <a:ext cx="5779015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9">
            <a:extLst>
              <a:ext uri="{FF2B5EF4-FFF2-40B4-BE49-F238E27FC236}">
                <a16:creationId xmlns:a16="http://schemas.microsoft.com/office/drawing/2014/main" id="{6845C728-A847-4001-98E5-B69FCEB7C9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311964"/>
              </p:ext>
            </p:extLst>
          </p:nvPr>
        </p:nvGraphicFramePr>
        <p:xfrm>
          <a:off x="1164145" y="5116006"/>
          <a:ext cx="6003926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0" name="Equation" r:id="rId15" imgW="2705040" imgH="419040" progId="Equation.DSMT4">
                  <p:embed/>
                </p:oleObj>
              </mc:Choice>
              <mc:Fallback>
                <p:oleObj name="Equation" r:id="rId15" imgW="2705040" imgH="419040" progId="Equation.DSMT4">
                  <p:embed/>
                  <p:pic>
                    <p:nvPicPr>
                      <p:cNvPr id="778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145" y="5116006"/>
                        <a:ext cx="6003926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655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  <p:bldP spid="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0C5996-5FAD-4C1C-8360-3DD38CDF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FB4DA18-5741-4E78-A3D7-47F283DB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16</a:t>
            </a:fld>
            <a:endParaRPr lang="zh-CN" alt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F5DA119-7670-4E08-82C7-F1143B796F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250995"/>
              </p:ext>
            </p:extLst>
          </p:nvPr>
        </p:nvGraphicFramePr>
        <p:xfrm>
          <a:off x="3443288" y="327661"/>
          <a:ext cx="2931466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5" name="Equation" r:id="rId3" imgW="1320480" imgH="419040" progId="Equation.DSMT4">
                  <p:embed/>
                </p:oleObj>
              </mc:Choice>
              <mc:Fallback>
                <p:oleObj name="Equation" r:id="rId3" imgW="1320480" imgH="419040" progId="Equation.DSMT4">
                  <p:embed/>
                  <p:pic>
                    <p:nvPicPr>
                      <p:cNvPr id="778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327661"/>
                        <a:ext cx="2931466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4">
            <a:extLst>
              <a:ext uri="{FF2B5EF4-FFF2-40B4-BE49-F238E27FC236}">
                <a16:creationId xmlns:a16="http://schemas.microsoft.com/office/drawing/2014/main" id="{1EA3A92C-1A16-4221-977A-EA83D3F80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913" y="572193"/>
            <a:ext cx="2398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向心加速度：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7D39A86E-C0E6-406B-8052-95CEFE4B82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63967"/>
              </p:ext>
            </p:extLst>
          </p:nvPr>
        </p:nvGraphicFramePr>
        <p:xfrm>
          <a:off x="3443288" y="1259911"/>
          <a:ext cx="1888510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6" name="Equation" r:id="rId5" imgW="850680" imgH="228600" progId="Equation.DSMT4">
                  <p:embed/>
                </p:oleObj>
              </mc:Choice>
              <mc:Fallback>
                <p:oleObj name="Equation" r:id="rId5" imgW="850680" imgH="228600" progId="Equation.DSMT4">
                  <p:embed/>
                  <p:pic>
                    <p:nvPicPr>
                      <p:cNvPr id="778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1259911"/>
                        <a:ext cx="1888510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6">
            <a:extLst>
              <a:ext uri="{FF2B5EF4-FFF2-40B4-BE49-F238E27FC236}">
                <a16:creationId xmlns:a16="http://schemas.microsoft.com/office/drawing/2014/main" id="{AFD500CD-3240-4600-B2EB-AEBB173BD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913" y="1248290"/>
            <a:ext cx="2327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切向加速度：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41EEBEA4-F2E0-4AAC-BE00-69F752705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07" y="1966153"/>
            <a:ext cx="751609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圆周运动中，速度与加速度只与角速度和角加速度有关。因此，对于圆周运动和其他转动问题，常用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角量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来描述运动状态。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C16ACBDE-FB51-4B0D-A1DF-9F0FDA065053}"/>
              </a:ext>
            </a:extLst>
          </p:cNvPr>
          <p:cNvGrpSpPr/>
          <p:nvPr/>
        </p:nvGrpSpPr>
        <p:grpSpPr>
          <a:xfrm>
            <a:off x="2955914" y="3467868"/>
            <a:ext cx="2894276" cy="1138112"/>
            <a:chOff x="1586623" y="3651077"/>
            <a:chExt cx="2894276" cy="1138112"/>
          </a:xfrm>
        </p:grpSpPr>
        <p:sp>
          <p:nvSpPr>
            <p:cNvPr id="9" name="Text Box 3">
              <a:extLst>
                <a:ext uri="{FF2B5EF4-FFF2-40B4-BE49-F238E27FC236}">
                  <a16:creationId xmlns:a16="http://schemas.microsoft.com/office/drawing/2014/main" id="{8E3DA880-5CBD-492D-A2DE-FD19F8664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623" y="4270076"/>
              <a:ext cx="1493705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角量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：</a:t>
              </a:r>
              <a:endParaRPr kumimoji="1" lang="zh-CN" altLang="en-US" sz="2800" b="1" i="1" dirty="0"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endParaRPr>
            </a:p>
          </p:txBody>
        </p:sp>
        <p:graphicFrame>
          <p:nvGraphicFramePr>
            <p:cNvPr id="10" name="Object 4">
              <a:extLst>
                <a:ext uri="{FF2B5EF4-FFF2-40B4-BE49-F238E27FC236}">
                  <a16:creationId xmlns:a16="http://schemas.microsoft.com/office/drawing/2014/main" id="{D69ADF71-2E07-45A5-B122-F482CAA3BE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7830258"/>
                </p:ext>
              </p:extLst>
            </p:nvPr>
          </p:nvGraphicFramePr>
          <p:xfrm>
            <a:off x="3057524" y="3693244"/>
            <a:ext cx="1353046" cy="3940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67" name="Equation" r:id="rId7" imgW="609480" imgH="177480" progId="Equation.DSMT4">
                    <p:embed/>
                  </p:oleObj>
                </mc:Choice>
                <mc:Fallback>
                  <p:oleObj name="Equation" r:id="rId7" imgW="609480" imgH="177480" progId="Equation.DSMT4">
                    <p:embed/>
                    <p:pic>
                      <p:nvPicPr>
                        <p:cNvPr id="58372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7524" y="3693244"/>
                          <a:ext cx="1353046" cy="3940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28">
              <a:extLst>
                <a:ext uri="{FF2B5EF4-FFF2-40B4-BE49-F238E27FC236}">
                  <a16:creationId xmlns:a16="http://schemas.microsoft.com/office/drawing/2014/main" id="{36F58C03-62DF-471A-A975-E26072895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6623" y="3651077"/>
              <a:ext cx="1981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线量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：</a:t>
              </a:r>
            </a:p>
          </p:txBody>
        </p:sp>
        <p:graphicFrame>
          <p:nvGraphicFramePr>
            <p:cNvPr id="16" name="Object 4">
              <a:extLst>
                <a:ext uri="{FF2B5EF4-FFF2-40B4-BE49-F238E27FC236}">
                  <a16:creationId xmlns:a16="http://schemas.microsoft.com/office/drawing/2014/main" id="{4095E753-059F-4AD6-A537-9F78EE4154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9979285"/>
                </p:ext>
              </p:extLst>
            </p:nvPr>
          </p:nvGraphicFramePr>
          <p:xfrm>
            <a:off x="2987194" y="4332916"/>
            <a:ext cx="1493705" cy="450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68" name="Equation" r:id="rId9" imgW="672840" imgH="203040" progId="Equation.DSMT4">
                    <p:embed/>
                  </p:oleObj>
                </mc:Choice>
                <mc:Fallback>
                  <p:oleObj name="Equation" r:id="rId9" imgW="672840" imgH="203040" progId="Equation.DSMT4">
                    <p:embed/>
                    <p:pic>
                      <p:nvPicPr>
                        <p:cNvPr id="10" name="Object 4">
                          <a:extLst>
                            <a:ext uri="{FF2B5EF4-FFF2-40B4-BE49-F238E27FC236}">
                              <a16:creationId xmlns:a16="http://schemas.microsoft.com/office/drawing/2014/main" id="{D69ADF71-2E07-45A5-B122-F482CAA3BE7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194" y="4332916"/>
                          <a:ext cx="1493705" cy="4507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EB5DBBA6-E08B-4ABB-8895-FD475FE9986C}"/>
              </a:ext>
            </a:extLst>
          </p:cNvPr>
          <p:cNvGrpSpPr/>
          <p:nvPr/>
        </p:nvGrpSpPr>
        <p:grpSpPr>
          <a:xfrm>
            <a:off x="1536438" y="4855239"/>
            <a:ext cx="6071123" cy="1485699"/>
            <a:chOff x="1404970" y="4874093"/>
            <a:chExt cx="6071123" cy="1485699"/>
          </a:xfrm>
        </p:grpSpPr>
        <p:sp>
          <p:nvSpPr>
            <p:cNvPr id="12" name="Text Box 36">
              <a:extLst>
                <a:ext uri="{FF2B5EF4-FFF2-40B4-BE49-F238E27FC236}">
                  <a16:creationId xmlns:a16="http://schemas.microsoft.com/office/drawing/2014/main" id="{D149B364-E582-47C7-B395-12AAA67F57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1754" y="4874093"/>
              <a:ext cx="594332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角位置： </a:t>
              </a:r>
              <a:r>
                <a:rPr kumimoji="1" lang="zh-CN" altLang="en-US" sz="2800" b="1" i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                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角位移：</a:t>
              </a:r>
              <a:r>
                <a:rPr kumimoji="1" lang="zh-CN" altLang="en-US" sz="2800" b="1" i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</a:t>
              </a:r>
            </a:p>
          </p:txBody>
        </p:sp>
        <p:grpSp>
          <p:nvGrpSpPr>
            <p:cNvPr id="13" name="Group 61">
              <a:extLst>
                <a:ext uri="{FF2B5EF4-FFF2-40B4-BE49-F238E27FC236}">
                  <a16:creationId xmlns:a16="http://schemas.microsoft.com/office/drawing/2014/main" id="{67B8D309-E0B4-4D99-A517-03C527E685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4970" y="5486598"/>
              <a:ext cx="2651028" cy="873194"/>
              <a:chOff x="192" y="1824"/>
              <a:chExt cx="1741" cy="524"/>
            </a:xfrm>
          </p:grpSpPr>
          <p:sp>
            <p:nvSpPr>
              <p:cNvPr id="14" name="Text Box 38">
                <a:extLst>
                  <a:ext uri="{FF2B5EF4-FFF2-40B4-BE49-F238E27FC236}">
                    <a16:creationId xmlns:a16="http://schemas.microsoft.com/office/drawing/2014/main" id="{271CB375-3CEF-4CE8-985F-D7E07B6CEC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1920"/>
                <a:ext cx="1392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800" b="1" dirty="0">
                    <a:latin typeface="华文楷体" panose="02010600040101010101" pitchFamily="2" charset="-122"/>
                    <a:ea typeface="华文楷体" panose="02010600040101010101" pitchFamily="2" charset="-122"/>
                    <a:sym typeface="Symbol" pitchFamily="18" charset="2"/>
                  </a:rPr>
                  <a:t>角速度：</a:t>
                </a:r>
                <a:endParaRPr kumimoji="1" lang="zh-CN" altLang="en-US" sz="2800" b="1" i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endParaRPr>
              </a:p>
            </p:txBody>
          </p:sp>
          <p:graphicFrame>
            <p:nvGraphicFramePr>
              <p:cNvPr id="15" name="Object 60">
                <a:extLst>
                  <a:ext uri="{FF2B5EF4-FFF2-40B4-BE49-F238E27FC236}">
                    <a16:creationId xmlns:a16="http://schemas.microsoft.com/office/drawing/2014/main" id="{3E54DFED-82AC-42B1-A4BB-19B017097D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46882437"/>
                  </p:ext>
                </p:extLst>
              </p:nvPr>
            </p:nvGraphicFramePr>
            <p:xfrm>
              <a:off x="1192" y="1824"/>
              <a:ext cx="741" cy="5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69" name="Equation" r:id="rId11" imgW="507960" imgH="393480" progId="Equation.DSMT4">
                      <p:embed/>
                    </p:oleObj>
                  </mc:Choice>
                  <mc:Fallback>
                    <p:oleObj name="Equation" r:id="rId11" imgW="507960" imgH="393480" progId="Equation.DSMT4">
                      <p:embed/>
                      <p:pic>
                        <p:nvPicPr>
                          <p:cNvPr id="58428" name="Object 6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92" y="1824"/>
                            <a:ext cx="741" cy="5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8" name="Group 61">
              <a:extLst>
                <a:ext uri="{FF2B5EF4-FFF2-40B4-BE49-F238E27FC236}">
                  <a16:creationId xmlns:a16="http://schemas.microsoft.com/office/drawing/2014/main" id="{3BD311A1-A523-4150-AAEA-70F8F4BAEF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5751" y="5453569"/>
              <a:ext cx="2940342" cy="873194"/>
              <a:chOff x="192" y="1824"/>
              <a:chExt cx="1931" cy="524"/>
            </a:xfrm>
          </p:grpSpPr>
          <p:sp>
            <p:nvSpPr>
              <p:cNvPr id="19" name="Text Box 38">
                <a:extLst>
                  <a:ext uri="{FF2B5EF4-FFF2-40B4-BE49-F238E27FC236}">
                    <a16:creationId xmlns:a16="http://schemas.microsoft.com/office/drawing/2014/main" id="{21939954-289D-4688-94D1-177909DFF5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1920"/>
                <a:ext cx="1392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800" b="1" dirty="0">
                    <a:latin typeface="华文楷体" panose="02010600040101010101" pitchFamily="2" charset="-122"/>
                    <a:ea typeface="华文楷体" panose="02010600040101010101" pitchFamily="2" charset="-122"/>
                    <a:sym typeface="Symbol" pitchFamily="18" charset="2"/>
                  </a:rPr>
                  <a:t>角加速度：</a:t>
                </a:r>
                <a:endParaRPr kumimoji="1" lang="zh-CN" altLang="en-US" sz="2800" b="1" i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endParaRPr>
              </a:p>
            </p:txBody>
          </p:sp>
          <p:graphicFrame>
            <p:nvGraphicFramePr>
              <p:cNvPr id="20" name="Object 60">
                <a:extLst>
                  <a:ext uri="{FF2B5EF4-FFF2-40B4-BE49-F238E27FC236}">
                    <a16:creationId xmlns:a16="http://schemas.microsoft.com/office/drawing/2014/main" id="{41D944C1-8F37-4999-83E8-7B47631C75E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97449914"/>
                  </p:ext>
                </p:extLst>
              </p:nvPr>
            </p:nvGraphicFramePr>
            <p:xfrm>
              <a:off x="1346" y="1824"/>
              <a:ext cx="777" cy="5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70" name="Equation" r:id="rId13" imgW="533160" imgH="393480" progId="Equation.DSMT4">
                      <p:embed/>
                    </p:oleObj>
                  </mc:Choice>
                  <mc:Fallback>
                    <p:oleObj name="Equation" r:id="rId13" imgW="533160" imgH="393480" progId="Equation.DSMT4">
                      <p:embed/>
                      <p:pic>
                        <p:nvPicPr>
                          <p:cNvPr id="15" name="Object 60">
                            <a:extLst>
                              <a:ext uri="{FF2B5EF4-FFF2-40B4-BE49-F238E27FC236}">
                                <a16:creationId xmlns:a16="http://schemas.microsoft.com/office/drawing/2014/main" id="{3E54DFED-82AC-42B1-A4BB-19B017097D2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46" y="1824"/>
                            <a:ext cx="777" cy="5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77554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331DEA7-DD3D-49EB-898D-D40E2535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1E254A6-A692-4CF4-A62F-4CD0FFCF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17</a:t>
            </a:fld>
            <a:endParaRPr lang="zh-CN" altLang="en-US"/>
          </a:p>
        </p:txBody>
      </p:sp>
      <p:graphicFrame>
        <p:nvGraphicFramePr>
          <p:cNvPr id="4" name="Object 14">
            <a:extLst>
              <a:ext uri="{FF2B5EF4-FFF2-40B4-BE49-F238E27FC236}">
                <a16:creationId xmlns:a16="http://schemas.microsoft.com/office/drawing/2014/main" id="{BFFB859B-F7FD-4F6B-B28C-92972342B8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170565"/>
              </p:ext>
            </p:extLst>
          </p:nvPr>
        </p:nvGraphicFramePr>
        <p:xfrm>
          <a:off x="4590402" y="1186196"/>
          <a:ext cx="930269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6" name="Equation" r:id="rId3" imgW="419040" imgH="228600" progId="Equation.DSMT4">
                  <p:embed/>
                </p:oleObj>
              </mc:Choice>
              <mc:Fallback>
                <p:oleObj name="Equation" r:id="rId3" imgW="419040" imgH="228600" progId="Equation.DSMT4">
                  <p:embed/>
                  <p:pic>
                    <p:nvPicPr>
                      <p:cNvPr id="645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402" y="1186196"/>
                        <a:ext cx="930269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5">
            <a:extLst>
              <a:ext uri="{FF2B5EF4-FFF2-40B4-BE49-F238E27FC236}">
                <a16:creationId xmlns:a16="http://schemas.microsoft.com/office/drawing/2014/main" id="{6FFE75E2-2BD9-4D12-9E13-2F917C3E4B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841681"/>
              </p:ext>
            </p:extLst>
          </p:nvPr>
        </p:nvGraphicFramePr>
        <p:xfrm>
          <a:off x="2071698" y="1173299"/>
          <a:ext cx="2198599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7" name="Equation" r:id="rId5" imgW="990360" imgH="241200" progId="Equation.DSMT4">
                  <p:embed/>
                </p:oleObj>
              </mc:Choice>
              <mc:Fallback>
                <p:oleObj name="Equation" r:id="rId5" imgW="990360" imgH="241200" progId="Equation.DSMT4">
                  <p:embed/>
                  <p:pic>
                    <p:nvPicPr>
                      <p:cNvPr id="645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98" y="1173299"/>
                        <a:ext cx="2198599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6">
            <a:extLst>
              <a:ext uri="{FF2B5EF4-FFF2-40B4-BE49-F238E27FC236}">
                <a16:creationId xmlns:a16="http://schemas.microsoft.com/office/drawing/2014/main" id="{533DD558-A97B-4911-A5F3-143989A9BC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792462"/>
              </p:ext>
            </p:extLst>
          </p:nvPr>
        </p:nvGraphicFramePr>
        <p:xfrm>
          <a:off x="4572000" y="497396"/>
          <a:ext cx="1747850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8" name="Equation" r:id="rId7" imgW="787320" imgH="228600" progId="Equation.DSMT4">
                  <p:embed/>
                </p:oleObj>
              </mc:Choice>
              <mc:Fallback>
                <p:oleObj name="Equation" r:id="rId7" imgW="787320" imgH="228600" progId="Equation.DSMT4">
                  <p:embed/>
                  <p:pic>
                    <p:nvPicPr>
                      <p:cNvPr id="645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7396"/>
                        <a:ext cx="1747850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>
            <a:extLst>
              <a:ext uri="{FF2B5EF4-FFF2-40B4-BE49-F238E27FC236}">
                <a16:creationId xmlns:a16="http://schemas.microsoft.com/office/drawing/2014/main" id="{DDDD2A5E-7CA3-4879-8F52-B3F537684F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247393"/>
              </p:ext>
            </p:extLst>
          </p:nvPr>
        </p:nvGraphicFramePr>
        <p:xfrm>
          <a:off x="3274093" y="488926"/>
          <a:ext cx="90149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9" name="Equation" r:id="rId9" imgW="406080" imgH="228600" progId="Equation.DSMT4">
                  <p:embed/>
                </p:oleObj>
              </mc:Choice>
              <mc:Fallback>
                <p:oleObj name="Equation" r:id="rId9" imgW="406080" imgH="228600" progId="Equation.DSMT4">
                  <p:embed/>
                  <p:pic>
                    <p:nvPicPr>
                      <p:cNvPr id="645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093" y="488926"/>
                        <a:ext cx="90149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8">
            <a:extLst>
              <a:ext uri="{FF2B5EF4-FFF2-40B4-BE49-F238E27FC236}">
                <a16:creationId xmlns:a16="http://schemas.microsoft.com/office/drawing/2014/main" id="{1384483E-D9C2-4E95-B113-FE96E9EC0A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760530"/>
              </p:ext>
            </p:extLst>
          </p:nvPr>
        </p:nvGraphicFramePr>
        <p:xfrm>
          <a:off x="2010281" y="1934578"/>
          <a:ext cx="4651344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0" name="Equation" r:id="rId11" imgW="2095200" imgH="228600" progId="Equation.DSMT4">
                  <p:embed/>
                </p:oleObj>
              </mc:Choice>
              <mc:Fallback>
                <p:oleObj name="Equation" r:id="rId11" imgW="2095200" imgH="228600" progId="Equation.DSMT4">
                  <p:embed/>
                  <p:pic>
                    <p:nvPicPr>
                      <p:cNvPr id="645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0281" y="1934578"/>
                        <a:ext cx="4651344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9">
            <a:extLst>
              <a:ext uri="{FF2B5EF4-FFF2-40B4-BE49-F238E27FC236}">
                <a16:creationId xmlns:a16="http://schemas.microsoft.com/office/drawing/2014/main" id="{471C2129-2B6A-4276-98A7-705D88DC2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121" y="488563"/>
            <a:ext cx="288032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匀速圆周运动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0BC1E746-0B94-4CBE-BAFE-F3A361A5D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121" y="2632900"/>
            <a:ext cx="7924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质点作匀变速圆周运动时</a:t>
            </a:r>
            <a:r>
              <a:rPr kumimoji="1" lang="zh-CN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，其角量的变化规律与匀变速直线运动中线量的规律相似，表示如下：</a:t>
            </a:r>
            <a:endParaRPr kumimoji="1"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3F6C0122-FD87-4619-A654-0050DD103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70" y="3696458"/>
            <a:ext cx="2209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匀变速圆周运动</a:t>
            </a:r>
            <a:endParaRPr kumimoji="1" lang="zh-CN" altLang="en-US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E6E26C65-ACE0-4799-8A1A-FFC4B032AF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807619"/>
              </p:ext>
            </p:extLst>
          </p:nvPr>
        </p:nvGraphicFramePr>
        <p:xfrm>
          <a:off x="2686050" y="5088157"/>
          <a:ext cx="2960237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1" name="Equation" r:id="rId13" imgW="1333440" imgH="241200" progId="Equation.DSMT4">
                  <p:embed/>
                </p:oleObj>
              </mc:Choice>
              <mc:Fallback>
                <p:oleObj name="Equation" r:id="rId13" imgW="1333440" imgH="241200" progId="Equation.DSMT4">
                  <p:embed/>
                  <p:pic>
                    <p:nvPicPr>
                      <p:cNvPr id="1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5088157"/>
                        <a:ext cx="2960237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40AB449F-F6EB-4E99-9E1F-470757AD95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374661"/>
              </p:ext>
            </p:extLst>
          </p:nvPr>
        </p:nvGraphicFramePr>
        <p:xfrm>
          <a:off x="3112275" y="4464878"/>
          <a:ext cx="1719079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2" name="Equation" r:id="rId15" imgW="774360" imgH="228600" progId="Equation.DSMT4">
                  <p:embed/>
                </p:oleObj>
              </mc:Choice>
              <mc:Fallback>
                <p:oleObj name="Equation" r:id="rId15" imgW="774360" imgH="22860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2275" y="4464878"/>
                        <a:ext cx="1719079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>
            <a:extLst>
              <a:ext uri="{FF2B5EF4-FFF2-40B4-BE49-F238E27FC236}">
                <a16:creationId xmlns:a16="http://schemas.microsoft.com/office/drawing/2014/main" id="{08D08790-848F-49B8-9BD6-11760C05E2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787006"/>
              </p:ext>
            </p:extLst>
          </p:nvPr>
        </p:nvGraphicFramePr>
        <p:xfrm>
          <a:off x="2786608" y="3533459"/>
          <a:ext cx="2734063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3" name="Equation" r:id="rId17" imgW="1231560" imgH="393480" progId="Equation.DSMT4">
                  <p:embed/>
                </p:oleObj>
              </mc:Choice>
              <mc:Fallback>
                <p:oleObj name="Equation" r:id="rId17" imgW="1231560" imgH="393480" progId="Equation.DSMT4">
                  <p:embed/>
                  <p:pic>
                    <p:nvPicPr>
                      <p:cNvPr id="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608" y="3533459"/>
                        <a:ext cx="2734063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>
            <a:extLst>
              <a:ext uri="{FF2B5EF4-FFF2-40B4-BE49-F238E27FC236}">
                <a16:creationId xmlns:a16="http://schemas.microsoft.com/office/drawing/2014/main" id="{A8878272-DC06-4F6D-A7C2-5549AC4076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194959"/>
              </p:ext>
            </p:extLst>
          </p:nvPr>
        </p:nvGraphicFramePr>
        <p:xfrm>
          <a:off x="2554813" y="5733072"/>
          <a:ext cx="3241555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4" name="Equation" r:id="rId19" imgW="1460160" imgH="228600" progId="Equation.DSMT4">
                  <p:embed/>
                </p:oleObj>
              </mc:Choice>
              <mc:Fallback>
                <p:oleObj name="Equation" r:id="rId19" imgW="1460160" imgH="228600" progId="Equation.DSMT4">
                  <p:embed/>
                  <p:pic>
                    <p:nvPicPr>
                      <p:cNvPr id="2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813" y="5733072"/>
                        <a:ext cx="3241555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8">
            <a:extLst>
              <a:ext uri="{FF2B5EF4-FFF2-40B4-BE49-F238E27FC236}">
                <a16:creationId xmlns:a16="http://schemas.microsoft.com/office/drawing/2014/main" id="{B2AF2E89-0DF2-4EDB-8E04-105B7B095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585" y="5645574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书</a:t>
            </a:r>
            <a:r>
              <a:rPr kumimoji="1" lang="zh-CN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例2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.7</a:t>
            </a:r>
          </a:p>
        </p:txBody>
      </p:sp>
    </p:spTree>
    <p:extLst>
      <p:ext uri="{BB962C8B-B14F-4D97-AF65-F5344CB8AC3E}">
        <p14:creationId xmlns:p14="http://schemas.microsoft.com/office/powerpoint/2010/main" val="19748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1464AD4-16BD-450B-8FCA-5C3A56E9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3F8D643-4413-423B-AA3B-7A64D31D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1A98D692-56D3-4D05-AEC2-3E749DD38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39" y="527565"/>
            <a:ext cx="5958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三、角速度和角加速度的矢量形式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A79F7A38-A1AD-4894-B0E6-55DDE39913E3}"/>
              </a:ext>
            </a:extLst>
          </p:cNvPr>
          <p:cNvGrpSpPr/>
          <p:nvPr/>
        </p:nvGrpSpPr>
        <p:grpSpPr>
          <a:xfrm>
            <a:off x="1229044" y="1130810"/>
            <a:ext cx="5503225" cy="1031051"/>
            <a:chOff x="535200" y="1464238"/>
            <a:chExt cx="5503225" cy="1031051"/>
          </a:xfrm>
        </p:grpSpPr>
        <p:sp>
          <p:nvSpPr>
            <p:cNvPr id="19" name="Text Box 38">
              <a:extLst>
                <a:ext uri="{FF2B5EF4-FFF2-40B4-BE49-F238E27FC236}">
                  <a16:creationId xmlns:a16="http://schemas.microsoft.com/office/drawing/2014/main" id="{39F182BF-8545-4454-8762-E61C870EC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00" y="1464238"/>
              <a:ext cx="5503225" cy="10310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定义角速度矢量     的方向：</a:t>
              </a:r>
              <a:endPara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endParaRPr>
            </a:p>
            <a:p>
              <a:pPr>
                <a:spcBef>
                  <a:spcPts val="6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与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圆周运动成右手螺旋关系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  <a:sym typeface="Symbol" pitchFamily="18" charset="2"/>
                </a:rPr>
                <a:t>。</a:t>
              </a:r>
            </a:p>
          </p:txBody>
        </p:sp>
        <p:graphicFrame>
          <p:nvGraphicFramePr>
            <p:cNvPr id="20" name="Object 63">
              <a:extLst>
                <a:ext uri="{FF2B5EF4-FFF2-40B4-BE49-F238E27FC236}">
                  <a16:creationId xmlns:a16="http://schemas.microsoft.com/office/drawing/2014/main" id="{938B8BB8-00CC-42BB-ADC4-2CBBFB3576B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9647018"/>
                </p:ext>
              </p:extLst>
            </p:nvPr>
          </p:nvGraphicFramePr>
          <p:xfrm>
            <a:off x="3166486" y="1506006"/>
            <a:ext cx="381000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72" name="Equation" r:id="rId3" imgW="152280" imgH="177480" progId="Equation.DSMT4">
                    <p:embed/>
                  </p:oleObj>
                </mc:Choice>
                <mc:Fallback>
                  <p:oleObj name="Equation" r:id="rId3" imgW="152280" imgH="177480" progId="Equation.DSMT4">
                    <p:embed/>
                    <p:pic>
                      <p:nvPicPr>
                        <p:cNvPr id="15" name="Object 63">
                          <a:extLst>
                            <a:ext uri="{FF2B5EF4-FFF2-40B4-BE49-F238E27FC236}">
                              <a16:creationId xmlns:a16="http://schemas.microsoft.com/office/drawing/2014/main" id="{3B4271D1-E871-48DC-AA4E-422BEEB54C3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6486" y="1506006"/>
                          <a:ext cx="381000" cy="442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66">
            <a:extLst>
              <a:ext uri="{FF2B5EF4-FFF2-40B4-BE49-F238E27FC236}">
                <a16:creationId xmlns:a16="http://schemas.microsoft.com/office/drawing/2014/main" id="{997D7935-0CBB-45D2-842B-510B2F6091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54872"/>
              </p:ext>
            </p:extLst>
          </p:nvPr>
        </p:nvGraphicFramePr>
        <p:xfrm>
          <a:off x="1315720" y="2954869"/>
          <a:ext cx="45085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3" name="Equation" r:id="rId5" imgW="2031840" imgH="241200" progId="Equation.DSMT4">
                  <p:embed/>
                </p:oleObj>
              </mc:Choice>
              <mc:Fallback>
                <p:oleObj name="Equation" r:id="rId5" imgW="2031840" imgH="241200" progId="Equation.DSMT4">
                  <p:embed/>
                  <p:pic>
                    <p:nvPicPr>
                      <p:cNvPr id="73794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720" y="2954869"/>
                        <a:ext cx="45085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>
            <a:extLst>
              <a:ext uri="{FF2B5EF4-FFF2-40B4-BE49-F238E27FC236}">
                <a16:creationId xmlns:a16="http://schemas.microsoft.com/office/drawing/2014/main" id="{50C829CF-AABD-4E07-81CA-6B9503910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787365"/>
              </p:ext>
            </p:extLst>
          </p:nvPr>
        </p:nvGraphicFramePr>
        <p:xfrm>
          <a:off x="1357173" y="3637225"/>
          <a:ext cx="43957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4" name="Equation" r:id="rId7" imgW="1981080" imgH="393480" progId="Equation.DSMT4">
                  <p:embed/>
                </p:oleObj>
              </mc:Choice>
              <mc:Fallback>
                <p:oleObj name="Equation" r:id="rId7" imgW="1981080" imgH="393480" progId="Equation.DSMT4">
                  <p:embed/>
                  <p:pic>
                    <p:nvPicPr>
                      <p:cNvPr id="5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173" y="3637225"/>
                        <a:ext cx="4395787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组合 28">
            <a:extLst>
              <a:ext uri="{FF2B5EF4-FFF2-40B4-BE49-F238E27FC236}">
                <a16:creationId xmlns:a16="http://schemas.microsoft.com/office/drawing/2014/main" id="{0BF447BE-B933-4836-BBDE-D900C490F122}"/>
              </a:ext>
            </a:extLst>
          </p:cNvPr>
          <p:cNvGrpSpPr/>
          <p:nvPr/>
        </p:nvGrpSpPr>
        <p:grpSpPr>
          <a:xfrm>
            <a:off x="1255574" y="4587931"/>
            <a:ext cx="4305074" cy="873526"/>
            <a:chOff x="901091" y="4336113"/>
            <a:chExt cx="4305074" cy="873526"/>
          </a:xfrm>
        </p:grpSpPr>
        <p:sp>
          <p:nvSpPr>
            <p:cNvPr id="25" name="Text Box 10">
              <a:extLst>
                <a:ext uri="{FF2B5EF4-FFF2-40B4-BE49-F238E27FC236}">
                  <a16:creationId xmlns:a16="http://schemas.microsoft.com/office/drawing/2014/main" id="{57F8596E-7D1B-4DC7-BC37-02278094A1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1091" y="4363288"/>
              <a:ext cx="3429000" cy="677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角加速度矢量形式</a:t>
              </a:r>
            </a:p>
          </p:txBody>
        </p:sp>
        <p:graphicFrame>
          <p:nvGraphicFramePr>
            <p:cNvPr id="26" name="Object 11">
              <a:extLst>
                <a:ext uri="{FF2B5EF4-FFF2-40B4-BE49-F238E27FC236}">
                  <a16:creationId xmlns:a16="http://schemas.microsoft.com/office/drawing/2014/main" id="{2E298E22-1B3E-449A-954D-D8CA5C2AC53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794472"/>
                </p:ext>
              </p:extLst>
            </p:nvPr>
          </p:nvGraphicFramePr>
          <p:xfrm>
            <a:off x="3937835" y="4336113"/>
            <a:ext cx="1268330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75" name="Equation" r:id="rId9" imgW="571320" imgH="393480" progId="Equation.DSMT4">
                    <p:embed/>
                  </p:oleObj>
                </mc:Choice>
                <mc:Fallback>
                  <p:oleObj name="Equation" r:id="rId9" imgW="571320" imgH="393480" progId="Equation.DSMT4">
                    <p:embed/>
                    <p:pic>
                      <p:nvPicPr>
                        <p:cNvPr id="55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835" y="4336113"/>
                          <a:ext cx="1268330" cy="873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" name="Object 13">
            <a:extLst>
              <a:ext uri="{FF2B5EF4-FFF2-40B4-BE49-F238E27FC236}">
                <a16:creationId xmlns:a16="http://schemas.microsoft.com/office/drawing/2014/main" id="{76C1F1F7-1E84-4E89-89BF-74A4ECC5F9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688578"/>
              </p:ext>
            </p:extLst>
          </p:nvPr>
        </p:nvGraphicFramePr>
        <p:xfrm>
          <a:off x="1710511" y="5583991"/>
          <a:ext cx="3326270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6" name="Equation" r:id="rId11" imgW="1498320" imgH="228600" progId="Equation.DSMT4">
                  <p:embed/>
                </p:oleObj>
              </mc:Choice>
              <mc:Fallback>
                <p:oleObj name="Equation" r:id="rId11" imgW="1498320" imgH="228600" progId="Equation.DSMT4">
                  <p:embed/>
                  <p:pic>
                    <p:nvPicPr>
                      <p:cNvPr id="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511" y="5583991"/>
                        <a:ext cx="3326270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组合 30">
            <a:extLst>
              <a:ext uri="{FF2B5EF4-FFF2-40B4-BE49-F238E27FC236}">
                <a16:creationId xmlns:a16="http://schemas.microsoft.com/office/drawing/2014/main" id="{CBD2CE49-3CF2-4501-AB2E-9618A5286F8C}"/>
              </a:ext>
            </a:extLst>
          </p:cNvPr>
          <p:cNvGrpSpPr/>
          <p:nvPr/>
        </p:nvGrpSpPr>
        <p:grpSpPr>
          <a:xfrm>
            <a:off x="1600459" y="2307750"/>
            <a:ext cx="3361047" cy="523220"/>
            <a:chOff x="1249326" y="2379949"/>
            <a:chExt cx="3361047" cy="523220"/>
          </a:xfrm>
        </p:grpSpPr>
        <p:graphicFrame>
          <p:nvGraphicFramePr>
            <p:cNvPr id="22" name="Object 38">
              <a:extLst>
                <a:ext uri="{FF2B5EF4-FFF2-40B4-BE49-F238E27FC236}">
                  <a16:creationId xmlns:a16="http://schemas.microsoft.com/office/drawing/2014/main" id="{77F8F494-DF78-4C18-8B2B-A2B031598D5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5479575"/>
                </p:ext>
              </p:extLst>
            </p:nvPr>
          </p:nvGraphicFramePr>
          <p:xfrm>
            <a:off x="3229355" y="2379949"/>
            <a:ext cx="1381018" cy="450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77" name="Equation" r:id="rId13" imgW="622080" imgH="203040" progId="Equation.DSMT4">
                    <p:embed/>
                  </p:oleObj>
                </mc:Choice>
                <mc:Fallback>
                  <p:oleObj name="Equation" r:id="rId13" imgW="622080" imgH="203040" progId="Equation.DSMT4">
                    <p:embed/>
                    <p:pic>
                      <p:nvPicPr>
                        <p:cNvPr id="73766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9355" y="2379949"/>
                          <a:ext cx="1381018" cy="4507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904BE7B4-A64E-4566-8AC0-5C14E32C8CE5}"/>
                </a:ext>
              </a:extLst>
            </p:cNvPr>
            <p:cNvSpPr txBox="1"/>
            <p:nvPr/>
          </p:nvSpPr>
          <p:spPr>
            <a:xfrm>
              <a:off x="1249326" y="2379949"/>
              <a:ext cx="1980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质点速度：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FB21683C-6AC0-4E35-BF4D-281F09ECD136}"/>
              </a:ext>
            </a:extLst>
          </p:cNvPr>
          <p:cNvGrpSpPr/>
          <p:nvPr/>
        </p:nvGrpSpPr>
        <p:grpSpPr>
          <a:xfrm>
            <a:off x="6732269" y="949782"/>
            <a:ext cx="1455738" cy="4511675"/>
            <a:chOff x="6732269" y="949782"/>
            <a:chExt cx="1455738" cy="4511675"/>
          </a:xfrm>
        </p:grpSpPr>
        <p:grpSp>
          <p:nvGrpSpPr>
            <p:cNvPr id="4" name="Group 67">
              <a:extLst>
                <a:ext uri="{FF2B5EF4-FFF2-40B4-BE49-F238E27FC236}">
                  <a16:creationId xmlns:a16="http://schemas.microsoft.com/office/drawing/2014/main" id="{B35EEDA5-C72A-46ED-8AAF-36A0495FB1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32269" y="949782"/>
              <a:ext cx="1455738" cy="4511675"/>
              <a:chOff x="475" y="1286"/>
              <a:chExt cx="917" cy="2842"/>
            </a:xfrm>
          </p:grpSpPr>
          <p:sp>
            <p:nvSpPr>
              <p:cNvPr id="5" name="Oval 53">
                <a:extLst>
                  <a:ext uri="{FF2B5EF4-FFF2-40B4-BE49-F238E27FC236}">
                    <a16:creationId xmlns:a16="http://schemas.microsoft.com/office/drawing/2014/main" id="{BCCB5811-8D8A-4FF0-88BC-4919106DF6A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" y="2501"/>
                <a:ext cx="917" cy="2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1" lang="zh-CN" altLang="zh-CN" sz="2800" b="1">
                  <a:solidFill>
                    <a:schemeClr val="tx2"/>
                  </a:solidFill>
                  <a:latin typeface="Times New Roman" pitchFamily="18" charset="0"/>
                  <a:ea typeface="楷体_GB2312" pitchFamily="49" charset="-122"/>
                </a:endParaRPr>
              </a:p>
            </p:txBody>
          </p:sp>
          <p:sp>
            <p:nvSpPr>
              <p:cNvPr id="6" name="Freeform 54">
                <a:extLst>
                  <a:ext uri="{FF2B5EF4-FFF2-40B4-BE49-F238E27FC236}">
                    <a16:creationId xmlns:a16="http://schemas.microsoft.com/office/drawing/2014/main" id="{D52698C8-6F66-41BF-BF5E-0AED7DBDC9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33" y="1395"/>
                <a:ext cx="3" cy="1225"/>
              </a:xfrm>
              <a:custGeom>
                <a:avLst/>
                <a:gdLst>
                  <a:gd name="T0" fmla="*/ 3 w 3"/>
                  <a:gd name="T1" fmla="*/ 1225 h 1225"/>
                  <a:gd name="T2" fmla="*/ 0 w 3"/>
                  <a:gd name="T3" fmla="*/ 0 h 1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225">
                    <a:moveTo>
                      <a:pt x="3" y="1225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" name="Freeform 55">
                <a:extLst>
                  <a:ext uri="{FF2B5EF4-FFF2-40B4-BE49-F238E27FC236}">
                    <a16:creationId xmlns:a16="http://schemas.microsoft.com/office/drawing/2014/main" id="{052A9196-1424-4561-8C97-60C5B8C15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" y="2750"/>
                <a:ext cx="1" cy="1378"/>
              </a:xfrm>
              <a:custGeom>
                <a:avLst/>
                <a:gdLst>
                  <a:gd name="T0" fmla="*/ 0 w 6"/>
                  <a:gd name="T1" fmla="*/ 1111 h 1111"/>
                  <a:gd name="T2" fmla="*/ 6 w 6"/>
                  <a:gd name="T3" fmla="*/ 0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" h="1111">
                    <a:moveTo>
                      <a:pt x="0" y="1111"/>
                    </a:moveTo>
                    <a:lnTo>
                      <a:pt x="6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" name="Freeform 56">
                <a:extLst>
                  <a:ext uri="{FF2B5EF4-FFF2-40B4-BE49-F238E27FC236}">
                    <a16:creationId xmlns:a16="http://schemas.microsoft.com/office/drawing/2014/main" id="{BE57E8DF-FB5E-424C-BFD2-D6E2F092EB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20" y="1728"/>
                <a:ext cx="540" cy="238"/>
              </a:xfrm>
              <a:custGeom>
                <a:avLst/>
                <a:gdLst>
                  <a:gd name="T0" fmla="*/ 90 w 444"/>
                  <a:gd name="T1" fmla="*/ 30 h 192"/>
                  <a:gd name="T2" fmla="*/ 210 w 444"/>
                  <a:gd name="T3" fmla="*/ 174 h 192"/>
                  <a:gd name="T4" fmla="*/ 228 w 444"/>
                  <a:gd name="T5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4" h="192">
                    <a:moveTo>
                      <a:pt x="90" y="30"/>
                    </a:moveTo>
                    <a:cubicBezTo>
                      <a:pt x="0" y="108"/>
                      <a:pt x="90" y="192"/>
                      <a:pt x="210" y="174"/>
                    </a:cubicBezTo>
                    <a:cubicBezTo>
                      <a:pt x="330" y="156"/>
                      <a:pt x="444" y="102"/>
                      <a:pt x="228" y="0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" name="Freeform 57">
                <a:extLst>
                  <a:ext uri="{FF2B5EF4-FFF2-40B4-BE49-F238E27FC236}">
                    <a16:creationId xmlns:a16="http://schemas.microsoft.com/office/drawing/2014/main" id="{014D7AE2-D5F0-4F99-9184-4DC181A992F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936" y="2620"/>
                <a:ext cx="447" cy="1"/>
              </a:xfrm>
              <a:custGeom>
                <a:avLst/>
                <a:gdLst>
                  <a:gd name="T0" fmla="*/ 0 w 360"/>
                  <a:gd name="T1" fmla="*/ 0 h 1"/>
                  <a:gd name="T2" fmla="*/ 360 w 360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0" h="1">
                    <a:moveTo>
                      <a:pt x="0" y="0"/>
                    </a:moveTo>
                    <a:lnTo>
                      <a:pt x="360" y="0"/>
                    </a:ln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0" name="Object 58">
                <a:extLst>
                  <a:ext uri="{FF2B5EF4-FFF2-40B4-BE49-F238E27FC236}">
                    <a16:creationId xmlns:a16="http://schemas.microsoft.com/office/drawing/2014/main" id="{860B6177-AE00-4A12-B598-A1B96129A3B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3503438"/>
                  </p:ext>
                </p:extLst>
              </p:nvPr>
            </p:nvGraphicFramePr>
            <p:xfrm>
              <a:off x="973" y="1330"/>
              <a:ext cx="227" cy="3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778" name="Equation" r:id="rId15" imgW="114120" imgH="139680" progId="Equation.DSMT4">
                      <p:embed/>
                    </p:oleObj>
                  </mc:Choice>
                  <mc:Fallback>
                    <p:oleObj name="Equation" r:id="rId15" imgW="114120" imgH="139680" progId="Equation.DSMT4">
                      <p:embed/>
                      <p:pic>
                        <p:nvPicPr>
                          <p:cNvPr id="73786" name="Object 5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3" y="1330"/>
                            <a:ext cx="227" cy="3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Text Box 59">
                <a:extLst>
                  <a:ext uri="{FF2B5EF4-FFF2-40B4-BE49-F238E27FC236}">
                    <a16:creationId xmlns:a16="http://schemas.microsoft.com/office/drawing/2014/main" id="{584B3F15-E5C7-44A3-B42B-532E0C35EE15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90" y="3449"/>
                <a:ext cx="41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800" b="1" i="1" dirty="0">
                    <a:latin typeface="Times New Roman" pitchFamily="18" charset="0"/>
                    <a:ea typeface="楷体_GB2312" pitchFamily="49" charset="-122"/>
                    <a:sym typeface="Symbol" pitchFamily="18" charset="2"/>
                  </a:rPr>
                  <a:t>O</a:t>
                </a:r>
                <a:endParaRPr kumimoji="1" lang="en-US" altLang="zh-CN" sz="2800" b="1" dirty="0">
                  <a:latin typeface="Times New Roman" pitchFamily="18" charset="0"/>
                  <a:ea typeface="楷体_GB2312" pitchFamily="49" charset="-122"/>
                </a:endParaRPr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6EEAA3C0-7FA4-4F5B-81A4-3C1C1F7DB4D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943" y="2624"/>
                <a:ext cx="448" cy="10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3" name="Object 61">
                <a:extLst>
                  <a:ext uri="{FF2B5EF4-FFF2-40B4-BE49-F238E27FC236}">
                    <a16:creationId xmlns:a16="http://schemas.microsoft.com/office/drawing/2014/main" id="{BA91BD74-2A82-44EA-B9FB-60AF450E0E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84231368"/>
                  </p:ext>
                </p:extLst>
              </p:nvPr>
            </p:nvGraphicFramePr>
            <p:xfrm>
              <a:off x="1003" y="2594"/>
              <a:ext cx="260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779" name="Equation" r:id="rId17" imgW="164880" imgH="190440" progId="Equation.DSMT4">
                      <p:embed/>
                    </p:oleObj>
                  </mc:Choice>
                  <mc:Fallback>
                    <p:oleObj name="Equation" r:id="rId17" imgW="164880" imgH="190440" progId="Equation.DSMT4">
                      <p:embed/>
                      <p:pic>
                        <p:nvPicPr>
                          <p:cNvPr id="73789" name="Object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03" y="2594"/>
                            <a:ext cx="260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62">
                <a:extLst>
                  <a:ext uri="{FF2B5EF4-FFF2-40B4-BE49-F238E27FC236}">
                    <a16:creationId xmlns:a16="http://schemas.microsoft.com/office/drawing/2014/main" id="{62F76FE7-21B6-4271-B45A-F5C3C41D920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53070138"/>
                  </p:ext>
                </p:extLst>
              </p:nvPr>
            </p:nvGraphicFramePr>
            <p:xfrm>
              <a:off x="1175" y="3008"/>
              <a:ext cx="200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780" name="Equation" r:id="rId19" imgW="126720" imgH="164880" progId="Equation.DSMT4">
                      <p:embed/>
                    </p:oleObj>
                  </mc:Choice>
                  <mc:Fallback>
                    <p:oleObj name="Equation" r:id="rId19" imgW="126720" imgH="164880" progId="Equation.DSMT4">
                      <p:embed/>
                      <p:pic>
                        <p:nvPicPr>
                          <p:cNvPr id="73790" name="Object 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75" y="3008"/>
                            <a:ext cx="200" cy="2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63">
                <a:extLst>
                  <a:ext uri="{FF2B5EF4-FFF2-40B4-BE49-F238E27FC236}">
                    <a16:creationId xmlns:a16="http://schemas.microsoft.com/office/drawing/2014/main" id="{3B4271D1-E871-48DC-AA4E-422BEEB54C3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89063828"/>
                  </p:ext>
                </p:extLst>
              </p:nvPr>
            </p:nvGraphicFramePr>
            <p:xfrm>
              <a:off x="559" y="1286"/>
              <a:ext cx="240" cy="2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781" name="Equation" r:id="rId21" imgW="152280" imgH="177480" progId="Equation.DSMT4">
                      <p:embed/>
                    </p:oleObj>
                  </mc:Choice>
                  <mc:Fallback>
                    <p:oleObj name="Equation" r:id="rId21" imgW="152280" imgH="177480" progId="Equation.DSMT4">
                      <p:embed/>
                      <p:pic>
                        <p:nvPicPr>
                          <p:cNvPr id="73791" name="Object 6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9" y="1286"/>
                            <a:ext cx="240" cy="2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Line 64">
                <a:extLst>
                  <a:ext uri="{FF2B5EF4-FFF2-40B4-BE49-F238E27FC236}">
                    <a16:creationId xmlns:a16="http://schemas.microsoft.com/office/drawing/2014/main" id="{3FEAF721-F0FA-4B1A-B310-E90D34597F5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20971546" flipH="1" flipV="1">
                <a:off x="1310" y="2403"/>
                <a:ext cx="72" cy="2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7" name="Object 65">
                <a:extLst>
                  <a:ext uri="{FF2B5EF4-FFF2-40B4-BE49-F238E27FC236}">
                    <a16:creationId xmlns:a16="http://schemas.microsoft.com/office/drawing/2014/main" id="{F7A822B7-2176-4B40-87FE-CD0BE7C789A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1618141"/>
                  </p:ext>
                </p:extLst>
              </p:nvPr>
            </p:nvGraphicFramePr>
            <p:xfrm>
              <a:off x="1012" y="2146"/>
              <a:ext cx="288" cy="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782" name="Equation" r:id="rId22" imgW="126720" imgH="177480" progId="Equation.DSMT4">
                      <p:embed/>
                    </p:oleObj>
                  </mc:Choice>
                  <mc:Fallback>
                    <p:oleObj name="Equation" r:id="rId22" imgW="126720" imgH="177480" progId="Equation.DSMT4">
                      <p:embed/>
                      <p:pic>
                        <p:nvPicPr>
                          <p:cNvPr id="73793" name="Object 6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12" y="2146"/>
                            <a:ext cx="288" cy="3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2" name="Text Box 59">
              <a:extLst>
                <a:ext uri="{FF2B5EF4-FFF2-40B4-BE49-F238E27FC236}">
                  <a16:creationId xmlns:a16="http://schemas.microsoft.com/office/drawing/2014/main" id="{11AAA21F-4848-471B-96B6-9C77684FB5F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916249" y="2850648"/>
              <a:ext cx="66198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 i="1" dirty="0"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O'</a:t>
              </a:r>
              <a:endParaRPr kumimoji="1" lang="en-US" altLang="zh-CN" sz="2800" b="1" dirty="0">
                <a:latin typeface="Times New Roman" pitchFamily="18" charset="0"/>
                <a:ea typeface="楷体_GB2312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728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82C105-3231-4BF6-A420-43FD6BD4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82E8439-4426-4FE3-9F4B-8F02F794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3747D772-462E-4AF2-8877-D55D8A600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" y="391511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2.3.3   </a:t>
            </a: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自然坐标系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1B5722B-CF62-4050-B32D-186B3C36723B}"/>
              </a:ext>
            </a:extLst>
          </p:cNvPr>
          <p:cNvSpPr txBox="1"/>
          <p:nvPr/>
        </p:nvSpPr>
        <p:spPr>
          <a:xfrm>
            <a:off x="416560" y="1068004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自然坐标系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：轨迹已知的情况下，沿着运动轨迹建立起来的坐标系。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854939EB-AB1B-4C16-B4A2-FF84231D7E53}"/>
              </a:ext>
            </a:extLst>
          </p:cNvPr>
          <p:cNvGrpSpPr/>
          <p:nvPr/>
        </p:nvGrpSpPr>
        <p:grpSpPr>
          <a:xfrm>
            <a:off x="6352953" y="1732531"/>
            <a:ext cx="2057400" cy="2163762"/>
            <a:chOff x="6140863" y="1854518"/>
            <a:chExt cx="2057400" cy="2163762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BCD2D60A-B05F-47D7-A716-8F5A2190C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0863" y="2808625"/>
              <a:ext cx="2057400" cy="1082046"/>
            </a:xfrm>
            <a:custGeom>
              <a:avLst/>
              <a:gdLst>
                <a:gd name="T0" fmla="*/ 3 w 1617"/>
                <a:gd name="T1" fmla="*/ 1180 h 1180"/>
                <a:gd name="T2" fmla="*/ 70 w 1617"/>
                <a:gd name="T3" fmla="*/ 636 h 1180"/>
                <a:gd name="T4" fmla="*/ 425 w 1617"/>
                <a:gd name="T5" fmla="*/ 147 h 1180"/>
                <a:gd name="T6" fmla="*/ 992 w 1617"/>
                <a:gd name="T7" fmla="*/ 14 h 1180"/>
                <a:gd name="T8" fmla="*/ 1617 w 1617"/>
                <a:gd name="T9" fmla="*/ 65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7" h="1180">
                  <a:moveTo>
                    <a:pt x="3" y="1180"/>
                  </a:moveTo>
                  <a:cubicBezTo>
                    <a:pt x="14" y="1089"/>
                    <a:pt x="0" y="808"/>
                    <a:pt x="70" y="636"/>
                  </a:cubicBezTo>
                  <a:cubicBezTo>
                    <a:pt x="140" y="464"/>
                    <a:pt x="271" y="251"/>
                    <a:pt x="425" y="147"/>
                  </a:cubicBezTo>
                  <a:cubicBezTo>
                    <a:pt x="579" y="43"/>
                    <a:pt x="793" y="28"/>
                    <a:pt x="992" y="14"/>
                  </a:cubicBezTo>
                  <a:cubicBezTo>
                    <a:pt x="1191" y="0"/>
                    <a:pt x="1487" y="55"/>
                    <a:pt x="1617" y="65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66">
              <a:extLst>
                <a:ext uri="{FF2B5EF4-FFF2-40B4-BE49-F238E27FC236}">
                  <a16:creationId xmlns:a16="http://schemas.microsoft.com/office/drawing/2014/main" id="{BBB1A20D-459C-4B6E-90E0-8C20775A36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05563" y="3154680"/>
              <a:ext cx="1301750" cy="863600"/>
              <a:chOff x="3888" y="1920"/>
              <a:chExt cx="820" cy="544"/>
            </a:xfrm>
          </p:grpSpPr>
          <p:sp>
            <p:nvSpPr>
              <p:cNvPr id="8" name="Line 9">
                <a:extLst>
                  <a:ext uri="{FF2B5EF4-FFF2-40B4-BE49-F238E27FC236}">
                    <a16:creationId xmlns:a16="http://schemas.microsoft.com/office/drawing/2014/main" id="{F03ED90E-4668-40DD-8D59-18BF102838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920"/>
                <a:ext cx="620" cy="544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9" name="Object 24">
                <a:extLst>
                  <a:ext uri="{FF2B5EF4-FFF2-40B4-BE49-F238E27FC236}">
                    <a16:creationId xmlns:a16="http://schemas.microsoft.com/office/drawing/2014/main" id="{FAEC59E3-6E47-4B84-A0AD-ED43A2BCBB5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5184961"/>
                  </p:ext>
                </p:extLst>
              </p:nvPr>
            </p:nvGraphicFramePr>
            <p:xfrm>
              <a:off x="4508" y="2096"/>
              <a:ext cx="200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549" name="Equation" r:id="rId3" imgW="126720" imgH="190440" progId="Equation.DSMT4">
                      <p:embed/>
                    </p:oleObj>
                  </mc:Choice>
                  <mc:Fallback>
                    <p:oleObj name="Equation" r:id="rId3" imgW="126720" imgH="190440" progId="Equation.DSMT4">
                      <p:embed/>
                      <p:pic>
                        <p:nvPicPr>
                          <p:cNvPr id="412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08" y="2096"/>
                            <a:ext cx="200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65">
              <a:extLst>
                <a:ext uri="{FF2B5EF4-FFF2-40B4-BE49-F238E27FC236}">
                  <a16:creationId xmlns:a16="http://schemas.microsoft.com/office/drawing/2014/main" id="{E26E879C-39EA-439E-A709-D826BBE6C1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05563" y="1854518"/>
              <a:ext cx="984250" cy="1300163"/>
              <a:chOff x="3888" y="1101"/>
              <a:chExt cx="620" cy="819"/>
            </a:xfrm>
          </p:grpSpPr>
          <p:sp>
            <p:nvSpPr>
              <p:cNvPr id="11" name="Line 8">
                <a:extLst>
                  <a:ext uri="{FF2B5EF4-FFF2-40B4-BE49-F238E27FC236}">
                    <a16:creationId xmlns:a16="http://schemas.microsoft.com/office/drawing/2014/main" id="{49D9E2C1-7844-4AAE-8960-A985B0DC1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8" y="1314"/>
                <a:ext cx="620" cy="60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2" name="Object 25">
                <a:extLst>
                  <a:ext uri="{FF2B5EF4-FFF2-40B4-BE49-F238E27FC236}">
                    <a16:creationId xmlns:a16="http://schemas.microsoft.com/office/drawing/2014/main" id="{DDEAAB37-B915-4928-B831-3B98B5DF24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3140266"/>
                  </p:ext>
                </p:extLst>
              </p:nvPr>
            </p:nvGraphicFramePr>
            <p:xfrm>
              <a:off x="4196" y="1101"/>
              <a:ext cx="200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550" name="Equation" r:id="rId5" imgW="126720" imgH="190440" progId="Equation.DSMT4">
                      <p:embed/>
                    </p:oleObj>
                  </mc:Choice>
                  <mc:Fallback>
                    <p:oleObj name="Equation" r:id="rId5" imgW="126720" imgH="190440" progId="Equation.DSMT4">
                      <p:embed/>
                      <p:pic>
                        <p:nvPicPr>
                          <p:cNvPr id="4121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96" y="1101"/>
                            <a:ext cx="200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AA0648D1-F97B-4EEE-A2B6-8B46A82505C7}"/>
              </a:ext>
            </a:extLst>
          </p:cNvPr>
          <p:cNvGrpSpPr/>
          <p:nvPr/>
        </p:nvGrpSpPr>
        <p:grpSpPr>
          <a:xfrm>
            <a:off x="458470" y="2098995"/>
            <a:ext cx="5791200" cy="946150"/>
            <a:chOff x="416560" y="2300605"/>
            <a:chExt cx="5791200" cy="946150"/>
          </a:xfrm>
        </p:grpSpPr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C9533A4F-F1D3-45ED-80F9-7B2F089FF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560" y="2300605"/>
              <a:ext cx="5791200" cy="946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切向：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质点前进的方向，沿轨道</a:t>
              </a:r>
            </a:p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     的切线方向，单位矢量为</a:t>
              </a:r>
            </a:p>
          </p:txBody>
        </p:sp>
        <p:graphicFrame>
          <p:nvGraphicFramePr>
            <p:cNvPr id="18" name="Object 35">
              <a:extLst>
                <a:ext uri="{FF2B5EF4-FFF2-40B4-BE49-F238E27FC236}">
                  <a16:creationId xmlns:a16="http://schemas.microsoft.com/office/drawing/2014/main" id="{31107595-718A-4B3B-9689-27ABC9BEDD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7728879"/>
                </p:ext>
              </p:extLst>
            </p:nvPr>
          </p:nvGraphicFramePr>
          <p:xfrm>
            <a:off x="5469242" y="2773680"/>
            <a:ext cx="281318" cy="4227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1" name="Equation" r:id="rId7" imgW="126720" imgH="190440" progId="Equation.DSMT4">
                    <p:embed/>
                  </p:oleObj>
                </mc:Choice>
                <mc:Fallback>
                  <p:oleObj name="Equation" r:id="rId7" imgW="126720" imgH="190440" progId="Equation.DSMT4">
                    <p:embed/>
                    <p:pic>
                      <p:nvPicPr>
                        <p:cNvPr id="4131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9242" y="2773680"/>
                          <a:ext cx="281318" cy="4227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F40AB0A9-36A1-41D3-A20E-13A6352265C8}"/>
              </a:ext>
            </a:extLst>
          </p:cNvPr>
          <p:cNvGrpSpPr/>
          <p:nvPr/>
        </p:nvGrpSpPr>
        <p:grpSpPr>
          <a:xfrm>
            <a:off x="458470" y="3077143"/>
            <a:ext cx="5326062" cy="946150"/>
            <a:chOff x="424498" y="3215005"/>
            <a:chExt cx="5326062" cy="946150"/>
          </a:xfrm>
        </p:grpSpPr>
        <p:sp>
          <p:nvSpPr>
            <p:cNvPr id="16" name="Text Box 32">
              <a:extLst>
                <a:ext uri="{FF2B5EF4-FFF2-40B4-BE49-F238E27FC236}">
                  <a16:creationId xmlns:a16="http://schemas.microsoft.com/office/drawing/2014/main" id="{D01D753E-AE9E-463A-BE6F-A874987F78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498" y="3215005"/>
              <a:ext cx="5326062" cy="946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 dirty="0">
                  <a:solidFill>
                    <a:srgbClr val="9900CC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法向：</a:t>
              </a: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与切向垂直，指向曲线凹</a:t>
              </a:r>
            </a:p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     的一面。单位矢量为</a:t>
              </a:r>
            </a:p>
          </p:txBody>
        </p:sp>
        <p:graphicFrame>
          <p:nvGraphicFramePr>
            <p:cNvPr id="19" name="Object 39">
              <a:extLst>
                <a:ext uri="{FF2B5EF4-FFF2-40B4-BE49-F238E27FC236}">
                  <a16:creationId xmlns:a16="http://schemas.microsoft.com/office/drawing/2014/main" id="{7F89013C-CED9-415C-AEEA-D5B33D027D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4955643"/>
                </p:ext>
              </p:extLst>
            </p:nvPr>
          </p:nvGraphicFramePr>
          <p:xfrm>
            <a:off x="4842366" y="3688080"/>
            <a:ext cx="281318" cy="4227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2" name="Equation" r:id="rId9" imgW="126720" imgH="190440" progId="Equation.DSMT4">
                    <p:embed/>
                  </p:oleObj>
                </mc:Choice>
                <mc:Fallback>
                  <p:oleObj name="Equation" r:id="rId9" imgW="126720" imgH="190440" progId="Equation.DSMT4">
                    <p:embed/>
                    <p:pic>
                      <p:nvPicPr>
                        <p:cNvPr id="4135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2366" y="3688080"/>
                          <a:ext cx="281318" cy="4227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001C1A81-236C-4305-9554-FF096EBAFFC8}"/>
              </a:ext>
            </a:extLst>
          </p:cNvPr>
          <p:cNvSpPr txBox="1"/>
          <p:nvPr/>
        </p:nvSpPr>
        <p:spPr>
          <a:xfrm>
            <a:off x="458470" y="4164011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单位矢量依赖于质点位置，随时间变化。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FB48FE12-AB19-4732-929B-D18ADCE014A4}"/>
              </a:ext>
            </a:extLst>
          </p:cNvPr>
          <p:cNvSpPr txBox="1"/>
          <p:nvPr/>
        </p:nvSpPr>
        <p:spPr>
          <a:xfrm>
            <a:off x="458470" y="4850714"/>
            <a:ext cx="5511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质点的位置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：由路程方程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决定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E0C3CC0A-6E68-4608-AFB2-9B28E53BB6F3}"/>
              </a:ext>
            </a:extLst>
          </p:cNvPr>
          <p:cNvGrpSpPr/>
          <p:nvPr/>
        </p:nvGrpSpPr>
        <p:grpSpPr>
          <a:xfrm>
            <a:off x="458470" y="5272894"/>
            <a:ext cx="6199133" cy="873526"/>
            <a:chOff x="458470" y="5130010"/>
            <a:chExt cx="6199133" cy="873526"/>
          </a:xfrm>
        </p:grpSpPr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53FC642E-3182-413B-8AEE-0512F3D750CA}"/>
                </a:ext>
              </a:extLst>
            </p:cNvPr>
            <p:cNvSpPr txBox="1"/>
            <p:nvPr/>
          </p:nvSpPr>
          <p:spPr>
            <a:xfrm>
              <a:off x="458470" y="5280336"/>
              <a:ext cx="61991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质点的速度</a:t>
              </a:r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：大小               方向：切向</a:t>
              </a:r>
            </a:p>
          </p:txBody>
        </p:sp>
        <p:graphicFrame>
          <p:nvGraphicFramePr>
            <p:cNvPr id="25" name="对象 24">
              <a:extLst>
                <a:ext uri="{FF2B5EF4-FFF2-40B4-BE49-F238E27FC236}">
                  <a16:creationId xmlns:a16="http://schemas.microsoft.com/office/drawing/2014/main" id="{54470809-0E23-4655-9152-A62FFC5145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4746624"/>
                </p:ext>
              </p:extLst>
            </p:nvPr>
          </p:nvGraphicFramePr>
          <p:xfrm>
            <a:off x="3558036" y="5130010"/>
            <a:ext cx="958241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3" name="Equation" r:id="rId11" imgW="431640" imgH="393480" progId="Equation.DSMT4">
                    <p:embed/>
                  </p:oleObj>
                </mc:Choice>
                <mc:Fallback>
                  <p:oleObj name="Equation" r:id="rId11" imgW="43164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558036" y="5130010"/>
                          <a:ext cx="958241" cy="8735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8942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2139351"/>
            <a:ext cx="9144000" cy="1802921"/>
          </a:xfrm>
          <a:prstGeom prst="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第二章 质点力学 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D491-5CC9-4FFB-A60A-D28FD5C115B1}" type="datetime1">
              <a:rPr lang="zh-CN" altLang="en-US" smtClean="0"/>
              <a:t>2020/3/2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903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9BD38DB-E093-437D-A58F-15D3E48E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71A573D-1BB1-4913-B866-0DF046ED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20</a:t>
            </a:fld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19D30341-01DF-4E9A-9858-318C386FB26A}"/>
              </a:ext>
            </a:extLst>
          </p:cNvPr>
          <p:cNvGrpSpPr/>
          <p:nvPr/>
        </p:nvGrpSpPr>
        <p:grpSpPr>
          <a:xfrm>
            <a:off x="819888" y="506902"/>
            <a:ext cx="4354363" cy="873125"/>
            <a:chOff x="729600" y="4036072"/>
            <a:chExt cx="4354363" cy="873125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42EB7FC3-739B-4D24-A6D0-B226F094FA05}"/>
                </a:ext>
              </a:extLst>
            </p:cNvPr>
            <p:cNvSpPr txBox="1"/>
            <p:nvPr/>
          </p:nvSpPr>
          <p:spPr>
            <a:xfrm>
              <a:off x="729600" y="4211024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质点的速度</a:t>
              </a:r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：</a:t>
              </a:r>
            </a:p>
          </p:txBody>
        </p:sp>
        <p:graphicFrame>
          <p:nvGraphicFramePr>
            <p:cNvPr id="6" name="对象 5">
              <a:extLst>
                <a:ext uri="{FF2B5EF4-FFF2-40B4-BE49-F238E27FC236}">
                  <a16:creationId xmlns:a16="http://schemas.microsoft.com/office/drawing/2014/main" id="{7C7F3541-3009-423D-A89F-3B324BBA571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083049"/>
                </p:ext>
              </p:extLst>
            </p:nvPr>
          </p:nvGraphicFramePr>
          <p:xfrm>
            <a:off x="3223413" y="4036072"/>
            <a:ext cx="1860550" cy="873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52" name="Equation" r:id="rId3" imgW="838080" imgH="393480" progId="Equation.DSMT4">
                    <p:embed/>
                  </p:oleObj>
                </mc:Choice>
                <mc:Fallback>
                  <p:oleObj name="Equation" r:id="rId3" imgW="838080" imgH="393480" progId="Equation.DSMT4">
                    <p:embed/>
                    <p:pic>
                      <p:nvPicPr>
                        <p:cNvPr id="25" name="对象 24">
                          <a:extLst>
                            <a:ext uri="{FF2B5EF4-FFF2-40B4-BE49-F238E27FC236}">
                              <a16:creationId xmlns:a16="http://schemas.microsoft.com/office/drawing/2014/main" id="{54470809-0E23-4655-9152-A62FFC51455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23413" y="4036072"/>
                          <a:ext cx="1860550" cy="873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9DB8E7DE-004A-4678-A635-0DD55B787CC9}"/>
              </a:ext>
            </a:extLst>
          </p:cNvPr>
          <p:cNvGrpSpPr/>
          <p:nvPr/>
        </p:nvGrpSpPr>
        <p:grpSpPr>
          <a:xfrm>
            <a:off x="606219" y="1562623"/>
            <a:ext cx="6925688" cy="873125"/>
            <a:chOff x="458470" y="5105383"/>
            <a:chExt cx="6925688" cy="873125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80C9961-4708-4A00-90A2-FCEDC186FC04}"/>
                </a:ext>
              </a:extLst>
            </p:cNvPr>
            <p:cNvSpPr txBox="1"/>
            <p:nvPr/>
          </p:nvSpPr>
          <p:spPr>
            <a:xfrm>
              <a:off x="458470" y="5280336"/>
              <a:ext cx="2698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质点的加速度</a:t>
              </a:r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：</a:t>
              </a:r>
            </a:p>
          </p:txBody>
        </p:sp>
        <p:graphicFrame>
          <p:nvGraphicFramePr>
            <p:cNvPr id="9" name="对象 8">
              <a:extLst>
                <a:ext uri="{FF2B5EF4-FFF2-40B4-BE49-F238E27FC236}">
                  <a16:creationId xmlns:a16="http://schemas.microsoft.com/office/drawing/2014/main" id="{9620F2A0-DBFE-4D62-A590-A79F6B6AB9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2181276"/>
                </p:ext>
              </p:extLst>
            </p:nvPr>
          </p:nvGraphicFramePr>
          <p:xfrm>
            <a:off x="3156645" y="5105383"/>
            <a:ext cx="4227513" cy="873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53" name="Equation" r:id="rId5" imgW="1904760" imgH="393480" progId="Equation.DSMT4">
                    <p:embed/>
                  </p:oleObj>
                </mc:Choice>
                <mc:Fallback>
                  <p:oleObj name="Equation" r:id="rId5" imgW="1904760" imgH="393480" progId="Equation.DSMT4">
                    <p:embed/>
                    <p:pic>
                      <p:nvPicPr>
                        <p:cNvPr id="6" name="对象 5">
                          <a:extLst>
                            <a:ext uri="{FF2B5EF4-FFF2-40B4-BE49-F238E27FC236}">
                              <a16:creationId xmlns:a16="http://schemas.microsoft.com/office/drawing/2014/main" id="{7C7F3541-3009-423D-A89F-3B324BBA571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156645" y="5105383"/>
                          <a:ext cx="4227513" cy="873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518FC457-A288-45B4-99FA-55E31F97F51D}"/>
              </a:ext>
            </a:extLst>
          </p:cNvPr>
          <p:cNvGrpSpPr/>
          <p:nvPr/>
        </p:nvGrpSpPr>
        <p:grpSpPr>
          <a:xfrm>
            <a:off x="6169116" y="2504508"/>
            <a:ext cx="1926433" cy="1680727"/>
            <a:chOff x="3315488" y="1368064"/>
            <a:chExt cx="1926433" cy="1680727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587F47F-CC8B-4CF3-9DA3-70400AE51C75}"/>
                </a:ext>
              </a:extLst>
            </p:cNvPr>
            <p:cNvGrpSpPr/>
            <p:nvPr/>
          </p:nvGrpSpPr>
          <p:grpSpPr>
            <a:xfrm>
              <a:off x="3315488" y="1368064"/>
              <a:ext cx="1926433" cy="1680727"/>
              <a:chOff x="5718687" y="3776450"/>
              <a:chExt cx="1926433" cy="1680727"/>
            </a:xfrm>
          </p:grpSpPr>
          <p:graphicFrame>
            <p:nvGraphicFramePr>
              <p:cNvPr id="13" name="Object 23">
                <a:extLst>
                  <a:ext uri="{FF2B5EF4-FFF2-40B4-BE49-F238E27FC236}">
                    <a16:creationId xmlns:a16="http://schemas.microsoft.com/office/drawing/2014/main" id="{85E9D5B2-7C3E-4104-8BB9-8955AA5240B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7283998"/>
                  </p:ext>
                </p:extLst>
              </p:nvPr>
            </p:nvGraphicFramePr>
            <p:xfrm>
              <a:off x="7329207" y="4401482"/>
              <a:ext cx="315913" cy="476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854" name="Equation" r:id="rId7" imgW="126720" imgH="190440" progId="Equation.DSMT4">
                      <p:embed/>
                    </p:oleObj>
                  </mc:Choice>
                  <mc:Fallback>
                    <p:oleObj name="Equation" r:id="rId7" imgW="126720" imgH="190440" progId="Equation.DSMT4">
                      <p:embed/>
                      <p:pic>
                        <p:nvPicPr>
                          <p:cNvPr id="22" name="Object 23">
                            <a:extLst>
                              <a:ext uri="{FF2B5EF4-FFF2-40B4-BE49-F238E27FC236}">
                                <a16:creationId xmlns:a16="http://schemas.microsoft.com/office/drawing/2014/main" id="{0FFCE113-04EC-4AC5-B62B-EE1F1C20B43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29207" y="4401482"/>
                            <a:ext cx="315913" cy="4762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26">
                <a:extLst>
                  <a:ext uri="{FF2B5EF4-FFF2-40B4-BE49-F238E27FC236}">
                    <a16:creationId xmlns:a16="http://schemas.microsoft.com/office/drawing/2014/main" id="{9E3404DA-4AE6-4EFF-8E18-A645D149FCE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5713561"/>
                  </p:ext>
                </p:extLst>
              </p:nvPr>
            </p:nvGraphicFramePr>
            <p:xfrm>
              <a:off x="5718687" y="4722967"/>
              <a:ext cx="1077913" cy="476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855" name="Equation" r:id="rId9" imgW="431640" imgH="190440" progId="Equation.DSMT4">
                      <p:embed/>
                    </p:oleObj>
                  </mc:Choice>
                  <mc:Fallback>
                    <p:oleObj name="Equation" r:id="rId9" imgW="431640" imgH="190440" progId="Equation.DSMT4">
                      <p:embed/>
                      <p:pic>
                        <p:nvPicPr>
                          <p:cNvPr id="25" name="Object 26">
                            <a:extLst>
                              <a:ext uri="{FF2B5EF4-FFF2-40B4-BE49-F238E27FC236}">
                                <a16:creationId xmlns:a16="http://schemas.microsoft.com/office/drawing/2014/main" id="{EF0A15A9-E04C-4F95-B2CF-64491F81DE7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18687" y="4722967"/>
                            <a:ext cx="1077913" cy="4762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30">
                <a:extLst>
                  <a:ext uri="{FF2B5EF4-FFF2-40B4-BE49-F238E27FC236}">
                    <a16:creationId xmlns:a16="http://schemas.microsoft.com/office/drawing/2014/main" id="{2ADA946D-A284-4986-97D2-8F41BAC439C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81141183"/>
                  </p:ext>
                </p:extLst>
              </p:nvPr>
            </p:nvGraphicFramePr>
            <p:xfrm>
              <a:off x="6022067" y="3776450"/>
              <a:ext cx="539750" cy="476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856" name="Equation" r:id="rId11" imgW="215640" imgH="190440" progId="Equation.DSMT4">
                      <p:embed/>
                    </p:oleObj>
                  </mc:Choice>
                  <mc:Fallback>
                    <p:oleObj name="Equation" r:id="rId11" imgW="215640" imgH="190440" progId="Equation.DSMT4">
                      <p:embed/>
                      <p:pic>
                        <p:nvPicPr>
                          <p:cNvPr id="29" name="Object 30">
                            <a:extLst>
                              <a:ext uri="{FF2B5EF4-FFF2-40B4-BE49-F238E27FC236}">
                                <a16:creationId xmlns:a16="http://schemas.microsoft.com/office/drawing/2014/main" id="{992A3B42-269D-4F3B-B89A-2A7DC9251AB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22067" y="3776450"/>
                            <a:ext cx="539750" cy="4762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6" name="直接箭头连接符 15">
                <a:extLst>
                  <a:ext uri="{FF2B5EF4-FFF2-40B4-BE49-F238E27FC236}">
                    <a16:creationId xmlns:a16="http://schemas.microsoft.com/office/drawing/2014/main" id="{4256B409-8750-402D-866D-5D10DF5735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08495" y="4094416"/>
                <a:ext cx="678668" cy="1362761"/>
              </a:xfrm>
              <a:prstGeom prst="straightConnector1">
                <a:avLst/>
              </a:prstGeom>
              <a:ln w="34925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箭头连接符 16">
                <a:extLst>
                  <a:ext uri="{FF2B5EF4-FFF2-40B4-BE49-F238E27FC236}">
                    <a16:creationId xmlns:a16="http://schemas.microsoft.com/office/drawing/2014/main" id="{088DA66A-2B8D-470F-9AD3-6534C8D436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01577" y="4542880"/>
                <a:ext cx="1085586" cy="914297"/>
              </a:xfrm>
              <a:prstGeom prst="straightConnector1">
                <a:avLst/>
              </a:prstGeom>
              <a:ln w="34925">
                <a:solidFill>
                  <a:srgbClr val="99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>
                <a:extLst>
                  <a:ext uri="{FF2B5EF4-FFF2-40B4-BE49-F238E27FC236}">
                    <a16:creationId xmlns:a16="http://schemas.microsoft.com/office/drawing/2014/main" id="{58777ECD-65BB-4D4B-9B10-AB650BB471FC}"/>
                  </a:ext>
                </a:extLst>
              </p:cNvPr>
              <p:cNvCxnSpPr/>
              <p:nvPr/>
            </p:nvCxnSpPr>
            <p:spPr>
              <a:xfrm flipH="1">
                <a:off x="6401576" y="4094416"/>
                <a:ext cx="406919" cy="448463"/>
              </a:xfrm>
              <a:prstGeom prst="straightConnector1">
                <a:avLst/>
              </a:prstGeom>
              <a:ln w="349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2" name="Object 14">
              <a:extLst>
                <a:ext uri="{FF2B5EF4-FFF2-40B4-BE49-F238E27FC236}">
                  <a16:creationId xmlns:a16="http://schemas.microsoft.com/office/drawing/2014/main" id="{44173BDE-B656-46B6-9912-50172909C1D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0457732"/>
                </p:ext>
              </p:extLst>
            </p:nvPr>
          </p:nvGraphicFramePr>
          <p:xfrm>
            <a:off x="4393401" y="2259674"/>
            <a:ext cx="374650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57" name="Equation" r:id="rId13" imgW="228600" imgH="177480" progId="Equation.DSMT4">
                    <p:embed/>
                  </p:oleObj>
                </mc:Choice>
                <mc:Fallback>
                  <p:oleObj name="Equation" r:id="rId13" imgW="228600" imgH="177480" progId="Equation.DSMT4">
                    <p:embed/>
                    <p:pic>
                      <p:nvPicPr>
                        <p:cNvPr id="38" name="Object 14">
                          <a:extLst>
                            <a:ext uri="{FF2B5EF4-FFF2-40B4-BE49-F238E27FC236}">
                              <a16:creationId xmlns:a16="http://schemas.microsoft.com/office/drawing/2014/main" id="{A76307AC-16EA-4B22-9AF6-F389BE645DE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3401" y="2259674"/>
                          <a:ext cx="374650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76">
            <a:extLst>
              <a:ext uri="{FF2B5EF4-FFF2-40B4-BE49-F238E27FC236}">
                <a16:creationId xmlns:a16="http://schemas.microsoft.com/office/drawing/2014/main" id="{6D58589B-B0A9-4B58-AB99-1810B96496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837645"/>
              </p:ext>
            </p:extLst>
          </p:nvPr>
        </p:nvGraphicFramePr>
        <p:xfrm>
          <a:off x="949724" y="2717036"/>
          <a:ext cx="41433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8" name="Equation" r:id="rId15" imgW="1866600" imgH="253800" progId="Equation.DSMT4">
                  <p:embed/>
                </p:oleObj>
              </mc:Choice>
              <mc:Fallback>
                <p:oleObj name="Equation" r:id="rId15" imgW="1866600" imgH="253800" progId="Equation.DSMT4">
                  <p:embed/>
                  <p:pic>
                    <p:nvPicPr>
                      <p:cNvPr id="5196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724" y="2717036"/>
                        <a:ext cx="41433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7">
            <a:extLst>
              <a:ext uri="{FF2B5EF4-FFF2-40B4-BE49-F238E27FC236}">
                <a16:creationId xmlns:a16="http://schemas.microsoft.com/office/drawing/2014/main" id="{2329DDB5-AFF5-4943-AA54-A0159F2590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208107"/>
              </p:ext>
            </p:extLst>
          </p:nvPr>
        </p:nvGraphicFramePr>
        <p:xfrm>
          <a:off x="1192006" y="3455551"/>
          <a:ext cx="3382963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9" name="Equation" r:id="rId17" imgW="1523880" imgH="863280" progId="Equation.DSMT4">
                  <p:embed/>
                </p:oleObj>
              </mc:Choice>
              <mc:Fallback>
                <p:oleObj name="Equation" r:id="rId17" imgW="1523880" imgH="863280" progId="Equation.DSMT4">
                  <p:embed/>
                  <p:pic>
                    <p:nvPicPr>
                      <p:cNvPr id="5197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006" y="3455551"/>
                        <a:ext cx="3382963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本框 20">
            <a:extLst>
              <a:ext uri="{FF2B5EF4-FFF2-40B4-BE49-F238E27FC236}">
                <a16:creationId xmlns:a16="http://schemas.microsoft.com/office/drawing/2014/main" id="{FA5182EB-9BA2-4AD8-A55B-9BD272464BA1}"/>
              </a:ext>
            </a:extLst>
          </p:cNvPr>
          <p:cNvSpPr txBox="1"/>
          <p:nvPr/>
        </p:nvSpPr>
        <p:spPr>
          <a:xfrm>
            <a:off x="710128" y="5597999"/>
            <a:ext cx="5602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这里 </a:t>
            </a:r>
            <a:r>
              <a:rPr lang="el-GR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ρ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是曲线上 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点的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曲率半径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088ADE14-6C69-44C5-A1C3-3BD3F44B7EDB}"/>
              </a:ext>
            </a:extLst>
          </p:cNvPr>
          <p:cNvCxnSpPr>
            <a:cxnSpLocks/>
          </p:cNvCxnSpPr>
          <p:nvPr/>
        </p:nvCxnSpPr>
        <p:spPr>
          <a:xfrm flipH="1" flipV="1">
            <a:off x="7564005" y="3164412"/>
            <a:ext cx="678668" cy="1362761"/>
          </a:xfrm>
          <a:prstGeom prst="straightConnector1">
            <a:avLst/>
          </a:prstGeom>
          <a:ln w="349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AE5E185F-FF37-467F-81FD-05603A28CE0F}"/>
              </a:ext>
            </a:extLst>
          </p:cNvPr>
          <p:cNvGrpSpPr/>
          <p:nvPr/>
        </p:nvGrpSpPr>
        <p:grpSpPr>
          <a:xfrm>
            <a:off x="5810691" y="3932378"/>
            <a:ext cx="2857059" cy="1499198"/>
            <a:chOff x="5810691" y="3932378"/>
            <a:chExt cx="2857059" cy="1499198"/>
          </a:xfrm>
        </p:grpSpPr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750ABA65-56DB-4B4F-BD4B-AF4664BE903B}"/>
                </a:ext>
              </a:extLst>
            </p:cNvPr>
            <p:cNvSpPr/>
            <p:nvPr/>
          </p:nvSpPr>
          <p:spPr>
            <a:xfrm>
              <a:off x="5810691" y="3932378"/>
              <a:ext cx="2769781" cy="1499198"/>
            </a:xfrm>
            <a:custGeom>
              <a:avLst/>
              <a:gdLst>
                <a:gd name="connsiteX0" fmla="*/ 0 w 1759688"/>
                <a:gd name="connsiteY0" fmla="*/ 148863 h 1499198"/>
                <a:gd name="connsiteX1" fmla="*/ 606055 w 1759688"/>
                <a:gd name="connsiteY1" fmla="*/ 7 h 1499198"/>
                <a:gd name="connsiteX2" fmla="*/ 1185530 w 1759688"/>
                <a:gd name="connsiteY2" fmla="*/ 154179 h 1499198"/>
                <a:gd name="connsiteX3" fmla="*/ 1472609 w 1759688"/>
                <a:gd name="connsiteY3" fmla="*/ 457207 h 1499198"/>
                <a:gd name="connsiteX4" fmla="*/ 1690576 w 1759688"/>
                <a:gd name="connsiteY4" fmla="*/ 1057947 h 1499198"/>
                <a:gd name="connsiteX5" fmla="*/ 1759688 w 1759688"/>
                <a:gd name="connsiteY5" fmla="*/ 1499198 h 1499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9688" h="1499198">
                  <a:moveTo>
                    <a:pt x="0" y="148863"/>
                  </a:moveTo>
                  <a:cubicBezTo>
                    <a:pt x="204233" y="73992"/>
                    <a:pt x="408467" y="-879"/>
                    <a:pt x="606055" y="7"/>
                  </a:cubicBezTo>
                  <a:cubicBezTo>
                    <a:pt x="803643" y="893"/>
                    <a:pt x="1041104" y="77979"/>
                    <a:pt x="1185530" y="154179"/>
                  </a:cubicBezTo>
                  <a:cubicBezTo>
                    <a:pt x="1329956" y="230379"/>
                    <a:pt x="1388435" y="306579"/>
                    <a:pt x="1472609" y="457207"/>
                  </a:cubicBezTo>
                  <a:cubicBezTo>
                    <a:pt x="1556783" y="607835"/>
                    <a:pt x="1642730" y="884282"/>
                    <a:pt x="1690576" y="1057947"/>
                  </a:cubicBezTo>
                  <a:cubicBezTo>
                    <a:pt x="1738423" y="1231612"/>
                    <a:pt x="1749055" y="1365405"/>
                    <a:pt x="1759688" y="1499198"/>
                  </a:cubicBezTo>
                </a:path>
              </a:pathLst>
            </a:cu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38" name="对象 37">
              <a:extLst>
                <a:ext uri="{FF2B5EF4-FFF2-40B4-BE49-F238E27FC236}">
                  <a16:creationId xmlns:a16="http://schemas.microsoft.com/office/drawing/2014/main" id="{16960123-5B5A-4707-95B7-0B4941CB8B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7054904"/>
                </p:ext>
              </p:extLst>
            </p:nvPr>
          </p:nvGraphicFramePr>
          <p:xfrm>
            <a:off x="8255000" y="4110038"/>
            <a:ext cx="4127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60" name="Equation" r:id="rId19" imgW="164880" imgH="164880" progId="Equation.DSMT4">
                    <p:embed/>
                  </p:oleObj>
                </mc:Choice>
                <mc:Fallback>
                  <p:oleObj name="Equation" r:id="rId19" imgW="164880" imgH="164880" progId="Equation.DSMT4">
                    <p:embed/>
                    <p:pic>
                      <p:nvPicPr>
                        <p:cNvPr id="31" name="对象 30">
                          <a:extLst>
                            <a:ext uri="{FF2B5EF4-FFF2-40B4-BE49-F238E27FC236}">
                              <a16:creationId xmlns:a16="http://schemas.microsoft.com/office/drawing/2014/main" id="{6CB778FE-4AA4-4E54-AB12-97DEE3FD5EF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255000" y="4110038"/>
                          <a:ext cx="412750" cy="4127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对象 38">
              <a:extLst>
                <a:ext uri="{FF2B5EF4-FFF2-40B4-BE49-F238E27FC236}">
                  <a16:creationId xmlns:a16="http://schemas.microsoft.com/office/drawing/2014/main" id="{CB576103-D0D2-4F5A-A401-508F4DBA6B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9040600"/>
                </p:ext>
              </p:extLst>
            </p:nvPr>
          </p:nvGraphicFramePr>
          <p:xfrm>
            <a:off x="7347740" y="4127768"/>
            <a:ext cx="4762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61" name="Equation" r:id="rId21" imgW="190440" imgH="164880" progId="Equation.DSMT4">
                    <p:embed/>
                  </p:oleObj>
                </mc:Choice>
                <mc:Fallback>
                  <p:oleObj name="Equation" r:id="rId21" imgW="190440" imgH="164880" progId="Equation.DSMT4">
                    <p:embed/>
                    <p:pic>
                      <p:nvPicPr>
                        <p:cNvPr id="38" name="对象 37">
                          <a:extLst>
                            <a:ext uri="{FF2B5EF4-FFF2-40B4-BE49-F238E27FC236}">
                              <a16:creationId xmlns:a16="http://schemas.microsoft.com/office/drawing/2014/main" id="{16960123-5B5A-4707-95B7-0B4941CB8B5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347740" y="4127768"/>
                          <a:ext cx="476250" cy="4127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9A6C8045-8F3F-4B70-9BB3-5375D9FD8E2C}"/>
              </a:ext>
            </a:extLst>
          </p:cNvPr>
          <p:cNvGrpSpPr/>
          <p:nvPr/>
        </p:nvGrpSpPr>
        <p:grpSpPr>
          <a:xfrm>
            <a:off x="6534354" y="3833813"/>
            <a:ext cx="1901501" cy="2025796"/>
            <a:chOff x="6534354" y="3833813"/>
            <a:chExt cx="1901501" cy="2025796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862B4984-0FBF-4C20-AB65-304BC7C17DCB}"/>
                </a:ext>
              </a:extLst>
            </p:cNvPr>
            <p:cNvSpPr/>
            <p:nvPr/>
          </p:nvSpPr>
          <p:spPr>
            <a:xfrm>
              <a:off x="6534354" y="4059609"/>
              <a:ext cx="1800000" cy="180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E9CA9EFC-27E0-4C5A-BFCC-54EB75FED4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86650" y="4492301"/>
              <a:ext cx="705048" cy="46730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对象 30">
              <a:extLst>
                <a:ext uri="{FF2B5EF4-FFF2-40B4-BE49-F238E27FC236}">
                  <a16:creationId xmlns:a16="http://schemas.microsoft.com/office/drawing/2014/main" id="{6CB778FE-4AA4-4E54-AB12-97DEE3FD5EF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8980249"/>
                </p:ext>
              </p:extLst>
            </p:nvPr>
          </p:nvGraphicFramePr>
          <p:xfrm>
            <a:off x="7788792" y="4694051"/>
            <a:ext cx="380700" cy="412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62" name="Equation" r:id="rId23" imgW="152280" imgH="164880" progId="Equation.DSMT4">
                    <p:embed/>
                  </p:oleObj>
                </mc:Choice>
                <mc:Fallback>
                  <p:oleObj name="Equation" r:id="rId23" imgW="1522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7788792" y="4694051"/>
                          <a:ext cx="380700" cy="412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28809025-00D0-4848-B66C-2E6CBDA4A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00703" y="4195032"/>
              <a:ext cx="402637" cy="75816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3" name="Object 14">
              <a:extLst>
                <a:ext uri="{FF2B5EF4-FFF2-40B4-BE49-F238E27FC236}">
                  <a16:creationId xmlns:a16="http://schemas.microsoft.com/office/drawing/2014/main" id="{1CBC3283-7C79-48E5-8FE1-8B1E25B8D2C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566776"/>
                </p:ext>
              </p:extLst>
            </p:nvPr>
          </p:nvGraphicFramePr>
          <p:xfrm>
            <a:off x="7707371" y="4373351"/>
            <a:ext cx="374650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63" name="Equation" r:id="rId25" imgW="228600" imgH="177480" progId="Equation.DSMT4">
                    <p:embed/>
                  </p:oleObj>
                </mc:Choice>
                <mc:Fallback>
                  <p:oleObj name="Equation" r:id="rId25" imgW="228600" imgH="177480" progId="Equation.DSMT4">
                    <p:embed/>
                    <p:pic>
                      <p:nvPicPr>
                        <p:cNvPr id="12" name="Object 14">
                          <a:extLst>
                            <a:ext uri="{FF2B5EF4-FFF2-40B4-BE49-F238E27FC236}">
                              <a16:creationId xmlns:a16="http://schemas.microsoft.com/office/drawing/2014/main" id="{44173BDE-B656-46B6-9912-50172909C1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7371" y="4373351"/>
                          <a:ext cx="374650" cy="290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14">
              <a:extLst>
                <a:ext uri="{FF2B5EF4-FFF2-40B4-BE49-F238E27FC236}">
                  <a16:creationId xmlns:a16="http://schemas.microsoft.com/office/drawing/2014/main" id="{1BB2197A-1C60-4583-AF20-16C4B2FA582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489778"/>
                </p:ext>
              </p:extLst>
            </p:nvPr>
          </p:nvGraphicFramePr>
          <p:xfrm>
            <a:off x="8054975" y="3833813"/>
            <a:ext cx="380880" cy="354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64" name="Equation" r:id="rId26" imgW="190440" imgH="177480" progId="Equation.DSMT4">
                    <p:embed/>
                  </p:oleObj>
                </mc:Choice>
                <mc:Fallback>
                  <p:oleObj name="Equation" r:id="rId26" imgW="190440" imgH="177480" progId="Equation.DSMT4">
                    <p:embed/>
                    <p:pic>
                      <p:nvPicPr>
                        <p:cNvPr id="43" name="Object 14">
                          <a:extLst>
                            <a:ext uri="{FF2B5EF4-FFF2-40B4-BE49-F238E27FC236}">
                              <a16:creationId xmlns:a16="http://schemas.microsoft.com/office/drawing/2014/main" id="{1CBC3283-7C79-48E5-8FE1-8B1E25B8D2C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54975" y="3833813"/>
                          <a:ext cx="380880" cy="354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0862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BA91F4F-03A0-427C-8B9C-E1DDB12AA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88EA88F-7B70-40AB-92F9-A3DFC669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21</a:t>
            </a:fld>
            <a:endParaRPr lang="zh-CN" altLang="en-US"/>
          </a:p>
        </p:txBody>
      </p:sp>
      <p:graphicFrame>
        <p:nvGraphicFramePr>
          <p:cNvPr id="5" name="Object 16">
            <a:extLst>
              <a:ext uri="{FF2B5EF4-FFF2-40B4-BE49-F238E27FC236}">
                <a16:creationId xmlns:a16="http://schemas.microsoft.com/office/drawing/2014/main" id="{59CC1D20-BE73-4940-833F-06F87C32B0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142259"/>
              </p:ext>
            </p:extLst>
          </p:nvPr>
        </p:nvGraphicFramePr>
        <p:xfrm>
          <a:off x="1511499" y="1979888"/>
          <a:ext cx="1127671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82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499" y="1979888"/>
                        <a:ext cx="1127671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7">
            <a:extLst>
              <a:ext uri="{FF2B5EF4-FFF2-40B4-BE49-F238E27FC236}">
                <a16:creationId xmlns:a16="http://schemas.microsoft.com/office/drawing/2014/main" id="{95AA635F-AED8-4A9B-8956-F9177DD71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196" y="3429000"/>
            <a:ext cx="5715000" cy="93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法向加速度，反映速度方向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的变化，速度大小可</a:t>
            </a:r>
            <a:r>
              <a:rPr kumimoji="1" lang="zh-CN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变或不变。</a:t>
            </a:r>
            <a:endParaRPr kumimoji="1" lang="zh-CN" altLang="en-US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7" name="Object 25">
            <a:extLst>
              <a:ext uri="{FF2B5EF4-FFF2-40B4-BE49-F238E27FC236}">
                <a16:creationId xmlns:a16="http://schemas.microsoft.com/office/drawing/2014/main" id="{929CC4D3-69DB-4298-9902-20667DE843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405749"/>
              </p:ext>
            </p:extLst>
          </p:nvPr>
        </p:nvGraphicFramePr>
        <p:xfrm>
          <a:off x="1511499" y="3312744"/>
          <a:ext cx="1127671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Equation" r:id="rId5" imgW="507960" imgH="444240" progId="Equation.DSMT4">
                  <p:embed/>
                </p:oleObj>
              </mc:Choice>
              <mc:Fallback>
                <p:oleObj name="Equation" r:id="rId5" imgW="507960" imgH="444240" progId="Equation.DSMT4">
                  <p:embed/>
                  <p:pic>
                    <p:nvPicPr>
                      <p:cNvPr id="821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499" y="3312744"/>
                        <a:ext cx="1127671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6">
            <a:extLst>
              <a:ext uri="{FF2B5EF4-FFF2-40B4-BE49-F238E27FC236}">
                <a16:creationId xmlns:a16="http://schemas.microsoft.com/office/drawing/2014/main" id="{1C5AFAB9-C8DB-424A-BA80-772F34B55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196" y="1979888"/>
            <a:ext cx="579120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切向加速度，反映速度大小</a:t>
            </a:r>
          </a:p>
          <a:p>
            <a:pPr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的变化，一般不为常量；</a:t>
            </a:r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09381DFF-988A-42BB-981C-27C3B2C42E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812165"/>
              </p:ext>
            </p:extLst>
          </p:nvPr>
        </p:nvGraphicFramePr>
        <p:xfrm>
          <a:off x="1513995" y="534721"/>
          <a:ext cx="2143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Equation" r:id="rId7" imgW="965160" imgH="444240" progId="Equation.DSMT4">
                  <p:embed/>
                </p:oleObj>
              </mc:Choice>
              <mc:Fallback>
                <p:oleObj name="Equation" r:id="rId7" imgW="965160" imgH="444240" progId="Equation.DSMT4">
                  <p:embed/>
                  <p:pic>
                    <p:nvPicPr>
                      <p:cNvPr id="22" name="Object 11">
                        <a:extLst>
                          <a:ext uri="{FF2B5EF4-FFF2-40B4-BE49-F238E27FC236}">
                            <a16:creationId xmlns:a16="http://schemas.microsoft.com/office/drawing/2014/main" id="{37B0CE64-FEFE-4B0F-B290-F332A0F93F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3995" y="534721"/>
                        <a:ext cx="2143125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94F273A6-6AED-4116-9946-EC6913526DC1}"/>
              </a:ext>
            </a:extLst>
          </p:cNvPr>
          <p:cNvSpPr txBox="1"/>
          <p:nvPr/>
        </p:nvSpPr>
        <p:spPr>
          <a:xfrm>
            <a:off x="1419446" y="4707784"/>
            <a:ext cx="5964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注意：法向加速度不可能小于零，所以加速度方向只能指向曲线凹侧。</a:t>
            </a:r>
          </a:p>
        </p:txBody>
      </p:sp>
    </p:spTree>
    <p:extLst>
      <p:ext uri="{BB962C8B-B14F-4D97-AF65-F5344CB8AC3E}">
        <p14:creationId xmlns:p14="http://schemas.microsoft.com/office/powerpoint/2010/main" val="157354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8" grpId="0" autoUpdateAnimBg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4" name="Text Box 47">
            <a:extLst>
              <a:ext uri="{FF2B5EF4-FFF2-40B4-BE49-F238E27FC236}">
                <a16:creationId xmlns:a16="http://schemas.microsoft.com/office/drawing/2014/main" id="{A121E74A-0575-4933-B31A-ADD9D152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8" y="328424"/>
            <a:ext cx="483235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：质点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在水平面内运动轨道如图所示：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OA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段为直线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AB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BC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段分别为不同半径的两个1/4圆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弧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。设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0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点，已知运动方程为 </a:t>
            </a:r>
            <a:endParaRPr kumimoji="1" lang="en-US" altLang="zh-CN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30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+ 5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30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 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(SI)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求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2 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秒时刻，质点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的切向加速度和法向加速度。</a:t>
            </a:r>
            <a:endParaRPr kumimoji="1" lang="zh-CN" altLang="en-US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 Box 49">
            <a:extLst>
              <a:ext uri="{FF2B5EF4-FFF2-40B4-BE49-F238E27FC236}">
                <a16:creationId xmlns:a16="http://schemas.microsoft.com/office/drawing/2014/main" id="{82A5A905-1F70-4D0F-BB67-127D81918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5566"/>
            <a:ext cx="80496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kumimoji="1"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  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kumimoji="1"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80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可知此时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在大圆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弧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上。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50">
            <a:extLst>
              <a:ext uri="{FF2B5EF4-FFF2-40B4-BE49-F238E27FC236}">
                <a16:creationId xmlns:a16="http://schemas.microsoft.com/office/drawing/2014/main" id="{31494E80-D7B6-4B3D-9311-91C9942A20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81406"/>
              </p:ext>
            </p:extLst>
          </p:nvPr>
        </p:nvGraphicFramePr>
        <p:xfrm>
          <a:off x="986631" y="5446244"/>
          <a:ext cx="7246937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0" name="Equation" r:id="rId3" imgW="3263760" imgH="444240" progId="Equation.DSMT4">
                  <p:embed/>
                </p:oleObj>
              </mc:Choice>
              <mc:Fallback>
                <p:oleObj name="Equation" r:id="rId3" imgW="3263760" imgH="444240" progId="Equation.DSMT4">
                  <p:embed/>
                  <p:pic>
                    <p:nvPicPr>
                      <p:cNvPr id="42034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631" y="5446244"/>
                        <a:ext cx="7246937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62">
            <a:extLst>
              <a:ext uri="{FF2B5EF4-FFF2-40B4-BE49-F238E27FC236}">
                <a16:creationId xmlns:a16="http://schemas.microsoft.com/office/drawing/2014/main" id="{BFF9D66A-566D-4378-99C3-175A5DA672AF}"/>
              </a:ext>
            </a:extLst>
          </p:cNvPr>
          <p:cNvGrpSpPr>
            <a:grpSpLocks/>
          </p:cNvGrpSpPr>
          <p:nvPr/>
        </p:nvGrpSpPr>
        <p:grpSpPr bwMode="auto">
          <a:xfrm>
            <a:off x="5216709" y="505876"/>
            <a:ext cx="3790949" cy="2836863"/>
            <a:chOff x="3189" y="288"/>
            <a:chExt cx="2388" cy="1787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BA8045B-8AFF-466E-8F94-5A6D34426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" y="1763"/>
              <a:ext cx="1939" cy="5"/>
            </a:xfrm>
            <a:custGeom>
              <a:avLst/>
              <a:gdLst>
                <a:gd name="T0" fmla="*/ 1939 w 1939"/>
                <a:gd name="T1" fmla="*/ 5 h 5"/>
                <a:gd name="T2" fmla="*/ 0 w 1939"/>
                <a:gd name="T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39" h="5">
                  <a:moveTo>
                    <a:pt x="1939" y="5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1" name="Group 45">
              <a:extLst>
                <a:ext uri="{FF2B5EF4-FFF2-40B4-BE49-F238E27FC236}">
                  <a16:creationId xmlns:a16="http://schemas.microsoft.com/office/drawing/2014/main" id="{5D46F13E-A252-4A86-8520-4F9BEEE1DE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7" y="609"/>
              <a:ext cx="949" cy="491"/>
              <a:chOff x="4264" y="609"/>
              <a:chExt cx="949" cy="491"/>
            </a:xfrm>
          </p:grpSpPr>
          <p:graphicFrame>
            <p:nvGraphicFramePr>
              <p:cNvPr id="30" name="Object 27">
                <a:extLst>
                  <a:ext uri="{FF2B5EF4-FFF2-40B4-BE49-F238E27FC236}">
                    <a16:creationId xmlns:a16="http://schemas.microsoft.com/office/drawing/2014/main" id="{8849A63D-5227-4C04-8378-0C5D94F99D4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52545115"/>
                  </p:ext>
                </p:extLst>
              </p:nvPr>
            </p:nvGraphicFramePr>
            <p:xfrm>
              <a:off x="4973" y="609"/>
              <a:ext cx="24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41" name="Equation" r:id="rId5" imgW="152280" imgH="228600" progId="Equation.DSMT4">
                      <p:embed/>
                    </p:oleObj>
                  </mc:Choice>
                  <mc:Fallback>
                    <p:oleObj name="Equation" r:id="rId5" imgW="152280" imgH="228600" progId="Equation.DSMT4">
                      <p:embed/>
                      <p:pic>
                        <p:nvPicPr>
                          <p:cNvPr id="42011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73" y="609"/>
                            <a:ext cx="24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" name="Freeform 24">
                <a:extLst>
                  <a:ext uri="{FF2B5EF4-FFF2-40B4-BE49-F238E27FC236}">
                    <a16:creationId xmlns:a16="http://schemas.microsoft.com/office/drawing/2014/main" id="{D127C0AE-3642-47FB-AFED-EE0C58542671}"/>
                  </a:ext>
                </a:extLst>
              </p:cNvPr>
              <p:cNvSpPr>
                <a:spLocks/>
              </p:cNvSpPr>
              <p:nvPr/>
            </p:nvSpPr>
            <p:spPr bwMode="auto">
              <a:xfrm rot="4284014">
                <a:off x="4575" y="786"/>
                <a:ext cx="186" cy="324"/>
              </a:xfrm>
              <a:custGeom>
                <a:avLst/>
                <a:gdLst>
                  <a:gd name="T0" fmla="*/ 0 w 186"/>
                  <a:gd name="T1" fmla="*/ 0 h 324"/>
                  <a:gd name="T2" fmla="*/ 186 w 186"/>
                  <a:gd name="T3" fmla="*/ 324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6" h="324">
                    <a:moveTo>
                      <a:pt x="0" y="0"/>
                    </a:moveTo>
                    <a:lnTo>
                      <a:pt x="186" y="324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25">
                <a:extLst>
                  <a:ext uri="{FF2B5EF4-FFF2-40B4-BE49-F238E27FC236}">
                    <a16:creationId xmlns:a16="http://schemas.microsoft.com/office/drawing/2014/main" id="{58EC81B7-4943-45D7-BC18-0F8EDCDC6144}"/>
                  </a:ext>
                </a:extLst>
              </p:cNvPr>
              <p:cNvSpPr>
                <a:spLocks/>
              </p:cNvSpPr>
              <p:nvPr/>
            </p:nvSpPr>
            <p:spPr bwMode="auto">
              <a:xfrm rot="20576419">
                <a:off x="4822" y="772"/>
                <a:ext cx="186" cy="324"/>
              </a:xfrm>
              <a:custGeom>
                <a:avLst/>
                <a:gdLst>
                  <a:gd name="T0" fmla="*/ 0 w 186"/>
                  <a:gd name="T1" fmla="*/ 0 h 324"/>
                  <a:gd name="T2" fmla="*/ 186 w 186"/>
                  <a:gd name="T3" fmla="*/ 324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6" h="324">
                    <a:moveTo>
                      <a:pt x="0" y="0"/>
                    </a:moveTo>
                    <a:lnTo>
                      <a:pt x="186" y="324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3" name="Object 29">
                <a:extLst>
                  <a:ext uri="{FF2B5EF4-FFF2-40B4-BE49-F238E27FC236}">
                    <a16:creationId xmlns:a16="http://schemas.microsoft.com/office/drawing/2014/main" id="{30084DD1-0CAC-4210-9CD5-1D701C373B4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0568657"/>
                  </p:ext>
                </p:extLst>
              </p:nvPr>
            </p:nvGraphicFramePr>
            <p:xfrm>
              <a:off x="4264" y="740"/>
              <a:ext cx="279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42" name="Equation" r:id="rId7" imgW="177480" imgH="228600" progId="Equation.DSMT4">
                      <p:embed/>
                    </p:oleObj>
                  </mc:Choice>
                  <mc:Fallback>
                    <p:oleObj name="Equation" r:id="rId7" imgW="177480" imgH="228600" progId="Equation.DSMT4">
                      <p:embed/>
                      <p:pic>
                        <p:nvPicPr>
                          <p:cNvPr id="42013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64" y="740"/>
                            <a:ext cx="279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Group 42">
              <a:extLst>
                <a:ext uri="{FF2B5EF4-FFF2-40B4-BE49-F238E27FC236}">
                  <a16:creationId xmlns:a16="http://schemas.microsoft.com/office/drawing/2014/main" id="{1B7C760D-AE1B-417C-8751-BA5B3FB65D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0" y="1130"/>
              <a:ext cx="1138" cy="637"/>
              <a:chOff x="3902" y="1126"/>
              <a:chExt cx="1138" cy="637"/>
            </a:xfrm>
          </p:grpSpPr>
          <p:sp>
            <p:nvSpPr>
              <p:cNvPr id="27" name="Freeform 14">
                <a:extLst>
                  <a:ext uri="{FF2B5EF4-FFF2-40B4-BE49-F238E27FC236}">
                    <a16:creationId xmlns:a16="http://schemas.microsoft.com/office/drawing/2014/main" id="{F7DC428A-B743-4DB7-AAA2-BCC686FF6D63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19403">
                <a:off x="4627" y="1126"/>
                <a:ext cx="413" cy="221"/>
              </a:xfrm>
              <a:custGeom>
                <a:avLst/>
                <a:gdLst>
                  <a:gd name="T0" fmla="*/ 0 w 413"/>
                  <a:gd name="T1" fmla="*/ 221 h 221"/>
                  <a:gd name="T2" fmla="*/ 413 w 413"/>
                  <a:gd name="T3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13" h="221">
                    <a:moveTo>
                      <a:pt x="0" y="221"/>
                    </a:moveTo>
                    <a:lnTo>
                      <a:pt x="413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 Box 32">
                <a:extLst>
                  <a:ext uri="{FF2B5EF4-FFF2-40B4-BE49-F238E27FC236}">
                    <a16:creationId xmlns:a16="http://schemas.microsoft.com/office/drawing/2014/main" id="{E55BAA8D-3CB7-4840-A4D3-3106AD81CF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5" y="1287"/>
                <a:ext cx="34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800" b="1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30</a:t>
                </a:r>
              </a:p>
            </p:txBody>
          </p:sp>
          <p:sp>
            <p:nvSpPr>
              <p:cNvPr id="29" name="Freeform 34">
                <a:extLst>
                  <a:ext uri="{FF2B5EF4-FFF2-40B4-BE49-F238E27FC236}">
                    <a16:creationId xmlns:a16="http://schemas.microsoft.com/office/drawing/2014/main" id="{DC91F852-6C97-4D06-98BC-3E06DD243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517"/>
                <a:ext cx="453" cy="246"/>
              </a:xfrm>
              <a:custGeom>
                <a:avLst/>
                <a:gdLst>
                  <a:gd name="T0" fmla="*/ 0 w 453"/>
                  <a:gd name="T1" fmla="*/ 246 h 246"/>
                  <a:gd name="T2" fmla="*/ 453 w 453"/>
                  <a:gd name="T3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53" h="246">
                    <a:moveTo>
                      <a:pt x="0" y="246"/>
                    </a:moveTo>
                    <a:lnTo>
                      <a:pt x="453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43">
              <a:extLst>
                <a:ext uri="{FF2B5EF4-FFF2-40B4-BE49-F238E27FC236}">
                  <a16:creationId xmlns:a16="http://schemas.microsoft.com/office/drawing/2014/main" id="{CDC944C1-7AB4-4AFB-8DE8-A259E718DC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9" y="288"/>
              <a:ext cx="1140" cy="1677"/>
              <a:chOff x="3016" y="288"/>
              <a:chExt cx="1140" cy="1677"/>
            </a:xfrm>
          </p:grpSpPr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E597C73C-0C8A-45B0-9F97-79B72E58A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5" y="1114"/>
                <a:ext cx="1" cy="660"/>
              </a:xfrm>
              <a:custGeom>
                <a:avLst/>
                <a:gdLst>
                  <a:gd name="T0" fmla="*/ 0 w 1"/>
                  <a:gd name="T1" fmla="*/ 660 h 660"/>
                  <a:gd name="T2" fmla="*/ 0 w 1"/>
                  <a:gd name="T3" fmla="*/ 0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660">
                    <a:moveTo>
                      <a:pt x="0" y="660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Line 7">
                <a:extLst>
                  <a:ext uri="{FF2B5EF4-FFF2-40B4-BE49-F238E27FC236}">
                    <a16:creationId xmlns:a16="http://schemas.microsoft.com/office/drawing/2014/main" id="{B7360B5D-E438-42CD-BE67-E1FFB367B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3580" y="826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Line 8">
                <a:extLst>
                  <a:ext uri="{FF2B5EF4-FFF2-40B4-BE49-F238E27FC236}">
                    <a16:creationId xmlns:a16="http://schemas.microsoft.com/office/drawing/2014/main" id="{3A7C987F-1167-4BEA-9E41-540D93D4C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916" y="514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Line 9">
                <a:extLst>
                  <a:ext uri="{FF2B5EF4-FFF2-40B4-BE49-F238E27FC236}">
                    <a16:creationId xmlns:a16="http://schemas.microsoft.com/office/drawing/2014/main" id="{5B218E8C-1022-4186-9A4A-B11A934841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V="1">
                <a:off x="3920" y="1135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Freeform 10">
                <a:extLst>
                  <a:ext uri="{FF2B5EF4-FFF2-40B4-BE49-F238E27FC236}">
                    <a16:creationId xmlns:a16="http://schemas.microsoft.com/office/drawing/2014/main" id="{9DEA3096-19FB-41B2-B3F6-61D5C41D8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519"/>
                <a:ext cx="672" cy="630"/>
              </a:xfrm>
              <a:custGeom>
                <a:avLst/>
                <a:gdLst>
                  <a:gd name="T0" fmla="*/ 8 w 636"/>
                  <a:gd name="T1" fmla="*/ 632 h 632"/>
                  <a:gd name="T2" fmla="*/ 20 w 636"/>
                  <a:gd name="T3" fmla="*/ 494 h 632"/>
                  <a:gd name="T4" fmla="*/ 132 w 636"/>
                  <a:gd name="T5" fmla="*/ 238 h 632"/>
                  <a:gd name="T6" fmla="*/ 372 w 636"/>
                  <a:gd name="T7" fmla="*/ 54 h 632"/>
                  <a:gd name="T8" fmla="*/ 636 w 636"/>
                  <a:gd name="T9" fmla="*/ 0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6" h="632">
                    <a:moveTo>
                      <a:pt x="8" y="632"/>
                    </a:moveTo>
                    <a:cubicBezTo>
                      <a:pt x="2" y="602"/>
                      <a:pt x="0" y="586"/>
                      <a:pt x="20" y="494"/>
                    </a:cubicBezTo>
                    <a:cubicBezTo>
                      <a:pt x="40" y="402"/>
                      <a:pt x="73" y="311"/>
                      <a:pt x="132" y="238"/>
                    </a:cubicBezTo>
                    <a:cubicBezTo>
                      <a:pt x="191" y="165"/>
                      <a:pt x="288" y="94"/>
                      <a:pt x="372" y="54"/>
                    </a:cubicBezTo>
                    <a:cubicBezTo>
                      <a:pt x="456" y="14"/>
                      <a:pt x="573" y="6"/>
                      <a:pt x="636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3" name="Object 31">
                <a:extLst>
                  <a:ext uri="{FF2B5EF4-FFF2-40B4-BE49-F238E27FC236}">
                    <a16:creationId xmlns:a16="http://schemas.microsoft.com/office/drawing/2014/main" id="{4B14FAD8-594F-4E27-AB2A-8D56D5BBEF1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21405579"/>
                  </p:ext>
                </p:extLst>
              </p:nvPr>
            </p:nvGraphicFramePr>
            <p:xfrm>
              <a:off x="3034" y="1719"/>
              <a:ext cx="228" cy="2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43" name="Equation" r:id="rId9" imgW="164880" imgH="177480" progId="Equation.DSMT4">
                      <p:embed/>
                    </p:oleObj>
                  </mc:Choice>
                  <mc:Fallback>
                    <p:oleObj name="Equation" r:id="rId9" imgW="164880" imgH="177480" progId="Equation.DSMT4">
                      <p:embed/>
                      <p:pic>
                        <p:nvPicPr>
                          <p:cNvPr id="42015" name="Object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4" y="1719"/>
                            <a:ext cx="228" cy="24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Text Box 33">
                <a:extLst>
                  <a:ext uri="{FF2B5EF4-FFF2-40B4-BE49-F238E27FC236}">
                    <a16:creationId xmlns:a16="http://schemas.microsoft.com/office/drawing/2014/main" id="{3678800F-773A-4BF7-9762-7A9ADECE7E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0" y="1075"/>
                <a:ext cx="34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15</a:t>
                </a:r>
              </a:p>
            </p:txBody>
          </p:sp>
          <p:graphicFrame>
            <p:nvGraphicFramePr>
              <p:cNvPr id="25" name="Object 35">
                <a:extLst>
                  <a:ext uri="{FF2B5EF4-FFF2-40B4-BE49-F238E27FC236}">
                    <a16:creationId xmlns:a16="http://schemas.microsoft.com/office/drawing/2014/main" id="{71F84A10-9AC2-4924-A7C5-7EF0DBF0820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94978160"/>
                  </p:ext>
                </p:extLst>
              </p:nvPr>
            </p:nvGraphicFramePr>
            <p:xfrm>
              <a:off x="3928" y="288"/>
              <a:ext cx="228" cy="2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44" name="Equation" r:id="rId11" imgW="164880" imgH="164880" progId="Equation.DSMT4">
                      <p:embed/>
                    </p:oleObj>
                  </mc:Choice>
                  <mc:Fallback>
                    <p:oleObj name="Equation" r:id="rId11" imgW="164880" imgH="164880" progId="Equation.DSMT4">
                      <p:embed/>
                      <p:pic>
                        <p:nvPicPr>
                          <p:cNvPr id="42019" name="Object 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28" y="288"/>
                            <a:ext cx="228" cy="2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36">
                <a:extLst>
                  <a:ext uri="{FF2B5EF4-FFF2-40B4-BE49-F238E27FC236}">
                    <a16:creationId xmlns:a16="http://schemas.microsoft.com/office/drawing/2014/main" id="{23007B7A-B742-4D0A-9C9F-3AC8C17482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32855641"/>
                  </p:ext>
                </p:extLst>
              </p:nvPr>
            </p:nvGraphicFramePr>
            <p:xfrm>
              <a:off x="3016" y="1008"/>
              <a:ext cx="228" cy="2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45" name="Equation" r:id="rId13" imgW="164880" imgH="164880" progId="Equation.DSMT4">
                      <p:embed/>
                    </p:oleObj>
                  </mc:Choice>
                  <mc:Fallback>
                    <p:oleObj name="Equation" r:id="rId13" imgW="164880" imgH="164880" progId="Equation.DSMT4">
                      <p:embed/>
                      <p:pic>
                        <p:nvPicPr>
                          <p:cNvPr id="42020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16" y="1008"/>
                            <a:ext cx="228" cy="2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" name="Group 44">
              <a:extLst>
                <a:ext uri="{FF2B5EF4-FFF2-40B4-BE49-F238E27FC236}">
                  <a16:creationId xmlns:a16="http://schemas.microsoft.com/office/drawing/2014/main" id="{539C14ED-F639-4DD9-B679-E7157A3872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4" y="519"/>
              <a:ext cx="1503" cy="1556"/>
              <a:chOff x="3901" y="519"/>
              <a:chExt cx="1503" cy="1556"/>
            </a:xfrm>
          </p:grpSpPr>
          <p:sp>
            <p:nvSpPr>
              <p:cNvPr id="16" name="Freeform 19">
                <a:extLst>
                  <a:ext uri="{FF2B5EF4-FFF2-40B4-BE49-F238E27FC236}">
                    <a16:creationId xmlns:a16="http://schemas.microsoft.com/office/drawing/2014/main" id="{BDF202FD-D745-4476-B68E-F6AC4C0A0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1" y="519"/>
                <a:ext cx="1328" cy="1266"/>
              </a:xfrm>
              <a:custGeom>
                <a:avLst/>
                <a:gdLst>
                  <a:gd name="T0" fmla="*/ 0 w 1329"/>
                  <a:gd name="T1" fmla="*/ 4 h 1250"/>
                  <a:gd name="T2" fmla="*/ 420 w 1329"/>
                  <a:gd name="T3" fmla="*/ 60 h 1250"/>
                  <a:gd name="T4" fmla="*/ 889 w 1329"/>
                  <a:gd name="T5" fmla="*/ 324 h 1250"/>
                  <a:gd name="T6" fmla="*/ 1220 w 1329"/>
                  <a:gd name="T7" fmla="*/ 764 h 1250"/>
                  <a:gd name="T8" fmla="*/ 1312 w 1329"/>
                  <a:gd name="T9" fmla="*/ 1100 h 1250"/>
                  <a:gd name="T10" fmla="*/ 1320 w 1329"/>
                  <a:gd name="T11" fmla="*/ 1250 h 1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29" h="1250">
                    <a:moveTo>
                      <a:pt x="0" y="4"/>
                    </a:moveTo>
                    <a:cubicBezTo>
                      <a:pt x="76" y="0"/>
                      <a:pt x="269" y="11"/>
                      <a:pt x="420" y="60"/>
                    </a:cubicBezTo>
                    <a:cubicBezTo>
                      <a:pt x="571" y="109"/>
                      <a:pt x="763" y="201"/>
                      <a:pt x="889" y="324"/>
                    </a:cubicBezTo>
                    <a:cubicBezTo>
                      <a:pt x="1015" y="447"/>
                      <a:pt x="1148" y="595"/>
                      <a:pt x="1220" y="764"/>
                    </a:cubicBezTo>
                    <a:cubicBezTo>
                      <a:pt x="1286" y="894"/>
                      <a:pt x="1295" y="1005"/>
                      <a:pt x="1312" y="1100"/>
                    </a:cubicBezTo>
                    <a:cubicBezTo>
                      <a:pt x="1329" y="1181"/>
                      <a:pt x="1318" y="1201"/>
                      <a:pt x="1320" y="125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7" name="Object 37">
                <a:extLst>
                  <a:ext uri="{FF2B5EF4-FFF2-40B4-BE49-F238E27FC236}">
                    <a16:creationId xmlns:a16="http://schemas.microsoft.com/office/drawing/2014/main" id="{47945EA7-AB93-42CE-A71E-3B77223223E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42564160"/>
                  </p:ext>
                </p:extLst>
              </p:nvPr>
            </p:nvGraphicFramePr>
            <p:xfrm>
              <a:off x="5176" y="1829"/>
              <a:ext cx="228" cy="2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46" name="Equation" r:id="rId15" imgW="164880" imgH="177480" progId="Equation.DSMT4">
                      <p:embed/>
                    </p:oleObj>
                  </mc:Choice>
                  <mc:Fallback>
                    <p:oleObj name="Equation" r:id="rId15" imgW="164880" imgH="177480" progId="Equation.DSMT4">
                      <p:embed/>
                      <p:pic>
                        <p:nvPicPr>
                          <p:cNvPr id="42021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76" y="1829"/>
                            <a:ext cx="228" cy="24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5" name="Text Box 61">
              <a:extLst>
                <a:ext uri="{FF2B5EF4-FFF2-40B4-BE49-F238E27FC236}">
                  <a16:creationId xmlns:a16="http://schemas.microsoft.com/office/drawing/2014/main" id="{9F59C623-7C61-4F24-AC41-C252A82DE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1" y="467"/>
              <a:ext cx="2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M </a:t>
              </a:r>
            </a:p>
          </p:txBody>
        </p:sp>
      </p:grpSp>
      <p:sp>
        <p:nvSpPr>
          <p:cNvPr id="36" name="Text Box 66">
            <a:extLst>
              <a:ext uri="{FF2B5EF4-FFF2-40B4-BE49-F238E27FC236}">
                <a16:creationId xmlns:a16="http://schemas.microsoft.com/office/drawing/2014/main" id="{847B59BD-A83F-415D-9612-69D8622CB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2667"/>
            <a:ext cx="7543800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质点的瞬时速率  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 = </a:t>
            </a:r>
            <a:r>
              <a:rPr kumimoji="1"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30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+ </a:t>
            </a:r>
            <a:r>
              <a:rPr kumimoji="1"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10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(m/s)</a:t>
            </a:r>
          </a:p>
          <a:p>
            <a:pPr>
              <a:spcBef>
                <a:spcPts val="6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kumimoji="1"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 </a:t>
            </a:r>
            <a:r>
              <a:rPr kumimoji="1"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= </a:t>
            </a:r>
            <a:r>
              <a:rPr kumimoji="1" lang="en-US" altLang="zh-CN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50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m/s</a:t>
            </a:r>
          </a:p>
        </p:txBody>
      </p:sp>
    </p:spTree>
    <p:extLst>
      <p:ext uri="{BB962C8B-B14F-4D97-AF65-F5344CB8AC3E}">
        <p14:creationId xmlns:p14="http://schemas.microsoft.com/office/powerpoint/2010/main" val="221078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3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42889" y="5833131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2-12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2-13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2-14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71416" y="1608740"/>
            <a:ext cx="680116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§2.3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质点运动的坐标描述（</a:t>
            </a: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II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74654" y="2451782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2.3.1   </a:t>
            </a: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平面极坐标系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674654" y="3137638"/>
            <a:ext cx="675306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2.3.2   </a:t>
            </a: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圆周运动的角速度和角加速度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FB0410A7-880E-420F-916C-213FC631F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654" y="3825591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2.3.3   </a:t>
            </a: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自然坐标系</a:t>
            </a:r>
          </a:p>
        </p:txBody>
      </p:sp>
    </p:spTree>
    <p:extLst>
      <p:ext uri="{BB962C8B-B14F-4D97-AF65-F5344CB8AC3E}">
        <p14:creationId xmlns:p14="http://schemas.microsoft.com/office/powerpoint/2010/main" val="194090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71999" y="5833131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2-12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2-13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2-14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71416" y="1608740"/>
            <a:ext cx="680116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§2.3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质点运动的坐标描述（</a:t>
            </a: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II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74654" y="2451782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2.3.1   </a:t>
            </a: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平面极坐标系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674654" y="3137638"/>
            <a:ext cx="675306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2.3.2   </a:t>
            </a: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圆周运动的角速度和角加速度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FB0410A7-880E-420F-916C-213FC631F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654" y="3825591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2.3.3   </a:t>
            </a: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自然坐标系</a:t>
            </a:r>
          </a:p>
        </p:txBody>
      </p:sp>
    </p:spTree>
    <p:extLst>
      <p:ext uri="{BB962C8B-B14F-4D97-AF65-F5344CB8AC3E}">
        <p14:creationId xmlns:p14="http://schemas.microsoft.com/office/powerpoint/2010/main" val="263524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§2.3  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质点运动的坐标描述（</a:t>
            </a: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II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434905" y="1447193"/>
            <a:ext cx="36353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2.3.1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平面极坐标系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173015A-A73C-4472-9206-65B28657839E}"/>
              </a:ext>
            </a:extLst>
          </p:cNvPr>
          <p:cNvGrpSpPr>
            <a:grpSpLocks/>
          </p:cNvGrpSpPr>
          <p:nvPr/>
        </p:nvGrpSpPr>
        <p:grpSpPr bwMode="auto">
          <a:xfrm>
            <a:off x="6057900" y="2214563"/>
            <a:ext cx="2514600" cy="2514600"/>
            <a:chOff x="912" y="384"/>
            <a:chExt cx="1584" cy="158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17BB265-491C-4761-A9D8-FC3BAFD4A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" y="833"/>
              <a:ext cx="576" cy="576"/>
            </a:xfrm>
            <a:prstGeom prst="ellips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0A072398-C0C7-48D0-820A-FB58F6F1C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" y="694"/>
              <a:ext cx="864" cy="864"/>
            </a:xfrm>
            <a:prstGeom prst="ellips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2AF46FCE-4101-41EA-A285-9E6E5675E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130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4FEF688B-F823-4552-A2FA-B0B60E76BEA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859" y="1176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Oval 14">
              <a:extLst>
                <a:ext uri="{FF2B5EF4-FFF2-40B4-BE49-F238E27FC236}">
                  <a16:creationId xmlns:a16="http://schemas.microsoft.com/office/drawing/2014/main" id="{7E704CA6-D562-4645-98BD-C99200246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" y="528"/>
              <a:ext cx="1181" cy="1181"/>
            </a:xfrm>
            <a:prstGeom prst="ellips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7F36CA3A-AD8F-4A7E-872B-BF48EB663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" y="515"/>
              <a:ext cx="1171" cy="1180"/>
            </a:xfrm>
            <a:custGeom>
              <a:avLst/>
              <a:gdLst>
                <a:gd name="T0" fmla="*/ 0 w 1171"/>
                <a:gd name="T1" fmla="*/ 1180 h 1180"/>
                <a:gd name="T2" fmla="*/ 1171 w 1171"/>
                <a:gd name="T3" fmla="*/ 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71" h="1180">
                  <a:moveTo>
                    <a:pt x="0" y="1180"/>
                  </a:moveTo>
                  <a:lnTo>
                    <a:pt x="1171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1509AAE7-405D-46A7-BF1E-A7944820038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56" y="528"/>
              <a:ext cx="1171" cy="1180"/>
            </a:xfrm>
            <a:custGeom>
              <a:avLst/>
              <a:gdLst>
                <a:gd name="T0" fmla="*/ 0 w 1171"/>
                <a:gd name="T1" fmla="*/ 1180 h 1180"/>
                <a:gd name="T2" fmla="*/ 1171 w 1171"/>
                <a:gd name="T3" fmla="*/ 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71" h="1180">
                  <a:moveTo>
                    <a:pt x="0" y="1180"/>
                  </a:moveTo>
                  <a:lnTo>
                    <a:pt x="1171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" name="Object 17">
              <a:extLst>
                <a:ext uri="{FF2B5EF4-FFF2-40B4-BE49-F238E27FC236}">
                  <a16:creationId xmlns:a16="http://schemas.microsoft.com/office/drawing/2014/main" id="{CF9281EA-62E3-4816-BB45-E1A4A2E74D2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5472123"/>
                </p:ext>
              </p:extLst>
            </p:nvPr>
          </p:nvGraphicFramePr>
          <p:xfrm>
            <a:off x="1303" y="1096"/>
            <a:ext cx="26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" name="Equation" r:id="rId3" imgW="164880" imgH="177480" progId="Equation.DSMT4">
                    <p:embed/>
                  </p:oleObj>
                </mc:Choice>
                <mc:Fallback>
                  <p:oleObj name="Equation" r:id="rId3" imgW="164880" imgH="177480" progId="Equation.DSMT4">
                    <p:embed/>
                    <p:pic>
                      <p:nvPicPr>
                        <p:cNvPr id="82961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3" y="1096"/>
                          <a:ext cx="26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1">
            <a:extLst>
              <a:ext uri="{FF2B5EF4-FFF2-40B4-BE49-F238E27FC236}">
                <a16:creationId xmlns:a16="http://schemas.microsoft.com/office/drawing/2014/main" id="{04FDF1C1-F5E0-4400-86EE-E7D27DE5A901}"/>
              </a:ext>
            </a:extLst>
          </p:cNvPr>
          <p:cNvGrpSpPr>
            <a:grpSpLocks/>
          </p:cNvGrpSpPr>
          <p:nvPr/>
        </p:nvGrpSpPr>
        <p:grpSpPr bwMode="auto">
          <a:xfrm>
            <a:off x="2598740" y="2224088"/>
            <a:ext cx="1979613" cy="1343025"/>
            <a:chOff x="3985" y="720"/>
            <a:chExt cx="1247" cy="846"/>
          </a:xfrm>
        </p:grpSpPr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B1CEA2C7-045D-4C94-BD1B-10A4C182955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4348" y="1082"/>
              <a:ext cx="241" cy="4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E8AE7BA7-61D3-4914-A469-D046714AA4E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49" y="1363"/>
              <a:ext cx="497" cy="184"/>
            </a:xfrm>
            <a:custGeom>
              <a:avLst/>
              <a:gdLst>
                <a:gd name="T0" fmla="*/ 0 w 497"/>
                <a:gd name="T1" fmla="*/ 184 h 184"/>
                <a:gd name="T2" fmla="*/ 497 w 497"/>
                <a:gd name="T3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7" h="184">
                  <a:moveTo>
                    <a:pt x="0" y="184"/>
                  </a:moveTo>
                  <a:lnTo>
                    <a:pt x="497" y="0"/>
                  </a:lnTo>
                </a:path>
              </a:pathLst>
            </a:cu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/>
            </a:p>
          </p:txBody>
        </p:sp>
        <p:graphicFrame>
          <p:nvGraphicFramePr>
            <p:cNvPr id="27" name="Object 24">
              <a:extLst>
                <a:ext uri="{FF2B5EF4-FFF2-40B4-BE49-F238E27FC236}">
                  <a16:creationId xmlns:a16="http://schemas.microsoft.com/office/drawing/2014/main" id="{BDF26C48-4848-4C2F-B08B-B724BE318C5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6837489"/>
                </p:ext>
              </p:extLst>
            </p:nvPr>
          </p:nvGraphicFramePr>
          <p:xfrm>
            <a:off x="5012" y="1082"/>
            <a:ext cx="22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" name="Equation" r:id="rId5" imgW="139680" imgH="228600" progId="Equation.DSMT4">
                    <p:embed/>
                  </p:oleObj>
                </mc:Choice>
                <mc:Fallback>
                  <p:oleObj name="Equation" r:id="rId5" imgW="139680" imgH="228600" progId="Equation.DSMT4">
                    <p:embed/>
                    <p:pic>
                      <p:nvPicPr>
                        <p:cNvPr id="82968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2" y="1082"/>
                          <a:ext cx="22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5">
              <a:extLst>
                <a:ext uri="{FF2B5EF4-FFF2-40B4-BE49-F238E27FC236}">
                  <a16:creationId xmlns:a16="http://schemas.microsoft.com/office/drawing/2014/main" id="{95BF79FA-1AF1-46D0-AFD3-9ADBFE33663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3070330"/>
                </p:ext>
              </p:extLst>
            </p:nvPr>
          </p:nvGraphicFramePr>
          <p:xfrm>
            <a:off x="3985" y="720"/>
            <a:ext cx="260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1" name="Equation" r:id="rId7" imgW="164880" imgH="253800" progId="Equation.DSMT4">
                    <p:embed/>
                  </p:oleObj>
                </mc:Choice>
                <mc:Fallback>
                  <p:oleObj name="Equation" r:id="rId7" imgW="164880" imgH="253800" progId="Equation.DSMT4">
                    <p:embed/>
                    <p:pic>
                      <p:nvPicPr>
                        <p:cNvPr id="82969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5" y="720"/>
                          <a:ext cx="260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92E87956-80CF-42C7-A826-AE2FC4E229C3}"/>
              </a:ext>
            </a:extLst>
          </p:cNvPr>
          <p:cNvGrpSpPr/>
          <p:nvPr/>
        </p:nvGrpSpPr>
        <p:grpSpPr>
          <a:xfrm>
            <a:off x="434905" y="3492913"/>
            <a:ext cx="4845855" cy="1326142"/>
            <a:chOff x="434905" y="3492913"/>
            <a:chExt cx="4845855" cy="1326142"/>
          </a:xfrm>
        </p:grpSpPr>
        <p:grpSp>
          <p:nvGrpSpPr>
            <p:cNvPr id="21" name="Group 18">
              <a:extLst>
                <a:ext uri="{FF2B5EF4-FFF2-40B4-BE49-F238E27FC236}">
                  <a16:creationId xmlns:a16="http://schemas.microsoft.com/office/drawing/2014/main" id="{3160D9D6-09EB-46DA-A201-EB11D8FCD46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67200" y="3492913"/>
              <a:ext cx="1330649" cy="640294"/>
              <a:chOff x="4111" y="2808"/>
              <a:chExt cx="664" cy="320"/>
            </a:xfrm>
          </p:grpSpPr>
          <p:graphicFrame>
            <p:nvGraphicFramePr>
              <p:cNvPr id="22" name="Object 19">
                <a:extLst>
                  <a:ext uri="{FF2B5EF4-FFF2-40B4-BE49-F238E27FC236}">
                    <a16:creationId xmlns:a16="http://schemas.microsoft.com/office/drawing/2014/main" id="{C5CA079E-1A5B-424A-B7C8-486053A6576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7789827"/>
                  </p:ext>
                </p:extLst>
              </p:nvPr>
            </p:nvGraphicFramePr>
            <p:xfrm>
              <a:off x="4111" y="2874"/>
              <a:ext cx="664" cy="2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2" name="Equation" r:id="rId9" imgW="533160" imgH="203040" progId="Equation.DSMT4">
                      <p:embed/>
                    </p:oleObj>
                  </mc:Choice>
                  <mc:Fallback>
                    <p:oleObj name="Equation" r:id="rId9" imgW="533160" imgH="203040" progId="Equation.DSMT4">
                      <p:embed/>
                      <p:pic>
                        <p:nvPicPr>
                          <p:cNvPr id="82963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11" y="2874"/>
                            <a:ext cx="664" cy="2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" name="Oval 20">
                <a:extLst>
                  <a:ext uri="{FF2B5EF4-FFF2-40B4-BE49-F238E27FC236}">
                    <a16:creationId xmlns:a16="http://schemas.microsoft.com/office/drawing/2014/main" id="{151FC4FF-F82A-4B90-A731-DF1EE5D092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4171" y="2808"/>
                <a:ext cx="40" cy="40"/>
              </a:xfrm>
              <a:prstGeom prst="ellipse">
                <a:avLst/>
              </a:prstGeom>
              <a:solidFill>
                <a:schemeClr val="hlink"/>
              </a:solidFill>
              <a:ln w="444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aphicFrame>
          <p:nvGraphicFramePr>
            <p:cNvPr id="30" name="Object 27">
              <a:extLst>
                <a:ext uri="{FF2B5EF4-FFF2-40B4-BE49-F238E27FC236}">
                  <a16:creationId xmlns:a16="http://schemas.microsoft.com/office/drawing/2014/main" id="{2BFFF4E8-466C-48F2-A8BF-D3464E82C77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6801061"/>
                </p:ext>
              </p:extLst>
            </p:nvPr>
          </p:nvGraphicFramePr>
          <p:xfrm>
            <a:off x="2002472" y="4046539"/>
            <a:ext cx="350089" cy="443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3" name="Equation" r:id="rId11" imgW="139680" imgH="177480" progId="Equation.DSMT4">
                    <p:embed/>
                  </p:oleObj>
                </mc:Choice>
                <mc:Fallback>
                  <p:oleObj name="Equation" r:id="rId11" imgW="139680" imgH="177480" progId="Equation.DSMT4">
                    <p:embed/>
                    <p:pic>
                      <p:nvPicPr>
                        <p:cNvPr id="82971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2472" y="4046539"/>
                          <a:ext cx="350089" cy="443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2" name="Group 29">
              <a:extLst>
                <a:ext uri="{FF2B5EF4-FFF2-40B4-BE49-F238E27FC236}">
                  <a16:creationId xmlns:a16="http://schemas.microsoft.com/office/drawing/2014/main" id="{950EE936-86BA-4532-9437-FEC65AB5445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71538" y="4295970"/>
              <a:ext cx="4409222" cy="523085"/>
              <a:chOff x="3360" y="1277"/>
              <a:chExt cx="2115" cy="262"/>
            </a:xfrm>
          </p:grpSpPr>
          <p:sp>
            <p:nvSpPr>
              <p:cNvPr id="33" name="Line 30">
                <a:extLst>
                  <a:ext uri="{FF2B5EF4-FFF2-40B4-BE49-F238E27FC236}">
                    <a16:creationId xmlns:a16="http://schemas.microsoft.com/office/drawing/2014/main" id="{9413680A-41B1-4B12-ABDC-23C07D7080C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360" y="1392"/>
                <a:ext cx="158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Text Box 31">
                <a:extLst>
                  <a:ext uri="{FF2B5EF4-FFF2-40B4-BE49-F238E27FC236}">
                    <a16:creationId xmlns:a16="http://schemas.microsoft.com/office/drawing/2014/main" id="{2AE8BE70-616B-48DD-9C7C-A1905C2E27B6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042" y="1277"/>
                <a:ext cx="433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zh-CN" altLang="en-US" sz="2800" b="1" dirty="0">
                    <a:solidFill>
                      <a:srgbClr val="0000FF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极轴</a:t>
                </a:r>
              </a:p>
            </p:txBody>
          </p:sp>
        </p:grpSp>
        <p:grpSp>
          <p:nvGrpSpPr>
            <p:cNvPr id="35" name="Group 32">
              <a:extLst>
                <a:ext uri="{FF2B5EF4-FFF2-40B4-BE49-F238E27FC236}">
                  <a16:creationId xmlns:a16="http://schemas.microsoft.com/office/drawing/2014/main" id="{B2624953-9B0B-47C9-976D-283E909D24E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34905" y="3510696"/>
              <a:ext cx="3132549" cy="1282376"/>
              <a:chOff x="2516" y="728"/>
              <a:chExt cx="1567" cy="642"/>
            </a:xfrm>
          </p:grpSpPr>
          <p:sp>
            <p:nvSpPr>
              <p:cNvPr id="36" name="Freeform 33">
                <a:extLst>
                  <a:ext uri="{FF2B5EF4-FFF2-40B4-BE49-F238E27FC236}">
                    <a16:creationId xmlns:a16="http://schemas.microsoft.com/office/drawing/2014/main" id="{01BECD41-C204-4586-8144-DDE7580F55A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6" y="733"/>
                <a:ext cx="1347" cy="499"/>
              </a:xfrm>
              <a:custGeom>
                <a:avLst/>
                <a:gdLst>
                  <a:gd name="T0" fmla="*/ 0 w 1347"/>
                  <a:gd name="T1" fmla="*/ 499 h 499"/>
                  <a:gd name="T2" fmla="*/ 1347 w 1347"/>
                  <a:gd name="T3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47" h="499">
                    <a:moveTo>
                      <a:pt x="0" y="499"/>
                    </a:moveTo>
                    <a:lnTo>
                      <a:pt x="1347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7" name="Object 34">
                <a:extLst>
                  <a:ext uri="{FF2B5EF4-FFF2-40B4-BE49-F238E27FC236}">
                    <a16:creationId xmlns:a16="http://schemas.microsoft.com/office/drawing/2014/main" id="{5FEDD9A0-D337-4B7B-A656-7832CC07299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3445652"/>
                  </p:ext>
                </p:extLst>
              </p:nvPr>
            </p:nvGraphicFramePr>
            <p:xfrm>
              <a:off x="3333" y="728"/>
              <a:ext cx="142" cy="1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4" name="Equation" r:id="rId13" imgW="114120" imgH="126720" progId="Equation.DSMT4">
                      <p:embed/>
                    </p:oleObj>
                  </mc:Choice>
                  <mc:Fallback>
                    <p:oleObj name="Equation" r:id="rId13" imgW="114120" imgH="126720" progId="Equation.DSMT4">
                      <p:embed/>
                      <p:pic>
                        <p:nvPicPr>
                          <p:cNvPr id="82978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3" y="728"/>
                            <a:ext cx="142" cy="1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35">
                <a:extLst>
                  <a:ext uri="{FF2B5EF4-FFF2-40B4-BE49-F238E27FC236}">
                    <a16:creationId xmlns:a16="http://schemas.microsoft.com/office/drawing/2014/main" id="{345E1828-9410-4E59-B3FD-934F5118EBC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53711641"/>
                  </p:ext>
                </p:extLst>
              </p:nvPr>
            </p:nvGraphicFramePr>
            <p:xfrm>
              <a:off x="2516" y="1148"/>
              <a:ext cx="206" cy="2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5" name="Equation" r:id="rId15" imgW="164880" imgH="177480" progId="Equation.DSMT4">
                      <p:embed/>
                    </p:oleObj>
                  </mc:Choice>
                  <mc:Fallback>
                    <p:oleObj name="Equation" r:id="rId15" imgW="164880" imgH="177480" progId="Equation.DSMT4">
                      <p:embed/>
                      <p:pic>
                        <p:nvPicPr>
                          <p:cNvPr id="82979" name="Object 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16" y="1148"/>
                            <a:ext cx="206" cy="2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C943D867-5F0C-48C9-802B-8BEF7D34EC75}"/>
                </a:ext>
              </a:extLst>
            </p:cNvPr>
            <p:cNvSpPr/>
            <p:nvPr/>
          </p:nvSpPr>
          <p:spPr>
            <a:xfrm>
              <a:off x="2462187" y="3931060"/>
              <a:ext cx="168732" cy="598698"/>
            </a:xfrm>
            <a:custGeom>
              <a:avLst/>
              <a:gdLst>
                <a:gd name="connsiteX0" fmla="*/ 0 w 661475"/>
                <a:gd name="connsiteY0" fmla="*/ 0 h 1648047"/>
                <a:gd name="connsiteX1" fmla="*/ 637953 w 661475"/>
                <a:gd name="connsiteY1" fmla="*/ 643270 h 1648047"/>
                <a:gd name="connsiteX2" fmla="*/ 505046 w 661475"/>
                <a:gd name="connsiteY2" fmla="*/ 1648047 h 164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1475" h="1648047">
                  <a:moveTo>
                    <a:pt x="0" y="0"/>
                  </a:moveTo>
                  <a:cubicBezTo>
                    <a:pt x="276889" y="184298"/>
                    <a:pt x="553779" y="368596"/>
                    <a:pt x="637953" y="643270"/>
                  </a:cubicBezTo>
                  <a:cubicBezTo>
                    <a:pt x="722127" y="917944"/>
                    <a:pt x="557323" y="1441598"/>
                    <a:pt x="505046" y="1648047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00FF"/>
                </a:solidFill>
              </a:endParaRPr>
            </a:p>
          </p:txBody>
        </p:sp>
      </p:grpSp>
      <p:sp>
        <p:nvSpPr>
          <p:cNvPr id="58" name="矩形 57">
            <a:extLst>
              <a:ext uri="{FF2B5EF4-FFF2-40B4-BE49-F238E27FC236}">
                <a16:creationId xmlns:a16="http://schemas.microsoft.com/office/drawing/2014/main" id="{7B1DF77D-2DAE-4D19-A3F2-FB4DE6AEA0BF}"/>
              </a:ext>
            </a:extLst>
          </p:cNvPr>
          <p:cNvSpPr/>
          <p:nvPr/>
        </p:nvSpPr>
        <p:spPr>
          <a:xfrm>
            <a:off x="434905" y="5063945"/>
            <a:ext cx="8140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平面极坐标：以极径 </a:t>
            </a:r>
            <a:r>
              <a:rPr kumimoji="1" lang="en-US" altLang="zh-CN" sz="28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</a:t>
            </a:r>
            <a:r>
              <a:rPr kumimoji="1" lang="zh-CN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、极角</a:t>
            </a:r>
            <a:r>
              <a:rPr kumimoji="1" lang="el-GR" altLang="zh-CN" sz="28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θ</a:t>
            </a:r>
            <a:r>
              <a:rPr kumimoji="1" lang="zh-CN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为坐标构建的坐标系</a:t>
            </a:r>
            <a:endParaRPr lang="zh-CN" altLang="en-US" sz="2800" dirty="0"/>
          </a:p>
        </p:txBody>
      </p: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B08804D5-607A-4508-8A2A-674BAB35BDEE}"/>
              </a:ext>
            </a:extLst>
          </p:cNvPr>
          <p:cNvGrpSpPr/>
          <p:nvPr/>
        </p:nvGrpSpPr>
        <p:grpSpPr>
          <a:xfrm>
            <a:off x="690143" y="5748500"/>
            <a:ext cx="7288867" cy="572015"/>
            <a:chOff x="690143" y="5748500"/>
            <a:chExt cx="7288867" cy="572015"/>
          </a:xfrm>
        </p:grpSpPr>
        <p:grpSp>
          <p:nvGrpSpPr>
            <p:cNvPr id="59" name="Group 36">
              <a:extLst>
                <a:ext uri="{FF2B5EF4-FFF2-40B4-BE49-F238E27FC236}">
                  <a16:creationId xmlns:a16="http://schemas.microsoft.com/office/drawing/2014/main" id="{005EBCAF-1AAD-4E43-BEF4-E91DA5CC5CC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90143" y="5748500"/>
              <a:ext cx="4363821" cy="548673"/>
              <a:chOff x="-554" y="2544"/>
              <a:chExt cx="2180" cy="274"/>
            </a:xfrm>
          </p:grpSpPr>
          <p:sp>
            <p:nvSpPr>
              <p:cNvPr id="60" name="Text Box 37">
                <a:extLst>
                  <a:ext uri="{FF2B5EF4-FFF2-40B4-BE49-F238E27FC236}">
                    <a16:creationId xmlns:a16="http://schemas.microsoft.com/office/drawing/2014/main" id="{32F8FFF5-DB57-4DB4-B5A3-91F50E2CE4D8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-554" y="2544"/>
                <a:ext cx="2180" cy="2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800" b="1" dirty="0">
                    <a:solidFill>
                      <a:srgbClr val="0000FF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单位矢量：径向单位矢量</a:t>
                </a:r>
              </a:p>
            </p:txBody>
          </p:sp>
          <p:graphicFrame>
            <p:nvGraphicFramePr>
              <p:cNvPr id="61" name="Object 38">
                <a:extLst>
                  <a:ext uri="{FF2B5EF4-FFF2-40B4-BE49-F238E27FC236}">
                    <a16:creationId xmlns:a16="http://schemas.microsoft.com/office/drawing/2014/main" id="{7F3FC46C-C46B-449A-97E9-AAA053CC1C9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7282566"/>
                  </p:ext>
                </p:extLst>
              </p:nvPr>
            </p:nvGraphicFramePr>
            <p:xfrm>
              <a:off x="1471" y="2565"/>
              <a:ext cx="155" cy="2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6" name="Equation" r:id="rId17" imgW="139680" imgH="228600" progId="Equation.DSMT4">
                      <p:embed/>
                    </p:oleObj>
                  </mc:Choice>
                  <mc:Fallback>
                    <p:oleObj name="Equation" r:id="rId17" imgW="139680" imgH="228600" progId="Equation.DSMT4">
                      <p:embed/>
                      <p:pic>
                        <p:nvPicPr>
                          <p:cNvPr id="82982" name="Object 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71" y="2565"/>
                            <a:ext cx="155" cy="2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2" name="Group 39">
              <a:extLst>
                <a:ext uri="{FF2B5EF4-FFF2-40B4-BE49-F238E27FC236}">
                  <a16:creationId xmlns:a16="http://schemas.microsoft.com/office/drawing/2014/main" id="{7F199B76-C19F-445D-9E2A-9139030CA3F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231235" y="5750433"/>
              <a:ext cx="2747775" cy="570082"/>
              <a:chOff x="211" y="2929"/>
              <a:chExt cx="1609" cy="296"/>
            </a:xfrm>
          </p:grpSpPr>
          <p:sp>
            <p:nvSpPr>
              <p:cNvPr id="63" name="Text Box 40">
                <a:extLst>
                  <a:ext uri="{FF2B5EF4-FFF2-40B4-BE49-F238E27FC236}">
                    <a16:creationId xmlns:a16="http://schemas.microsoft.com/office/drawing/2014/main" id="{F5E38B9D-2930-4170-AB88-D45C44492BE8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211" y="2929"/>
                <a:ext cx="1437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800" b="1" dirty="0">
                    <a:solidFill>
                      <a:srgbClr val="0000FF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横向单位矢量</a:t>
                </a:r>
              </a:p>
            </p:txBody>
          </p:sp>
          <p:graphicFrame>
            <p:nvGraphicFramePr>
              <p:cNvPr id="64" name="Object 41">
                <a:extLst>
                  <a:ext uri="{FF2B5EF4-FFF2-40B4-BE49-F238E27FC236}">
                    <a16:creationId xmlns:a16="http://schemas.microsoft.com/office/drawing/2014/main" id="{A0229711-FB2A-4D9A-9854-D9F9C1522F6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74978243"/>
                  </p:ext>
                </p:extLst>
              </p:nvPr>
            </p:nvGraphicFramePr>
            <p:xfrm>
              <a:off x="1606" y="2932"/>
              <a:ext cx="214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7" name="Equation" r:id="rId19" imgW="164880" imgH="253800" progId="Equation.DSMT4">
                      <p:embed/>
                    </p:oleObj>
                  </mc:Choice>
                  <mc:Fallback>
                    <p:oleObj name="Equation" r:id="rId19" imgW="164880" imgH="253800" progId="Equation.DSMT4">
                      <p:embed/>
                      <p:pic>
                        <p:nvPicPr>
                          <p:cNvPr id="82985" name="Object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06" y="2932"/>
                            <a:ext cx="214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A40B4930-BDD9-4117-BC15-EB502E959F80}"/>
              </a:ext>
            </a:extLst>
          </p:cNvPr>
          <p:cNvGrpSpPr/>
          <p:nvPr/>
        </p:nvGrpSpPr>
        <p:grpSpPr>
          <a:xfrm>
            <a:off x="3527519" y="2040115"/>
            <a:ext cx="2623387" cy="1452798"/>
            <a:chOff x="3527519" y="2040115"/>
            <a:chExt cx="2623387" cy="1452798"/>
          </a:xfrm>
        </p:grpSpPr>
        <p:cxnSp>
          <p:nvCxnSpPr>
            <p:cNvPr id="67" name="直接箭头连接符 66">
              <a:extLst>
                <a:ext uri="{FF2B5EF4-FFF2-40B4-BE49-F238E27FC236}">
                  <a16:creationId xmlns:a16="http://schemas.microsoft.com/office/drawing/2014/main" id="{4C607DDB-6631-4D7F-8AE9-6C0B3C78CD50}"/>
                </a:ext>
              </a:extLst>
            </p:cNvPr>
            <p:cNvCxnSpPr>
              <a:cxnSpLocks/>
              <a:stCxn id="23" idx="4"/>
            </p:cNvCxnSpPr>
            <p:nvPr/>
          </p:nvCxnSpPr>
          <p:spPr>
            <a:xfrm flipV="1">
              <a:off x="3527519" y="2224088"/>
              <a:ext cx="426063" cy="126882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lg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9" name="对象 68">
              <a:extLst>
                <a:ext uri="{FF2B5EF4-FFF2-40B4-BE49-F238E27FC236}">
                  <a16:creationId xmlns:a16="http://schemas.microsoft.com/office/drawing/2014/main" id="{93F05A2C-CCE9-4E42-B843-ED22B20810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207273"/>
                </p:ext>
              </p:extLst>
            </p:nvPr>
          </p:nvGraphicFramePr>
          <p:xfrm>
            <a:off x="3944394" y="2040115"/>
            <a:ext cx="2206512" cy="558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8" name="Equation" r:id="rId21" imgW="1002960" imgH="253800" progId="Equation.DSMT4">
                    <p:embed/>
                  </p:oleObj>
                </mc:Choice>
                <mc:Fallback>
                  <p:oleObj name="Equation" r:id="rId21" imgW="100296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3944394" y="2040115"/>
                          <a:ext cx="2206512" cy="5583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941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22" name="Object 7">
            <a:extLst>
              <a:ext uri="{FF2B5EF4-FFF2-40B4-BE49-F238E27FC236}">
                <a16:creationId xmlns:a16="http://schemas.microsoft.com/office/drawing/2014/main" id="{5AD2BB6C-5F91-420A-9841-376509065E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052600"/>
              </p:ext>
            </p:extLst>
          </p:nvPr>
        </p:nvGraphicFramePr>
        <p:xfrm>
          <a:off x="1182862" y="1948272"/>
          <a:ext cx="1691107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3" name="Equation" r:id="rId3" imgW="761760" imgH="228600" progId="Equation.DSMT4">
                  <p:embed/>
                </p:oleObj>
              </mc:Choice>
              <mc:Fallback>
                <p:oleObj name="Equation" r:id="rId3" imgW="761760" imgH="228600" progId="Equation.DSMT4">
                  <p:embed/>
                  <p:pic>
                    <p:nvPicPr>
                      <p:cNvPr id="829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862" y="1948272"/>
                        <a:ext cx="1691107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8">
            <a:extLst>
              <a:ext uri="{FF2B5EF4-FFF2-40B4-BE49-F238E27FC236}">
                <a16:creationId xmlns:a16="http://schemas.microsoft.com/office/drawing/2014/main" id="{B1983B3B-56B6-4CCB-BA10-DCD9D6103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74" y="1257013"/>
            <a:ext cx="40623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极坐标系中，</a:t>
            </a:r>
            <a:r>
              <a:rPr kumimoji="1"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点的位矢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F88438C-C8C4-4F6E-B08F-A6B6B6E8DE74}"/>
              </a:ext>
            </a:extLst>
          </p:cNvPr>
          <p:cNvSpPr/>
          <p:nvPr/>
        </p:nvSpPr>
        <p:spPr>
          <a:xfrm>
            <a:off x="389381" y="371725"/>
            <a:ext cx="5109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平面极坐标系中的运动描述</a:t>
            </a:r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88218B3C-7999-4593-BAED-05CB098DE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74" y="2645183"/>
            <a:ext cx="7674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注意：极坐标系中单位矢量随质点运动而变化。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025ABDDD-04CC-4973-A476-81589DF65087}"/>
              </a:ext>
            </a:extLst>
          </p:cNvPr>
          <p:cNvGrpSpPr/>
          <p:nvPr/>
        </p:nvGrpSpPr>
        <p:grpSpPr>
          <a:xfrm>
            <a:off x="448674" y="3331546"/>
            <a:ext cx="5559535" cy="558360"/>
            <a:chOff x="448674" y="3331546"/>
            <a:chExt cx="5559535" cy="558360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94AF6E3-C73D-4D1B-AB13-C9BB6BF19EE0}"/>
                </a:ext>
              </a:extLst>
            </p:cNvPr>
            <p:cNvSpPr/>
            <p:nvPr/>
          </p:nvSpPr>
          <p:spPr>
            <a:xfrm>
              <a:off x="448674" y="3349116"/>
              <a:ext cx="555953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单位矢量           的微分和时间导数</a:t>
              </a:r>
              <a:r>
                <a:rPr kumimoji="1" lang="en-US" altLang="zh-CN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:</a:t>
              </a:r>
              <a:endParaRPr lang="zh-CN" altLang="en-US" sz="2800" dirty="0"/>
            </a:p>
          </p:txBody>
        </p:sp>
        <p:graphicFrame>
          <p:nvGraphicFramePr>
            <p:cNvPr id="27" name="Object 24">
              <a:extLst>
                <a:ext uri="{FF2B5EF4-FFF2-40B4-BE49-F238E27FC236}">
                  <a16:creationId xmlns:a16="http://schemas.microsoft.com/office/drawing/2014/main" id="{3647608F-F9DE-4933-86A2-BDD57404E7A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0850140"/>
                </p:ext>
              </p:extLst>
            </p:nvPr>
          </p:nvGraphicFramePr>
          <p:xfrm>
            <a:off x="2054730" y="3331546"/>
            <a:ext cx="837936" cy="558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54" name="Equation" r:id="rId5" imgW="380880" imgH="253800" progId="Equation.DSMT4">
                    <p:embed/>
                  </p:oleObj>
                </mc:Choice>
                <mc:Fallback>
                  <p:oleObj name="Equation" r:id="rId5" imgW="380880" imgH="253800" progId="Equation.DSMT4">
                    <p:embed/>
                    <p:pic>
                      <p:nvPicPr>
                        <p:cNvPr id="10" name="Object 24">
                          <a:extLst>
                            <a:ext uri="{FF2B5EF4-FFF2-40B4-BE49-F238E27FC236}">
                              <a16:creationId xmlns:a16="http://schemas.microsoft.com/office/drawing/2014/main" id="{AD55AF29-DA44-46D5-9501-3C2A2D8968D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4730" y="3331546"/>
                          <a:ext cx="837936" cy="558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Group 20">
            <a:extLst>
              <a:ext uri="{FF2B5EF4-FFF2-40B4-BE49-F238E27FC236}">
                <a16:creationId xmlns:a16="http://schemas.microsoft.com/office/drawing/2014/main" id="{5BF80BCF-35AB-4059-847B-4DC397A910E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99398" y="4089101"/>
            <a:ext cx="2648503" cy="1541703"/>
            <a:chOff x="3842" y="1779"/>
            <a:chExt cx="1122" cy="653"/>
          </a:xfrm>
        </p:grpSpPr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93986004-1238-4D7D-93A6-E3DA5F85F3C0}"/>
                </a:ext>
              </a:extLst>
            </p:cNvPr>
            <p:cNvSpPr>
              <a:spLocks noChangeAspect="1"/>
            </p:cNvSpPr>
            <p:nvPr/>
          </p:nvSpPr>
          <p:spPr bwMode="auto">
            <a:xfrm rot="-17862563">
              <a:off x="4437" y="1803"/>
              <a:ext cx="2" cy="1003"/>
            </a:xfrm>
            <a:custGeom>
              <a:avLst/>
              <a:gdLst>
                <a:gd name="T0" fmla="*/ 2 w 2"/>
                <a:gd name="T1" fmla="*/ 1003 h 1003"/>
                <a:gd name="T2" fmla="*/ 0 w 2"/>
                <a:gd name="T3" fmla="*/ 0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003">
                  <a:moveTo>
                    <a:pt x="2" y="1003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0" name="Object 22">
              <a:extLst>
                <a:ext uri="{FF2B5EF4-FFF2-40B4-BE49-F238E27FC236}">
                  <a16:creationId xmlns:a16="http://schemas.microsoft.com/office/drawing/2014/main" id="{D485F227-BC70-47F6-B387-5BDCACC6E6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7388785"/>
                </p:ext>
              </p:extLst>
            </p:nvPr>
          </p:nvGraphicFramePr>
          <p:xfrm>
            <a:off x="4547" y="2190"/>
            <a:ext cx="417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55" name="Equation" r:id="rId7" imgW="393480" imgH="228600" progId="Equation.DSMT4">
                    <p:embed/>
                  </p:oleObj>
                </mc:Choice>
                <mc:Fallback>
                  <p:oleObj name="Equation" r:id="rId7" imgW="393480" imgH="228600" progId="Equation.DSMT4">
                    <p:embed/>
                    <p:pic>
                      <p:nvPicPr>
                        <p:cNvPr id="72726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7" y="2190"/>
                          <a:ext cx="417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Freeform 23">
              <a:extLst>
                <a:ext uri="{FF2B5EF4-FFF2-40B4-BE49-F238E27FC236}">
                  <a16:creationId xmlns:a16="http://schemas.microsoft.com/office/drawing/2014/main" id="{DE1CB23C-092F-471C-A292-226A6B377CF5}"/>
                </a:ext>
              </a:extLst>
            </p:cNvPr>
            <p:cNvSpPr>
              <a:spLocks noChangeAspect="1"/>
            </p:cNvSpPr>
            <p:nvPr/>
          </p:nvSpPr>
          <p:spPr bwMode="auto">
            <a:xfrm rot="2720068">
              <a:off x="4343" y="1684"/>
              <a:ext cx="2" cy="1003"/>
            </a:xfrm>
            <a:custGeom>
              <a:avLst/>
              <a:gdLst>
                <a:gd name="T0" fmla="*/ 2 w 2"/>
                <a:gd name="T1" fmla="*/ 1003 h 1003"/>
                <a:gd name="T2" fmla="*/ 0 w 2"/>
                <a:gd name="T3" fmla="*/ 0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003">
                  <a:moveTo>
                    <a:pt x="2" y="1003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2" name="Object 24">
              <a:extLst>
                <a:ext uri="{FF2B5EF4-FFF2-40B4-BE49-F238E27FC236}">
                  <a16:creationId xmlns:a16="http://schemas.microsoft.com/office/drawing/2014/main" id="{DA8E2B98-6325-4001-9392-23DE9C88A61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905389"/>
                </p:ext>
              </p:extLst>
            </p:nvPr>
          </p:nvGraphicFramePr>
          <p:xfrm>
            <a:off x="3912" y="1779"/>
            <a:ext cx="645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56" name="Equation" r:id="rId9" imgW="609480" imgH="228600" progId="Equation.DSMT4">
                    <p:embed/>
                  </p:oleObj>
                </mc:Choice>
                <mc:Fallback>
                  <p:oleObj name="Equation" r:id="rId9" imgW="609480" imgH="228600" progId="Equation.DSMT4">
                    <p:embed/>
                    <p:pic>
                      <p:nvPicPr>
                        <p:cNvPr id="72728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2" y="1779"/>
                          <a:ext cx="645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25">
              <a:extLst>
                <a:ext uri="{FF2B5EF4-FFF2-40B4-BE49-F238E27FC236}">
                  <a16:creationId xmlns:a16="http://schemas.microsoft.com/office/drawing/2014/main" id="{15580F97-7635-4E88-8A48-2A6F725B219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28" y="1982"/>
            <a:ext cx="288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57" name="公式" r:id="rId11" imgW="241200" imgH="177480" progId="Equation.3">
                    <p:embed/>
                  </p:oleObj>
                </mc:Choice>
                <mc:Fallback>
                  <p:oleObj name="公式" r:id="rId11" imgW="241200" imgH="177480" progId="Equation.3">
                    <p:embed/>
                    <p:pic>
                      <p:nvPicPr>
                        <p:cNvPr id="72729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8" y="1982"/>
                          <a:ext cx="288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26">
            <a:extLst>
              <a:ext uri="{FF2B5EF4-FFF2-40B4-BE49-F238E27FC236}">
                <a16:creationId xmlns:a16="http://schemas.microsoft.com/office/drawing/2014/main" id="{9D522963-5297-45BF-91D8-B00D1808CFB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35619" y="4010180"/>
            <a:ext cx="805254" cy="763156"/>
            <a:chOff x="4717" y="1732"/>
            <a:chExt cx="341" cy="323"/>
          </a:xfrm>
        </p:grpSpPr>
        <p:sp>
          <p:nvSpPr>
            <p:cNvPr id="45" name="Freeform 27">
              <a:extLst>
                <a:ext uri="{FF2B5EF4-FFF2-40B4-BE49-F238E27FC236}">
                  <a16:creationId xmlns:a16="http://schemas.microsoft.com/office/drawing/2014/main" id="{7A4CDEE7-1773-4F38-9CC5-5AAE4046FD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17" y="1810"/>
              <a:ext cx="178" cy="245"/>
            </a:xfrm>
            <a:custGeom>
              <a:avLst/>
              <a:gdLst>
                <a:gd name="T0" fmla="*/ 178 w 178"/>
                <a:gd name="T1" fmla="*/ 245 h 245"/>
                <a:gd name="T2" fmla="*/ 0 w 178"/>
                <a:gd name="T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8" h="245">
                  <a:moveTo>
                    <a:pt x="178" y="245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9900CC"/>
              </a:solidFill>
              <a:prstDash val="solid"/>
              <a:round/>
              <a:headEnd type="none" w="med" len="med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6" name="Object 28">
              <a:extLst>
                <a:ext uri="{FF2B5EF4-FFF2-40B4-BE49-F238E27FC236}">
                  <a16:creationId xmlns:a16="http://schemas.microsoft.com/office/drawing/2014/main" id="{D95DBF8A-7DD9-4A3B-A8AC-82C7A023267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6356289"/>
                </p:ext>
              </p:extLst>
            </p:nvPr>
          </p:nvGraphicFramePr>
          <p:xfrm>
            <a:off x="4816" y="1732"/>
            <a:ext cx="242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58" name="Equation" r:id="rId13" imgW="228600" imgH="228600" progId="Equation.DSMT4">
                    <p:embed/>
                  </p:oleObj>
                </mc:Choice>
                <mc:Fallback>
                  <p:oleObj name="Equation" r:id="rId13" imgW="228600" imgH="228600" progId="Equation.DSMT4">
                    <p:embed/>
                    <p:pic>
                      <p:nvPicPr>
                        <p:cNvPr id="72732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6" y="1732"/>
                          <a:ext cx="242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" name="Object 48">
            <a:extLst>
              <a:ext uri="{FF2B5EF4-FFF2-40B4-BE49-F238E27FC236}">
                <a16:creationId xmlns:a16="http://schemas.microsoft.com/office/drawing/2014/main" id="{EE8FE295-90D8-4E76-890A-F294BDB719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50675"/>
              </p:ext>
            </p:extLst>
          </p:nvPr>
        </p:nvGraphicFramePr>
        <p:xfrm>
          <a:off x="1546336" y="5336827"/>
          <a:ext cx="194627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9" name="Equation" r:id="rId15" imgW="876240" imgH="406080" progId="Equation.DSMT4">
                  <p:embed/>
                </p:oleObj>
              </mc:Choice>
              <mc:Fallback>
                <p:oleObj name="Equation" r:id="rId15" imgW="876240" imgH="406080" progId="Equation.DSMT4">
                  <p:embed/>
                  <p:pic>
                    <p:nvPicPr>
                      <p:cNvPr id="72752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336" y="5336827"/>
                        <a:ext cx="194627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4">
            <a:extLst>
              <a:ext uri="{FF2B5EF4-FFF2-40B4-BE49-F238E27FC236}">
                <a16:creationId xmlns:a16="http://schemas.microsoft.com/office/drawing/2014/main" id="{F5EA092C-17E8-474E-8166-ADD8F37D57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56780"/>
              </p:ext>
            </p:extLst>
          </p:nvPr>
        </p:nvGraphicFramePr>
        <p:xfrm>
          <a:off x="6281235" y="4960939"/>
          <a:ext cx="530640" cy="390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" name="Equation" r:id="rId17" imgW="241200" imgH="177480" progId="Equation.DSMT4">
                  <p:embed/>
                </p:oleObj>
              </mc:Choice>
              <mc:Fallback>
                <p:oleObj name="Equation" r:id="rId17" imgW="241200" imgH="177480" progId="Equation.DSMT4">
                  <p:embed/>
                  <p:pic>
                    <p:nvPicPr>
                      <p:cNvPr id="7476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235" y="4960939"/>
                        <a:ext cx="530640" cy="390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9">
            <a:extLst>
              <a:ext uri="{FF2B5EF4-FFF2-40B4-BE49-F238E27FC236}">
                <a16:creationId xmlns:a16="http://schemas.microsoft.com/office/drawing/2014/main" id="{FF8B32B7-5DEE-4AE8-9C36-74490ADC1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763267"/>
              </p:ext>
            </p:extLst>
          </p:nvPr>
        </p:nvGraphicFramePr>
        <p:xfrm>
          <a:off x="1546336" y="4016691"/>
          <a:ext cx="2030412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" name="Equation" r:id="rId19" imgW="914400" imgH="266400" progId="Equation.DSMT4">
                  <p:embed/>
                </p:oleObj>
              </mc:Choice>
              <mc:Fallback>
                <p:oleObj name="Equation" r:id="rId19" imgW="914400" imgH="266400" progId="Equation.DSMT4">
                  <p:embed/>
                  <p:pic>
                    <p:nvPicPr>
                      <p:cNvPr id="47" name="Object 19">
                        <a:extLst>
                          <a:ext uri="{FF2B5EF4-FFF2-40B4-BE49-F238E27FC236}">
                            <a16:creationId xmlns:a16="http://schemas.microsoft.com/office/drawing/2014/main" id="{88816E63-2C88-4CD9-ACD1-FBD15D13E8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336" y="4016691"/>
                        <a:ext cx="2030412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组合 51">
            <a:extLst>
              <a:ext uri="{FF2B5EF4-FFF2-40B4-BE49-F238E27FC236}">
                <a16:creationId xmlns:a16="http://schemas.microsoft.com/office/drawing/2014/main" id="{E10772FF-C368-4F60-9C5E-18D506678ED6}"/>
              </a:ext>
            </a:extLst>
          </p:cNvPr>
          <p:cNvGrpSpPr/>
          <p:nvPr/>
        </p:nvGrpSpPr>
        <p:grpSpPr>
          <a:xfrm>
            <a:off x="656557" y="4701465"/>
            <a:ext cx="3715232" cy="563436"/>
            <a:chOff x="536953" y="4695015"/>
            <a:chExt cx="3715232" cy="563436"/>
          </a:xfrm>
        </p:grpSpPr>
        <p:graphicFrame>
          <p:nvGraphicFramePr>
            <p:cNvPr id="47" name="Object 19">
              <a:extLst>
                <a:ext uri="{FF2B5EF4-FFF2-40B4-BE49-F238E27FC236}">
                  <a16:creationId xmlns:a16="http://schemas.microsoft.com/office/drawing/2014/main" id="{88816E63-2C88-4CD9-ACD1-FBD15D13E87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6128337"/>
                </p:ext>
              </p:extLst>
            </p:nvPr>
          </p:nvGraphicFramePr>
          <p:xfrm>
            <a:off x="2758480" y="4695015"/>
            <a:ext cx="1493705" cy="563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2" name="Equation" r:id="rId21" imgW="672840" imgH="253800" progId="Equation.DSMT4">
                    <p:embed/>
                  </p:oleObj>
                </mc:Choice>
                <mc:Fallback>
                  <p:oleObj name="Equation" r:id="rId21" imgW="672840" imgH="253800" progId="Equation.DSMT4">
                    <p:embed/>
                    <p:pic>
                      <p:nvPicPr>
                        <p:cNvPr id="72723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8480" y="4695015"/>
                          <a:ext cx="1493705" cy="563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Text Box 34">
              <a:extLst>
                <a:ext uri="{FF2B5EF4-FFF2-40B4-BE49-F238E27FC236}">
                  <a16:creationId xmlns:a16="http://schemas.microsoft.com/office/drawing/2014/main" id="{1F91DCC6-7428-478D-A2FF-C01277325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953" y="4706663"/>
              <a:ext cx="2149097" cy="51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当</a:t>
              </a:r>
              <a:r>
                <a:rPr lang="en-US" altLang="zh-CN" sz="2800" b="1" dirty="0" err="1">
                  <a:ea typeface="华文楷体" panose="02010600040101010101" pitchFamily="2" charset="-122"/>
                  <a:cs typeface="Times New Roman" panose="02020603050405020304" pitchFamily="18" charset="0"/>
                </a:rPr>
                <a:t>Δ</a:t>
              </a:r>
              <a:r>
                <a:rPr lang="en-US" altLang="zh-CN" sz="2800" b="1" i="1" dirty="0" err="1"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  <a:r>
                <a:rPr lang="en-US" altLang="zh-CN" sz="2800" b="1" i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→ 0</a:t>
              </a:r>
              <a:r>
                <a:rPr lang="zh-CN" altLang="en-US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时，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469ED1E5-6E23-4011-B08A-6546E2A71FD8}"/>
              </a:ext>
            </a:extLst>
          </p:cNvPr>
          <p:cNvGrpSpPr/>
          <p:nvPr/>
        </p:nvGrpSpPr>
        <p:grpSpPr>
          <a:xfrm>
            <a:off x="5070593" y="296895"/>
            <a:ext cx="3810071" cy="2151472"/>
            <a:chOff x="5070593" y="296895"/>
            <a:chExt cx="3810071" cy="2151472"/>
          </a:xfrm>
        </p:grpSpPr>
        <p:graphicFrame>
          <p:nvGraphicFramePr>
            <p:cNvPr id="5" name="Object 19">
              <a:extLst>
                <a:ext uri="{FF2B5EF4-FFF2-40B4-BE49-F238E27FC236}">
                  <a16:creationId xmlns:a16="http://schemas.microsoft.com/office/drawing/2014/main" id="{420D5694-6D4F-4291-8C2D-B537E71101A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3495111"/>
                </p:ext>
              </p:extLst>
            </p:nvPr>
          </p:nvGraphicFramePr>
          <p:xfrm>
            <a:off x="7768430" y="1326277"/>
            <a:ext cx="412822" cy="412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3" name="Equation" r:id="rId23" imgW="164880" imgH="164880" progId="Equation.DSMT4">
                    <p:embed/>
                  </p:oleObj>
                </mc:Choice>
                <mc:Fallback>
                  <p:oleObj name="Equation" r:id="rId23" imgW="164880" imgH="164880" progId="Equation.DSMT4">
                    <p:embed/>
                    <p:pic>
                      <p:nvPicPr>
                        <p:cNvPr id="22" name="Object 19">
                          <a:extLst>
                            <a:ext uri="{FF2B5EF4-FFF2-40B4-BE49-F238E27FC236}">
                              <a16:creationId xmlns:a16="http://schemas.microsoft.com/office/drawing/2014/main" id="{C5CA079E-1A5B-424A-B7C8-486053A6576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8430" y="1326277"/>
                          <a:ext cx="412822" cy="412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" name="Group 21">
              <a:extLst>
                <a:ext uri="{FF2B5EF4-FFF2-40B4-BE49-F238E27FC236}">
                  <a16:creationId xmlns:a16="http://schemas.microsoft.com/office/drawing/2014/main" id="{AF735CDF-208C-48FB-84A5-37541FA372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72539" y="296895"/>
              <a:ext cx="1508125" cy="1095376"/>
              <a:chOff x="4072" y="983"/>
              <a:chExt cx="950" cy="690"/>
            </a:xfrm>
          </p:grpSpPr>
          <p:sp>
            <p:nvSpPr>
              <p:cNvPr id="8" name="Line 22">
                <a:extLst>
                  <a:ext uri="{FF2B5EF4-FFF2-40B4-BE49-F238E27FC236}">
                    <a16:creationId xmlns:a16="http://schemas.microsoft.com/office/drawing/2014/main" id="{574FAF83-AA8C-4D38-8EFB-44796AB16B3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4072" y="1172"/>
                <a:ext cx="241" cy="48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sp>
            <p:nvSpPr>
              <p:cNvPr id="9" name="Freeform 23">
                <a:extLst>
                  <a:ext uri="{FF2B5EF4-FFF2-40B4-BE49-F238E27FC236}">
                    <a16:creationId xmlns:a16="http://schemas.microsoft.com/office/drawing/2014/main" id="{686FB264-88AD-44B7-8DDC-9A2E36DDF8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18" y="1451"/>
                <a:ext cx="497" cy="184"/>
              </a:xfrm>
              <a:custGeom>
                <a:avLst/>
                <a:gdLst>
                  <a:gd name="T0" fmla="*/ 0 w 497"/>
                  <a:gd name="T1" fmla="*/ 184 h 184"/>
                  <a:gd name="T2" fmla="*/ 497 w 497"/>
                  <a:gd name="T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97" h="184">
                    <a:moveTo>
                      <a:pt x="0" y="184"/>
                    </a:moveTo>
                    <a:lnTo>
                      <a:pt x="497" y="0"/>
                    </a:lnTo>
                  </a:path>
                </a:pathLst>
              </a:cu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graphicFrame>
            <p:nvGraphicFramePr>
              <p:cNvPr id="10" name="Object 24">
                <a:extLst>
                  <a:ext uri="{FF2B5EF4-FFF2-40B4-BE49-F238E27FC236}">
                    <a16:creationId xmlns:a16="http://schemas.microsoft.com/office/drawing/2014/main" id="{AD55AF29-DA44-46D5-9501-3C2A2D8968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85693577"/>
                  </p:ext>
                </p:extLst>
              </p:nvPr>
            </p:nvGraphicFramePr>
            <p:xfrm>
              <a:off x="4802" y="1313"/>
              <a:ext cx="22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4" name="Equation" r:id="rId25" imgW="139680" imgH="228600" progId="Equation.DSMT4">
                      <p:embed/>
                    </p:oleObj>
                  </mc:Choice>
                  <mc:Fallback>
                    <p:oleObj name="Equation" r:id="rId25" imgW="139680" imgH="228600" progId="Equation.DSMT4">
                      <p:embed/>
                      <p:pic>
                        <p:nvPicPr>
                          <p:cNvPr id="27" name="Object 24">
                            <a:extLst>
                              <a:ext uri="{FF2B5EF4-FFF2-40B4-BE49-F238E27FC236}">
                                <a16:creationId xmlns:a16="http://schemas.microsoft.com/office/drawing/2014/main" id="{BDF26C48-4848-4C2F-B08B-B724BE318C5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2" y="1313"/>
                            <a:ext cx="22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25">
                <a:extLst>
                  <a:ext uri="{FF2B5EF4-FFF2-40B4-BE49-F238E27FC236}">
                    <a16:creationId xmlns:a16="http://schemas.microsoft.com/office/drawing/2014/main" id="{F3FF8E90-96F0-4C48-BDF6-D9F38B5AFAF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32646099"/>
                  </p:ext>
                </p:extLst>
              </p:nvPr>
            </p:nvGraphicFramePr>
            <p:xfrm>
              <a:off x="4188" y="983"/>
              <a:ext cx="260" cy="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5" name="Equation" r:id="rId27" imgW="164880" imgH="253800" progId="Equation.DSMT4">
                      <p:embed/>
                    </p:oleObj>
                  </mc:Choice>
                  <mc:Fallback>
                    <p:oleObj name="Equation" r:id="rId27" imgW="164880" imgH="253800" progId="Equation.DSMT4">
                      <p:embed/>
                      <p:pic>
                        <p:nvPicPr>
                          <p:cNvPr id="28" name="Object 25">
                            <a:extLst>
                              <a:ext uri="{FF2B5EF4-FFF2-40B4-BE49-F238E27FC236}">
                                <a16:creationId xmlns:a16="http://schemas.microsoft.com/office/drawing/2014/main" id="{95BF79FA-1AF1-46D0-AFD3-9ADBFE33663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88" y="983"/>
                            <a:ext cx="260" cy="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2" name="Object 27">
              <a:extLst>
                <a:ext uri="{FF2B5EF4-FFF2-40B4-BE49-F238E27FC236}">
                  <a16:creationId xmlns:a16="http://schemas.microsoft.com/office/drawing/2014/main" id="{8532A42A-99A1-4699-BCAC-3F0BC9A555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7650833"/>
                </p:ext>
              </p:extLst>
            </p:nvPr>
          </p:nvGraphicFramePr>
          <p:xfrm>
            <a:off x="6638160" y="1701833"/>
            <a:ext cx="350089" cy="443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66" name="Equation" r:id="rId29" imgW="139680" imgH="177480" progId="Equation.DSMT4">
                    <p:embed/>
                  </p:oleObj>
                </mc:Choice>
                <mc:Fallback>
                  <p:oleObj name="Equation" r:id="rId29" imgW="139680" imgH="177480" progId="Equation.DSMT4">
                    <p:embed/>
                    <p:pic>
                      <p:nvPicPr>
                        <p:cNvPr id="30" name="Object 27">
                          <a:extLst>
                            <a:ext uri="{FF2B5EF4-FFF2-40B4-BE49-F238E27FC236}">
                              <a16:creationId xmlns:a16="http://schemas.microsoft.com/office/drawing/2014/main" id="{2BFFF4E8-466C-48F2-A8BF-D3464E82C77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8160" y="1701833"/>
                          <a:ext cx="350089" cy="4435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30">
              <a:extLst>
                <a:ext uri="{FF2B5EF4-FFF2-40B4-BE49-F238E27FC236}">
                  <a16:creationId xmlns:a16="http://schemas.microsoft.com/office/drawing/2014/main" id="{091F5EAC-85FD-4455-AEE0-09B1E8DA96D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5507226" y="2180862"/>
              <a:ext cx="226811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6" name="Group 32">
              <a:extLst>
                <a:ext uri="{FF2B5EF4-FFF2-40B4-BE49-F238E27FC236}">
                  <a16:creationId xmlns:a16="http://schemas.microsoft.com/office/drawing/2014/main" id="{42EDBE65-79E1-4CE0-8962-328AC453A7E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070593" y="1054132"/>
              <a:ext cx="2704747" cy="1394235"/>
              <a:chOff x="2516" y="672"/>
              <a:chExt cx="1353" cy="698"/>
            </a:xfrm>
          </p:grpSpPr>
          <p:sp>
            <p:nvSpPr>
              <p:cNvPr id="17" name="Freeform 33">
                <a:extLst>
                  <a:ext uri="{FF2B5EF4-FFF2-40B4-BE49-F238E27FC236}">
                    <a16:creationId xmlns:a16="http://schemas.microsoft.com/office/drawing/2014/main" id="{988BB3ED-AB6D-4B75-A698-7F2332550CF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36" y="812"/>
                <a:ext cx="1133" cy="420"/>
              </a:xfrm>
              <a:custGeom>
                <a:avLst/>
                <a:gdLst>
                  <a:gd name="T0" fmla="*/ 0 w 1347"/>
                  <a:gd name="T1" fmla="*/ 499 h 499"/>
                  <a:gd name="T2" fmla="*/ 1347 w 1347"/>
                  <a:gd name="T3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47" h="499">
                    <a:moveTo>
                      <a:pt x="0" y="499"/>
                    </a:moveTo>
                    <a:lnTo>
                      <a:pt x="1347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8" name="Object 34">
                <a:extLst>
                  <a:ext uri="{FF2B5EF4-FFF2-40B4-BE49-F238E27FC236}">
                    <a16:creationId xmlns:a16="http://schemas.microsoft.com/office/drawing/2014/main" id="{6BDD3ECB-D939-497F-B184-039E9B87AFD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82542717"/>
                  </p:ext>
                </p:extLst>
              </p:nvPr>
            </p:nvGraphicFramePr>
            <p:xfrm>
              <a:off x="3089" y="672"/>
              <a:ext cx="365" cy="2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7" name="Equation" r:id="rId31" imgW="291960" imgH="203040" progId="Equation.DSMT4">
                      <p:embed/>
                    </p:oleObj>
                  </mc:Choice>
                  <mc:Fallback>
                    <p:oleObj name="Equation" r:id="rId31" imgW="291960" imgH="203040" progId="Equation.DSMT4">
                      <p:embed/>
                      <p:pic>
                        <p:nvPicPr>
                          <p:cNvPr id="37" name="Object 34">
                            <a:extLst>
                              <a:ext uri="{FF2B5EF4-FFF2-40B4-BE49-F238E27FC236}">
                                <a16:creationId xmlns:a16="http://schemas.microsoft.com/office/drawing/2014/main" id="{5FEDD9A0-D337-4B7B-A656-7832CC07299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89" y="672"/>
                            <a:ext cx="365" cy="2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35">
                <a:extLst>
                  <a:ext uri="{FF2B5EF4-FFF2-40B4-BE49-F238E27FC236}">
                    <a16:creationId xmlns:a16="http://schemas.microsoft.com/office/drawing/2014/main" id="{4B3B4CFE-D418-4C73-835A-ED30FD31AFB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14064009"/>
                  </p:ext>
                </p:extLst>
              </p:nvPr>
            </p:nvGraphicFramePr>
            <p:xfrm>
              <a:off x="2516" y="1148"/>
              <a:ext cx="206" cy="2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68" name="Equation" r:id="rId33" imgW="164880" imgH="177480" progId="Equation.DSMT4">
                      <p:embed/>
                    </p:oleObj>
                  </mc:Choice>
                  <mc:Fallback>
                    <p:oleObj name="Equation" r:id="rId33" imgW="164880" imgH="177480" progId="Equation.DSMT4">
                      <p:embed/>
                      <p:pic>
                        <p:nvPicPr>
                          <p:cNvPr id="38" name="Object 35">
                            <a:extLst>
                              <a:ext uri="{FF2B5EF4-FFF2-40B4-BE49-F238E27FC236}">
                                <a16:creationId xmlns:a16="http://schemas.microsoft.com/office/drawing/2014/main" id="{345E1828-9410-4E59-B3FD-934F5118EBC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16" y="1148"/>
                            <a:ext cx="206" cy="2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4945173F-4877-4BF6-A7EE-E25DC4C05814}"/>
                </a:ext>
              </a:extLst>
            </p:cNvPr>
            <p:cNvSpPr/>
            <p:nvPr/>
          </p:nvSpPr>
          <p:spPr>
            <a:xfrm>
              <a:off x="7097875" y="1586354"/>
              <a:ext cx="168732" cy="598698"/>
            </a:xfrm>
            <a:custGeom>
              <a:avLst/>
              <a:gdLst>
                <a:gd name="connsiteX0" fmla="*/ 0 w 661475"/>
                <a:gd name="connsiteY0" fmla="*/ 0 h 1648047"/>
                <a:gd name="connsiteX1" fmla="*/ 637953 w 661475"/>
                <a:gd name="connsiteY1" fmla="*/ 643270 h 1648047"/>
                <a:gd name="connsiteX2" fmla="*/ 505046 w 661475"/>
                <a:gd name="connsiteY2" fmla="*/ 1648047 h 164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1475" h="1648047">
                  <a:moveTo>
                    <a:pt x="0" y="0"/>
                  </a:moveTo>
                  <a:cubicBezTo>
                    <a:pt x="276889" y="184298"/>
                    <a:pt x="553779" y="368596"/>
                    <a:pt x="637953" y="643270"/>
                  </a:cubicBezTo>
                  <a:cubicBezTo>
                    <a:pt x="722127" y="917944"/>
                    <a:pt x="557323" y="1441598"/>
                    <a:pt x="505046" y="1648047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Oval 20">
              <a:extLst>
                <a:ext uri="{FF2B5EF4-FFF2-40B4-BE49-F238E27FC236}">
                  <a16:creationId xmlns:a16="http://schemas.microsoft.com/office/drawing/2014/main" id="{301B8EA9-9A1C-4BB3-9CBC-FBFA123CC0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7722338" y="1292260"/>
              <a:ext cx="80649" cy="80525"/>
            </a:xfrm>
            <a:prstGeom prst="ellipse">
              <a:avLst/>
            </a:prstGeom>
            <a:solidFill>
              <a:srgbClr val="FF0000"/>
            </a:solidFill>
            <a:ln w="444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496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4" grpId="0"/>
      <p:bldP spid="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CD20301-414B-464F-AABD-95A5B7D4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31E36D0-1999-4D79-AD13-A85167B7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6</a:t>
            </a:fld>
            <a:endParaRPr lang="zh-CN" altLang="en-US"/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90DE8506-5D38-469C-9F41-3E89D5B5A5D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12268" y="1991423"/>
            <a:ext cx="2046287" cy="1104900"/>
            <a:chOff x="3792" y="2208"/>
            <a:chExt cx="1024" cy="553"/>
          </a:xfrm>
        </p:grpSpPr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F0737837-B020-4641-8093-5FD67FC0325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792" y="2208"/>
              <a:ext cx="1024" cy="5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6" name="Object 7">
              <a:extLst>
                <a:ext uri="{FF2B5EF4-FFF2-40B4-BE49-F238E27FC236}">
                  <a16:creationId xmlns:a16="http://schemas.microsoft.com/office/drawing/2014/main" id="{02907EE6-B93D-41A9-8522-324F501AC18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0390654"/>
                </p:ext>
              </p:extLst>
            </p:nvPr>
          </p:nvGraphicFramePr>
          <p:xfrm>
            <a:off x="4312" y="2496"/>
            <a:ext cx="365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1" name="Equation" r:id="rId3" imgW="291960" imgH="203040" progId="Equation.DSMT4">
                    <p:embed/>
                  </p:oleObj>
                </mc:Choice>
                <mc:Fallback>
                  <p:oleObj name="Equation" r:id="rId3" imgW="291960" imgH="203040" progId="Equation.DSMT4">
                    <p:embed/>
                    <p:pic>
                      <p:nvPicPr>
                        <p:cNvPr id="74759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2" y="2496"/>
                          <a:ext cx="365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8">
            <a:extLst>
              <a:ext uri="{FF2B5EF4-FFF2-40B4-BE49-F238E27FC236}">
                <a16:creationId xmlns:a16="http://schemas.microsoft.com/office/drawing/2014/main" id="{5D1209BF-D3E1-424B-A323-3C7165F4FFF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56920" y="1364360"/>
            <a:ext cx="547188" cy="639763"/>
            <a:chOff x="2493" y="2208"/>
            <a:chExt cx="249" cy="297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00F879EC-7F1F-4B23-8212-FDB7D33DC7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93" y="2223"/>
              <a:ext cx="162" cy="282"/>
            </a:xfrm>
            <a:custGeom>
              <a:avLst/>
              <a:gdLst>
                <a:gd name="T0" fmla="*/ 162 w 162"/>
                <a:gd name="T1" fmla="*/ 282 h 282"/>
                <a:gd name="T2" fmla="*/ 0 w 162"/>
                <a:gd name="T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2" h="282">
                  <a:moveTo>
                    <a:pt x="162" y="282"/>
                  </a:moveTo>
                  <a:lnTo>
                    <a:pt x="0" y="0"/>
                  </a:lnTo>
                </a:path>
              </a:pathLst>
            </a:custGeom>
            <a:noFill/>
            <a:ln w="31750" cmpd="sng">
              <a:solidFill>
                <a:srgbClr val="0000FF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/>
            </a:p>
          </p:txBody>
        </p:sp>
        <p:graphicFrame>
          <p:nvGraphicFramePr>
            <p:cNvPr id="9" name="Object 10">
              <a:extLst>
                <a:ext uri="{FF2B5EF4-FFF2-40B4-BE49-F238E27FC236}">
                  <a16:creationId xmlns:a16="http://schemas.microsoft.com/office/drawing/2014/main" id="{492361D4-596E-450D-9943-8182BEB744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605859"/>
                </p:ext>
              </p:extLst>
            </p:nvPr>
          </p:nvGraphicFramePr>
          <p:xfrm>
            <a:off x="2592" y="2208"/>
            <a:ext cx="150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2" name="Equation" r:id="rId5" imgW="164880" imgH="253800" progId="Equation.DSMT4">
                    <p:embed/>
                  </p:oleObj>
                </mc:Choice>
                <mc:Fallback>
                  <p:oleObj name="Equation" r:id="rId5" imgW="164880" imgH="253800" progId="Equation.DSMT4">
                    <p:embed/>
                    <p:pic>
                      <p:nvPicPr>
                        <p:cNvPr id="74762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208"/>
                          <a:ext cx="150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11">
            <a:extLst>
              <a:ext uri="{FF2B5EF4-FFF2-40B4-BE49-F238E27FC236}">
                <a16:creationId xmlns:a16="http://schemas.microsoft.com/office/drawing/2014/main" id="{6239EB71-3ABB-4F5E-8E90-6C0432CD8C23}"/>
              </a:ext>
            </a:extLst>
          </p:cNvPr>
          <p:cNvGrpSpPr>
            <a:grpSpLocks/>
          </p:cNvGrpSpPr>
          <p:nvPr/>
        </p:nvGrpSpPr>
        <p:grpSpPr bwMode="auto">
          <a:xfrm>
            <a:off x="5854409" y="484651"/>
            <a:ext cx="1258886" cy="850900"/>
            <a:chOff x="4475" y="358"/>
            <a:chExt cx="793" cy="536"/>
          </a:xfrm>
        </p:grpSpPr>
        <p:graphicFrame>
          <p:nvGraphicFramePr>
            <p:cNvPr id="11" name="Object 12">
              <a:extLst>
                <a:ext uri="{FF2B5EF4-FFF2-40B4-BE49-F238E27FC236}">
                  <a16:creationId xmlns:a16="http://schemas.microsoft.com/office/drawing/2014/main" id="{503180CC-6AAF-46A9-857C-CF5D39DE04B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5466480"/>
                </p:ext>
              </p:extLst>
            </p:nvPr>
          </p:nvGraphicFramePr>
          <p:xfrm>
            <a:off x="4475" y="358"/>
            <a:ext cx="688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3" name="Equation" r:id="rId7" imgW="545760" imgH="253800" progId="Equation.DSMT4">
                    <p:embed/>
                  </p:oleObj>
                </mc:Choice>
                <mc:Fallback>
                  <p:oleObj name="Equation" r:id="rId7" imgW="545760" imgH="253800" progId="Equation.DSMT4">
                    <p:embed/>
                    <p:pic>
                      <p:nvPicPr>
                        <p:cNvPr id="74764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5" y="358"/>
                          <a:ext cx="688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F01D2AC2-867B-445A-A73E-04157B518D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39" y="638"/>
              <a:ext cx="329" cy="256"/>
            </a:xfrm>
            <a:custGeom>
              <a:avLst/>
              <a:gdLst>
                <a:gd name="T0" fmla="*/ 261 w 261"/>
                <a:gd name="T1" fmla="*/ 203 h 203"/>
                <a:gd name="T2" fmla="*/ 0 w 261"/>
                <a:gd name="T3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1" h="203">
                  <a:moveTo>
                    <a:pt x="261" y="203"/>
                  </a:moveTo>
                  <a:lnTo>
                    <a:pt x="0" y="0"/>
                  </a:lnTo>
                </a:path>
              </a:pathLst>
            </a:custGeom>
            <a:noFill/>
            <a:ln w="31750" cmpd="sng">
              <a:solidFill>
                <a:srgbClr val="9900CC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13" name="Object 14">
            <a:extLst>
              <a:ext uri="{FF2B5EF4-FFF2-40B4-BE49-F238E27FC236}">
                <a16:creationId xmlns:a16="http://schemas.microsoft.com/office/drawing/2014/main" id="{DD6040D0-C8EB-4BFB-8811-71FBB80565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161909"/>
              </p:ext>
            </p:extLst>
          </p:nvPr>
        </p:nvGraphicFramePr>
        <p:xfrm>
          <a:off x="6367905" y="2102548"/>
          <a:ext cx="578880" cy="425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4" name="Equation" r:id="rId9" imgW="241200" imgH="177480" progId="Equation.DSMT4">
                  <p:embed/>
                </p:oleObj>
              </mc:Choice>
              <mc:Fallback>
                <p:oleObj name="Equation" r:id="rId9" imgW="241200" imgH="177480" progId="Equation.DSMT4">
                  <p:embed/>
                  <p:pic>
                    <p:nvPicPr>
                      <p:cNvPr id="7476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905" y="2102548"/>
                        <a:ext cx="578880" cy="425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5">
            <a:extLst>
              <a:ext uri="{FF2B5EF4-FFF2-40B4-BE49-F238E27FC236}">
                <a16:creationId xmlns:a16="http://schemas.microsoft.com/office/drawing/2014/main" id="{1E573904-D99A-454E-B20D-FC60964E80DD}"/>
              </a:ext>
            </a:extLst>
          </p:cNvPr>
          <p:cNvSpPr>
            <a:spLocks noChangeAspect="1"/>
          </p:cNvSpPr>
          <p:nvPr/>
        </p:nvSpPr>
        <p:spPr bwMode="auto">
          <a:xfrm>
            <a:off x="7190098" y="1629572"/>
            <a:ext cx="466857" cy="361851"/>
          </a:xfrm>
          <a:custGeom>
            <a:avLst/>
            <a:gdLst>
              <a:gd name="T0" fmla="*/ 261 w 261"/>
              <a:gd name="T1" fmla="*/ 203 h 203"/>
              <a:gd name="T2" fmla="*/ 0 w 261"/>
              <a:gd name="T3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1" h="203">
                <a:moveTo>
                  <a:pt x="261" y="203"/>
                </a:moveTo>
                <a:lnTo>
                  <a:pt x="0" y="0"/>
                </a:lnTo>
              </a:path>
            </a:pathLst>
          </a:custGeom>
          <a:noFill/>
          <a:ln w="31750" cmpd="sng">
            <a:solidFill>
              <a:srgbClr val="9900CC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5" name="Group 16">
            <a:extLst>
              <a:ext uri="{FF2B5EF4-FFF2-40B4-BE49-F238E27FC236}">
                <a16:creationId xmlns:a16="http://schemas.microsoft.com/office/drawing/2014/main" id="{AA8FAFBB-2B94-4BFF-8E2F-D310296A482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29005" y="1298934"/>
            <a:ext cx="1884300" cy="1760875"/>
            <a:chOff x="2967" y="879"/>
            <a:chExt cx="943" cy="882"/>
          </a:xfrm>
        </p:grpSpPr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3FE07671-E3FC-43AC-AFCD-4D33D75DEB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23" y="879"/>
              <a:ext cx="687" cy="882"/>
            </a:xfrm>
            <a:custGeom>
              <a:avLst/>
              <a:gdLst>
                <a:gd name="T0" fmla="*/ 0 w 998"/>
                <a:gd name="T1" fmla="*/ 1281 h 1281"/>
                <a:gd name="T2" fmla="*/ 998 w 998"/>
                <a:gd name="T3" fmla="*/ 0 h 1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98" h="1281">
                  <a:moveTo>
                    <a:pt x="0" y="1281"/>
                  </a:moveTo>
                  <a:lnTo>
                    <a:pt x="998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7" name="Object 18">
              <a:extLst>
                <a:ext uri="{FF2B5EF4-FFF2-40B4-BE49-F238E27FC236}">
                  <a16:creationId xmlns:a16="http://schemas.microsoft.com/office/drawing/2014/main" id="{7EA4FED0-6C9D-4DFE-8CD0-61C7A90520B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2329773"/>
                </p:ext>
              </p:extLst>
            </p:nvPr>
          </p:nvGraphicFramePr>
          <p:xfrm>
            <a:off x="2967" y="975"/>
            <a:ext cx="715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5" name="Equation" r:id="rId11" imgW="571320" imgH="203040" progId="Equation.DSMT4">
                    <p:embed/>
                  </p:oleObj>
                </mc:Choice>
                <mc:Fallback>
                  <p:oleObj name="Equation" r:id="rId11" imgW="571320" imgH="203040" progId="Equation.DSMT4">
                    <p:embed/>
                    <p:pic>
                      <p:nvPicPr>
                        <p:cNvPr id="7477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7" y="975"/>
                          <a:ext cx="715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9">
            <a:extLst>
              <a:ext uri="{FF2B5EF4-FFF2-40B4-BE49-F238E27FC236}">
                <a16:creationId xmlns:a16="http://schemas.microsoft.com/office/drawing/2014/main" id="{7703F998-9A84-4F81-9157-1B4CFB4F059A}"/>
              </a:ext>
            </a:extLst>
          </p:cNvPr>
          <p:cNvGrpSpPr>
            <a:grpSpLocks/>
          </p:cNvGrpSpPr>
          <p:nvPr/>
        </p:nvGrpSpPr>
        <p:grpSpPr bwMode="auto">
          <a:xfrm>
            <a:off x="7044803" y="899902"/>
            <a:ext cx="576262" cy="723901"/>
            <a:chOff x="4838" y="1142"/>
            <a:chExt cx="363" cy="456"/>
          </a:xfrm>
        </p:grpSpPr>
        <p:graphicFrame>
          <p:nvGraphicFramePr>
            <p:cNvPr id="19" name="Object 20">
              <a:extLst>
                <a:ext uri="{FF2B5EF4-FFF2-40B4-BE49-F238E27FC236}">
                  <a16:creationId xmlns:a16="http://schemas.microsoft.com/office/drawing/2014/main" id="{1045A280-8F29-43AE-88A3-CF09AB3BF72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4165924"/>
                </p:ext>
              </p:extLst>
            </p:nvPr>
          </p:nvGraphicFramePr>
          <p:xfrm>
            <a:off x="4838" y="1142"/>
            <a:ext cx="363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6" name="Equation" r:id="rId13" imgW="279360" imgH="253800" progId="Equation.DSMT4">
                    <p:embed/>
                  </p:oleObj>
                </mc:Choice>
                <mc:Fallback>
                  <p:oleObj name="Equation" r:id="rId13" imgW="279360" imgH="253800" progId="Equation.DSMT4">
                    <p:embed/>
                    <p:pic>
                      <p:nvPicPr>
                        <p:cNvPr id="74772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8" y="1142"/>
                          <a:ext cx="363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01103E70-90AC-427E-A742-5D306DC18EE7}"/>
                </a:ext>
              </a:extLst>
            </p:cNvPr>
            <p:cNvSpPr>
              <a:spLocks noChangeAspect="1"/>
            </p:cNvSpPr>
            <p:nvPr/>
          </p:nvSpPr>
          <p:spPr bwMode="auto">
            <a:xfrm rot="20909613">
              <a:off x="4892" y="1469"/>
              <a:ext cx="159" cy="129"/>
            </a:xfrm>
            <a:custGeom>
              <a:avLst/>
              <a:gdLst>
                <a:gd name="T0" fmla="*/ 114 w 114"/>
                <a:gd name="T1" fmla="*/ 0 h 92"/>
                <a:gd name="T2" fmla="*/ 0 w 114"/>
                <a:gd name="T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4" h="92">
                  <a:moveTo>
                    <a:pt x="114" y="0"/>
                  </a:moveTo>
                  <a:lnTo>
                    <a:pt x="0" y="92"/>
                  </a:lnTo>
                </a:path>
              </a:pathLst>
            </a:custGeom>
            <a:noFill/>
            <a:ln w="31750" cmpd="sng">
              <a:solidFill>
                <a:srgbClr val="FF0000"/>
              </a:solidFill>
              <a:round/>
              <a:headEnd type="none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FBB02FDF-321F-4535-9949-188E266BBC1F}"/>
              </a:ext>
            </a:extLst>
          </p:cNvPr>
          <p:cNvGrpSpPr/>
          <p:nvPr/>
        </p:nvGrpSpPr>
        <p:grpSpPr>
          <a:xfrm>
            <a:off x="5521103" y="3860794"/>
            <a:ext cx="2191819" cy="2092309"/>
            <a:chOff x="3206929" y="1287833"/>
            <a:chExt cx="2191819" cy="2092309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F326A65A-F196-4239-B2BA-46D21D896F7C}"/>
                </a:ext>
              </a:extLst>
            </p:cNvPr>
            <p:cNvGrpSpPr/>
            <p:nvPr/>
          </p:nvGrpSpPr>
          <p:grpSpPr>
            <a:xfrm>
              <a:off x="3206929" y="1287833"/>
              <a:ext cx="2191819" cy="2092309"/>
              <a:chOff x="5610128" y="3696219"/>
              <a:chExt cx="2191819" cy="2092309"/>
            </a:xfrm>
          </p:grpSpPr>
          <p:graphicFrame>
            <p:nvGraphicFramePr>
              <p:cNvPr id="22" name="Object 23">
                <a:extLst>
                  <a:ext uri="{FF2B5EF4-FFF2-40B4-BE49-F238E27FC236}">
                    <a16:creationId xmlns:a16="http://schemas.microsoft.com/office/drawing/2014/main" id="{0FFCE113-04EC-4AC5-B62B-EE1F1C20B43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83447852"/>
                  </p:ext>
                </p:extLst>
              </p:nvPr>
            </p:nvGraphicFramePr>
            <p:xfrm>
              <a:off x="7280968" y="4321731"/>
              <a:ext cx="411363" cy="635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27" name="Equation" r:id="rId15" imgW="164880" imgH="253800" progId="Equation.DSMT4">
                      <p:embed/>
                    </p:oleObj>
                  </mc:Choice>
                  <mc:Fallback>
                    <p:oleObj name="Equation" r:id="rId15" imgW="164880" imgH="253800" progId="Equation.DSMT4">
                      <p:embed/>
                      <p:pic>
                        <p:nvPicPr>
                          <p:cNvPr id="74775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80968" y="4321731"/>
                            <a:ext cx="411363" cy="635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26">
                <a:extLst>
                  <a:ext uri="{FF2B5EF4-FFF2-40B4-BE49-F238E27FC236}">
                    <a16:creationId xmlns:a16="http://schemas.microsoft.com/office/drawing/2014/main" id="{EF0A15A9-E04C-4F95-B2CF-64491F81DE7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88705641"/>
                  </p:ext>
                </p:extLst>
              </p:nvPr>
            </p:nvGraphicFramePr>
            <p:xfrm>
              <a:off x="5610128" y="5046512"/>
              <a:ext cx="1363663" cy="635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28" name="Equation" r:id="rId17" imgW="545760" imgH="253800" progId="Equation.DSMT4">
                      <p:embed/>
                    </p:oleObj>
                  </mc:Choice>
                  <mc:Fallback>
                    <p:oleObj name="Equation" r:id="rId17" imgW="545760" imgH="253800" progId="Equation.DSMT4">
                      <p:embed/>
                      <p:pic>
                        <p:nvPicPr>
                          <p:cNvPr id="74778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10128" y="5046512"/>
                            <a:ext cx="1363663" cy="635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30">
                <a:extLst>
                  <a:ext uri="{FF2B5EF4-FFF2-40B4-BE49-F238E27FC236}">
                    <a16:creationId xmlns:a16="http://schemas.microsoft.com/office/drawing/2014/main" id="{992A3B42-269D-4F3B-B89A-2A7DC9251AB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00604367"/>
                  </p:ext>
                </p:extLst>
              </p:nvPr>
            </p:nvGraphicFramePr>
            <p:xfrm>
              <a:off x="5942710" y="3696219"/>
              <a:ext cx="698500" cy="635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29" name="Equation" r:id="rId19" imgW="279360" imgH="253800" progId="Equation.3">
                      <p:embed/>
                    </p:oleObj>
                  </mc:Choice>
                  <mc:Fallback>
                    <p:oleObj name="Equation" r:id="rId19" imgW="279360" imgH="253800" progId="Equation.3">
                      <p:embed/>
                      <p:pic>
                        <p:nvPicPr>
                          <p:cNvPr id="74782" name="Object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42710" y="3696219"/>
                            <a:ext cx="698500" cy="635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1" name="直接箭头连接符 30">
                <a:extLst>
                  <a:ext uri="{FF2B5EF4-FFF2-40B4-BE49-F238E27FC236}">
                    <a16:creationId xmlns:a16="http://schemas.microsoft.com/office/drawing/2014/main" id="{54471D60-1EFF-44BC-9291-E636CD88F4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808495" y="4094416"/>
                <a:ext cx="993452" cy="169411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箭头连接符 33">
                <a:extLst>
                  <a:ext uri="{FF2B5EF4-FFF2-40B4-BE49-F238E27FC236}">
                    <a16:creationId xmlns:a16="http://schemas.microsoft.com/office/drawing/2014/main" id="{6F337C1C-6D98-421D-89B0-745611AAEAEB}"/>
                  </a:ext>
                </a:extLst>
              </p:cNvPr>
              <p:cNvCxnSpPr/>
              <p:nvPr/>
            </p:nvCxnSpPr>
            <p:spPr>
              <a:xfrm flipH="1" flipV="1">
                <a:off x="6401576" y="4542879"/>
                <a:ext cx="1400371" cy="1245649"/>
              </a:xfrm>
              <a:prstGeom prst="straightConnector1">
                <a:avLst/>
              </a:prstGeom>
              <a:ln w="38100">
                <a:solidFill>
                  <a:srgbClr val="99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箭头连接符 35">
                <a:extLst>
                  <a:ext uri="{FF2B5EF4-FFF2-40B4-BE49-F238E27FC236}">
                    <a16:creationId xmlns:a16="http://schemas.microsoft.com/office/drawing/2014/main" id="{55BD9E68-DCC3-4102-8485-5DECB5BA10E8}"/>
                  </a:ext>
                </a:extLst>
              </p:cNvPr>
              <p:cNvCxnSpPr/>
              <p:nvPr/>
            </p:nvCxnSpPr>
            <p:spPr>
              <a:xfrm flipH="1">
                <a:off x="6401576" y="4094416"/>
                <a:ext cx="406919" cy="448463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8" name="Object 14">
              <a:extLst>
                <a:ext uri="{FF2B5EF4-FFF2-40B4-BE49-F238E27FC236}">
                  <a16:creationId xmlns:a16="http://schemas.microsoft.com/office/drawing/2014/main" id="{A76307AC-16EA-4B22-9AF6-F389BE645D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7505081"/>
                </p:ext>
              </p:extLst>
            </p:nvPr>
          </p:nvGraphicFramePr>
          <p:xfrm>
            <a:off x="4489016" y="2385736"/>
            <a:ext cx="395134" cy="290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30" name="Equation" r:id="rId21" imgW="241200" imgH="177480" progId="Equation.DSMT4">
                    <p:embed/>
                  </p:oleObj>
                </mc:Choice>
                <mc:Fallback>
                  <p:oleObj name="Equation" r:id="rId21" imgW="241200" imgH="177480" progId="Equation.DSMT4">
                    <p:embed/>
                    <p:pic>
                      <p:nvPicPr>
                        <p:cNvPr id="13" name="Object 14">
                          <a:extLst>
                            <a:ext uri="{FF2B5EF4-FFF2-40B4-BE49-F238E27FC236}">
                              <a16:creationId xmlns:a16="http://schemas.microsoft.com/office/drawing/2014/main" id="{DD6040D0-C8EB-4BFB-8811-71FBB80565A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9016" y="2385736"/>
                          <a:ext cx="395134" cy="290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" name="Object 4">
            <a:extLst>
              <a:ext uri="{FF2B5EF4-FFF2-40B4-BE49-F238E27FC236}">
                <a16:creationId xmlns:a16="http://schemas.microsoft.com/office/drawing/2014/main" id="{7222EB91-58CB-4AE1-8626-028D61E795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030235"/>
              </p:ext>
            </p:extLst>
          </p:nvPr>
        </p:nvGraphicFramePr>
        <p:xfrm>
          <a:off x="1179357" y="2608668"/>
          <a:ext cx="2226571" cy="95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1" name="Equation" r:id="rId22" imgW="1002960" imgH="431640" progId="Equation.DSMT4">
                  <p:embed/>
                </p:oleObj>
              </mc:Choice>
              <mc:Fallback>
                <p:oleObj name="Equation" r:id="rId22" imgW="1002960" imgH="431640" progId="Equation.DSMT4">
                  <p:embed/>
                  <p:pic>
                    <p:nvPicPr>
                      <p:cNvPr id="747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357" y="2608668"/>
                        <a:ext cx="2226571" cy="958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">
            <a:extLst>
              <a:ext uri="{FF2B5EF4-FFF2-40B4-BE49-F238E27FC236}">
                <a16:creationId xmlns:a16="http://schemas.microsoft.com/office/drawing/2014/main" id="{4A4A935F-8DCC-4C75-AA67-7FAD3A0B30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709651"/>
              </p:ext>
            </p:extLst>
          </p:nvPr>
        </p:nvGraphicFramePr>
        <p:xfrm>
          <a:off x="1431078" y="899902"/>
          <a:ext cx="19748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" name="Equation" r:id="rId24" imgW="888840" imgH="253800" progId="Equation.DSMT4">
                  <p:embed/>
                </p:oleObj>
              </mc:Choice>
              <mc:Fallback>
                <p:oleObj name="Equation" r:id="rId24" imgW="888840" imgH="253800" progId="Equation.DSMT4">
                  <p:embed/>
                  <p:pic>
                    <p:nvPicPr>
                      <p:cNvPr id="40" name="Object 3">
                        <a:extLst>
                          <a:ext uri="{FF2B5EF4-FFF2-40B4-BE49-F238E27FC236}">
                            <a16:creationId xmlns:a16="http://schemas.microsoft.com/office/drawing/2014/main" id="{90FBF3FD-9887-4FC9-8368-DDCAE82244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078" y="899902"/>
                        <a:ext cx="19748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组合 43">
            <a:extLst>
              <a:ext uri="{FF2B5EF4-FFF2-40B4-BE49-F238E27FC236}">
                <a16:creationId xmlns:a16="http://schemas.microsoft.com/office/drawing/2014/main" id="{ABA8DCAC-8DFD-4FB5-9099-5CDD28AFA1FF}"/>
              </a:ext>
            </a:extLst>
          </p:cNvPr>
          <p:cNvGrpSpPr/>
          <p:nvPr/>
        </p:nvGrpSpPr>
        <p:grpSpPr>
          <a:xfrm>
            <a:off x="628650" y="1729424"/>
            <a:ext cx="4002094" cy="569278"/>
            <a:chOff x="512191" y="2218937"/>
            <a:chExt cx="4002094" cy="569278"/>
          </a:xfrm>
        </p:grpSpPr>
        <p:graphicFrame>
          <p:nvGraphicFramePr>
            <p:cNvPr id="40" name="Object 3">
              <a:extLst>
                <a:ext uri="{FF2B5EF4-FFF2-40B4-BE49-F238E27FC236}">
                  <a16:creationId xmlns:a16="http://schemas.microsoft.com/office/drawing/2014/main" id="{90FBF3FD-9887-4FC9-8368-DDCAE82244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0876812"/>
                </p:ext>
              </p:extLst>
            </p:nvPr>
          </p:nvGraphicFramePr>
          <p:xfrm>
            <a:off x="2625775" y="2218937"/>
            <a:ext cx="1888510" cy="563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33" name="Equation" r:id="rId26" imgW="850680" imgH="253800" progId="Equation.DSMT4">
                    <p:embed/>
                  </p:oleObj>
                </mc:Choice>
                <mc:Fallback>
                  <p:oleObj name="Equation" r:id="rId26" imgW="850680" imgH="253800" progId="Equation.DSMT4">
                    <p:embed/>
                    <p:pic>
                      <p:nvPicPr>
                        <p:cNvPr id="74755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5775" y="2218937"/>
                          <a:ext cx="1888510" cy="563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 Box 34">
              <a:extLst>
                <a:ext uri="{FF2B5EF4-FFF2-40B4-BE49-F238E27FC236}">
                  <a16:creationId xmlns:a16="http://schemas.microsoft.com/office/drawing/2014/main" id="{5B17F1A0-0FE9-44F0-A9E7-4A1B6AA11B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191" y="2268785"/>
              <a:ext cx="2590800" cy="51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571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7145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286000" defTabSz="7620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当</a:t>
              </a:r>
              <a:r>
                <a:rPr lang="en-US" altLang="zh-CN" sz="2800" b="1" dirty="0" err="1">
                  <a:ea typeface="华文楷体" panose="02010600040101010101" pitchFamily="2" charset="-122"/>
                  <a:cs typeface="Times New Roman" panose="02020603050405020304" pitchFamily="18" charset="0"/>
                </a:rPr>
                <a:t>Δ</a:t>
              </a:r>
              <a:r>
                <a:rPr lang="en-US" altLang="zh-CN" sz="2800" b="1" i="1" dirty="0" err="1"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  <a:r>
                <a:rPr lang="en-US" altLang="zh-CN" sz="2800" b="1" i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→ 0</a:t>
              </a:r>
              <a:r>
                <a:rPr lang="zh-CN" altLang="en-US" sz="2800" b="1" dirty="0">
                  <a:ea typeface="华文楷体" panose="02010600040101010101" pitchFamily="2" charset="-122"/>
                  <a:cs typeface="Times New Roman" panose="02020603050405020304" pitchFamily="18" charset="0"/>
                </a:rPr>
                <a:t>时，</a:t>
              </a:r>
            </a:p>
          </p:txBody>
        </p:sp>
      </p:grpSp>
      <p:graphicFrame>
        <p:nvGraphicFramePr>
          <p:cNvPr id="46" name="Object 32">
            <a:extLst>
              <a:ext uri="{FF2B5EF4-FFF2-40B4-BE49-F238E27FC236}">
                <a16:creationId xmlns:a16="http://schemas.microsoft.com/office/drawing/2014/main" id="{9FF3106E-6C1A-4193-AA71-E049F01B2B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807159"/>
              </p:ext>
            </p:extLst>
          </p:nvPr>
        </p:nvGraphicFramePr>
        <p:xfrm>
          <a:off x="1299327" y="3931102"/>
          <a:ext cx="2113884" cy="191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4" name="Equation" r:id="rId28" imgW="952200" imgH="863280" progId="Equation.DSMT4">
                  <p:embed/>
                </p:oleObj>
              </mc:Choice>
              <mc:Fallback>
                <p:oleObj name="Equation" r:id="rId28" imgW="952200" imgH="863280" progId="Equation.DSMT4">
                  <p:embed/>
                  <p:pic>
                    <p:nvPicPr>
                      <p:cNvPr id="7478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9327" y="3931102"/>
                        <a:ext cx="2113884" cy="19164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44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84C18C3-7F98-4B99-A835-C72F71E1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B3F24D7-15AD-434C-BEED-6AA811F3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7</a:t>
            </a:fld>
            <a:endParaRPr lang="zh-CN" altLang="en-US"/>
          </a:p>
        </p:txBody>
      </p:sp>
      <p:grpSp>
        <p:nvGrpSpPr>
          <p:cNvPr id="4" name="Group 52">
            <a:extLst>
              <a:ext uri="{FF2B5EF4-FFF2-40B4-BE49-F238E27FC236}">
                <a16:creationId xmlns:a16="http://schemas.microsoft.com/office/drawing/2014/main" id="{D777AA91-25E1-4AAF-9525-42EF44D31B6E}"/>
              </a:ext>
            </a:extLst>
          </p:cNvPr>
          <p:cNvGrpSpPr>
            <a:grpSpLocks/>
          </p:cNvGrpSpPr>
          <p:nvPr/>
        </p:nvGrpSpPr>
        <p:grpSpPr bwMode="auto">
          <a:xfrm>
            <a:off x="5470911" y="445036"/>
            <a:ext cx="3106738" cy="3273424"/>
            <a:chOff x="3028" y="273"/>
            <a:chExt cx="1957" cy="2062"/>
          </a:xfrm>
        </p:grpSpPr>
        <p:graphicFrame>
          <p:nvGraphicFramePr>
            <p:cNvPr id="6" name="Object 22">
              <a:extLst>
                <a:ext uri="{FF2B5EF4-FFF2-40B4-BE49-F238E27FC236}">
                  <a16:creationId xmlns:a16="http://schemas.microsoft.com/office/drawing/2014/main" id="{CE054104-7844-4741-81D1-3FB9D70D5E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6936195"/>
                </p:ext>
              </p:extLst>
            </p:nvPr>
          </p:nvGraphicFramePr>
          <p:xfrm>
            <a:off x="3028" y="2056"/>
            <a:ext cx="26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3" name="Equation" r:id="rId3" imgW="164880" imgH="177480" progId="Equation.DSMT4">
                    <p:embed/>
                  </p:oleObj>
                </mc:Choice>
                <mc:Fallback>
                  <p:oleObj name="Equation" r:id="rId3" imgW="164880" imgH="177480" progId="Equation.DSMT4">
                    <p:embed/>
                    <p:pic>
                      <p:nvPicPr>
                        <p:cNvPr id="56342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8" y="2056"/>
                          <a:ext cx="26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25">
              <a:extLst>
                <a:ext uri="{FF2B5EF4-FFF2-40B4-BE49-F238E27FC236}">
                  <a16:creationId xmlns:a16="http://schemas.microsoft.com/office/drawing/2014/main" id="{ACBE288C-5872-4CF8-BD7C-A7C80B128C1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298" y="1410"/>
              <a:ext cx="1292" cy="69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8" name="Object 26">
              <a:extLst>
                <a:ext uri="{FF2B5EF4-FFF2-40B4-BE49-F238E27FC236}">
                  <a16:creationId xmlns:a16="http://schemas.microsoft.com/office/drawing/2014/main" id="{2668AFE8-BB07-4D7D-A61E-7FDEDB952D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4847589"/>
                </p:ext>
              </p:extLst>
            </p:nvPr>
          </p:nvGraphicFramePr>
          <p:xfrm>
            <a:off x="4093" y="1699"/>
            <a:ext cx="46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4" name="Equation" r:id="rId5" imgW="291960" imgH="203040" progId="Equation.DSMT4">
                    <p:embed/>
                  </p:oleObj>
                </mc:Choice>
                <mc:Fallback>
                  <p:oleObj name="Equation" r:id="rId5" imgW="291960" imgH="203040" progId="Equation.DSMT4">
                    <p:embed/>
                    <p:pic>
                      <p:nvPicPr>
                        <p:cNvPr id="56346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3" y="1699"/>
                          <a:ext cx="46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F004DBE4-DA23-410F-B6C6-124AD715362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93" y="846"/>
              <a:ext cx="1249" cy="1255"/>
            </a:xfrm>
            <a:custGeom>
              <a:avLst/>
              <a:gdLst>
                <a:gd name="T0" fmla="*/ 0 w 990"/>
                <a:gd name="T1" fmla="*/ 995 h 995"/>
                <a:gd name="T2" fmla="*/ 990 w 990"/>
                <a:gd name="T3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90" h="995">
                  <a:moveTo>
                    <a:pt x="0" y="995"/>
                  </a:moveTo>
                  <a:lnTo>
                    <a:pt x="990" y="0"/>
                  </a:lnTo>
                </a:path>
              </a:pathLst>
            </a:custGeom>
            <a:noFill/>
            <a:ln w="38100" cap="flat" cmpd="sng">
              <a:solidFill>
                <a:srgbClr val="9900CC"/>
              </a:solidFill>
              <a:prstDash val="solid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" name="Object 28">
              <a:extLst>
                <a:ext uri="{FF2B5EF4-FFF2-40B4-BE49-F238E27FC236}">
                  <a16:creationId xmlns:a16="http://schemas.microsoft.com/office/drawing/2014/main" id="{B2D7D39E-8121-46E9-B036-FEBE594497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4658619"/>
                </p:ext>
              </p:extLst>
            </p:nvPr>
          </p:nvGraphicFramePr>
          <p:xfrm>
            <a:off x="3177" y="996"/>
            <a:ext cx="90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5" name="Equation" r:id="rId7" imgW="571320" imgH="203040" progId="Equation.DSMT4">
                    <p:embed/>
                  </p:oleObj>
                </mc:Choice>
                <mc:Fallback>
                  <p:oleObj name="Equation" r:id="rId7" imgW="571320" imgH="203040" progId="Equation.DSMT4">
                    <p:embed/>
                    <p:pic>
                      <p:nvPicPr>
                        <p:cNvPr id="56348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7" y="996"/>
                          <a:ext cx="90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Freeform 29">
              <a:extLst>
                <a:ext uri="{FF2B5EF4-FFF2-40B4-BE49-F238E27FC236}">
                  <a16:creationId xmlns:a16="http://schemas.microsoft.com/office/drawing/2014/main" id="{AE0544FF-27F2-4446-B3BE-7F4282651E67}"/>
                </a:ext>
              </a:extLst>
            </p:cNvPr>
            <p:cNvSpPr>
              <a:spLocks noChangeAspect="1"/>
            </p:cNvSpPr>
            <p:nvPr/>
          </p:nvSpPr>
          <p:spPr bwMode="auto">
            <a:xfrm rot="198543">
              <a:off x="4530" y="857"/>
              <a:ext cx="84" cy="541"/>
            </a:xfrm>
            <a:custGeom>
              <a:avLst/>
              <a:gdLst>
                <a:gd name="T0" fmla="*/ 68 w 68"/>
                <a:gd name="T1" fmla="*/ 412 h 412"/>
                <a:gd name="T2" fmla="*/ 0 w 68"/>
                <a:gd name="T3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" h="412">
                  <a:moveTo>
                    <a:pt x="68" y="412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" name="Object 30">
              <a:extLst>
                <a:ext uri="{FF2B5EF4-FFF2-40B4-BE49-F238E27FC236}">
                  <a16:creationId xmlns:a16="http://schemas.microsoft.com/office/drawing/2014/main" id="{8A8FCB39-CF80-4A7F-953D-E782DD1846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4749822"/>
                </p:ext>
              </p:extLst>
            </p:nvPr>
          </p:nvGraphicFramePr>
          <p:xfrm>
            <a:off x="4645" y="899"/>
            <a:ext cx="340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6" name="Equation" r:id="rId9" imgW="215640" imgH="164880" progId="Equation.DSMT4">
                    <p:embed/>
                  </p:oleObj>
                </mc:Choice>
                <mc:Fallback>
                  <p:oleObj name="Equation" r:id="rId9" imgW="215640" imgH="164880" progId="Equation.DSMT4">
                    <p:embed/>
                    <p:pic>
                      <p:nvPicPr>
                        <p:cNvPr id="5635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5" y="899"/>
                          <a:ext cx="340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Freeform 31">
              <a:extLst>
                <a:ext uri="{FF2B5EF4-FFF2-40B4-BE49-F238E27FC236}">
                  <a16:creationId xmlns:a16="http://schemas.microsoft.com/office/drawing/2014/main" id="{D51EF305-E00E-4724-AAC4-59176B4BB6C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27" y="273"/>
              <a:ext cx="850" cy="1561"/>
            </a:xfrm>
            <a:custGeom>
              <a:avLst/>
              <a:gdLst>
                <a:gd name="T0" fmla="*/ 0 w 674"/>
                <a:gd name="T1" fmla="*/ 0 h 1237"/>
                <a:gd name="T2" fmla="*/ 568 w 674"/>
                <a:gd name="T3" fmla="*/ 414 h 1237"/>
                <a:gd name="T4" fmla="*/ 634 w 674"/>
                <a:gd name="T5" fmla="*/ 1237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4" h="1237">
                  <a:moveTo>
                    <a:pt x="0" y="0"/>
                  </a:moveTo>
                  <a:cubicBezTo>
                    <a:pt x="95" y="69"/>
                    <a:pt x="462" y="208"/>
                    <a:pt x="568" y="414"/>
                  </a:cubicBezTo>
                  <a:cubicBezTo>
                    <a:pt x="674" y="620"/>
                    <a:pt x="623" y="1100"/>
                    <a:pt x="634" y="1237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4" name="Object 32">
              <a:extLst>
                <a:ext uri="{FF2B5EF4-FFF2-40B4-BE49-F238E27FC236}">
                  <a16:creationId xmlns:a16="http://schemas.microsoft.com/office/drawing/2014/main" id="{F497A7C1-92D1-470C-A4FA-389F3DF5D67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8592772"/>
                </p:ext>
              </p:extLst>
            </p:nvPr>
          </p:nvGraphicFramePr>
          <p:xfrm>
            <a:off x="4631" y="1313"/>
            <a:ext cx="260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7" name="Equation" r:id="rId11" imgW="164880" imgH="164880" progId="Equation.DSMT4">
                    <p:embed/>
                  </p:oleObj>
                </mc:Choice>
                <mc:Fallback>
                  <p:oleObj name="Equation" r:id="rId11" imgW="164880" imgH="164880" progId="Equation.DSMT4">
                    <p:embed/>
                    <p:pic>
                      <p:nvPicPr>
                        <p:cNvPr id="56352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1" y="1313"/>
                          <a:ext cx="260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33">
              <a:extLst>
                <a:ext uri="{FF2B5EF4-FFF2-40B4-BE49-F238E27FC236}">
                  <a16:creationId xmlns:a16="http://schemas.microsoft.com/office/drawing/2014/main" id="{D448D6CD-7FF0-4B07-83BA-9B644BF0E94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3388052"/>
                </p:ext>
              </p:extLst>
            </p:nvPr>
          </p:nvGraphicFramePr>
          <p:xfrm>
            <a:off x="4571" y="525"/>
            <a:ext cx="26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8" name="Equation" r:id="rId13" imgW="164880" imgH="203040" progId="Equation.DSMT4">
                    <p:embed/>
                  </p:oleObj>
                </mc:Choice>
                <mc:Fallback>
                  <p:oleObj name="Equation" r:id="rId13" imgW="164880" imgH="203040" progId="Equation.DSMT4">
                    <p:embed/>
                    <p:pic>
                      <p:nvPicPr>
                        <p:cNvPr id="56353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1" y="525"/>
                          <a:ext cx="26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41">
              <a:extLst>
                <a:ext uri="{FF2B5EF4-FFF2-40B4-BE49-F238E27FC236}">
                  <a16:creationId xmlns:a16="http://schemas.microsoft.com/office/drawing/2014/main" id="{95A8DF06-B95F-47A0-8C0E-933078F4313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82" y="1787"/>
            <a:ext cx="234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9" name="公式" r:id="rId15" imgW="126720" imgH="177480" progId="Equation.3">
                    <p:embed/>
                  </p:oleObj>
                </mc:Choice>
                <mc:Fallback>
                  <p:oleObj name="公式" r:id="rId15" imgW="126720" imgH="177480" progId="Equation.3">
                    <p:embed/>
                    <p:pic>
                      <p:nvPicPr>
                        <p:cNvPr id="56361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2" y="1787"/>
                          <a:ext cx="234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51">
            <a:extLst>
              <a:ext uri="{FF2B5EF4-FFF2-40B4-BE49-F238E27FC236}">
                <a16:creationId xmlns:a16="http://schemas.microsoft.com/office/drawing/2014/main" id="{CF490372-25B4-44F4-86E8-5EB93F8882CD}"/>
              </a:ext>
            </a:extLst>
          </p:cNvPr>
          <p:cNvGrpSpPr>
            <a:grpSpLocks/>
          </p:cNvGrpSpPr>
          <p:nvPr/>
        </p:nvGrpSpPr>
        <p:grpSpPr bwMode="auto">
          <a:xfrm>
            <a:off x="7096144" y="1095911"/>
            <a:ext cx="1985963" cy="1222376"/>
            <a:chOff x="2147" y="372"/>
            <a:chExt cx="1251" cy="770"/>
          </a:xfrm>
        </p:grpSpPr>
        <p:sp>
          <p:nvSpPr>
            <p:cNvPr id="21" name="Line 36">
              <a:extLst>
                <a:ext uri="{FF2B5EF4-FFF2-40B4-BE49-F238E27FC236}">
                  <a16:creationId xmlns:a16="http://schemas.microsoft.com/office/drawing/2014/main" id="{763ADA4D-9C30-4838-BC18-0630113F66C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2487" y="703"/>
              <a:ext cx="201" cy="40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22" name="Line 37">
              <a:extLst>
                <a:ext uri="{FF2B5EF4-FFF2-40B4-BE49-F238E27FC236}">
                  <a16:creationId xmlns:a16="http://schemas.microsoft.com/office/drawing/2014/main" id="{9517D52A-C62A-4A5E-881A-97DF3499EEC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>
              <a:off x="2782" y="811"/>
              <a:ext cx="195" cy="39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3" name="Object 38">
              <a:extLst>
                <a:ext uri="{FF2B5EF4-FFF2-40B4-BE49-F238E27FC236}">
                  <a16:creationId xmlns:a16="http://schemas.microsoft.com/office/drawing/2014/main" id="{4C9DE287-308D-4330-B0C0-6664E200991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1795654"/>
                </p:ext>
              </p:extLst>
            </p:nvPr>
          </p:nvGraphicFramePr>
          <p:xfrm>
            <a:off x="3069" y="719"/>
            <a:ext cx="329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70" name="Equation" r:id="rId17" imgW="139680" imgH="228600" progId="Equation.DSMT4">
                    <p:embed/>
                  </p:oleObj>
                </mc:Choice>
                <mc:Fallback>
                  <p:oleObj name="Equation" r:id="rId17" imgW="139680" imgH="228600" progId="Equation.DSMT4">
                    <p:embed/>
                    <p:pic>
                      <p:nvPicPr>
                        <p:cNvPr id="56358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9" y="719"/>
                          <a:ext cx="329" cy="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39">
              <a:extLst>
                <a:ext uri="{FF2B5EF4-FFF2-40B4-BE49-F238E27FC236}">
                  <a16:creationId xmlns:a16="http://schemas.microsoft.com/office/drawing/2014/main" id="{4D43EB5F-4ECB-4EC4-B062-AB0D6460712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3176634"/>
                </p:ext>
              </p:extLst>
            </p:nvPr>
          </p:nvGraphicFramePr>
          <p:xfrm>
            <a:off x="2147" y="372"/>
            <a:ext cx="349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71" name="Equation" r:id="rId19" imgW="164880" imgH="253800" progId="Equation.DSMT4">
                    <p:embed/>
                  </p:oleObj>
                </mc:Choice>
                <mc:Fallback>
                  <p:oleObj name="Equation" r:id="rId19" imgW="164880" imgH="253800" progId="Equation.DSMT4">
                    <p:embed/>
                    <p:pic>
                      <p:nvPicPr>
                        <p:cNvPr id="56359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7" y="372"/>
                          <a:ext cx="349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">
            <a:extLst>
              <a:ext uri="{FF2B5EF4-FFF2-40B4-BE49-F238E27FC236}">
                <a16:creationId xmlns:a16="http://schemas.microsoft.com/office/drawing/2014/main" id="{81A38F78-6A7A-4561-97B9-A9ED2FE96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746786"/>
              </p:ext>
            </p:extLst>
          </p:nvPr>
        </p:nvGraphicFramePr>
        <p:xfrm>
          <a:off x="823165" y="2373848"/>
          <a:ext cx="397351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2" name="Equation" r:id="rId21" imgW="1790640" imgH="406080" progId="Equation.DSMT4">
                  <p:embed/>
                </p:oleObj>
              </mc:Choice>
              <mc:Fallback>
                <p:oleObj name="Equation" r:id="rId21" imgW="1790640" imgH="406080" progId="Equation.DSMT4">
                  <p:embed/>
                  <p:pic>
                    <p:nvPicPr>
                      <p:cNvPr id="563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165" y="2373848"/>
                        <a:ext cx="3973513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3">
            <a:extLst>
              <a:ext uri="{FF2B5EF4-FFF2-40B4-BE49-F238E27FC236}">
                <a16:creationId xmlns:a16="http://schemas.microsoft.com/office/drawing/2014/main" id="{D3B297F9-69DD-4655-AFFB-B221D827D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64" y="530520"/>
            <a:ext cx="32420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极坐标系中的速度</a:t>
            </a:r>
          </a:p>
        </p:txBody>
      </p:sp>
      <p:graphicFrame>
        <p:nvGraphicFramePr>
          <p:cNvPr id="27" name="Object 4">
            <a:extLst>
              <a:ext uri="{FF2B5EF4-FFF2-40B4-BE49-F238E27FC236}">
                <a16:creationId xmlns:a16="http://schemas.microsoft.com/office/drawing/2014/main" id="{214711BF-C84F-4CC4-A902-722B6B158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75105"/>
              </p:ext>
            </p:extLst>
          </p:nvPr>
        </p:nvGraphicFramePr>
        <p:xfrm>
          <a:off x="593262" y="1352879"/>
          <a:ext cx="4341254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3" name="Equation" r:id="rId23" imgW="1955520" imgH="406080" progId="Equation.DSMT4">
                  <p:embed/>
                </p:oleObj>
              </mc:Choice>
              <mc:Fallback>
                <p:oleObj name="Equation" r:id="rId23" imgW="1955520" imgH="406080" progId="Equation.DSMT4">
                  <p:embed/>
                  <p:pic>
                    <p:nvPicPr>
                      <p:cNvPr id="563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62" y="1352879"/>
                        <a:ext cx="4341254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组合 31">
            <a:extLst>
              <a:ext uri="{FF2B5EF4-FFF2-40B4-BE49-F238E27FC236}">
                <a16:creationId xmlns:a16="http://schemas.microsoft.com/office/drawing/2014/main" id="{A66A1298-905C-432D-B481-FBC8FEE82A08}"/>
              </a:ext>
            </a:extLst>
          </p:cNvPr>
          <p:cNvGrpSpPr/>
          <p:nvPr/>
        </p:nvGrpSpPr>
        <p:grpSpPr>
          <a:xfrm>
            <a:off x="593262" y="3582988"/>
            <a:ext cx="4061288" cy="901700"/>
            <a:chOff x="593262" y="3582988"/>
            <a:chExt cx="4061288" cy="901700"/>
          </a:xfrm>
        </p:grpSpPr>
        <p:sp>
          <p:nvSpPr>
            <p:cNvPr id="28" name="Text Box 46">
              <a:extLst>
                <a:ext uri="{FF2B5EF4-FFF2-40B4-BE49-F238E27FC236}">
                  <a16:creationId xmlns:a16="http://schemas.microsoft.com/office/drawing/2014/main" id="{109983F9-8EEC-45EF-B6E3-81000F0CB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262" y="3782144"/>
              <a:ext cx="33528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瞬时角速度</a:t>
              </a:r>
            </a:p>
          </p:txBody>
        </p:sp>
        <p:graphicFrame>
          <p:nvGraphicFramePr>
            <p:cNvPr id="29" name="Object 47">
              <a:extLst>
                <a:ext uri="{FF2B5EF4-FFF2-40B4-BE49-F238E27FC236}">
                  <a16:creationId xmlns:a16="http://schemas.microsoft.com/office/drawing/2014/main" id="{188CED60-B336-4341-96F7-FD2317418A0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1427971"/>
                </p:ext>
              </p:extLst>
            </p:nvPr>
          </p:nvGraphicFramePr>
          <p:xfrm>
            <a:off x="2963863" y="3582988"/>
            <a:ext cx="1690687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74" name="Equation" r:id="rId25" imgW="761760" imgH="406080" progId="Equation.DSMT4">
                    <p:embed/>
                  </p:oleObj>
                </mc:Choice>
                <mc:Fallback>
                  <p:oleObj name="Equation" r:id="rId25" imgW="761760" imgH="406080" progId="Equation.DSMT4">
                    <p:embed/>
                    <p:pic>
                      <p:nvPicPr>
                        <p:cNvPr id="56367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3863" y="3582988"/>
                          <a:ext cx="1690687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39036CC6-69B9-4F04-BD41-CE69FA18885E}"/>
              </a:ext>
            </a:extLst>
          </p:cNvPr>
          <p:cNvGrpSpPr/>
          <p:nvPr/>
        </p:nvGrpSpPr>
        <p:grpSpPr>
          <a:xfrm>
            <a:off x="601006" y="4540250"/>
            <a:ext cx="3983694" cy="901700"/>
            <a:chOff x="556048" y="4484504"/>
            <a:chExt cx="3983694" cy="901700"/>
          </a:xfrm>
        </p:grpSpPr>
        <p:sp>
          <p:nvSpPr>
            <p:cNvPr id="30" name="Text Box 46">
              <a:extLst>
                <a:ext uri="{FF2B5EF4-FFF2-40B4-BE49-F238E27FC236}">
                  <a16:creationId xmlns:a16="http://schemas.microsoft.com/office/drawing/2014/main" id="{69AF4B0D-4115-4CE1-B38D-0EBC0E17B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048" y="4662985"/>
              <a:ext cx="20927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径向速度</a:t>
              </a:r>
            </a:p>
          </p:txBody>
        </p:sp>
        <p:graphicFrame>
          <p:nvGraphicFramePr>
            <p:cNvPr id="31" name="Object 47">
              <a:extLst>
                <a:ext uri="{FF2B5EF4-FFF2-40B4-BE49-F238E27FC236}">
                  <a16:creationId xmlns:a16="http://schemas.microsoft.com/office/drawing/2014/main" id="{004A78F1-57EE-4621-A334-9EE7E7D1527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1812611"/>
                </p:ext>
              </p:extLst>
            </p:nvPr>
          </p:nvGraphicFramePr>
          <p:xfrm>
            <a:off x="2933192" y="4484504"/>
            <a:ext cx="160655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75" name="Equation" r:id="rId27" imgW="723600" imgH="406080" progId="Equation.DSMT4">
                    <p:embed/>
                  </p:oleObj>
                </mc:Choice>
                <mc:Fallback>
                  <p:oleObj name="Equation" r:id="rId27" imgW="723600" imgH="406080" progId="Equation.DSMT4">
                    <p:embed/>
                    <p:pic>
                      <p:nvPicPr>
                        <p:cNvPr id="29" name="Object 47">
                          <a:extLst>
                            <a:ext uri="{FF2B5EF4-FFF2-40B4-BE49-F238E27FC236}">
                              <a16:creationId xmlns:a16="http://schemas.microsoft.com/office/drawing/2014/main" id="{188CED60-B336-4341-96F7-FD2317418A0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3192" y="4484504"/>
                          <a:ext cx="1606550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159AFCF4-0C54-47F0-83EA-0DAB875AE422}"/>
              </a:ext>
            </a:extLst>
          </p:cNvPr>
          <p:cNvGrpSpPr/>
          <p:nvPr/>
        </p:nvGrpSpPr>
        <p:grpSpPr>
          <a:xfrm>
            <a:off x="601006" y="5475288"/>
            <a:ext cx="4372632" cy="901700"/>
            <a:chOff x="556048" y="4491260"/>
            <a:chExt cx="4372632" cy="901700"/>
          </a:xfrm>
        </p:grpSpPr>
        <p:sp>
          <p:nvSpPr>
            <p:cNvPr id="36" name="Text Box 46">
              <a:extLst>
                <a:ext uri="{FF2B5EF4-FFF2-40B4-BE49-F238E27FC236}">
                  <a16:creationId xmlns:a16="http://schemas.microsoft.com/office/drawing/2014/main" id="{6C9AED9F-10EA-49DA-912A-B105C8382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048" y="4662985"/>
              <a:ext cx="20927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横向速度</a:t>
              </a:r>
            </a:p>
          </p:txBody>
        </p:sp>
        <p:graphicFrame>
          <p:nvGraphicFramePr>
            <p:cNvPr id="37" name="Object 47">
              <a:extLst>
                <a:ext uri="{FF2B5EF4-FFF2-40B4-BE49-F238E27FC236}">
                  <a16:creationId xmlns:a16="http://schemas.microsoft.com/office/drawing/2014/main" id="{4DFBD3AF-9B0F-492C-8C4D-0E289FA3015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2055958"/>
                </p:ext>
              </p:extLst>
            </p:nvPr>
          </p:nvGraphicFramePr>
          <p:xfrm>
            <a:off x="2788730" y="4491260"/>
            <a:ext cx="2139950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76" name="Equation" r:id="rId29" imgW="965160" imgH="406080" progId="Equation.DSMT4">
                    <p:embed/>
                  </p:oleObj>
                </mc:Choice>
                <mc:Fallback>
                  <p:oleObj name="Equation" r:id="rId29" imgW="965160" imgH="406080" progId="Equation.DSMT4">
                    <p:embed/>
                    <p:pic>
                      <p:nvPicPr>
                        <p:cNvPr id="31" name="Object 47">
                          <a:extLst>
                            <a:ext uri="{FF2B5EF4-FFF2-40B4-BE49-F238E27FC236}">
                              <a16:creationId xmlns:a16="http://schemas.microsoft.com/office/drawing/2014/main" id="{004A78F1-57EE-4621-A334-9EE7E7D1527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8730" y="4491260"/>
                          <a:ext cx="2139950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1817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59AFA7-86BD-475E-8B2F-25858A6D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4DF7AFC-2018-4D1E-A0E0-66217232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8A87D986-7BC7-4085-947D-E9C561122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63" y="530520"/>
            <a:ext cx="35493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极坐标系中的加速度</a:t>
            </a:r>
          </a:p>
        </p:txBody>
      </p:sp>
      <p:graphicFrame>
        <p:nvGraphicFramePr>
          <p:cNvPr id="5" name="Object 88">
            <a:extLst>
              <a:ext uri="{FF2B5EF4-FFF2-40B4-BE49-F238E27FC236}">
                <a16:creationId xmlns:a16="http://schemas.microsoft.com/office/drawing/2014/main" id="{F57F526E-51C5-4294-A43C-C371031BDF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359462"/>
              </p:ext>
            </p:extLst>
          </p:nvPr>
        </p:nvGraphicFramePr>
        <p:xfrm>
          <a:off x="971550" y="1295400"/>
          <a:ext cx="40576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" name="Equation" r:id="rId3" imgW="1828800" imgH="444240" progId="Equation.DSMT4">
                  <p:embed/>
                </p:oleObj>
              </mc:Choice>
              <mc:Fallback>
                <p:oleObj name="Equation" r:id="rId3" imgW="1828800" imgH="444240" progId="Equation.DSMT4">
                  <p:embed/>
                  <p:pic>
                    <p:nvPicPr>
                      <p:cNvPr id="57432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295400"/>
                        <a:ext cx="405765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2">
            <a:extLst>
              <a:ext uri="{FF2B5EF4-FFF2-40B4-BE49-F238E27FC236}">
                <a16:creationId xmlns:a16="http://schemas.microsoft.com/office/drawing/2014/main" id="{56AD0A81-12AC-4AF3-A29B-268CB91739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497598"/>
              </p:ext>
            </p:extLst>
          </p:nvPr>
        </p:nvGraphicFramePr>
        <p:xfrm>
          <a:off x="1005570" y="2469276"/>
          <a:ext cx="7132860" cy="95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8" name="Equation" r:id="rId5" imgW="3213000" imgH="431640" progId="Equation.DSMT4">
                  <p:embed/>
                </p:oleObj>
              </mc:Choice>
              <mc:Fallback>
                <p:oleObj name="Equation" r:id="rId5" imgW="3213000" imgH="431640" progId="Equation.DSMT4">
                  <p:embed/>
                  <p:pic>
                    <p:nvPicPr>
                      <p:cNvPr id="57446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570" y="2469276"/>
                        <a:ext cx="7132860" cy="958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3">
            <a:extLst>
              <a:ext uri="{FF2B5EF4-FFF2-40B4-BE49-F238E27FC236}">
                <a16:creationId xmlns:a16="http://schemas.microsoft.com/office/drawing/2014/main" id="{7573CB3E-E990-42ED-A319-4F2D3732C1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967375"/>
              </p:ext>
            </p:extLst>
          </p:nvPr>
        </p:nvGraphicFramePr>
        <p:xfrm>
          <a:off x="1005570" y="4851228"/>
          <a:ext cx="614521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9" name="Equation" r:id="rId7" imgW="2768400" imgH="482400" progId="Equation.DSMT4">
                  <p:embed/>
                </p:oleObj>
              </mc:Choice>
              <mc:Fallback>
                <p:oleObj name="Equation" r:id="rId7" imgW="2768400" imgH="482400" progId="Equation.DSMT4">
                  <p:embed/>
                  <p:pic>
                    <p:nvPicPr>
                      <p:cNvPr id="57447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570" y="4851228"/>
                        <a:ext cx="614521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07">
            <a:extLst>
              <a:ext uri="{FF2B5EF4-FFF2-40B4-BE49-F238E27FC236}">
                <a16:creationId xmlns:a16="http://schemas.microsoft.com/office/drawing/2014/main" id="{B0511B46-4320-4C15-943B-CCD0F7762474}"/>
              </a:ext>
            </a:extLst>
          </p:cNvPr>
          <p:cNvGrpSpPr>
            <a:grpSpLocks/>
          </p:cNvGrpSpPr>
          <p:nvPr/>
        </p:nvGrpSpPr>
        <p:grpSpPr bwMode="auto">
          <a:xfrm>
            <a:off x="910412" y="3670521"/>
            <a:ext cx="6718448" cy="958850"/>
            <a:chOff x="384" y="2783"/>
            <a:chExt cx="5376" cy="604"/>
          </a:xfrm>
        </p:grpSpPr>
        <p:sp>
          <p:nvSpPr>
            <p:cNvPr id="9" name="Text Box 106">
              <a:extLst>
                <a:ext uri="{FF2B5EF4-FFF2-40B4-BE49-F238E27FC236}">
                  <a16:creationId xmlns:a16="http://schemas.microsoft.com/office/drawing/2014/main" id="{C055E66D-7C4D-4DFF-AC28-B6190514B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28"/>
              <a:ext cx="53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将                        ，                   代入上式</a:t>
              </a:r>
            </a:p>
          </p:txBody>
        </p:sp>
        <p:graphicFrame>
          <p:nvGraphicFramePr>
            <p:cNvPr id="10" name="Object 104">
              <a:extLst>
                <a:ext uri="{FF2B5EF4-FFF2-40B4-BE49-F238E27FC236}">
                  <a16:creationId xmlns:a16="http://schemas.microsoft.com/office/drawing/2014/main" id="{F049AD89-A14B-48AD-8CBB-EB9491B69D1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2358390"/>
                </p:ext>
              </p:extLst>
            </p:nvPr>
          </p:nvGraphicFramePr>
          <p:xfrm>
            <a:off x="845" y="2783"/>
            <a:ext cx="1534" cy="6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0" name="Equation" r:id="rId9" imgW="863280" imgH="431640" progId="Equation.DSMT4">
                    <p:embed/>
                  </p:oleObj>
                </mc:Choice>
                <mc:Fallback>
                  <p:oleObj name="Equation" r:id="rId9" imgW="863280" imgH="431640" progId="Equation.DSMT4">
                    <p:embed/>
                    <p:pic>
                      <p:nvPicPr>
                        <p:cNvPr id="57448" name="Object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" y="2783"/>
                          <a:ext cx="1534" cy="6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5">
              <a:extLst>
                <a:ext uri="{FF2B5EF4-FFF2-40B4-BE49-F238E27FC236}">
                  <a16:creationId xmlns:a16="http://schemas.microsoft.com/office/drawing/2014/main" id="{EB064054-D995-4E2E-88BA-9EE1E7A44A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8929321"/>
                </p:ext>
              </p:extLst>
            </p:nvPr>
          </p:nvGraphicFramePr>
          <p:xfrm>
            <a:off x="2669" y="2814"/>
            <a:ext cx="1331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1" name="Equation" r:id="rId11" imgW="749160" imgH="406080" progId="Equation.DSMT4">
                    <p:embed/>
                  </p:oleObj>
                </mc:Choice>
                <mc:Fallback>
                  <p:oleObj name="Equation" r:id="rId11" imgW="749160" imgH="406080" progId="Equation.DSMT4">
                    <p:embed/>
                    <p:pic>
                      <p:nvPicPr>
                        <p:cNvPr id="57449" name="Object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9" y="2814"/>
                          <a:ext cx="1331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2858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A428F38-7EEB-4324-BACD-70606B0C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E59941-FAE8-48A2-BCE5-BDE60C90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9</a:t>
            </a:fld>
            <a:endParaRPr lang="zh-CN" altLang="en-US"/>
          </a:p>
        </p:txBody>
      </p:sp>
      <p:graphicFrame>
        <p:nvGraphicFramePr>
          <p:cNvPr id="6" name="Object 1030">
            <a:extLst>
              <a:ext uri="{FF2B5EF4-FFF2-40B4-BE49-F238E27FC236}">
                <a16:creationId xmlns:a16="http://schemas.microsoft.com/office/drawing/2014/main" id="{BF4E2856-77CE-4034-B4A4-D0B3A1162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162684"/>
              </p:ext>
            </p:extLst>
          </p:nvPr>
        </p:nvGraphicFramePr>
        <p:xfrm>
          <a:off x="2994394" y="3584376"/>
          <a:ext cx="2170627" cy="90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6" name="Equation" r:id="rId3" imgW="977760" imgH="406080" progId="Equation.DSMT4">
                  <p:embed/>
                </p:oleObj>
              </mc:Choice>
              <mc:Fallback>
                <p:oleObj name="Equation" r:id="rId3" imgW="977760" imgH="406080" progId="Equation.DSMT4">
                  <p:embed/>
                  <p:pic>
                    <p:nvPicPr>
                      <p:cNvPr id="61446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394" y="3584376"/>
                        <a:ext cx="2170627" cy="901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>
            <a:extLst>
              <a:ext uri="{FF2B5EF4-FFF2-40B4-BE49-F238E27FC236}">
                <a16:creationId xmlns:a16="http://schemas.microsoft.com/office/drawing/2014/main" id="{8F1C50A4-8246-4EFF-B89C-147D5A02C77C}"/>
              </a:ext>
            </a:extLst>
          </p:cNvPr>
          <p:cNvGrpSpPr/>
          <p:nvPr/>
        </p:nvGrpSpPr>
        <p:grpSpPr>
          <a:xfrm>
            <a:off x="942781" y="2558419"/>
            <a:ext cx="6929131" cy="930269"/>
            <a:chOff x="501530" y="2927807"/>
            <a:chExt cx="6929131" cy="930269"/>
          </a:xfrm>
        </p:grpSpPr>
        <p:graphicFrame>
          <p:nvGraphicFramePr>
            <p:cNvPr id="4" name="Object 1028">
              <a:extLst>
                <a:ext uri="{FF2B5EF4-FFF2-40B4-BE49-F238E27FC236}">
                  <a16:creationId xmlns:a16="http://schemas.microsoft.com/office/drawing/2014/main" id="{0134ABCC-5E18-49C0-872E-0196D07A0B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2396220"/>
                </p:ext>
              </p:extLst>
            </p:nvPr>
          </p:nvGraphicFramePr>
          <p:xfrm>
            <a:off x="2553143" y="2927807"/>
            <a:ext cx="4877518" cy="930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7" name="Equation" r:id="rId5" imgW="2197080" imgH="419040" progId="Equation.DSMT4">
                    <p:embed/>
                  </p:oleObj>
                </mc:Choice>
                <mc:Fallback>
                  <p:oleObj name="Equation" r:id="rId5" imgW="2197080" imgH="419040" progId="Equation.DSMT4">
                    <p:embed/>
                    <p:pic>
                      <p:nvPicPr>
                        <p:cNvPr id="61444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3143" y="2927807"/>
                          <a:ext cx="4877518" cy="930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46">
              <a:extLst>
                <a:ext uri="{FF2B5EF4-FFF2-40B4-BE49-F238E27FC236}">
                  <a16:creationId xmlns:a16="http://schemas.microsoft.com/office/drawing/2014/main" id="{A27D7FCE-9258-44DD-98FC-9BE513D8DB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530" y="3175725"/>
              <a:ext cx="20927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横向加速度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DA1BFF6-06D7-40D6-9FD2-21C29FBE5884}"/>
              </a:ext>
            </a:extLst>
          </p:cNvPr>
          <p:cNvGrpSpPr/>
          <p:nvPr/>
        </p:nvGrpSpPr>
        <p:grpSpPr>
          <a:xfrm>
            <a:off x="942781" y="1427521"/>
            <a:ext cx="6336923" cy="930269"/>
            <a:chOff x="501530" y="1639253"/>
            <a:chExt cx="6336923" cy="930269"/>
          </a:xfrm>
        </p:grpSpPr>
        <p:graphicFrame>
          <p:nvGraphicFramePr>
            <p:cNvPr id="9" name="Object 1033">
              <a:extLst>
                <a:ext uri="{FF2B5EF4-FFF2-40B4-BE49-F238E27FC236}">
                  <a16:creationId xmlns:a16="http://schemas.microsoft.com/office/drawing/2014/main" id="{A5D08B08-AD4E-4902-9339-2F33120B4DC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1932774"/>
                </p:ext>
              </p:extLst>
            </p:nvPr>
          </p:nvGraphicFramePr>
          <p:xfrm>
            <a:off x="2553143" y="1639253"/>
            <a:ext cx="4285310" cy="930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8" name="Equation" r:id="rId7" imgW="1930320" imgH="419040" progId="Equation.DSMT4">
                    <p:embed/>
                  </p:oleObj>
                </mc:Choice>
                <mc:Fallback>
                  <p:oleObj name="Equation" r:id="rId7" imgW="1930320" imgH="419040" progId="Equation.DSMT4">
                    <p:embed/>
                    <p:pic>
                      <p:nvPicPr>
                        <p:cNvPr id="61449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3143" y="1639253"/>
                          <a:ext cx="4285310" cy="930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46">
              <a:extLst>
                <a:ext uri="{FF2B5EF4-FFF2-40B4-BE49-F238E27FC236}">
                  <a16:creationId xmlns:a16="http://schemas.microsoft.com/office/drawing/2014/main" id="{EBA6A9DA-C23B-4ADE-98B5-352598A93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530" y="1872524"/>
              <a:ext cx="20927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800" b="1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径向加速度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F399A76-A63D-4569-AFBF-4E5DD5D767E5}"/>
              </a:ext>
            </a:extLst>
          </p:cNvPr>
          <p:cNvGrpSpPr/>
          <p:nvPr/>
        </p:nvGrpSpPr>
        <p:grpSpPr>
          <a:xfrm>
            <a:off x="931184" y="370706"/>
            <a:ext cx="6791376" cy="930275"/>
            <a:chOff x="723849" y="366420"/>
            <a:chExt cx="6791376" cy="930275"/>
          </a:xfrm>
        </p:grpSpPr>
        <p:graphicFrame>
          <p:nvGraphicFramePr>
            <p:cNvPr id="7" name="Object 1031">
              <a:extLst>
                <a:ext uri="{FF2B5EF4-FFF2-40B4-BE49-F238E27FC236}">
                  <a16:creationId xmlns:a16="http://schemas.microsoft.com/office/drawing/2014/main" id="{4B07E313-C88D-4FF8-B692-B9E28642A73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6776615"/>
                </p:ext>
              </p:extLst>
            </p:nvPr>
          </p:nvGraphicFramePr>
          <p:xfrm>
            <a:off x="2080981" y="366721"/>
            <a:ext cx="1127125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9" name="Equation" r:id="rId9" imgW="507960" imgH="406080" progId="Equation.DSMT4">
                    <p:embed/>
                  </p:oleObj>
                </mc:Choice>
                <mc:Fallback>
                  <p:oleObj name="Equation" r:id="rId9" imgW="507960" imgH="406080" progId="Equation.DSMT4">
                    <p:embed/>
                    <p:pic>
                      <p:nvPicPr>
                        <p:cNvPr id="61447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0981" y="366721"/>
                          <a:ext cx="1127125" cy="901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032">
              <a:extLst>
                <a:ext uri="{FF2B5EF4-FFF2-40B4-BE49-F238E27FC236}">
                  <a16:creationId xmlns:a16="http://schemas.microsoft.com/office/drawing/2014/main" id="{E6A93F43-78F1-4DD7-B2E5-68C94A93171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8653671"/>
                </p:ext>
              </p:extLst>
            </p:nvPr>
          </p:nvGraphicFramePr>
          <p:xfrm>
            <a:off x="5400675" y="366420"/>
            <a:ext cx="2114550" cy="930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40" name="Equation" r:id="rId11" imgW="952200" imgH="419040" progId="Equation.DSMT4">
                    <p:embed/>
                  </p:oleObj>
                </mc:Choice>
                <mc:Fallback>
                  <p:oleObj name="Equation" r:id="rId11" imgW="952200" imgH="419040" progId="Equation.DSMT4">
                    <p:embed/>
                    <p:pic>
                      <p:nvPicPr>
                        <p:cNvPr id="61448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0675" y="366420"/>
                          <a:ext cx="2114550" cy="930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46">
              <a:extLst>
                <a:ext uri="{FF2B5EF4-FFF2-40B4-BE49-F238E27FC236}">
                  <a16:creationId xmlns:a16="http://schemas.microsoft.com/office/drawing/2014/main" id="{CE7E30CF-589E-4FCF-8A0D-1AF1CC4AF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849" y="579152"/>
              <a:ext cx="145233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角速度</a:t>
              </a:r>
            </a:p>
          </p:txBody>
        </p:sp>
        <p:sp>
          <p:nvSpPr>
            <p:cNvPr id="14" name="Text Box 46">
              <a:extLst>
                <a:ext uri="{FF2B5EF4-FFF2-40B4-BE49-F238E27FC236}">
                  <a16:creationId xmlns:a16="http://schemas.microsoft.com/office/drawing/2014/main" id="{46DB0B3B-5226-4234-B383-4724AE8225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3326" y="571854"/>
              <a:ext cx="217711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角加速度</a:t>
              </a:r>
            </a:p>
          </p:txBody>
        </p: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21C17B3F-76E9-4EF4-96BA-1334298CDA5B}"/>
              </a:ext>
            </a:extLst>
          </p:cNvPr>
          <p:cNvSpPr/>
          <p:nvPr/>
        </p:nvSpPr>
        <p:spPr>
          <a:xfrm>
            <a:off x="628650" y="4656617"/>
            <a:ext cx="82703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极坐标系中速度及加速度与直角坐标系不同，它的分量并非单纯由该方向的位矢分量及其变化所引起。极坐标的径向、横向坐标是互相关联的。</a:t>
            </a:r>
          </a:p>
        </p:txBody>
      </p:sp>
    </p:spTree>
    <p:extLst>
      <p:ext uri="{BB962C8B-B14F-4D97-AF65-F5344CB8AC3E}">
        <p14:creationId xmlns:p14="http://schemas.microsoft.com/office/powerpoint/2010/main" val="97149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1743</TotalTime>
  <Words>1064</Words>
  <Application>Microsoft Office PowerPoint</Application>
  <PresentationFormat>全屏显示(4:3)</PresentationFormat>
  <Paragraphs>168</Paragraphs>
  <Slides>23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等线</vt:lpstr>
      <vt:lpstr>黑体</vt:lpstr>
      <vt:lpstr>华文楷体</vt:lpstr>
      <vt:lpstr>Arial</vt:lpstr>
      <vt:lpstr>Calibri</vt:lpstr>
      <vt:lpstr>Calibri Light</vt:lpstr>
      <vt:lpstr>Times New Roman</vt:lpstr>
      <vt:lpstr>Office 主题​​</vt:lpstr>
      <vt:lpstr>Equation</vt:lpstr>
      <vt:lpstr>公式</vt:lpstr>
      <vt:lpstr>MathType 6.0 Equation</vt:lpstr>
      <vt:lpstr>大学物理学基础   </vt:lpstr>
      <vt:lpstr>PowerPoint 演示文稿</vt:lpstr>
      <vt:lpstr>PowerPoint 演示文稿</vt:lpstr>
      <vt:lpstr>§2.3  质点运动的坐标描述（II）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李祖斌</dc:creator>
  <cp:lastModifiedBy>qing li</cp:lastModifiedBy>
  <cp:revision>186</cp:revision>
  <dcterms:created xsi:type="dcterms:W3CDTF">2020-01-03T06:26:40Z</dcterms:created>
  <dcterms:modified xsi:type="dcterms:W3CDTF">2020-03-02T00:42:21Z</dcterms:modified>
</cp:coreProperties>
</file>