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5" r:id="rId13"/>
    <p:sldId id="274" r:id="rId14"/>
    <p:sldId id="266" r:id="rId15"/>
    <p:sldId id="267" r:id="rId16"/>
    <p:sldId id="270" r:id="rId17"/>
    <p:sldId id="271" r:id="rId18"/>
    <p:sldId id="272" r:id="rId19"/>
    <p:sldId id="268" r:id="rId20"/>
    <p:sldId id="273" r:id="rId21"/>
    <p:sldId id="277" r:id="rId22"/>
    <p:sldId id="279" r:id="rId23"/>
    <p:sldId id="280" r:id="rId24"/>
    <p:sldId id="281" r:id="rId25"/>
    <p:sldId id="282" r:id="rId26"/>
    <p:sldId id="286" r:id="rId27"/>
    <p:sldId id="276" r:id="rId28"/>
    <p:sldId id="284" r:id="rId29"/>
    <p:sldId id="285" r:id="rId30"/>
    <p:sldId id="292" r:id="rId31"/>
    <p:sldId id="287" r:id="rId32"/>
    <p:sldId id="291" r:id="rId33"/>
    <p:sldId id="283" r:id="rId34"/>
    <p:sldId id="288" r:id="rId35"/>
    <p:sldId id="289" r:id="rId36"/>
    <p:sldId id="293" r:id="rId37"/>
    <p:sldId id="295" r:id="rId38"/>
    <p:sldId id="297" r:id="rId39"/>
    <p:sldId id="296" r:id="rId40"/>
    <p:sldId id="299" r:id="rId41"/>
    <p:sldId id="298" r:id="rId42"/>
    <p:sldId id="300" r:id="rId43"/>
    <p:sldId id="301" r:id="rId4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5" autoAdjust="0"/>
  </p:normalViewPr>
  <p:slideViewPr>
    <p:cSldViewPr>
      <p:cViewPr varScale="1">
        <p:scale>
          <a:sx n="61" d="100"/>
          <a:sy n="61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notesViewPr>
    <p:cSldViewPr>
      <p:cViewPr varScale="1">
        <p:scale>
          <a:sx n="55" d="100"/>
          <a:sy n="55" d="100"/>
        </p:scale>
        <p:origin x="-179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5" Type="http://schemas.openxmlformats.org/officeDocument/2006/relationships/image" Target="../media/image8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9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8.wmf"/><Relationship Id="rId1" Type="http://schemas.openxmlformats.org/officeDocument/2006/relationships/image" Target="../media/image120.wmf"/><Relationship Id="rId4" Type="http://schemas.openxmlformats.org/officeDocument/2006/relationships/image" Target="../media/image12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18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1.wmf"/><Relationship Id="rId7" Type="http://schemas.openxmlformats.org/officeDocument/2006/relationships/image" Target="../media/image134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10" Type="http://schemas.openxmlformats.org/officeDocument/2006/relationships/image" Target="../media/image137.wmf"/><Relationship Id="rId4" Type="http://schemas.openxmlformats.org/officeDocument/2006/relationships/image" Target="../media/image92.wmf"/><Relationship Id="rId9" Type="http://schemas.openxmlformats.org/officeDocument/2006/relationships/image" Target="../media/image13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9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38.wmf"/><Relationship Id="rId1" Type="http://schemas.openxmlformats.org/officeDocument/2006/relationships/image" Target="../media/image97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4" Type="http://schemas.openxmlformats.org/officeDocument/2006/relationships/image" Target="../media/image15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7" Type="http://schemas.openxmlformats.org/officeDocument/2006/relationships/image" Target="../media/image162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11A03C6-49C9-47DE-A0A0-2F09CFAFDDEF}" type="datetimeFigureOut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4FE9382-7E06-4E5E-A479-491947A6AD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09EADC8-241B-43DD-854F-7ECCBAD7CD73}" type="datetimeFigureOut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AD6D5B2-DD2C-4F35-B81C-505C27A8DF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D6D5B2-DD2C-4F35-B81C-505C27A8DFFB}" type="slidenum">
              <a:rPr lang="zh-CN" altLang="en-US" smtClean="0"/>
              <a:pPr>
                <a:defRPr/>
              </a:pPr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CEA51-38F2-43A2-8302-1ADE1D48D89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6BBD8-6DA6-4859-A952-143022A6AB33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标题幻灯片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2E2297-B013-47C4-9623-62747B8EBD01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4375" y="1428750"/>
            <a:ext cx="77152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C9655A-2B6C-4FAD-A619-972646EA88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0E4C-6889-4C3A-B3B4-CABE99FF6C64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5431-E464-4158-B98E-F239B4AB63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3923-5845-458D-A56B-2FD05E9804BF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F6CC-B7E9-469A-A900-22F5E2DFF8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8AB7-284D-4BEC-A315-D2BEB38090AE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85B5-F407-4546-9535-AD58551A9E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E456-C48E-4B20-A9A5-6DC50DF82A24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8AF7-A160-46BB-A6F1-67BFE29F69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  <a:lvl2pPr>
              <a:defRPr b="1">
                <a:latin typeface="方正姚体" pitchFamily="2" charset="-122"/>
                <a:ea typeface="方正姚体" pitchFamily="2" charset="-122"/>
              </a:defRPr>
            </a:lvl2pPr>
            <a:lvl3pPr>
              <a:defRPr b="1">
                <a:latin typeface="方正姚体" pitchFamily="2" charset="-122"/>
                <a:ea typeface="方正姚体" pitchFamily="2" charset="-122"/>
              </a:defRPr>
            </a:lvl3pPr>
            <a:lvl4pPr>
              <a:defRPr b="1">
                <a:latin typeface="方正姚体" pitchFamily="2" charset="-122"/>
                <a:ea typeface="方正姚体" pitchFamily="2" charset="-122"/>
              </a:defRPr>
            </a:lvl4pPr>
            <a:lvl5pPr>
              <a:defRPr b="1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3829-68D2-4D54-B853-25E018BD5502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E4B51934-62EF-44B6-8E4F-653C93A3D4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67056"/>
          </a:xfrm>
        </p:spPr>
        <p:txBody>
          <a:bodyPr/>
          <a:lstStyle>
            <a:lvl1pPr>
              <a:defRPr b="0">
                <a:latin typeface="方正姚体" pitchFamily="2" charset="-122"/>
                <a:ea typeface="方正姚体" pitchFamily="2" charset="-122"/>
              </a:defRPr>
            </a:lvl1pPr>
            <a:lvl2pPr>
              <a:defRPr b="0">
                <a:latin typeface="方正姚体" pitchFamily="2" charset="-122"/>
                <a:ea typeface="方正姚体" pitchFamily="2" charset="-122"/>
              </a:defRPr>
            </a:lvl2pPr>
            <a:lvl3pPr>
              <a:defRPr b="0">
                <a:latin typeface="方正姚体" pitchFamily="2" charset="-122"/>
                <a:ea typeface="方正姚体" pitchFamily="2" charset="-122"/>
              </a:defRPr>
            </a:lvl3pPr>
            <a:lvl4pPr>
              <a:defRPr b="0">
                <a:latin typeface="方正姚体" pitchFamily="2" charset="-122"/>
                <a:ea typeface="方正姚体" pitchFamily="2" charset="-122"/>
              </a:defRPr>
            </a:lvl4pPr>
            <a:lvl5pPr>
              <a:defRPr b="0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3"/>
          </p:nvPr>
        </p:nvSpPr>
        <p:spPr>
          <a:xfrm>
            <a:off x="1785918" y="5857892"/>
            <a:ext cx="6781800" cy="50005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FAF1-86E8-402E-A298-7B21104A3EE6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77949AA8-C127-44D5-8190-2DA1C65C0E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b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DA38386-E992-4C4E-B303-745D6277F7B7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14375" y="1785938"/>
            <a:ext cx="7786688" cy="365125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0CFD-F5D2-4DAD-87D9-B6CADC8580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5008-B1BB-4E40-9A64-1E7DD0D94F1E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EE3D-01D8-478E-A256-90769C9EF7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例题习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6357938"/>
            <a:ext cx="8286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17002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文本占位符 2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8215370" cy="421484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3D6E-9819-4F3B-AA1E-8D4DD17BE2E4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9C78-C01E-4C93-912B-69D122AD86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9C76-024F-4AFA-B1BE-67439B5581CF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23A9-6DF6-4F7F-BD88-23DA29A45D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400D-D78F-420D-B749-3FDC207C3BE1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DD34-B561-442B-ABEC-72CF1956F9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ED47-137B-46ED-AD66-5EB4052113C7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F92CA-38A1-46E7-B4B2-43511C499F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43011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7ED190A-F856-4A71-A618-5B336714F858}" type="datetime1">
              <a:rPr lang="zh-CN" altLang="en-US"/>
              <a:pPr>
                <a:defRPr/>
              </a:pPr>
              <a:t>2014-2-24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0A4B20A-581F-4346-B0FF-CC33A51FB7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08" r:id="rId5"/>
    <p:sldLayoutId id="2147484015" r:id="rId6"/>
    <p:sldLayoutId id="2147484009" r:id="rId7"/>
    <p:sldLayoutId id="2147484016" r:id="rId8"/>
    <p:sldLayoutId id="2147484017" r:id="rId9"/>
    <p:sldLayoutId id="2147484018" r:id="rId10"/>
    <p:sldLayoutId id="2147484019" r:id="rId11"/>
    <p:sldLayoutId id="2147484010" r:id="rId12"/>
    <p:sldLayoutId id="214748402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0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oleObject" Target="../embeddings/oleObject12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14.bin"/><Relationship Id="rId12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2.bin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Relationship Id="rId14" Type="http://schemas.openxmlformats.org/officeDocument/2006/relationships/oleObject" Target="../embeddings/oleObject12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27.bin"/><Relationship Id="rId12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oleObject" Target="../embeddings/oleObject155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Relationship Id="rId9" Type="http://schemas.openxmlformats.org/officeDocument/2006/relationships/oleObject" Target="../embeddings/oleObject161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75.bin"/><Relationship Id="rId5" Type="http://schemas.openxmlformats.org/officeDocument/2006/relationships/oleObject" Target="../embeddings/oleObject174.bin"/><Relationship Id="rId4" Type="http://schemas.openxmlformats.org/officeDocument/2006/relationships/oleObject" Target="../embeddings/oleObject17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80.bin"/><Relationship Id="rId5" Type="http://schemas.openxmlformats.org/officeDocument/2006/relationships/oleObject" Target="../embeddings/oleObject179.bin"/><Relationship Id="rId10" Type="http://schemas.openxmlformats.org/officeDocument/2006/relationships/oleObject" Target="../embeddings/oleObject184.bin"/><Relationship Id="rId4" Type="http://schemas.openxmlformats.org/officeDocument/2006/relationships/oleObject" Target="../embeddings/oleObject178.bin"/><Relationship Id="rId9" Type="http://schemas.openxmlformats.org/officeDocument/2006/relationships/oleObject" Target="../embeddings/oleObject183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章</a:t>
            </a:r>
            <a:r>
              <a:rPr lang="en-US" altLang="zh-CN" dirty="0" smtClean="0"/>
              <a:t>	</a:t>
            </a:r>
            <a:r>
              <a:rPr lang="zh-CN" altLang="en-US" dirty="0" smtClean="0"/>
              <a:t>质点力学</a:t>
            </a:r>
          </a:p>
        </p:txBody>
      </p:sp>
      <p:sp>
        <p:nvSpPr>
          <p:cNvPr id="55299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南开大学物理学院</a:t>
            </a:r>
            <a:r>
              <a:rPr lang="en-US" altLang="zh-CN" dirty="0" smtClean="0"/>
              <a:t>		</a:t>
            </a:r>
            <a:r>
              <a:rPr lang="zh-CN" altLang="en-US" dirty="0" smtClean="0"/>
              <a:t>本版修订：王新宇</a:t>
            </a:r>
          </a:p>
        </p:txBody>
      </p:sp>
      <p:sp>
        <p:nvSpPr>
          <p:cNvPr id="55300" name="页脚占位符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800" dirty="0" smtClean="0">
                <a:latin typeface="方正姚体" pitchFamily="2" charset="-122"/>
                <a:ea typeface="方正姚体" pitchFamily="2" charset="-122"/>
              </a:rPr>
              <a:t>运动的描述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0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57162"/>
            <a:ext cx="8301038" cy="842946"/>
          </a:xfrm>
        </p:spPr>
        <p:txBody>
          <a:bodyPr/>
          <a:lstStyle/>
          <a:p>
            <a:pPr eaLnBrk="1" hangingPunct="1"/>
            <a:r>
              <a:rPr lang="zh-CN" altLang="en-US" sz="2800" noProof="1" smtClean="0"/>
              <a:t>例</a:t>
            </a:r>
            <a:r>
              <a:rPr lang="en-US" altLang="zh-CN" sz="2800" noProof="1" smtClean="0"/>
              <a:t>4</a:t>
            </a:r>
            <a:r>
              <a:rPr lang="zh-CN" altLang="en-US" sz="2800" noProof="1" smtClean="0"/>
              <a:t>、</a:t>
            </a:r>
            <a:r>
              <a:rPr lang="zh-CN" altLang="en-US" sz="2800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sz="2800" noProof="1" smtClean="0"/>
              <a:t>，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2</a:t>
            </a:r>
            <a:r>
              <a:rPr lang="zh-CN" altLang="en-US" sz="2800" noProof="1" smtClean="0"/>
              <a:t>）证明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142984"/>
            <a:ext cx="8517297" cy="52149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解：</a:t>
            </a:r>
            <a:r>
              <a:rPr lang="en-US" altLang="zh-CN" dirty="0" smtClean="0">
                <a:latin typeface="Times New Roman" pitchFamily="18" charset="0"/>
                <a:sym typeface="Wingdings" pitchFamily="2" charset="2"/>
              </a:rPr>
              <a:t>(2)</a:t>
            </a: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对上式两边积分</a:t>
            </a:r>
            <a:endParaRPr lang="zh-CN" altLang="en-US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142984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85984" y="500042"/>
          <a:ext cx="3352800" cy="503238"/>
        </p:xfrm>
        <a:graphic>
          <a:graphicData uri="http://schemas.openxmlformats.org/presentationml/2006/ole">
            <p:oleObj spid="_x0000_s214019" name="Equation" r:id="rId3" imgW="1180800" imgH="241200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2193967" y="1497004"/>
          <a:ext cx="3854450" cy="788987"/>
        </p:xfrm>
        <a:graphic>
          <a:graphicData uri="http://schemas.openxmlformats.org/presentationml/2006/ole">
            <p:oleObj spid="_x0000_s214023" name="Equation" r:id="rId4" imgW="1384200" imgH="393480" progId="Equation.DSMT4">
              <p:embed/>
            </p:oleObj>
          </a:graphicData>
        </a:graphic>
      </p:graphicFrame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1190633" y="2425698"/>
          <a:ext cx="4881562" cy="525707"/>
        </p:xfrm>
        <a:graphic>
          <a:graphicData uri="http://schemas.openxmlformats.org/presentationml/2006/ole">
            <p:oleObj spid="_x0000_s214024" name="Equation" r:id="rId5" imgW="1676160" imgH="228600" progId="Equation.DSMT4">
              <p:embed/>
            </p:oleObj>
          </a:graphicData>
        </a:graphic>
      </p:graphicFrame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1619261" y="3068640"/>
          <a:ext cx="4595813" cy="788988"/>
        </p:xfrm>
        <a:graphic>
          <a:graphicData uri="http://schemas.openxmlformats.org/presentationml/2006/ole">
            <p:oleObj spid="_x0000_s214025" name="Equation" r:id="rId6" imgW="1650960" imgH="393480" progId="Equation.3">
              <p:embed/>
            </p:oleObj>
          </a:graphicData>
        </a:graphic>
      </p:graphicFrame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477838" y="4572000"/>
          <a:ext cx="8272462" cy="865188"/>
        </p:xfrm>
        <a:graphic>
          <a:graphicData uri="http://schemas.openxmlformats.org/presentationml/2006/ole">
            <p:oleObj spid="_x0000_s214026" name="Equation" r:id="rId7" imgW="2971800" imgH="393480" progId="Equation.DSMT4">
              <p:embed/>
            </p:oleObj>
          </a:graphicData>
        </a:graphic>
      </p:graphicFrame>
      <p:graphicFrame>
        <p:nvGraphicFramePr>
          <p:cNvPr id="120842" name="Object 10"/>
          <p:cNvGraphicFramePr>
            <a:graphicFrameLocks noChangeAspect="1"/>
          </p:cNvGraphicFramePr>
          <p:nvPr/>
        </p:nvGraphicFramePr>
        <p:xfrm>
          <a:off x="974725" y="5724525"/>
          <a:ext cx="5003800" cy="503238"/>
        </p:xfrm>
        <a:graphic>
          <a:graphicData uri="http://schemas.openxmlformats.org/presentationml/2006/ole">
            <p:oleObj spid="_x0000_s214027" name="Equation" r:id="rId8" imgW="1955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例</a:t>
            </a:r>
            <a:r>
              <a:rPr lang="en-US" altLang="zh-CN" noProof="1" smtClean="0"/>
              <a:t>4</a:t>
            </a:r>
            <a:r>
              <a:rPr lang="zh-CN" altLang="en-US" noProof="1" smtClean="0"/>
              <a:t>、</a:t>
            </a:r>
            <a:r>
              <a:rPr lang="zh-CN" altLang="en-US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noProof="1" smtClean="0"/>
              <a:t>，</a:t>
            </a:r>
            <a:br>
              <a:rPr lang="zh-CN" altLang="en-US" noProof="1" smtClean="0"/>
            </a:br>
            <a:r>
              <a:rPr lang="zh-CN" altLang="en-US" noProof="1" smtClean="0"/>
              <a:t>（</a:t>
            </a:r>
            <a:r>
              <a:rPr lang="en-US" altLang="zh-CN" noProof="1" smtClean="0"/>
              <a:t>2</a:t>
            </a:r>
            <a:r>
              <a:rPr lang="zh-CN" altLang="en-US" noProof="1" smtClean="0"/>
              <a:t>）证明</a:t>
            </a:r>
            <a:br>
              <a:rPr lang="zh-CN" altLang="en-US" noProof="1" smtClean="0"/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500034" y="1714488"/>
            <a:ext cx="8215370" cy="46434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通过此题训练训练，应能够掌握通过消去参数</a:t>
            </a:r>
            <a:r>
              <a:rPr lang="en-US" altLang="zh-CN" dirty="0" smtClean="0"/>
              <a:t>t, </a:t>
            </a:r>
            <a:r>
              <a:rPr lang="zh-CN" altLang="en-US" dirty="0" smtClean="0"/>
              <a:t>得到加速度</a:t>
            </a:r>
            <a:r>
              <a:rPr lang="en-US" altLang="zh-CN" dirty="0" smtClean="0"/>
              <a:t>a, </a:t>
            </a:r>
            <a:r>
              <a:rPr lang="zh-CN" altLang="en-US" dirty="0" smtClean="0"/>
              <a:t>速度</a:t>
            </a:r>
            <a:r>
              <a:rPr lang="en-US" altLang="zh-CN" dirty="0" smtClean="0"/>
              <a:t>v, </a:t>
            </a:r>
            <a:r>
              <a:rPr lang="zh-CN" altLang="en-US" dirty="0" smtClean="0"/>
              <a:t>位置</a:t>
            </a:r>
            <a:r>
              <a:rPr lang="en-US" altLang="zh-CN" dirty="0" smtClean="0"/>
              <a:t>x</a:t>
            </a:r>
            <a:r>
              <a:rPr lang="zh-CN" altLang="en-US" dirty="0" smtClean="0"/>
              <a:t>等之间关系的方法；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</a:t>
            </a:r>
            <a:r>
              <a:rPr lang="zh-CN" altLang="en-US" dirty="0" smtClean="0"/>
              <a:t>同时启发我们，当初始条件确定，加速度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，速度</a:t>
            </a:r>
            <a:r>
              <a:rPr lang="en-US" altLang="zh-CN" dirty="0" smtClean="0"/>
              <a:t>v, </a:t>
            </a:r>
            <a:r>
              <a:rPr lang="zh-CN" altLang="en-US" dirty="0" smtClean="0"/>
              <a:t>位置</a:t>
            </a:r>
            <a:r>
              <a:rPr lang="en-US" altLang="zh-CN" dirty="0" smtClean="0"/>
              <a:t>x</a:t>
            </a:r>
            <a:r>
              <a:rPr lang="zh-CN" altLang="en-US" dirty="0" smtClean="0"/>
              <a:t>随时间变化规律知道其中任何一个，都可以推出另外两个随时间变化的规律，即</a:t>
            </a:r>
            <a:r>
              <a:rPr lang="zh-CN" altLang="en-US" dirty="0" smtClean="0">
                <a:solidFill>
                  <a:srgbClr val="C00000"/>
                </a:solidFill>
              </a:rPr>
              <a:t>运动状态是确定的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</a:t>
            </a:r>
            <a:r>
              <a:rPr lang="zh-CN" altLang="en-US" dirty="0" smtClean="0"/>
              <a:t>并且，在很多情况下，给定位置，加速度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和速度</a:t>
            </a:r>
            <a:r>
              <a:rPr lang="en-US" altLang="zh-CN" dirty="0" smtClean="0"/>
              <a:t>v</a:t>
            </a:r>
            <a:r>
              <a:rPr lang="zh-CN" altLang="en-US" dirty="0" smtClean="0"/>
              <a:t>都是可以确定的。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00298" y="928670"/>
          <a:ext cx="3352800" cy="503238"/>
        </p:xfrm>
        <a:graphic>
          <a:graphicData uri="http://schemas.openxmlformats.org/presentationml/2006/ole">
            <p:oleObj spid="_x0000_s216066" name="Equation" r:id="rId3" imgW="1180800" imgH="241200" progId="Equation.3">
              <p:embed/>
            </p:oleObj>
          </a:graphicData>
        </a:graphic>
      </p:graphicFrame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描述运动的基本量之间的关系</a:t>
            </a:r>
          </a:p>
          <a:p>
            <a:pPr algn="ctr"/>
            <a:endParaRPr lang="zh-CN" altLang="en-US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6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B4C66533-E05C-4FBB-814B-32C72E7603E6}" type="slidenum">
              <a:rPr lang="en-US" altLang="zh-CN">
                <a:latin typeface="方正姚体" pitchFamily="2" charset="-122"/>
                <a:ea typeface="方正姚体" pitchFamily="2" charset="-122"/>
              </a:rPr>
              <a:pPr defTabSz="762000">
                <a:defRPr/>
              </a:pPr>
              <a:t>12</a:t>
            </a:fld>
            <a:endParaRPr lang="en-US" altLang="zh-CN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755650" y="1125538"/>
            <a:ext cx="7704138" cy="5110162"/>
            <a:chOff x="431" y="618"/>
            <a:chExt cx="4853" cy="3219"/>
          </a:xfrm>
        </p:grpSpPr>
        <p:sp>
          <p:nvSpPr>
            <p:cNvPr id="1040" name="Rectangle 54"/>
            <p:cNvSpPr>
              <a:spLocks noChangeArrowheads="1"/>
            </p:cNvSpPr>
            <p:nvPr/>
          </p:nvSpPr>
          <p:spPr bwMode="auto">
            <a:xfrm>
              <a:off x="2991" y="2614"/>
              <a:ext cx="229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1" name="Rectangle 52"/>
            <p:cNvSpPr>
              <a:spLocks noChangeArrowheads="1"/>
            </p:cNvSpPr>
            <p:nvPr/>
          </p:nvSpPr>
          <p:spPr bwMode="auto">
            <a:xfrm>
              <a:off x="1701" y="2614"/>
              <a:ext cx="129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2" name="Rectangle 50"/>
            <p:cNvSpPr>
              <a:spLocks noChangeArrowheads="1"/>
            </p:cNvSpPr>
            <p:nvPr/>
          </p:nvSpPr>
          <p:spPr bwMode="auto">
            <a:xfrm>
              <a:off x="431" y="2614"/>
              <a:ext cx="127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加速度</a:t>
              </a:r>
            </a:p>
          </p:txBody>
        </p:sp>
        <p:sp>
          <p:nvSpPr>
            <p:cNvPr id="1043" name="Rectangle 35"/>
            <p:cNvSpPr>
              <a:spLocks noChangeArrowheads="1"/>
            </p:cNvSpPr>
            <p:nvPr/>
          </p:nvSpPr>
          <p:spPr bwMode="auto">
            <a:xfrm>
              <a:off x="2991" y="2024"/>
              <a:ext cx="229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4" name="Rectangle 33"/>
            <p:cNvSpPr>
              <a:spLocks noChangeArrowheads="1"/>
            </p:cNvSpPr>
            <p:nvPr/>
          </p:nvSpPr>
          <p:spPr bwMode="auto">
            <a:xfrm>
              <a:off x="1701" y="2024"/>
              <a:ext cx="12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5" name="Rectangle 31"/>
            <p:cNvSpPr>
              <a:spLocks noChangeArrowheads="1"/>
            </p:cNvSpPr>
            <p:nvPr/>
          </p:nvSpPr>
          <p:spPr bwMode="auto">
            <a:xfrm>
              <a:off x="431" y="2024"/>
              <a:ext cx="127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速　度</a:t>
              </a:r>
            </a:p>
          </p:txBody>
        </p:sp>
        <p:sp>
          <p:nvSpPr>
            <p:cNvPr id="1046" name="Rectangle 5"/>
            <p:cNvSpPr>
              <a:spLocks noChangeArrowheads="1"/>
            </p:cNvSpPr>
            <p:nvPr/>
          </p:nvSpPr>
          <p:spPr bwMode="auto">
            <a:xfrm>
              <a:off x="2991" y="3188"/>
              <a:ext cx="2293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7" name="Rectangle 6"/>
            <p:cNvSpPr>
              <a:spLocks noChangeArrowheads="1"/>
            </p:cNvSpPr>
            <p:nvPr/>
          </p:nvSpPr>
          <p:spPr bwMode="auto">
            <a:xfrm>
              <a:off x="1701" y="3188"/>
              <a:ext cx="129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8" name="Rectangle 7"/>
            <p:cNvSpPr>
              <a:spLocks noChangeArrowheads="1"/>
            </p:cNvSpPr>
            <p:nvPr/>
          </p:nvSpPr>
          <p:spPr bwMode="auto">
            <a:xfrm>
              <a:off x="431" y="3188"/>
              <a:ext cx="127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加速度和</a:t>
              </a:r>
            </a:p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位移的积</a:t>
              </a:r>
            </a:p>
          </p:txBody>
        </p:sp>
        <p:sp>
          <p:nvSpPr>
            <p:cNvPr id="1049" name="Rectangle 8"/>
            <p:cNvSpPr>
              <a:spLocks noChangeArrowheads="1"/>
            </p:cNvSpPr>
            <p:nvPr/>
          </p:nvSpPr>
          <p:spPr bwMode="auto">
            <a:xfrm>
              <a:off x="2991" y="1570"/>
              <a:ext cx="2293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0" name="Rectangle 9"/>
            <p:cNvSpPr>
              <a:spLocks noChangeArrowheads="1"/>
            </p:cNvSpPr>
            <p:nvPr/>
          </p:nvSpPr>
          <p:spPr bwMode="auto">
            <a:xfrm>
              <a:off x="1701" y="1570"/>
              <a:ext cx="129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1" name="Rectangle 10"/>
            <p:cNvSpPr>
              <a:spLocks noChangeArrowheads="1"/>
            </p:cNvSpPr>
            <p:nvPr/>
          </p:nvSpPr>
          <p:spPr bwMode="auto">
            <a:xfrm>
              <a:off x="431" y="1570"/>
              <a:ext cx="127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　移</a:t>
              </a:r>
            </a:p>
          </p:txBody>
        </p:sp>
        <p:sp>
          <p:nvSpPr>
            <p:cNvPr id="1052" name="Rectangle 11"/>
            <p:cNvSpPr>
              <a:spLocks noChangeArrowheads="1"/>
            </p:cNvSpPr>
            <p:nvPr/>
          </p:nvSpPr>
          <p:spPr bwMode="auto">
            <a:xfrm>
              <a:off x="2991" y="1192"/>
              <a:ext cx="2293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3" name="Rectangle 12"/>
            <p:cNvSpPr>
              <a:spLocks noChangeArrowheads="1"/>
            </p:cNvSpPr>
            <p:nvPr/>
          </p:nvSpPr>
          <p:spPr bwMode="auto">
            <a:xfrm>
              <a:off x="1701" y="1192"/>
              <a:ext cx="129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4" name="Rectangle 13"/>
            <p:cNvSpPr>
              <a:spLocks noChangeArrowheads="1"/>
            </p:cNvSpPr>
            <p:nvPr/>
          </p:nvSpPr>
          <p:spPr bwMode="auto">
            <a:xfrm>
              <a:off x="431" y="1192"/>
              <a:ext cx="1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　矢</a:t>
              </a:r>
            </a:p>
          </p:txBody>
        </p:sp>
        <p:sp>
          <p:nvSpPr>
            <p:cNvPr id="1055" name="Rectangle 14"/>
            <p:cNvSpPr>
              <a:spLocks noChangeArrowheads="1"/>
            </p:cNvSpPr>
            <p:nvPr/>
          </p:nvSpPr>
          <p:spPr bwMode="auto">
            <a:xfrm>
              <a:off x="2991" y="618"/>
              <a:ext cx="229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>
                  <a:latin typeface="方正姚体" pitchFamily="2" charset="-122"/>
                  <a:ea typeface="方正姚体" pitchFamily="2" charset="-122"/>
                </a:rPr>
                <a:t>积分关系</a:t>
              </a:r>
            </a:p>
          </p:txBody>
        </p:sp>
        <p:sp>
          <p:nvSpPr>
            <p:cNvPr id="1056" name="Rectangle 15"/>
            <p:cNvSpPr>
              <a:spLocks noChangeArrowheads="1"/>
            </p:cNvSpPr>
            <p:nvPr/>
          </p:nvSpPr>
          <p:spPr bwMode="auto">
            <a:xfrm>
              <a:off x="1701" y="618"/>
              <a:ext cx="129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 dirty="0">
                  <a:latin typeface="方正姚体" pitchFamily="2" charset="-122"/>
                  <a:ea typeface="方正姚体" pitchFamily="2" charset="-122"/>
                </a:rPr>
                <a:t>微分关系</a:t>
              </a:r>
            </a:p>
          </p:txBody>
        </p:sp>
        <p:sp>
          <p:nvSpPr>
            <p:cNvPr id="1057" name="Rectangle 16"/>
            <p:cNvSpPr>
              <a:spLocks noChangeArrowheads="1"/>
            </p:cNvSpPr>
            <p:nvPr/>
          </p:nvSpPr>
          <p:spPr bwMode="auto">
            <a:xfrm>
              <a:off x="431" y="618"/>
              <a:ext cx="127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 dirty="0">
                  <a:latin typeface="方正姚体" pitchFamily="2" charset="-122"/>
                  <a:ea typeface="方正姚体" pitchFamily="2" charset="-122"/>
                </a:rPr>
                <a:t>状态量</a:t>
              </a:r>
            </a:p>
          </p:txBody>
        </p:sp>
        <p:sp>
          <p:nvSpPr>
            <p:cNvPr id="1058" name="Line 17"/>
            <p:cNvSpPr>
              <a:spLocks noChangeShapeType="1"/>
            </p:cNvSpPr>
            <p:nvPr/>
          </p:nvSpPr>
          <p:spPr bwMode="auto">
            <a:xfrm>
              <a:off x="431" y="618"/>
              <a:ext cx="48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9" name="Line 18"/>
            <p:cNvSpPr>
              <a:spLocks noChangeShapeType="1"/>
            </p:cNvSpPr>
            <p:nvPr/>
          </p:nvSpPr>
          <p:spPr bwMode="auto">
            <a:xfrm>
              <a:off x="431" y="1192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0" name="Line 19"/>
            <p:cNvSpPr>
              <a:spLocks noChangeShapeType="1"/>
            </p:cNvSpPr>
            <p:nvPr/>
          </p:nvSpPr>
          <p:spPr bwMode="auto">
            <a:xfrm>
              <a:off x="431" y="1570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1" name="Line 20"/>
            <p:cNvSpPr>
              <a:spLocks noChangeShapeType="1"/>
            </p:cNvSpPr>
            <p:nvPr/>
          </p:nvSpPr>
          <p:spPr bwMode="auto">
            <a:xfrm>
              <a:off x="431" y="2024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2" name="Line 21"/>
            <p:cNvSpPr>
              <a:spLocks noChangeShapeType="1"/>
            </p:cNvSpPr>
            <p:nvPr/>
          </p:nvSpPr>
          <p:spPr bwMode="auto">
            <a:xfrm>
              <a:off x="431" y="3837"/>
              <a:ext cx="48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3" name="Line 22"/>
            <p:cNvSpPr>
              <a:spLocks noChangeShapeType="1"/>
            </p:cNvSpPr>
            <p:nvPr/>
          </p:nvSpPr>
          <p:spPr bwMode="auto">
            <a:xfrm>
              <a:off x="431" y="618"/>
              <a:ext cx="0" cy="32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4" name="Line 23"/>
            <p:cNvSpPr>
              <a:spLocks noChangeShapeType="1"/>
            </p:cNvSpPr>
            <p:nvPr/>
          </p:nvSpPr>
          <p:spPr bwMode="auto">
            <a:xfrm>
              <a:off x="1701" y="618"/>
              <a:ext cx="0" cy="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5" name="Line 24"/>
            <p:cNvSpPr>
              <a:spLocks noChangeShapeType="1"/>
            </p:cNvSpPr>
            <p:nvPr/>
          </p:nvSpPr>
          <p:spPr bwMode="auto">
            <a:xfrm>
              <a:off x="2991" y="618"/>
              <a:ext cx="0" cy="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6" name="Line 25"/>
            <p:cNvSpPr>
              <a:spLocks noChangeShapeType="1"/>
            </p:cNvSpPr>
            <p:nvPr/>
          </p:nvSpPr>
          <p:spPr bwMode="auto">
            <a:xfrm>
              <a:off x="5284" y="618"/>
              <a:ext cx="0" cy="32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7" name="Line 32"/>
            <p:cNvSpPr>
              <a:spLocks noChangeShapeType="1"/>
            </p:cNvSpPr>
            <p:nvPr/>
          </p:nvSpPr>
          <p:spPr bwMode="auto">
            <a:xfrm>
              <a:off x="431" y="2614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8" name="Line 51"/>
            <p:cNvSpPr>
              <a:spLocks noChangeShapeType="1"/>
            </p:cNvSpPr>
            <p:nvPr/>
          </p:nvSpPr>
          <p:spPr bwMode="auto">
            <a:xfrm>
              <a:off x="431" y="3188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graphicFrame>
          <p:nvGraphicFramePr>
            <p:cNvPr id="1026" name="Object 41"/>
            <p:cNvGraphicFramePr>
              <a:graphicFrameLocks noChangeAspect="1"/>
            </p:cNvGraphicFramePr>
            <p:nvPr/>
          </p:nvGraphicFramePr>
          <p:xfrm>
            <a:off x="2067" y="1616"/>
            <a:ext cx="318" cy="278"/>
          </p:xfrm>
          <a:graphic>
            <a:graphicData uri="http://schemas.openxmlformats.org/presentationml/2006/ole">
              <p:oleObj spid="_x0000_s245762" name="Equation" r:id="rId3" imgW="203040" imgH="177480" progId="Equation.DSMT4">
                <p:embed/>
              </p:oleObj>
            </a:graphicData>
          </a:graphic>
        </p:graphicFrame>
        <p:graphicFrame>
          <p:nvGraphicFramePr>
            <p:cNvPr id="1027" name="Object 42"/>
            <p:cNvGraphicFramePr>
              <a:graphicFrameLocks noChangeAspect="1"/>
            </p:cNvGraphicFramePr>
            <p:nvPr/>
          </p:nvGraphicFramePr>
          <p:xfrm>
            <a:off x="1746" y="2024"/>
            <a:ext cx="656" cy="565"/>
          </p:xfrm>
          <a:graphic>
            <a:graphicData uri="http://schemas.openxmlformats.org/presentationml/2006/ole">
              <p:oleObj spid="_x0000_s245763" name="Equation" r:id="rId4" imgW="457200" imgH="393480" progId="Equation.DSMT4">
                <p:embed/>
              </p:oleObj>
            </a:graphicData>
          </a:graphic>
        </p:graphicFrame>
        <p:graphicFrame>
          <p:nvGraphicFramePr>
            <p:cNvPr id="1028" name="Object 43"/>
            <p:cNvGraphicFramePr>
              <a:graphicFrameLocks noChangeAspect="1"/>
            </p:cNvGraphicFramePr>
            <p:nvPr/>
          </p:nvGraphicFramePr>
          <p:xfrm>
            <a:off x="1746" y="2614"/>
            <a:ext cx="1134" cy="549"/>
          </p:xfrm>
          <a:graphic>
            <a:graphicData uri="http://schemas.openxmlformats.org/presentationml/2006/ole">
              <p:oleObj spid="_x0000_s245764" name="Equation" r:id="rId5" imgW="863280" imgH="419040" progId="Equation.DSMT4">
                <p:embed/>
              </p:oleObj>
            </a:graphicData>
          </a:graphic>
        </p:graphicFrame>
        <p:graphicFrame>
          <p:nvGraphicFramePr>
            <p:cNvPr id="1029" name="Object 44"/>
            <p:cNvGraphicFramePr>
              <a:graphicFrameLocks noChangeAspect="1"/>
            </p:cNvGraphicFramePr>
            <p:nvPr/>
          </p:nvGraphicFramePr>
          <p:xfrm>
            <a:off x="3129" y="1162"/>
            <a:ext cx="1776" cy="386"/>
          </p:xfrm>
          <a:graphic>
            <a:graphicData uri="http://schemas.openxmlformats.org/presentationml/2006/ole">
              <p:oleObj spid="_x0000_s245765" name="Equation" r:id="rId6" imgW="1054080" imgH="228600" progId="Equation.DSMT4">
                <p:embed/>
              </p:oleObj>
            </a:graphicData>
          </a:graphic>
        </p:graphicFrame>
        <p:graphicFrame>
          <p:nvGraphicFramePr>
            <p:cNvPr id="1030" name="Object 47"/>
            <p:cNvGraphicFramePr>
              <a:graphicFrameLocks noChangeAspect="1"/>
            </p:cNvGraphicFramePr>
            <p:nvPr/>
          </p:nvGraphicFramePr>
          <p:xfrm>
            <a:off x="3061" y="1525"/>
            <a:ext cx="2038" cy="571"/>
          </p:xfrm>
          <a:graphic>
            <a:graphicData uri="http://schemas.openxmlformats.org/presentationml/2006/ole">
              <p:oleObj spid="_x0000_s245766" name="Equation" r:id="rId7" imgW="1269720" imgH="355320" progId="Equation.DSMT4">
                <p:embed/>
              </p:oleObj>
            </a:graphicData>
          </a:graphic>
        </p:graphicFrame>
        <p:graphicFrame>
          <p:nvGraphicFramePr>
            <p:cNvPr id="1031" name="Object 48"/>
            <p:cNvGraphicFramePr>
              <a:graphicFrameLocks noChangeAspect="1"/>
            </p:cNvGraphicFramePr>
            <p:nvPr/>
          </p:nvGraphicFramePr>
          <p:xfrm>
            <a:off x="3061" y="2114"/>
            <a:ext cx="2114" cy="533"/>
          </p:xfrm>
          <a:graphic>
            <a:graphicData uri="http://schemas.openxmlformats.org/presentationml/2006/ole">
              <p:oleObj spid="_x0000_s245767" name="Equation" r:id="rId8" imgW="1409400" imgH="355320" progId="Equation.DSMT4">
                <p:embed/>
              </p:oleObj>
            </a:graphicData>
          </a:graphic>
        </p:graphicFrame>
        <p:graphicFrame>
          <p:nvGraphicFramePr>
            <p:cNvPr id="1032" name="Object 49"/>
            <p:cNvGraphicFramePr>
              <a:graphicFrameLocks noChangeAspect="1"/>
            </p:cNvGraphicFramePr>
            <p:nvPr/>
          </p:nvGraphicFramePr>
          <p:xfrm>
            <a:off x="1746" y="3430"/>
            <a:ext cx="1089" cy="236"/>
          </p:xfrm>
          <a:graphic>
            <a:graphicData uri="http://schemas.openxmlformats.org/presentationml/2006/ole">
              <p:oleObj spid="_x0000_s245768" name="Equation" r:id="rId9" imgW="825480" imgH="177480" progId="Equation.DSMT4">
                <p:embed/>
              </p:oleObj>
            </a:graphicData>
          </a:graphic>
        </p:graphicFrame>
        <p:graphicFrame>
          <p:nvGraphicFramePr>
            <p:cNvPr id="1033" name="Object 62"/>
            <p:cNvGraphicFramePr>
              <a:graphicFrameLocks noChangeAspect="1"/>
            </p:cNvGraphicFramePr>
            <p:nvPr/>
          </p:nvGraphicFramePr>
          <p:xfrm>
            <a:off x="2971" y="3294"/>
            <a:ext cx="2268" cy="499"/>
          </p:xfrm>
          <a:graphic>
            <a:graphicData uri="http://schemas.openxmlformats.org/presentationml/2006/ole">
              <p:oleObj spid="_x0000_s245769" name="Equation" r:id="rId10" imgW="1790640" imgH="393480" progId="Equation.DSMT4">
                <p:embed/>
              </p:oleObj>
            </a:graphicData>
          </a:graphic>
        </p:graphicFrame>
        <p:graphicFrame>
          <p:nvGraphicFramePr>
            <p:cNvPr id="1034" name="Object 66"/>
            <p:cNvGraphicFramePr>
              <a:graphicFrameLocks noChangeAspect="1"/>
            </p:cNvGraphicFramePr>
            <p:nvPr/>
          </p:nvGraphicFramePr>
          <p:xfrm>
            <a:off x="2154" y="1207"/>
            <a:ext cx="231" cy="277"/>
          </p:xfrm>
          <a:graphic>
            <a:graphicData uri="http://schemas.openxmlformats.org/presentationml/2006/ole">
              <p:oleObj spid="_x0000_s245770" name="Equation" r:id="rId11" imgW="126720" imgH="152280" progId="Equation.DSMT4">
                <p:embed/>
              </p:oleObj>
            </a:graphicData>
          </a:graphic>
        </p:graphicFrame>
        <p:graphicFrame>
          <p:nvGraphicFramePr>
            <p:cNvPr id="1035" name="Object 71"/>
            <p:cNvGraphicFramePr>
              <a:graphicFrameLocks noChangeAspect="1"/>
            </p:cNvGraphicFramePr>
            <p:nvPr/>
          </p:nvGraphicFramePr>
          <p:xfrm>
            <a:off x="3107" y="2614"/>
            <a:ext cx="1333" cy="533"/>
          </p:xfrm>
          <a:graphic>
            <a:graphicData uri="http://schemas.openxmlformats.org/presentationml/2006/ole">
              <p:oleObj spid="_x0000_s245771" name="Equation" r:id="rId12" imgW="888840" imgH="355320" progId="Equation.DSMT4">
                <p:embed/>
              </p:oleObj>
            </a:graphicData>
          </a:graphic>
        </p:graphicFrame>
      </p:grpSp>
      <p:sp>
        <p:nvSpPr>
          <p:cNvPr id="1038" name="Text Box 80"/>
          <p:cNvSpPr txBox="1">
            <a:spLocks noChangeArrowheads="1"/>
          </p:cNvSpPr>
          <p:nvPr/>
        </p:nvSpPr>
        <p:spPr bwMode="auto">
          <a:xfrm>
            <a:off x="1617664" y="0"/>
            <a:ext cx="602617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方正姚体" pitchFamily="2" charset="-122"/>
                <a:ea typeface="方正姚体" pitchFamily="2" charset="-122"/>
              </a:rPr>
              <a:t>描述</a:t>
            </a: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运动的</a:t>
            </a:r>
            <a:r>
              <a:rPr lang="zh-CN" altLang="en-US" sz="3200" dirty="0">
                <a:latin typeface="方正姚体" pitchFamily="2" charset="-122"/>
                <a:ea typeface="方正姚体" pitchFamily="2" charset="-122"/>
              </a:rPr>
              <a:t>基本量之间的关系</a:t>
            </a:r>
          </a:p>
        </p:txBody>
      </p:sp>
      <p:sp>
        <p:nvSpPr>
          <p:cNvPr id="1039" name="Rectangle 99"/>
          <p:cNvSpPr>
            <a:spLocks noChangeArrowheads="1"/>
          </p:cNvSpPr>
          <p:nvPr/>
        </p:nvSpPr>
        <p:spPr bwMode="auto">
          <a:xfrm>
            <a:off x="2168494" y="630776"/>
            <a:ext cx="4403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量纲      ［长度、质量、时间］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=L </a:t>
            </a: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、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M</a:t>
            </a: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、 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T</a:t>
            </a:r>
          </a:p>
        </p:txBody>
      </p:sp>
      <p:sp>
        <p:nvSpPr>
          <p:cNvPr id="4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41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运动叠加原理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当物体同时参与两个或多个运动时，其总的运动乃是各个独立运动的合成结果。这称为</a:t>
            </a:r>
            <a:r>
              <a:rPr lang="zh-CN" altLang="en-US" dirty="0" smtClean="0">
                <a:solidFill>
                  <a:srgbClr val="C00000"/>
                </a:solidFill>
              </a:rPr>
              <a:t>运动叠加原理</a:t>
            </a:r>
            <a:r>
              <a:rPr lang="zh-CN" altLang="en-US" dirty="0" smtClean="0"/>
              <a:t>，或运动的</a:t>
            </a:r>
            <a:r>
              <a:rPr lang="zh-CN" altLang="en-US" dirty="0" smtClean="0">
                <a:solidFill>
                  <a:srgbClr val="C00000"/>
                </a:solidFill>
              </a:rPr>
              <a:t>独立性原理</a:t>
            </a:r>
            <a:r>
              <a:rPr lang="zh-CN" altLang="en-US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9" name="内容占位符 6"/>
          <p:cNvSpPr txBox="1">
            <a:spLocks/>
          </p:cNvSpPr>
          <p:nvPr/>
        </p:nvSpPr>
        <p:spPr bwMode="auto">
          <a:xfrm>
            <a:off x="428596" y="3500438"/>
            <a:ext cx="4214842" cy="27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7688" lvl="1" indent="-273050" eaLnBrk="0" hangingPunct="0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</a:pP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例如斜抛体运动中被抛物体同时参加</a:t>
            </a:r>
            <a:r>
              <a:rPr lang="zh-CN" altLang="en-US" sz="2300" b="1" u="sng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水平方向的匀速运动</a:t>
            </a: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和</a:t>
            </a:r>
            <a:r>
              <a:rPr lang="zh-CN" altLang="en-US" sz="2300" b="1" u="sng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竖直方向的自由落体运动</a:t>
            </a: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，其轨道为抛物线。</a:t>
            </a:r>
          </a:p>
          <a:p>
            <a:pPr marL="547688" marR="0" lvl="1" indent="-273050" algn="l" defTabSz="914400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altLang="zh-CN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姚体" pitchFamily="2" charset="-122"/>
              <a:ea typeface="方正姚体" pitchFamily="2" charset="-122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姚体" pitchFamily="2" charset="-122"/>
              <a:ea typeface="方正姚体" pitchFamily="2" charset="-122"/>
              <a:cs typeface="+mn-cs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857752" y="3557606"/>
            <a:ext cx="3702050" cy="2586038"/>
            <a:chOff x="3216" y="2152"/>
            <a:chExt cx="2332" cy="162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359" y="2933"/>
              <a:ext cx="1694" cy="614"/>
            </a:xfrm>
            <a:custGeom>
              <a:avLst/>
              <a:gdLst>
                <a:gd name="T0" fmla="*/ 0 w 1694"/>
                <a:gd name="T1" fmla="*/ 614 h 614"/>
                <a:gd name="T2" fmla="*/ 414 w 1694"/>
                <a:gd name="T3" fmla="*/ 240 h 614"/>
                <a:gd name="T4" fmla="*/ 961 w 1694"/>
                <a:gd name="T5" fmla="*/ 40 h 614"/>
                <a:gd name="T6" fmla="*/ 1348 w 1694"/>
                <a:gd name="T7" fmla="*/ 240 h 614"/>
                <a:gd name="T8" fmla="*/ 1694 w 1694"/>
                <a:gd name="T9" fmla="*/ 600 h 6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4"/>
                <a:gd name="T16" fmla="*/ 0 h 614"/>
                <a:gd name="T17" fmla="*/ 1694 w 1694"/>
                <a:gd name="T18" fmla="*/ 614 h 6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4" h="614">
                  <a:moveTo>
                    <a:pt x="0" y="614"/>
                  </a:moveTo>
                  <a:cubicBezTo>
                    <a:pt x="69" y="552"/>
                    <a:pt x="254" y="336"/>
                    <a:pt x="414" y="240"/>
                  </a:cubicBezTo>
                  <a:cubicBezTo>
                    <a:pt x="545" y="124"/>
                    <a:pt x="747" y="0"/>
                    <a:pt x="961" y="40"/>
                  </a:cubicBezTo>
                  <a:cubicBezTo>
                    <a:pt x="1094" y="42"/>
                    <a:pt x="1239" y="147"/>
                    <a:pt x="1348" y="240"/>
                  </a:cubicBezTo>
                  <a:cubicBezTo>
                    <a:pt x="1457" y="333"/>
                    <a:pt x="1641" y="520"/>
                    <a:pt x="1694" y="60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5328" y="3504"/>
            <a:ext cx="220" cy="277"/>
          </p:xfrm>
          <a:graphic>
            <a:graphicData uri="http://schemas.openxmlformats.org/presentationml/2006/ole">
              <p:oleObj spid="_x0000_s215042" name="公式" r:id="rId3" imgW="139680" imgH="177480" progId="Equation.3">
                <p:embed/>
              </p:oleObj>
            </a:graphicData>
          </a:graphic>
        </p:graphicFrame>
        <p:sp>
          <p:nvSpPr>
            <p:cNvPr id="13" name="Freeform 8"/>
            <p:cNvSpPr>
              <a:spLocks/>
            </p:cNvSpPr>
            <p:nvPr/>
          </p:nvSpPr>
          <p:spPr bwMode="auto">
            <a:xfrm flipH="1" flipV="1">
              <a:off x="3373" y="3120"/>
              <a:ext cx="279" cy="400"/>
            </a:xfrm>
            <a:custGeom>
              <a:avLst/>
              <a:gdLst>
                <a:gd name="T0" fmla="*/ 279 w 279"/>
                <a:gd name="T1" fmla="*/ 0 h 400"/>
                <a:gd name="T2" fmla="*/ 0 w 279"/>
                <a:gd name="T3" fmla="*/ 400 h 400"/>
                <a:gd name="T4" fmla="*/ 0 60000 65536"/>
                <a:gd name="T5" fmla="*/ 0 60000 65536"/>
                <a:gd name="T6" fmla="*/ 0 w 279"/>
                <a:gd name="T7" fmla="*/ 0 h 400"/>
                <a:gd name="T8" fmla="*/ 279 w 279"/>
                <a:gd name="T9" fmla="*/ 400 h 4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9" h="400">
                  <a:moveTo>
                    <a:pt x="279" y="0"/>
                  </a:moveTo>
                  <a:lnTo>
                    <a:pt x="0" y="40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387" y="2419"/>
              <a:ext cx="5" cy="1141"/>
            </a:xfrm>
            <a:custGeom>
              <a:avLst/>
              <a:gdLst>
                <a:gd name="T0" fmla="*/ 0 w 5"/>
                <a:gd name="T1" fmla="*/ 1141 h 1141"/>
                <a:gd name="T2" fmla="*/ 5 w 5"/>
                <a:gd name="T3" fmla="*/ 0 h 1141"/>
                <a:gd name="T4" fmla="*/ 0 60000 65536"/>
                <a:gd name="T5" fmla="*/ 0 60000 65536"/>
                <a:gd name="T6" fmla="*/ 0 w 5"/>
                <a:gd name="T7" fmla="*/ 0 h 1141"/>
                <a:gd name="T8" fmla="*/ 5 w 5"/>
                <a:gd name="T9" fmla="*/ 1141 h 11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141">
                  <a:moveTo>
                    <a:pt x="0" y="1141"/>
                  </a:moveTo>
                  <a:lnTo>
                    <a:pt x="5" y="0"/>
                  </a:ln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5" name="Object 10"/>
            <p:cNvGraphicFramePr>
              <a:graphicFrameLocks noChangeAspect="1"/>
            </p:cNvGraphicFramePr>
            <p:nvPr/>
          </p:nvGraphicFramePr>
          <p:xfrm>
            <a:off x="3216" y="2152"/>
            <a:ext cx="220" cy="317"/>
          </p:xfrm>
          <a:graphic>
            <a:graphicData uri="http://schemas.openxmlformats.org/presentationml/2006/ole">
              <p:oleObj spid="_x0000_s215043" name="公式" r:id="rId4" imgW="139680" imgH="203040" progId="Equation.3">
                <p:embed/>
              </p:oleObj>
            </a:graphicData>
          </a:graphic>
        </p:graphicFrame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08" y="3533"/>
              <a:ext cx="1952" cy="19"/>
            </a:xfrm>
            <a:custGeom>
              <a:avLst/>
              <a:gdLst>
                <a:gd name="T0" fmla="*/ 0 w 1952"/>
                <a:gd name="T1" fmla="*/ 19 h 19"/>
                <a:gd name="T2" fmla="*/ 1952 w 1952"/>
                <a:gd name="T3" fmla="*/ 0 h 19"/>
                <a:gd name="T4" fmla="*/ 0 60000 65536"/>
                <a:gd name="T5" fmla="*/ 0 60000 65536"/>
                <a:gd name="T6" fmla="*/ 0 w 1952"/>
                <a:gd name="T7" fmla="*/ 0 h 19"/>
                <a:gd name="T8" fmla="*/ 1952 w 1952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2" h="19">
                  <a:moveTo>
                    <a:pt x="0" y="19"/>
                  </a:moveTo>
                  <a:lnTo>
                    <a:pt x="195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7" name="Object 12"/>
            <p:cNvGraphicFramePr>
              <a:graphicFrameLocks noChangeAspect="1"/>
            </p:cNvGraphicFramePr>
            <p:nvPr/>
          </p:nvGraphicFramePr>
          <p:xfrm>
            <a:off x="3541" y="2832"/>
            <a:ext cx="302" cy="361"/>
          </p:xfrm>
          <a:graphic>
            <a:graphicData uri="http://schemas.openxmlformats.org/presentationml/2006/ole">
              <p:oleObj spid="_x0000_s215044" name="公式" r:id="rId5" imgW="190440" imgH="228600" progId="Equation.3">
                <p:embed/>
              </p:oleObj>
            </a:graphicData>
          </a:graphic>
        </p:graphicFrame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386" y="3547"/>
              <a:ext cx="294" cy="5"/>
            </a:xfrm>
            <a:custGeom>
              <a:avLst/>
              <a:gdLst>
                <a:gd name="T0" fmla="*/ 0 w 294"/>
                <a:gd name="T1" fmla="*/ 5 h 5"/>
                <a:gd name="T2" fmla="*/ 294 w 294"/>
                <a:gd name="T3" fmla="*/ 0 h 5"/>
                <a:gd name="T4" fmla="*/ 0 60000 65536"/>
                <a:gd name="T5" fmla="*/ 0 60000 65536"/>
                <a:gd name="T6" fmla="*/ 0 w 294"/>
                <a:gd name="T7" fmla="*/ 0 h 5"/>
                <a:gd name="T8" fmla="*/ 294 w 294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5">
                  <a:moveTo>
                    <a:pt x="0" y="5"/>
                  </a:moveTo>
                  <a:lnTo>
                    <a:pt x="294" y="0"/>
                  </a:lnTo>
                </a:path>
              </a:pathLst>
            </a:custGeom>
            <a:noFill/>
            <a:ln w="41275">
              <a:solidFill>
                <a:srgbClr val="66FF33"/>
              </a:solidFill>
              <a:round/>
              <a:headEnd/>
              <a:tailEnd type="arrow" w="sm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3216" y="3456"/>
            <a:ext cx="198" cy="221"/>
          </p:xfrm>
          <a:graphic>
            <a:graphicData uri="http://schemas.openxmlformats.org/presentationml/2006/ole">
              <p:oleObj spid="_x0000_s215045" name="公式" r:id="rId6" imgW="126720" imgH="139680" progId="Equation.3">
                <p:embed/>
              </p:oleObj>
            </a:graphicData>
          </a:graphic>
        </p:graphicFrame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382" y="3080"/>
              <a:ext cx="5" cy="472"/>
            </a:xfrm>
            <a:custGeom>
              <a:avLst/>
              <a:gdLst>
                <a:gd name="T0" fmla="*/ 0 w 5"/>
                <a:gd name="T1" fmla="*/ 472 h 472"/>
                <a:gd name="T2" fmla="*/ 5 w 5"/>
                <a:gd name="T3" fmla="*/ 0 h 472"/>
                <a:gd name="T4" fmla="*/ 0 60000 65536"/>
                <a:gd name="T5" fmla="*/ 0 60000 65536"/>
                <a:gd name="T6" fmla="*/ 0 w 5"/>
                <a:gd name="T7" fmla="*/ 0 h 472"/>
                <a:gd name="T8" fmla="*/ 5 w 5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472">
                  <a:moveTo>
                    <a:pt x="0" y="472"/>
                  </a:moveTo>
                  <a:lnTo>
                    <a:pt x="5" y="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自学例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－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略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6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湖面上有一条小船，在岸边高崖上的船夫通过绞车以匀速率</a:t>
            </a:r>
            <a:r>
              <a:rPr lang="en-US" altLang="zh-CN" sz="2800" dirty="0" smtClean="0"/>
              <a:t>v </a:t>
            </a:r>
            <a:r>
              <a:rPr lang="zh-CN" altLang="en-US" sz="2800" dirty="0" smtClean="0"/>
              <a:t>收绳将船拉向岸边，如图所示。若绳子的质量可以忽略，问（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）船的速度</a:t>
            </a:r>
            <a:r>
              <a:rPr lang="en-US" altLang="zh-CN" sz="2800" i="1" dirty="0" smtClean="0"/>
              <a:t>u</a:t>
            </a:r>
            <a:r>
              <a:rPr lang="zh-CN" altLang="en-US" sz="2800" dirty="0" smtClean="0"/>
              <a:t>比收绳速率</a:t>
            </a:r>
            <a:r>
              <a:rPr lang="en-US" altLang="zh-CN" sz="2800" dirty="0" smtClean="0"/>
              <a:t>v</a:t>
            </a:r>
            <a:r>
              <a:rPr lang="zh-CN" altLang="en-US" sz="2800" dirty="0" smtClean="0"/>
              <a:t>大还是小？（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）船的加速度如何？ 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4286280" cy="421484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分析：小船始终在作水平方向的直线运动，求解中要充分考虑小船在运动中所要满足的几何关系。注意不要想当然地认为船速是收绳速度的水平方向分量，船速大小和收绳速率的关系应从运动约束，即要求满足的几何关系中求出。取如图所示坐标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10" name="Group 1038"/>
          <p:cNvGrpSpPr>
            <a:grpSpLocks/>
          </p:cNvGrpSpPr>
          <p:nvPr/>
        </p:nvGrpSpPr>
        <p:grpSpPr bwMode="auto">
          <a:xfrm>
            <a:off x="5562600" y="2536825"/>
            <a:ext cx="3170238" cy="1577975"/>
            <a:chOff x="3504" y="2064"/>
            <a:chExt cx="1997" cy="994"/>
          </a:xfrm>
        </p:grpSpPr>
        <p:sp>
          <p:nvSpPr>
            <p:cNvPr id="11" name="Line 1028"/>
            <p:cNvSpPr>
              <a:spLocks noChangeShapeType="1"/>
            </p:cNvSpPr>
            <p:nvPr/>
          </p:nvSpPr>
          <p:spPr bwMode="auto">
            <a:xfrm>
              <a:off x="3744" y="2064"/>
              <a:ext cx="1248" cy="7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029"/>
            <p:cNvSpPr>
              <a:spLocks noChangeShapeType="1"/>
            </p:cNvSpPr>
            <p:nvPr/>
          </p:nvSpPr>
          <p:spPr bwMode="auto">
            <a:xfrm>
              <a:off x="3744" y="278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030"/>
            <p:cNvSpPr>
              <a:spLocks noChangeShapeType="1"/>
            </p:cNvSpPr>
            <p:nvPr/>
          </p:nvSpPr>
          <p:spPr bwMode="auto">
            <a:xfrm>
              <a:off x="3744" y="206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" name="Object 1031"/>
            <p:cNvGraphicFramePr>
              <a:graphicFrameLocks noChangeAspect="1"/>
            </p:cNvGraphicFramePr>
            <p:nvPr/>
          </p:nvGraphicFramePr>
          <p:xfrm>
            <a:off x="3504" y="2256"/>
            <a:ext cx="207" cy="289"/>
          </p:xfrm>
          <a:graphic>
            <a:graphicData uri="http://schemas.openxmlformats.org/presentationml/2006/ole">
              <p:oleObj spid="_x0000_s217090" name="Equation" r:id="rId3" imgW="126720" imgH="177480" progId="Equation.3">
                <p:embed/>
              </p:oleObj>
            </a:graphicData>
          </a:graphic>
        </p:graphicFrame>
        <p:graphicFrame>
          <p:nvGraphicFramePr>
            <p:cNvPr id="15" name="Object 1032"/>
            <p:cNvGraphicFramePr>
              <a:graphicFrameLocks noChangeAspect="1"/>
            </p:cNvGraphicFramePr>
            <p:nvPr/>
          </p:nvGraphicFramePr>
          <p:xfrm>
            <a:off x="3552" y="2719"/>
            <a:ext cx="207" cy="227"/>
          </p:xfrm>
          <a:graphic>
            <a:graphicData uri="http://schemas.openxmlformats.org/presentationml/2006/ole">
              <p:oleObj spid="_x0000_s217091" name="Equation" r:id="rId4" imgW="126720" imgH="139680" progId="Equation.3">
                <p:embed/>
              </p:oleObj>
            </a:graphicData>
          </a:graphic>
        </p:graphicFrame>
        <p:graphicFrame>
          <p:nvGraphicFramePr>
            <p:cNvPr id="16" name="Object 1033"/>
            <p:cNvGraphicFramePr>
              <a:graphicFrameLocks noChangeAspect="1"/>
            </p:cNvGraphicFramePr>
            <p:nvPr/>
          </p:nvGraphicFramePr>
          <p:xfrm>
            <a:off x="4368" y="2544"/>
            <a:ext cx="248" cy="227"/>
          </p:xfrm>
          <a:graphic>
            <a:graphicData uri="http://schemas.openxmlformats.org/presentationml/2006/ole">
              <p:oleObj spid="_x0000_s217092" name="Equation" r:id="rId5" imgW="152280" imgH="139680" progId="Equation.3">
                <p:embed/>
              </p:oleObj>
            </a:graphicData>
          </a:graphic>
        </p:graphicFrame>
        <p:graphicFrame>
          <p:nvGraphicFramePr>
            <p:cNvPr id="17" name="Object 1034"/>
            <p:cNvGraphicFramePr>
              <a:graphicFrameLocks noChangeAspect="1"/>
            </p:cNvGraphicFramePr>
            <p:nvPr/>
          </p:nvGraphicFramePr>
          <p:xfrm>
            <a:off x="5212" y="2668"/>
            <a:ext cx="289" cy="268"/>
          </p:xfrm>
          <a:graphic>
            <a:graphicData uri="http://schemas.openxmlformats.org/presentationml/2006/ole">
              <p:oleObj spid="_x0000_s217093" name="Equation" r:id="rId6" imgW="177480" imgH="164880" progId="Equation.3">
                <p:embed/>
              </p:oleObj>
            </a:graphicData>
          </a:graphic>
        </p:graphicFrame>
        <p:graphicFrame>
          <p:nvGraphicFramePr>
            <p:cNvPr id="18" name="Object 1035"/>
            <p:cNvGraphicFramePr>
              <a:graphicFrameLocks noChangeAspect="1"/>
            </p:cNvGraphicFramePr>
            <p:nvPr/>
          </p:nvGraphicFramePr>
          <p:xfrm>
            <a:off x="4800" y="2832"/>
            <a:ext cx="206" cy="226"/>
          </p:xfrm>
          <a:graphic>
            <a:graphicData uri="http://schemas.openxmlformats.org/presentationml/2006/ole">
              <p:oleObj spid="_x0000_s217094" name="Equation" r:id="rId7" imgW="126720" imgH="139680" progId="Equation.3">
                <p:embed/>
              </p:oleObj>
            </a:graphicData>
          </a:graphic>
        </p:graphicFrame>
        <p:sp>
          <p:nvSpPr>
            <p:cNvPr id="19" name="Rectangle 1036"/>
            <p:cNvSpPr>
              <a:spLocks noChangeArrowheads="1"/>
            </p:cNvSpPr>
            <p:nvPr/>
          </p:nvSpPr>
          <p:spPr bwMode="auto">
            <a:xfrm>
              <a:off x="4848" y="2736"/>
              <a:ext cx="192" cy="48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" name="Object 1037"/>
            <p:cNvGraphicFramePr>
              <a:graphicFrameLocks noChangeAspect="1"/>
            </p:cNvGraphicFramePr>
            <p:nvPr/>
          </p:nvGraphicFramePr>
          <p:xfrm>
            <a:off x="4302" y="2129"/>
            <a:ext cx="145" cy="288"/>
          </p:xfrm>
          <a:graphic>
            <a:graphicData uri="http://schemas.openxmlformats.org/presentationml/2006/ole">
              <p:oleObj spid="_x0000_s217095" name="Equation" r:id="rId8" imgW="88560" imgH="177480" progId="Equation.3">
                <p:embed/>
              </p:oleObj>
            </a:graphicData>
          </a:graphic>
        </p:graphicFrame>
      </p:grpSp>
      <p:graphicFrame>
        <p:nvGraphicFramePr>
          <p:cNvPr id="107535" name="Object 1039"/>
          <p:cNvGraphicFramePr>
            <a:graphicFrameLocks noChangeAspect="1"/>
          </p:cNvGraphicFramePr>
          <p:nvPr/>
        </p:nvGraphicFramePr>
        <p:xfrm>
          <a:off x="4932363" y="4797425"/>
          <a:ext cx="4035425" cy="533400"/>
        </p:xfrm>
        <a:graphic>
          <a:graphicData uri="http://schemas.openxmlformats.org/presentationml/2006/ole">
            <p:oleObj spid="_x0000_s217096" name="Equation" r:id="rId9" imgW="1676160" imgH="228600" progId="Equation.3">
              <p:embed/>
            </p:oleObj>
          </a:graphicData>
        </a:graphic>
      </p:graphicFrame>
      <p:cxnSp>
        <p:nvCxnSpPr>
          <p:cNvPr id="22" name="直接连接符 21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771508"/>
          </a:xfrm>
        </p:spPr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小船问题 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1928802"/>
            <a:ext cx="8001056" cy="4429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船速</a:t>
            </a:r>
            <a:r>
              <a:rPr lang="en-US" altLang="zh-CN" i="1" dirty="0" smtClean="0">
                <a:latin typeface="Times New Roman" pitchFamily="18" charset="0"/>
                <a:ea typeface="宋体" pitchFamily="2" charset="-122"/>
              </a:rPr>
              <a:t>u</a:t>
            </a:r>
            <a:r>
              <a:rPr lang="zh-CN" altLang="en-US" i="1" dirty="0" smtClean="0">
                <a:latin typeface="Times New Roman" pitchFamily="18" charset="0"/>
                <a:ea typeface="宋体" pitchFamily="2" charset="-122"/>
              </a:rPr>
              <a:t>、</a:t>
            </a:r>
            <a:r>
              <a:rPr lang="zh-CN" altLang="en-US" dirty="0" smtClean="0">
                <a:latin typeface="Times New Roman" pitchFamily="18" charset="0"/>
              </a:rPr>
              <a:t>收绳速</a:t>
            </a:r>
            <a:r>
              <a:rPr lang="en-US" altLang="zh-CN" dirty="0" smtClean="0">
                <a:latin typeface="Times New Roman" pitchFamily="18" charset="0"/>
              </a:rPr>
              <a:t>v</a:t>
            </a:r>
            <a:r>
              <a:rPr lang="zh-CN" altLang="en-US" dirty="0" smtClean="0">
                <a:latin typeface="Times New Roman" pitchFamily="18" charset="0"/>
              </a:rPr>
              <a:t>只考虑大小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</a:rPr>
              <a:t>，</a:t>
            </a:r>
            <a:endParaRPr lang="en-US" altLang="zh-CN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负号说明绳长 </a:t>
            </a:r>
            <a:r>
              <a:rPr lang="en-US" altLang="zh-CN" i="1" dirty="0" smtClean="0">
                <a:latin typeface="Times New Roman" pitchFamily="18" charset="0"/>
                <a:ea typeface="宋体" pitchFamily="2" charset="-122"/>
              </a:rPr>
              <a:t>l </a:t>
            </a:r>
            <a:r>
              <a:rPr lang="zh-CN" altLang="en-US" dirty="0" smtClean="0">
                <a:latin typeface="Times New Roman" pitchFamily="18" charset="0"/>
              </a:rPr>
              <a:t>不断变小</a:t>
            </a:r>
            <a:r>
              <a:rPr lang="en-US" altLang="zh-CN" dirty="0" smtClean="0">
                <a:latin typeface="Times New Roman" pitchFamily="18" charset="0"/>
              </a:rPr>
              <a:t>, </a:t>
            </a:r>
            <a:r>
              <a:rPr lang="zh-CN" altLang="en-US" dirty="0" smtClean="0">
                <a:latin typeface="Times New Roman" pitchFamily="18" charset="0"/>
              </a:rPr>
              <a:t>船行进方向与</a:t>
            </a:r>
            <a:r>
              <a:rPr lang="en-US" altLang="zh-CN" dirty="0" smtClean="0">
                <a:latin typeface="Times New Roman" pitchFamily="18" charset="0"/>
              </a:rPr>
              <a:t>x</a:t>
            </a:r>
            <a:r>
              <a:rPr lang="zh-CN" altLang="en-US" dirty="0" smtClean="0">
                <a:latin typeface="Times New Roman" pitchFamily="18" charset="0"/>
              </a:rPr>
              <a:t>轴正向相反；</a:t>
            </a:r>
            <a:endParaRPr lang="en-US" altLang="zh-CN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			</a:t>
            </a:r>
          </a:p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此式说明，船的速率大于船夫收绳的速率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500063" y="100010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574703" y="1258369"/>
          <a:ext cx="3140042" cy="415923"/>
        </p:xfrm>
        <a:graphic>
          <a:graphicData uri="http://schemas.openxmlformats.org/presentationml/2006/ole">
            <p:oleObj spid="_x0000_s218121" name="Equation" r:id="rId3" imgW="1688760" imgH="22860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5087964" y="1169469"/>
          <a:ext cx="2984498" cy="616457"/>
        </p:xfrm>
        <a:graphic>
          <a:graphicData uri="http://schemas.openxmlformats.org/presentationml/2006/ole">
            <p:oleObj spid="_x0000_s218122" name="Equation" r:id="rId4" imgW="1511280" imgH="406080" progId="Equation.3">
              <p:embed/>
            </p:oleObj>
          </a:graphicData>
        </a:graphic>
      </p:graphicFrame>
      <p:graphicFrame>
        <p:nvGraphicFramePr>
          <p:cNvPr id="218124" name="Object 12"/>
          <p:cNvGraphicFramePr>
            <a:graphicFrameLocks noChangeAspect="1"/>
          </p:cNvGraphicFramePr>
          <p:nvPr/>
        </p:nvGraphicFramePr>
        <p:xfrm>
          <a:off x="785786" y="2071678"/>
          <a:ext cx="3113088" cy="804862"/>
        </p:xfrm>
        <a:graphic>
          <a:graphicData uri="http://schemas.openxmlformats.org/presentationml/2006/ole">
            <p:oleObj spid="_x0000_s218124" name="Equation" r:id="rId5" imgW="1523880" imgH="393480" progId="Equation.DSMT4">
              <p:embed/>
            </p:oleObj>
          </a:graphicData>
        </a:graphic>
      </p:graphicFrame>
      <p:graphicFrame>
        <p:nvGraphicFramePr>
          <p:cNvPr id="218125" name="Object 13"/>
          <p:cNvGraphicFramePr>
            <a:graphicFrameLocks noChangeAspect="1"/>
          </p:cNvGraphicFramePr>
          <p:nvPr/>
        </p:nvGraphicFramePr>
        <p:xfrm>
          <a:off x="4286248" y="2071678"/>
          <a:ext cx="1052518" cy="776859"/>
        </p:xfrm>
        <a:graphic>
          <a:graphicData uri="http://schemas.openxmlformats.org/presentationml/2006/ole">
            <p:oleObj spid="_x0000_s218125" name="Equation" r:id="rId6" imgW="533160" imgH="393480" progId="Equation.DSMT4">
              <p:embed/>
            </p:oleObj>
          </a:graphicData>
        </a:graphic>
      </p:graphicFrame>
      <p:graphicFrame>
        <p:nvGraphicFramePr>
          <p:cNvPr id="218126" name="Object 14"/>
          <p:cNvGraphicFramePr>
            <a:graphicFrameLocks noChangeAspect="1"/>
          </p:cNvGraphicFramePr>
          <p:nvPr/>
        </p:nvGraphicFramePr>
        <p:xfrm>
          <a:off x="1228706" y="4218428"/>
          <a:ext cx="2414600" cy="853646"/>
        </p:xfrm>
        <a:graphic>
          <a:graphicData uri="http://schemas.openxmlformats.org/presentationml/2006/ole">
            <p:oleObj spid="_x0000_s218126" name="Equation" r:id="rId7" imgW="1257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771508"/>
          </a:xfrm>
        </p:spPr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小船问题 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642910" y="2214554"/>
            <a:ext cx="7858180" cy="6429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是常数，所以，关键步骤：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500063" y="100010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126" name="Object 14"/>
          <p:cNvGraphicFramePr>
            <a:graphicFrameLocks noChangeAspect="1"/>
          </p:cNvGraphicFramePr>
          <p:nvPr/>
        </p:nvGraphicFramePr>
        <p:xfrm>
          <a:off x="752475" y="1143000"/>
          <a:ext cx="2195513" cy="854075"/>
        </p:xfrm>
        <a:graphic>
          <a:graphicData uri="http://schemas.openxmlformats.org/presentationml/2006/ole">
            <p:oleObj spid="_x0000_s219142" name="Equation" r:id="rId3" imgW="1143000" imgH="444240" progId="Equation.DSMT4">
              <p:embed/>
            </p:oleObj>
          </a:graphicData>
        </a:graphic>
      </p:graphicFrame>
      <p:graphicFrame>
        <p:nvGraphicFramePr>
          <p:cNvPr id="219143" name="Object 7"/>
          <p:cNvGraphicFramePr>
            <a:graphicFrameLocks noChangeAspect="1"/>
          </p:cNvGraphicFramePr>
          <p:nvPr/>
        </p:nvGraphicFramePr>
        <p:xfrm>
          <a:off x="3500430" y="1000108"/>
          <a:ext cx="5274158" cy="1079506"/>
        </p:xfrm>
        <a:graphic>
          <a:graphicData uri="http://schemas.openxmlformats.org/presentationml/2006/ole">
            <p:oleObj spid="_x0000_s219143" name="Equation" r:id="rId4" imgW="2171520" imgH="444240" progId="Equation.DSMT4">
              <p:embed/>
            </p:oleObj>
          </a:graphicData>
        </a:graphic>
      </p:graphicFrame>
      <p:graphicFrame>
        <p:nvGraphicFramePr>
          <p:cNvPr id="133129" name="Object 9"/>
          <p:cNvGraphicFramePr>
            <a:graphicFrameLocks noChangeAspect="1"/>
          </p:cNvGraphicFramePr>
          <p:nvPr/>
        </p:nvGraphicFramePr>
        <p:xfrm>
          <a:off x="1000100" y="3000372"/>
          <a:ext cx="6345237" cy="1620837"/>
        </p:xfrm>
        <a:graphic>
          <a:graphicData uri="http://schemas.openxmlformats.org/presentationml/2006/ole">
            <p:oleObj spid="_x0000_s219145" name="Equation" r:id="rId5" imgW="243828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zh-CN" altLang="en-US" dirty="0" smtClean="0">
                <a:latin typeface="Times New Roman" pitchFamily="18" charset="0"/>
              </a:rPr>
              <a:t>习题  </a:t>
            </a:r>
            <a:r>
              <a:rPr lang="en-US" altLang="zh-CN" dirty="0" smtClean="0">
                <a:latin typeface="Times New Roman" pitchFamily="18" charset="0"/>
              </a:rPr>
              <a:t>2-2</a:t>
            </a:r>
            <a:r>
              <a:rPr lang="zh-CN" altLang="en-US" dirty="0" smtClean="0">
                <a:latin typeface="Times New Roman" pitchFamily="18" charset="0"/>
              </a:rPr>
              <a:t>，</a:t>
            </a:r>
            <a:r>
              <a:rPr lang="en-US" altLang="zh-CN" dirty="0" smtClean="0">
                <a:latin typeface="Times New Roman" pitchFamily="18" charset="0"/>
              </a:rPr>
              <a:t>2-4</a:t>
            </a:r>
            <a:r>
              <a:rPr lang="zh-CN" altLang="en-US" dirty="0" smtClean="0">
                <a:latin typeface="Times New Roman" pitchFamily="18" charset="0"/>
              </a:rPr>
              <a:t>，</a:t>
            </a:r>
            <a:r>
              <a:rPr lang="en-US" altLang="zh-CN" dirty="0" smtClean="0">
                <a:latin typeface="Times New Roman" pitchFamily="18" charset="0"/>
              </a:rPr>
              <a:t>2-7</a:t>
            </a:r>
          </a:p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zh-CN" altLang="en-US" dirty="0" smtClean="0"/>
              <a:t>自学书上 例</a:t>
            </a:r>
            <a:r>
              <a:rPr lang="en-US" altLang="zh-CN" dirty="0" smtClean="0">
                <a:latin typeface="Times New Roman" pitchFamily="18" charset="0"/>
              </a:rPr>
              <a:t>2-3</a:t>
            </a:r>
            <a:endParaRPr lang="en-US" altLang="en-US" noProof="1" smtClean="0">
              <a:latin typeface="Times New Roman" pitchFamily="18" charset="0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6AF52-B041-45F6-8448-827EFB82198B}" type="slidenum">
              <a:rPr lang="en-US" altLang="zh-CN">
                <a:latin typeface="方正姚体" pitchFamily="2" charset="-122"/>
                <a:ea typeface="方正姚体" pitchFamily="2" charset="-122"/>
              </a:rPr>
              <a:pPr/>
              <a:t>1</a:t>
            </a:fld>
            <a:endParaRPr lang="en-US" altLang="zh-CN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116013" y="920736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§1   </a:t>
            </a:r>
            <a:r>
              <a:rPr lang="zh-CN" altLang="en-US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运动的描述</a:t>
            </a:r>
            <a:endParaRPr lang="zh-CN" altLang="en-US" sz="3200" b="1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352800" y="152400"/>
            <a:ext cx="2433646" cy="646331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sz="3600" dirty="0" smtClean="0">
                <a:latin typeface="方正姚体" pitchFamily="2" charset="-122"/>
                <a:ea typeface="方正姚体" pitchFamily="2" charset="-122"/>
              </a:rPr>
              <a:t>质点力学</a:t>
            </a:r>
            <a:endParaRPr lang="zh-CN" altLang="en-US" sz="3600" b="1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187450" y="4113231"/>
            <a:ext cx="7391400" cy="5794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</a:t>
            </a:r>
            <a:r>
              <a:rPr lang="en-US" altLang="zh-CN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2  </a:t>
            </a:r>
            <a:r>
              <a:rPr lang="zh-CN" altLang="en-US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运动的相对性</a:t>
            </a:r>
            <a:endParaRPr lang="zh-CN" altLang="en-US" sz="3200" b="1" dirty="0">
              <a:solidFill>
                <a:srgbClr val="7030A0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763713" y="1878008"/>
            <a:ext cx="5889605" cy="1908182"/>
            <a:chOff x="1763713" y="1878008"/>
            <a:chExt cx="5889605" cy="1908182"/>
          </a:xfrm>
        </p:grpSpPr>
        <p:sp>
          <p:nvSpPr>
            <p:cNvPr id="12300" name="Text Box 13"/>
            <p:cNvSpPr txBox="1">
              <a:spLocks noChangeArrowheads="1"/>
            </p:cNvSpPr>
            <p:nvPr/>
          </p:nvSpPr>
          <p:spPr bwMode="auto">
            <a:xfrm>
              <a:off x="1763713" y="1878008"/>
              <a:ext cx="3962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>
                  <a:latin typeface="方正姚体" pitchFamily="2" charset="-122"/>
                  <a:ea typeface="方正姚体" pitchFamily="2" charset="-122"/>
                </a:rPr>
                <a:t>一</a:t>
              </a: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、直角坐标系中的描述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2301" name="Text Box 14"/>
            <p:cNvSpPr txBox="1">
              <a:spLocks noChangeArrowheads="1"/>
            </p:cNvSpPr>
            <p:nvPr/>
          </p:nvSpPr>
          <p:spPr bwMode="auto">
            <a:xfrm>
              <a:off x="1763713" y="2844798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三、极坐标系中的描述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785918" y="3416302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四、自然坐标系中的描述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776434" y="2357430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>
                  <a:latin typeface="方正姚体" pitchFamily="2" charset="-122"/>
                  <a:ea typeface="方正姚体" pitchFamily="2" charset="-122"/>
                </a:rPr>
                <a:t>二</a:t>
              </a: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、运动叠加原理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平面极坐标系中的描述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两个基本方向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solidFill>
                  <a:srgbClr val="FF0000"/>
                </a:solidFill>
                <a:latin typeface="Times New Roman" pitchFamily="18" charset="0"/>
              </a:rPr>
              <a:t>径向</a:t>
            </a:r>
            <a:r>
              <a:rPr lang="zh-CN" altLang="en-US" sz="2100" dirty="0" smtClean="0">
                <a:latin typeface="Times New Roman" pitchFamily="18" charset="0"/>
              </a:rPr>
              <a:t>矢量</a:t>
            </a:r>
            <a:r>
              <a:rPr lang="en-US" altLang="zh-CN" sz="2100" dirty="0" smtClean="0">
                <a:latin typeface="Times New Roman" pitchFamily="18" charset="0"/>
              </a:rPr>
              <a:t>	</a:t>
            </a: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solidFill>
                  <a:srgbClr val="FF0000"/>
                </a:solidFill>
                <a:latin typeface="Times New Roman" pitchFamily="18" charset="0"/>
              </a:rPr>
              <a:t>横向</a:t>
            </a:r>
            <a:r>
              <a:rPr lang="zh-CN" altLang="en-US" sz="2100" dirty="0" smtClean="0">
                <a:latin typeface="Times New Roman" pitchFamily="18" charset="0"/>
              </a:rPr>
              <a:t>矢量</a:t>
            </a: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位矢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latin typeface="Times New Roman" pitchFamily="18" charset="0"/>
              </a:rPr>
              <a:t>其中，</a:t>
            </a:r>
            <a:r>
              <a:rPr lang="en-US" altLang="zh-CN" sz="2100" dirty="0" smtClean="0">
                <a:latin typeface="Times New Roman" pitchFamily="18" charset="0"/>
              </a:rPr>
              <a:t>r</a:t>
            </a:r>
            <a:r>
              <a:rPr lang="zh-CN" altLang="en-US" sz="2100" dirty="0" smtClean="0">
                <a:latin typeface="Times New Roman" pitchFamily="18" charset="0"/>
              </a:rPr>
              <a:t>：极径；</a:t>
            </a:r>
            <a:r>
              <a:rPr lang="en-US" altLang="zh-CN" sz="2100" dirty="0" smtClean="0">
                <a:latin typeface="Times New Roman" pitchFamily="18" charset="0"/>
              </a:rPr>
              <a:t>	</a:t>
            </a:r>
            <a:r>
              <a:rPr lang="el-GR" altLang="zh-CN" sz="2100" dirty="0" smtClean="0">
                <a:latin typeface="Times New Roman" pitchFamily="18" charset="0"/>
              </a:rPr>
              <a:t>θ</a:t>
            </a:r>
            <a:r>
              <a:rPr lang="en-US" altLang="zh-CN" sz="2100" dirty="0" smtClean="0">
                <a:latin typeface="Times New Roman" pitchFamily="18" charset="0"/>
              </a:rPr>
              <a:t> </a:t>
            </a:r>
            <a:r>
              <a:rPr lang="zh-CN" altLang="en-US" sz="2100" dirty="0" smtClean="0">
                <a:latin typeface="Times New Roman" pitchFamily="18" charset="0"/>
              </a:rPr>
              <a:t>：位矢与极轴夹角</a:t>
            </a: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19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247810" name="Object 2"/>
          <p:cNvGraphicFramePr>
            <a:graphicFrameLocks noChangeAspect="1"/>
          </p:cNvGraphicFramePr>
          <p:nvPr/>
        </p:nvGraphicFramePr>
        <p:xfrm>
          <a:off x="2285984" y="2522535"/>
          <a:ext cx="301627" cy="493572"/>
        </p:xfrm>
        <a:graphic>
          <a:graphicData uri="http://schemas.openxmlformats.org/presentationml/2006/ole">
            <p:oleObj spid="_x0000_s247810" name="Equation" r:id="rId4" imgW="139680" imgH="228600" progId="Equation.DSMT4">
              <p:embed/>
            </p:oleObj>
          </a:graphicData>
        </a:graphic>
      </p:graphicFrame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2259013" y="3094039"/>
          <a:ext cx="355600" cy="549275"/>
        </p:xfrm>
        <a:graphic>
          <a:graphicData uri="http://schemas.openxmlformats.org/presentationml/2006/ole">
            <p:oleObj spid="_x0000_s247811" name="Equation" r:id="rId5" imgW="164880" imgH="253800" progId="Equation.DSMT4">
              <p:embed/>
            </p:oleObj>
          </a:graphicData>
        </a:graphic>
      </p:graphicFrame>
      <p:grpSp>
        <p:nvGrpSpPr>
          <p:cNvPr id="53" name="组合 52"/>
          <p:cNvGrpSpPr/>
          <p:nvPr/>
        </p:nvGrpSpPr>
        <p:grpSpPr>
          <a:xfrm>
            <a:off x="4000496" y="1411293"/>
            <a:ext cx="4751387" cy="2732087"/>
            <a:chOff x="4000496" y="982665"/>
            <a:chExt cx="4751387" cy="2732087"/>
          </a:xfrm>
        </p:grpSpPr>
        <p:grpSp>
          <p:nvGrpSpPr>
            <p:cNvPr id="49" name="组合 48"/>
            <p:cNvGrpSpPr/>
            <p:nvPr/>
          </p:nvGrpSpPr>
          <p:grpSpPr>
            <a:xfrm>
              <a:off x="4000496" y="982665"/>
              <a:ext cx="4751387" cy="2732087"/>
              <a:chOff x="4000496" y="982665"/>
              <a:chExt cx="4751387" cy="2732087"/>
            </a:xfrm>
          </p:grpSpPr>
          <p:grpSp>
            <p:nvGrpSpPr>
              <p:cNvPr id="26" name="Group 3"/>
              <p:cNvGrpSpPr>
                <a:grpSpLocks noChangeAspect="1"/>
              </p:cNvGrpSpPr>
              <p:nvPr/>
            </p:nvGrpSpPr>
            <p:grpSpPr bwMode="auto">
              <a:xfrm>
                <a:off x="7019921" y="2352677"/>
                <a:ext cx="509587" cy="544513"/>
                <a:chOff x="4145" y="2784"/>
                <a:chExt cx="263" cy="288"/>
              </a:xfrm>
            </p:grpSpPr>
            <p:graphicFrame>
              <p:nvGraphicFramePr>
                <p:cNvPr id="29" name="Object 4"/>
                <p:cNvGraphicFramePr>
                  <a:graphicFrameLocks noChangeAspect="1"/>
                </p:cNvGraphicFramePr>
                <p:nvPr/>
              </p:nvGraphicFramePr>
              <p:xfrm>
                <a:off x="4185" y="2828"/>
                <a:ext cx="223" cy="244"/>
              </p:xfrm>
              <a:graphic>
                <a:graphicData uri="http://schemas.openxmlformats.org/presentationml/2006/ole">
                  <p:oleObj spid="_x0000_s247812" name="Equation" r:id="rId6" imgW="152280" imgH="164880" progId="Equation.DSMT4">
                    <p:embed/>
                  </p:oleObj>
                </a:graphicData>
              </a:graphic>
            </p:graphicFrame>
            <p:sp>
              <p:nvSpPr>
                <p:cNvPr id="34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145" y="2784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44450">
                  <a:solidFill>
                    <a:srgbClr val="003399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Group 65"/>
              <p:cNvGrpSpPr>
                <a:grpSpLocks/>
              </p:cNvGrpSpPr>
              <p:nvPr/>
            </p:nvGrpSpPr>
            <p:grpSpPr bwMode="auto">
              <a:xfrm>
                <a:off x="6305546" y="982665"/>
                <a:ext cx="2176462" cy="1608137"/>
                <a:chOff x="4105" y="119"/>
                <a:chExt cx="1371" cy="1013"/>
              </a:xfrm>
            </p:grpSpPr>
            <p:sp>
              <p:nvSpPr>
                <p:cNvPr id="38" name="Line 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332" y="527"/>
                  <a:ext cx="245" cy="482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" name="Freeform 8"/>
                <p:cNvSpPr>
                  <a:spLocks noChangeAspect="1"/>
                </p:cNvSpPr>
                <p:nvPr/>
              </p:nvSpPr>
              <p:spPr bwMode="auto">
                <a:xfrm>
                  <a:off x="4612" y="870"/>
                  <a:ext cx="479" cy="173"/>
                </a:xfrm>
                <a:custGeom>
                  <a:avLst/>
                  <a:gdLst>
                    <a:gd name="T0" fmla="*/ 0 w 497"/>
                    <a:gd name="T1" fmla="*/ 173 h 184"/>
                    <a:gd name="T2" fmla="*/ 479 w 497"/>
                    <a:gd name="T3" fmla="*/ 0 h 184"/>
                    <a:gd name="T4" fmla="*/ 0 60000 65536"/>
                    <a:gd name="T5" fmla="*/ 0 60000 65536"/>
                    <a:gd name="T6" fmla="*/ 0 w 497"/>
                    <a:gd name="T7" fmla="*/ 0 h 184"/>
                    <a:gd name="T8" fmla="*/ 497 w 497"/>
                    <a:gd name="T9" fmla="*/ 184 h 1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7" h="184">
                      <a:moveTo>
                        <a:pt x="0" y="184"/>
                      </a:moveTo>
                      <a:lnTo>
                        <a:pt x="497" y="0"/>
                      </a:lnTo>
                    </a:path>
                  </a:pathLst>
                </a:custGeom>
                <a:noFill/>
                <a:ln w="38100">
                  <a:solidFill>
                    <a:srgbClr val="003399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40" name="Object 9"/>
                <p:cNvGraphicFramePr>
                  <a:graphicFrameLocks noChangeAspect="1"/>
                </p:cNvGraphicFramePr>
                <p:nvPr/>
              </p:nvGraphicFramePr>
              <p:xfrm>
                <a:off x="5103" y="527"/>
                <a:ext cx="373" cy="605"/>
              </p:xfrm>
              <a:graphic>
                <a:graphicData uri="http://schemas.openxmlformats.org/presentationml/2006/ole">
                  <p:oleObj spid="_x0000_s247813" name="公式" r:id="rId7" imgW="13968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41" name="Object 10"/>
                <p:cNvGraphicFramePr>
                  <a:graphicFrameLocks noChangeAspect="1"/>
                </p:cNvGraphicFramePr>
                <p:nvPr/>
              </p:nvGraphicFramePr>
              <p:xfrm>
                <a:off x="4105" y="119"/>
                <a:ext cx="311" cy="476"/>
              </p:xfrm>
              <a:graphic>
                <a:graphicData uri="http://schemas.openxmlformats.org/presentationml/2006/ole">
                  <p:oleObj spid="_x0000_s247814" name="公式" r:id="rId8" imgW="164880" imgH="253800" progId="Equation.3">
                    <p:embed/>
                  </p:oleObj>
                </a:graphicData>
              </a:graphic>
            </p:graphicFrame>
          </p:grpSp>
          <p:grpSp>
            <p:nvGrpSpPr>
              <p:cNvPr id="42" name="Group 64"/>
              <p:cNvGrpSpPr>
                <a:grpSpLocks/>
              </p:cNvGrpSpPr>
              <p:nvPr/>
            </p:nvGrpSpPr>
            <p:grpSpPr bwMode="auto">
              <a:xfrm>
                <a:off x="4432296" y="1919290"/>
                <a:ext cx="2598737" cy="1489075"/>
                <a:chOff x="2932" y="709"/>
                <a:chExt cx="1637" cy="938"/>
              </a:xfrm>
            </p:grpSpPr>
            <p:sp>
              <p:nvSpPr>
                <p:cNvPr id="43" name="Freeform 41"/>
                <p:cNvSpPr>
                  <a:spLocks noChangeAspect="1"/>
                </p:cNvSpPr>
                <p:nvPr/>
              </p:nvSpPr>
              <p:spPr bwMode="auto">
                <a:xfrm>
                  <a:off x="2932" y="1055"/>
                  <a:ext cx="1637" cy="592"/>
                </a:xfrm>
                <a:custGeom>
                  <a:avLst/>
                  <a:gdLst>
                    <a:gd name="T0" fmla="*/ 0 w 1347"/>
                    <a:gd name="T1" fmla="*/ 592 h 499"/>
                    <a:gd name="T2" fmla="*/ 1637 w 1347"/>
                    <a:gd name="T3" fmla="*/ 0 h 499"/>
                    <a:gd name="T4" fmla="*/ 0 60000 65536"/>
                    <a:gd name="T5" fmla="*/ 0 60000 65536"/>
                    <a:gd name="T6" fmla="*/ 0 w 1347"/>
                    <a:gd name="T7" fmla="*/ 0 h 499"/>
                    <a:gd name="T8" fmla="*/ 1347 w 1347"/>
                    <a:gd name="T9" fmla="*/ 499 h 4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47" h="499">
                      <a:moveTo>
                        <a:pt x="0" y="499"/>
                      </a:moveTo>
                      <a:lnTo>
                        <a:pt x="1347" y="0"/>
                      </a:lnTo>
                    </a:path>
                  </a:pathLst>
                </a:custGeom>
                <a:noFill/>
                <a:ln w="38100">
                  <a:solidFill>
                    <a:srgbClr val="003399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44" name="Object 42"/>
                <p:cNvGraphicFramePr>
                  <a:graphicFrameLocks noChangeAspect="1"/>
                </p:cNvGraphicFramePr>
                <p:nvPr/>
              </p:nvGraphicFramePr>
              <p:xfrm>
                <a:off x="3424" y="709"/>
                <a:ext cx="380" cy="449"/>
              </p:xfrm>
              <a:graphic>
                <a:graphicData uri="http://schemas.openxmlformats.org/presentationml/2006/ole">
                  <p:oleObj spid="_x0000_s247815" name="Equation" r:id="rId9" imgW="126720" imgH="152280" progId="Equation.DSMT4">
                    <p:embed/>
                  </p:oleObj>
                </a:graphicData>
              </a:graphic>
            </p:graphicFrame>
          </p:grpSp>
          <p:grpSp>
            <p:nvGrpSpPr>
              <p:cNvPr id="45" name="Group 63"/>
              <p:cNvGrpSpPr>
                <a:grpSpLocks/>
              </p:cNvGrpSpPr>
              <p:nvPr/>
            </p:nvGrpSpPr>
            <p:grpSpPr bwMode="auto">
              <a:xfrm>
                <a:off x="4000496" y="3070227"/>
                <a:ext cx="4751387" cy="644525"/>
                <a:chOff x="2653" y="1434"/>
                <a:chExt cx="2993" cy="406"/>
              </a:xfrm>
            </p:grpSpPr>
            <p:sp>
              <p:nvSpPr>
                <p:cNvPr id="4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940" y="1645"/>
                  <a:ext cx="2007" cy="0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prstDash val="sysDot"/>
                  <a:round/>
                  <a:headEnd/>
                  <a:tailEnd type="stealth" w="lg" len="lg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012" y="1434"/>
                  <a:ext cx="634" cy="3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200"/>
                    <a:t>极轴</a:t>
                  </a:r>
                </a:p>
              </p:txBody>
            </p:sp>
            <p:graphicFrame>
              <p:nvGraphicFramePr>
                <p:cNvPr id="48" name="Object 43"/>
                <p:cNvGraphicFramePr>
                  <a:graphicFrameLocks noChangeAspect="1"/>
                </p:cNvGraphicFramePr>
                <p:nvPr/>
              </p:nvGraphicFramePr>
              <p:xfrm>
                <a:off x="2653" y="1525"/>
                <a:ext cx="322" cy="315"/>
              </p:xfrm>
              <a:graphic>
                <a:graphicData uri="http://schemas.openxmlformats.org/presentationml/2006/ole">
                  <p:oleObj spid="_x0000_s247816" name="公式" r:id="rId10" imgW="126720" imgH="139680" progId="Equation.3">
                    <p:embed/>
                  </p:oleObj>
                </a:graphicData>
              </a:graphic>
            </p:graphicFrame>
          </p:grpSp>
        </p:grpSp>
        <p:grpSp>
          <p:nvGrpSpPr>
            <p:cNvPr id="50" name="Group 66"/>
            <p:cNvGrpSpPr>
              <a:grpSpLocks/>
            </p:cNvGrpSpPr>
            <p:nvPr/>
          </p:nvGrpSpPr>
          <p:grpSpPr bwMode="auto">
            <a:xfrm>
              <a:off x="5786446" y="2862262"/>
              <a:ext cx="573087" cy="495300"/>
              <a:chOff x="3787" y="1298"/>
              <a:chExt cx="361" cy="312"/>
            </a:xfrm>
          </p:grpSpPr>
          <p:graphicFrame>
            <p:nvGraphicFramePr>
              <p:cNvPr id="51" name="Object 12"/>
              <p:cNvGraphicFramePr>
                <a:graphicFrameLocks noChangeAspect="1"/>
              </p:cNvGraphicFramePr>
              <p:nvPr/>
            </p:nvGraphicFramePr>
            <p:xfrm>
              <a:off x="3923" y="1298"/>
              <a:ext cx="225" cy="312"/>
            </p:xfrm>
            <a:graphic>
              <a:graphicData uri="http://schemas.openxmlformats.org/presentationml/2006/ole">
                <p:oleObj spid="_x0000_s247817" name="公式" r:id="rId11" imgW="126720" imgH="177480" progId="Equation.3">
                  <p:embed/>
                </p:oleObj>
              </a:graphicData>
            </a:graphic>
          </p:graphicFrame>
          <p:sp>
            <p:nvSpPr>
              <p:cNvPr id="52" name="Freeform 13"/>
              <p:cNvSpPr>
                <a:spLocks noChangeAspect="1"/>
              </p:cNvSpPr>
              <p:nvPr/>
            </p:nvSpPr>
            <p:spPr bwMode="auto">
              <a:xfrm>
                <a:off x="3787" y="1344"/>
                <a:ext cx="45" cy="262"/>
              </a:xfrm>
              <a:custGeom>
                <a:avLst/>
                <a:gdLst>
                  <a:gd name="T0" fmla="*/ 0 w 67"/>
                  <a:gd name="T1" fmla="*/ 0 h 221"/>
                  <a:gd name="T2" fmla="*/ 45 w 67"/>
                  <a:gd name="T3" fmla="*/ 104 h 221"/>
                  <a:gd name="T4" fmla="*/ 36 w 67"/>
                  <a:gd name="T5" fmla="*/ 262 h 221"/>
                  <a:gd name="T6" fmla="*/ 0 60000 65536"/>
                  <a:gd name="T7" fmla="*/ 0 60000 65536"/>
                  <a:gd name="T8" fmla="*/ 0 60000 65536"/>
                  <a:gd name="T9" fmla="*/ 0 w 67"/>
                  <a:gd name="T10" fmla="*/ 0 h 221"/>
                  <a:gd name="T11" fmla="*/ 67 w 67"/>
                  <a:gd name="T12" fmla="*/ 221 h 2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" h="221">
                    <a:moveTo>
                      <a:pt x="0" y="0"/>
                    </a:moveTo>
                    <a:lnTo>
                      <a:pt x="67" y="88"/>
                    </a:lnTo>
                    <a:lnTo>
                      <a:pt x="53" y="221"/>
                    </a:lnTo>
                  </a:path>
                </a:pathLst>
              </a:custGeom>
              <a:noFill/>
              <a:ln w="57150">
                <a:solidFill>
                  <a:srgbClr val="0033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247820" name="Object 12"/>
          <p:cNvGraphicFramePr>
            <a:graphicFrameLocks noChangeAspect="1"/>
          </p:cNvGraphicFramePr>
          <p:nvPr/>
        </p:nvGraphicFramePr>
        <p:xfrm>
          <a:off x="1071537" y="4286255"/>
          <a:ext cx="1404951" cy="428629"/>
        </p:xfrm>
        <a:graphic>
          <a:graphicData uri="http://schemas.openxmlformats.org/presentationml/2006/ole">
            <p:oleObj spid="_x0000_s247820" name="Equation" r:id="rId12" imgW="74916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平面极坐标系中的描述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位矢：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速度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加速度：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20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250891" name="Object 11"/>
          <p:cNvGraphicFramePr>
            <a:graphicFrameLocks noChangeAspect="1"/>
          </p:cNvGraphicFramePr>
          <p:nvPr/>
        </p:nvGraphicFramePr>
        <p:xfrm>
          <a:off x="1785918" y="1357298"/>
          <a:ext cx="1404937" cy="428625"/>
        </p:xfrm>
        <a:graphic>
          <a:graphicData uri="http://schemas.openxmlformats.org/presentationml/2006/ole">
            <p:oleObj spid="_x0000_s250891" name="Equation" r:id="rId4" imgW="749160" imgH="228600" progId="Equation.DSMT4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714480" y="2285992"/>
          <a:ext cx="3319463" cy="768350"/>
        </p:xfrm>
        <a:graphic>
          <a:graphicData uri="http://schemas.openxmlformats.org/presentationml/2006/ole">
            <p:oleObj spid="_x0000_s250892" name="Equation" r:id="rId5" imgW="1574640" imgH="419040" progId="Equation.DSMT4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57224" y="4214818"/>
          <a:ext cx="7750199" cy="1765300"/>
        </p:xfrm>
        <a:graphic>
          <a:graphicData uri="http://schemas.openxmlformats.org/presentationml/2006/ole">
            <p:oleObj spid="_x0000_s250893" name="Equation" r:id="rId6" imgW="3060360" imgH="863280" progId="Equation.DSMT4">
              <p:embed/>
            </p:oleObj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5295900" y="1571612"/>
            <a:ext cx="3513138" cy="1731965"/>
            <a:chOff x="5295900" y="2149473"/>
            <a:chExt cx="3513138" cy="1731965"/>
          </a:xfrm>
        </p:grpSpPr>
        <p:grpSp>
          <p:nvGrpSpPr>
            <p:cNvPr id="33" name="Group 44"/>
            <p:cNvGrpSpPr>
              <a:grpSpLocks noChangeAspect="1"/>
            </p:cNvGrpSpPr>
            <p:nvPr/>
          </p:nvGrpSpPr>
          <p:grpSpPr bwMode="auto">
            <a:xfrm>
              <a:off x="5295900" y="2205038"/>
              <a:ext cx="3513138" cy="1676400"/>
              <a:chOff x="3600" y="1680"/>
              <a:chExt cx="1723" cy="704"/>
            </a:xfrm>
          </p:grpSpPr>
          <p:sp>
            <p:nvSpPr>
              <p:cNvPr id="42" name="Freeform 45"/>
              <p:cNvSpPr>
                <a:spLocks noChangeAspect="1"/>
              </p:cNvSpPr>
              <p:nvPr/>
            </p:nvSpPr>
            <p:spPr bwMode="auto">
              <a:xfrm rot="3737437">
                <a:off x="4437" y="1803"/>
                <a:ext cx="2" cy="1003"/>
              </a:xfrm>
              <a:custGeom>
                <a:avLst/>
                <a:gdLst>
                  <a:gd name="T0" fmla="*/ 2 w 2"/>
                  <a:gd name="T1" fmla="*/ 1003 h 1003"/>
                  <a:gd name="T2" fmla="*/ 0 w 2"/>
                  <a:gd name="T3" fmla="*/ 0 h 1003"/>
                  <a:gd name="T4" fmla="*/ 0 60000 65536"/>
                  <a:gd name="T5" fmla="*/ 0 60000 65536"/>
                  <a:gd name="T6" fmla="*/ 0 w 2"/>
                  <a:gd name="T7" fmla="*/ 0 h 1003"/>
                  <a:gd name="T8" fmla="*/ 2 w 2"/>
                  <a:gd name="T9" fmla="*/ 1003 h 10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003">
                    <a:moveTo>
                      <a:pt x="2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5" name="Object 46"/>
              <p:cNvGraphicFramePr>
                <a:graphicFrameLocks noChangeAspect="1"/>
              </p:cNvGraphicFramePr>
              <p:nvPr/>
            </p:nvGraphicFramePr>
            <p:xfrm>
              <a:off x="4800" y="2016"/>
              <a:ext cx="523" cy="368"/>
            </p:xfrm>
            <a:graphic>
              <a:graphicData uri="http://schemas.openxmlformats.org/presentationml/2006/ole">
                <p:oleObj spid="_x0000_s250894" name="公式" r:id="rId7" imgW="380880" imgH="228600" progId="Equation.3">
                  <p:embed/>
                </p:oleObj>
              </a:graphicData>
            </a:graphic>
          </p:graphicFrame>
          <p:sp>
            <p:nvSpPr>
              <p:cNvPr id="49" name="Freeform 47"/>
              <p:cNvSpPr>
                <a:spLocks noChangeAspect="1"/>
              </p:cNvSpPr>
              <p:nvPr/>
            </p:nvSpPr>
            <p:spPr bwMode="auto">
              <a:xfrm rot="2720068">
                <a:off x="4350" y="1676"/>
                <a:ext cx="2" cy="1003"/>
              </a:xfrm>
              <a:custGeom>
                <a:avLst/>
                <a:gdLst>
                  <a:gd name="T0" fmla="*/ 2 w 2"/>
                  <a:gd name="T1" fmla="*/ 1003 h 1003"/>
                  <a:gd name="T2" fmla="*/ 0 w 2"/>
                  <a:gd name="T3" fmla="*/ 0 h 1003"/>
                  <a:gd name="T4" fmla="*/ 0 60000 65536"/>
                  <a:gd name="T5" fmla="*/ 0 60000 65536"/>
                  <a:gd name="T6" fmla="*/ 0 w 2"/>
                  <a:gd name="T7" fmla="*/ 0 h 1003"/>
                  <a:gd name="T8" fmla="*/ 2 w 2"/>
                  <a:gd name="T9" fmla="*/ 1003 h 10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003">
                    <a:moveTo>
                      <a:pt x="2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0" name="Object 48"/>
              <p:cNvGraphicFramePr>
                <a:graphicFrameLocks noChangeAspect="1"/>
              </p:cNvGraphicFramePr>
              <p:nvPr/>
            </p:nvGraphicFramePr>
            <p:xfrm>
              <a:off x="3600" y="1680"/>
              <a:ext cx="967" cy="386"/>
            </p:xfrm>
            <a:graphic>
              <a:graphicData uri="http://schemas.openxmlformats.org/presentationml/2006/ole">
                <p:oleObj spid="_x0000_s250895" name="公式" r:id="rId8" imgW="672840" imgH="228600" progId="Equation.3">
                  <p:embed/>
                </p:oleObj>
              </a:graphicData>
            </a:graphic>
          </p:graphicFrame>
          <p:graphicFrame>
            <p:nvGraphicFramePr>
              <p:cNvPr id="53" name="Object 49"/>
              <p:cNvGraphicFramePr>
                <a:graphicFrameLocks noChangeAspect="1"/>
              </p:cNvGraphicFramePr>
              <p:nvPr/>
            </p:nvGraphicFramePr>
            <p:xfrm>
              <a:off x="4428" y="1982"/>
              <a:ext cx="288" cy="215"/>
            </p:xfrm>
            <a:graphic>
              <a:graphicData uri="http://schemas.openxmlformats.org/presentationml/2006/ole">
                <p:oleObj spid="_x0000_s250896" name="公式" r:id="rId9" imgW="241200" imgH="177480" progId="Equation.3">
                  <p:embed/>
                </p:oleObj>
              </a:graphicData>
            </a:graphic>
          </p:graphicFrame>
        </p:grpSp>
        <p:grpSp>
          <p:nvGrpSpPr>
            <p:cNvPr id="35" name="Group 50"/>
            <p:cNvGrpSpPr>
              <a:grpSpLocks noChangeAspect="1"/>
            </p:cNvGrpSpPr>
            <p:nvPr/>
          </p:nvGrpSpPr>
          <p:grpSpPr bwMode="auto">
            <a:xfrm>
              <a:off x="7451725" y="2149473"/>
              <a:ext cx="995363" cy="1065213"/>
              <a:chOff x="4717" y="1584"/>
              <a:chExt cx="441" cy="471"/>
            </a:xfrm>
          </p:grpSpPr>
          <p:sp>
            <p:nvSpPr>
              <p:cNvPr id="36" name="Freeform 51"/>
              <p:cNvSpPr>
                <a:spLocks noChangeAspect="1"/>
              </p:cNvSpPr>
              <p:nvPr/>
            </p:nvSpPr>
            <p:spPr bwMode="auto">
              <a:xfrm>
                <a:off x="4717" y="1810"/>
                <a:ext cx="178" cy="245"/>
              </a:xfrm>
              <a:custGeom>
                <a:avLst/>
                <a:gdLst>
                  <a:gd name="T0" fmla="*/ 178 w 178"/>
                  <a:gd name="T1" fmla="*/ 245 h 245"/>
                  <a:gd name="T2" fmla="*/ 0 w 178"/>
                  <a:gd name="T3" fmla="*/ 0 h 245"/>
                  <a:gd name="T4" fmla="*/ 0 60000 65536"/>
                  <a:gd name="T5" fmla="*/ 0 60000 65536"/>
                  <a:gd name="T6" fmla="*/ 0 w 178"/>
                  <a:gd name="T7" fmla="*/ 0 h 245"/>
                  <a:gd name="T8" fmla="*/ 178 w 178"/>
                  <a:gd name="T9" fmla="*/ 245 h 2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8" h="245">
                    <a:moveTo>
                      <a:pt x="178" y="245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7" name="Object 52"/>
              <p:cNvGraphicFramePr>
                <a:graphicFrameLocks noChangeAspect="1"/>
              </p:cNvGraphicFramePr>
              <p:nvPr/>
            </p:nvGraphicFramePr>
            <p:xfrm>
              <a:off x="4740" y="1584"/>
              <a:ext cx="418" cy="301"/>
            </p:xfrm>
            <a:graphic>
              <a:graphicData uri="http://schemas.openxmlformats.org/presentationml/2006/ole">
                <p:oleObj spid="_x0000_s250897" name="公式" r:id="rId10" imgW="355320" imgH="253800" progId="Equation.3">
                  <p:embed/>
                </p:oleObj>
              </a:graphicData>
            </a:graphic>
          </p:graphicFrame>
        </p:grpSp>
      </p:grpSp>
      <p:grpSp>
        <p:nvGrpSpPr>
          <p:cNvPr id="59" name="组合 58"/>
          <p:cNvGrpSpPr/>
          <p:nvPr/>
        </p:nvGrpSpPr>
        <p:grpSpPr>
          <a:xfrm>
            <a:off x="3212090" y="2214554"/>
            <a:ext cx="5431876" cy="4000528"/>
            <a:chOff x="3212090" y="2214554"/>
            <a:chExt cx="5431876" cy="4000528"/>
          </a:xfrm>
        </p:grpSpPr>
        <p:sp>
          <p:nvSpPr>
            <p:cNvPr id="56" name="Oval 37"/>
            <p:cNvSpPr>
              <a:spLocks noChangeArrowheads="1"/>
            </p:cNvSpPr>
            <p:nvPr/>
          </p:nvSpPr>
          <p:spPr bwMode="auto">
            <a:xfrm>
              <a:off x="4489237" y="2214554"/>
              <a:ext cx="582829" cy="926585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Oval 38"/>
            <p:cNvSpPr>
              <a:spLocks noChangeArrowheads="1"/>
            </p:cNvSpPr>
            <p:nvPr/>
          </p:nvSpPr>
          <p:spPr bwMode="auto">
            <a:xfrm>
              <a:off x="3212090" y="5057276"/>
              <a:ext cx="645530" cy="115780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Oval 39"/>
            <p:cNvSpPr>
              <a:spLocks noChangeArrowheads="1"/>
            </p:cNvSpPr>
            <p:nvPr/>
          </p:nvSpPr>
          <p:spPr bwMode="auto">
            <a:xfrm>
              <a:off x="7997011" y="5072074"/>
              <a:ext cx="646955" cy="1079599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B855BDAD-8F38-4BFA-B49D-634B0372CF14}" type="slidenum">
              <a:rPr lang="en-US" altLang="zh-CN">
                <a:solidFill>
                  <a:schemeClr val="tx1"/>
                </a:solidFill>
                <a:ea typeface="+mn-ea"/>
              </a:rPr>
              <a:pPr defTabSz="762000">
                <a:defRPr/>
              </a:pPr>
              <a:t>21</a:t>
            </a:fld>
            <a:endParaRPr lang="en-US" altLang="zh-CN">
              <a:solidFill>
                <a:schemeClr val="tx1"/>
              </a:solidFill>
              <a:ea typeface="+mn-ea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79388" y="5551505"/>
          <a:ext cx="365125" cy="449263"/>
        </p:xfrm>
        <a:graphic>
          <a:graphicData uri="http://schemas.openxmlformats.org/presentationml/2006/ole">
            <p:oleObj spid="_x0000_s252930" name="Equation" r:id="rId4" imgW="152280" imgH="177480" progId="Equation.DSMT4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5746750" y="3438543"/>
          <a:ext cx="2393950" cy="1016000"/>
        </p:xfrm>
        <a:graphic>
          <a:graphicData uri="http://schemas.openxmlformats.org/presentationml/2006/ole">
            <p:oleObj spid="_x0000_s252931" name="Equation" r:id="rId5" imgW="736560" imgH="393480" progId="Equation.DSMT4">
              <p:embed/>
            </p:oleObj>
          </a:graphicData>
        </a:graphic>
      </p:graphicFrame>
      <p:sp>
        <p:nvSpPr>
          <p:cNvPr id="5140" name="Text Box 7"/>
          <p:cNvSpPr txBox="1">
            <a:spLocks noChangeArrowheads="1"/>
          </p:cNvSpPr>
          <p:nvPr/>
        </p:nvSpPr>
        <p:spPr bwMode="auto">
          <a:xfrm>
            <a:off x="3947694" y="5312360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/>
              <a:t>P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130300" y="4240230"/>
            <a:ext cx="841375" cy="811213"/>
            <a:chOff x="712" y="2332"/>
            <a:chExt cx="530" cy="511"/>
          </a:xfrm>
        </p:grpSpPr>
        <p:sp>
          <p:nvSpPr>
            <p:cNvPr id="5165" name="Arc 12"/>
            <p:cNvSpPr>
              <a:spLocks/>
            </p:cNvSpPr>
            <p:nvPr/>
          </p:nvSpPr>
          <p:spPr bwMode="auto">
            <a:xfrm>
              <a:off x="712" y="2604"/>
              <a:ext cx="275" cy="239"/>
            </a:xfrm>
            <a:custGeom>
              <a:avLst/>
              <a:gdLst>
                <a:gd name="T0" fmla="*/ 1 w 20641"/>
                <a:gd name="T1" fmla="*/ 0 h 21394"/>
                <a:gd name="T2" fmla="*/ 4 w 20641"/>
                <a:gd name="T3" fmla="*/ 2 h 21394"/>
                <a:gd name="T4" fmla="*/ 0 w 20641"/>
                <a:gd name="T5" fmla="*/ 3 h 21394"/>
                <a:gd name="T6" fmla="*/ 0 60000 65536"/>
                <a:gd name="T7" fmla="*/ 0 60000 65536"/>
                <a:gd name="T8" fmla="*/ 0 60000 65536"/>
                <a:gd name="T9" fmla="*/ 0 w 20641"/>
                <a:gd name="T10" fmla="*/ 0 h 21394"/>
                <a:gd name="T11" fmla="*/ 20641 w 20641"/>
                <a:gd name="T12" fmla="*/ 21394 h 213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41" h="21394" fill="none" extrusionOk="0">
                  <a:moveTo>
                    <a:pt x="2973" y="-1"/>
                  </a:moveTo>
                  <a:cubicBezTo>
                    <a:pt x="11281" y="1154"/>
                    <a:pt x="18169" y="7014"/>
                    <a:pt x="20641" y="15029"/>
                  </a:cubicBezTo>
                </a:path>
                <a:path w="20641" h="21394" stroke="0" extrusionOk="0">
                  <a:moveTo>
                    <a:pt x="2973" y="-1"/>
                  </a:moveTo>
                  <a:cubicBezTo>
                    <a:pt x="11281" y="1154"/>
                    <a:pt x="18169" y="7014"/>
                    <a:pt x="20641" y="15029"/>
                  </a:cubicBezTo>
                  <a:lnTo>
                    <a:pt x="0" y="21394"/>
                  </a:lnTo>
                  <a:close/>
                </a:path>
              </a:pathLst>
            </a:custGeom>
            <a:noFill/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6" name="Object 13"/>
            <p:cNvGraphicFramePr>
              <a:graphicFrameLocks noChangeAspect="1"/>
            </p:cNvGraphicFramePr>
            <p:nvPr/>
          </p:nvGraphicFramePr>
          <p:xfrm>
            <a:off x="903" y="2332"/>
            <a:ext cx="339" cy="257"/>
          </p:xfrm>
          <a:graphic>
            <a:graphicData uri="http://schemas.openxmlformats.org/presentationml/2006/ole">
              <p:oleObj spid="_x0000_s252944" name="Equation" r:id="rId6" imgW="228600" imgH="177480" progId="Equation.DSMT4">
                <p:embed/>
              </p:oleObj>
            </a:graphicData>
          </a:graphic>
        </p:graphicFrame>
      </p:grpSp>
      <p:graphicFrame>
        <p:nvGraphicFramePr>
          <p:cNvPr id="5124" name="Object 14"/>
          <p:cNvGraphicFramePr>
            <a:graphicFrameLocks noChangeAspect="1"/>
          </p:cNvGraphicFramePr>
          <p:nvPr/>
        </p:nvGraphicFramePr>
        <p:xfrm>
          <a:off x="2303463" y="3059130"/>
          <a:ext cx="482600" cy="706438"/>
        </p:xfrm>
        <a:graphic>
          <a:graphicData uri="http://schemas.openxmlformats.org/presentationml/2006/ole">
            <p:oleObj spid="_x0000_s252932" name="Equation" r:id="rId7" imgW="164880" imgH="253800" progId="Equation.DSMT4">
              <p:embed/>
            </p:oleObj>
          </a:graphicData>
        </a:graphic>
      </p:graphicFrame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3238500" y="3490930"/>
          <a:ext cx="625475" cy="766763"/>
        </p:xfrm>
        <a:graphic>
          <a:graphicData uri="http://schemas.openxmlformats.org/presentationml/2006/ole">
            <p:oleObj spid="_x0000_s252933" name="Equation" r:id="rId8" imgW="139680" imgH="228600" progId="Equation.DSMT4">
              <p:embed/>
            </p:oleObj>
          </a:graphicData>
        </a:graphic>
      </p:graphicFrame>
      <p:cxnSp>
        <p:nvCxnSpPr>
          <p:cNvPr id="5143" name="AutoShape 23"/>
          <p:cNvCxnSpPr>
            <a:cxnSpLocks noChangeShapeType="1"/>
          </p:cNvCxnSpPr>
          <p:nvPr/>
        </p:nvCxnSpPr>
        <p:spPr bwMode="auto">
          <a:xfrm rot="16200000" flipH="1">
            <a:off x="2700338" y="2447943"/>
            <a:ext cx="1587" cy="1587"/>
          </a:xfrm>
          <a:prstGeom prst="curvedConnector3">
            <a:avLst>
              <a:gd name="adj1" fmla="val 14200005"/>
            </a:avLst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</p:cxn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167063" y="538180"/>
            <a:ext cx="1360487" cy="1473200"/>
            <a:chOff x="1995" y="0"/>
            <a:chExt cx="857" cy="928"/>
          </a:xfrm>
        </p:grpSpPr>
        <p:graphicFrame>
          <p:nvGraphicFramePr>
            <p:cNvPr id="5134" name="Object 19"/>
            <p:cNvGraphicFramePr>
              <a:graphicFrameLocks noChangeAspect="1"/>
            </p:cNvGraphicFramePr>
            <p:nvPr/>
          </p:nvGraphicFramePr>
          <p:xfrm>
            <a:off x="2328" y="0"/>
            <a:ext cx="524" cy="450"/>
          </p:xfrm>
          <a:graphic>
            <a:graphicData uri="http://schemas.openxmlformats.org/presentationml/2006/ole">
              <p:oleObj spid="_x0000_s252942" name="Equation" r:id="rId9" imgW="215640" imgH="228600" progId="Equation.DSMT4">
                <p:embed/>
              </p:oleObj>
            </a:graphicData>
          </a:graphic>
        </p:graphicFrame>
        <p:sp>
          <p:nvSpPr>
            <p:cNvPr id="5161" name="Line 21"/>
            <p:cNvSpPr>
              <a:spLocks noChangeShapeType="1"/>
            </p:cNvSpPr>
            <p:nvPr/>
          </p:nvSpPr>
          <p:spPr bwMode="auto">
            <a:xfrm flipH="1" flipV="1">
              <a:off x="2290" y="255"/>
              <a:ext cx="286" cy="264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" name="Arc 24"/>
            <p:cNvSpPr>
              <a:spLocks/>
            </p:cNvSpPr>
            <p:nvPr/>
          </p:nvSpPr>
          <p:spPr bwMode="auto">
            <a:xfrm>
              <a:off x="1995" y="752"/>
              <a:ext cx="158" cy="176"/>
            </a:xfrm>
            <a:custGeom>
              <a:avLst/>
              <a:gdLst>
                <a:gd name="T0" fmla="*/ 0 w 18671"/>
                <a:gd name="T1" fmla="*/ 0 h 21600"/>
                <a:gd name="T2" fmla="*/ 1 w 18671"/>
                <a:gd name="T3" fmla="*/ 1 h 21600"/>
                <a:gd name="T4" fmla="*/ 0 w 18671"/>
                <a:gd name="T5" fmla="*/ 1 h 21600"/>
                <a:gd name="T6" fmla="*/ 0 60000 65536"/>
                <a:gd name="T7" fmla="*/ 0 60000 65536"/>
                <a:gd name="T8" fmla="*/ 0 60000 65536"/>
                <a:gd name="T9" fmla="*/ 0 w 18671"/>
                <a:gd name="T10" fmla="*/ 0 h 21600"/>
                <a:gd name="T11" fmla="*/ 18671 w 18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71" h="21600" fill="none" extrusionOk="0">
                  <a:moveTo>
                    <a:pt x="-1" y="0"/>
                  </a:moveTo>
                  <a:cubicBezTo>
                    <a:pt x="7692" y="0"/>
                    <a:pt x="14803" y="4090"/>
                    <a:pt x="18671" y="10739"/>
                  </a:cubicBezTo>
                </a:path>
                <a:path w="18671" h="21600" stroke="0" extrusionOk="0">
                  <a:moveTo>
                    <a:pt x="-1" y="0"/>
                  </a:moveTo>
                  <a:cubicBezTo>
                    <a:pt x="7692" y="0"/>
                    <a:pt x="14803" y="4090"/>
                    <a:pt x="18671" y="107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5" name="Object 28"/>
            <p:cNvGraphicFramePr>
              <a:graphicFrameLocks noChangeAspect="1"/>
            </p:cNvGraphicFramePr>
            <p:nvPr/>
          </p:nvGraphicFramePr>
          <p:xfrm>
            <a:off x="2049" y="479"/>
            <a:ext cx="339" cy="257"/>
          </p:xfrm>
          <a:graphic>
            <a:graphicData uri="http://schemas.openxmlformats.org/presentationml/2006/ole">
              <p:oleObj spid="_x0000_s252943" name="Equation" r:id="rId10" imgW="228600" imgH="177480" progId="Equation.DSMT4">
                <p:embed/>
              </p:oleObj>
            </a:graphicData>
          </a:graphic>
        </p:graphicFrame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755650" y="611205"/>
            <a:ext cx="1546225" cy="1425575"/>
            <a:chOff x="476" y="46"/>
            <a:chExt cx="974" cy="898"/>
          </a:xfrm>
        </p:grpSpPr>
        <p:sp>
          <p:nvSpPr>
            <p:cNvPr id="5159" name="Arc 25"/>
            <p:cNvSpPr>
              <a:spLocks/>
            </p:cNvSpPr>
            <p:nvPr/>
          </p:nvSpPr>
          <p:spPr bwMode="auto">
            <a:xfrm>
              <a:off x="1269" y="794"/>
              <a:ext cx="181" cy="150"/>
            </a:xfrm>
            <a:custGeom>
              <a:avLst/>
              <a:gdLst>
                <a:gd name="T0" fmla="*/ 0 w 21339"/>
                <a:gd name="T1" fmla="*/ 1 h 18518"/>
                <a:gd name="T2" fmla="*/ 1 w 21339"/>
                <a:gd name="T3" fmla="*/ 0 h 18518"/>
                <a:gd name="T4" fmla="*/ 2 w 21339"/>
                <a:gd name="T5" fmla="*/ 1 h 18518"/>
                <a:gd name="T6" fmla="*/ 0 60000 65536"/>
                <a:gd name="T7" fmla="*/ 0 60000 65536"/>
                <a:gd name="T8" fmla="*/ 0 60000 65536"/>
                <a:gd name="T9" fmla="*/ 0 w 21339"/>
                <a:gd name="T10" fmla="*/ 0 h 18518"/>
                <a:gd name="T11" fmla="*/ 21339 w 21339"/>
                <a:gd name="T12" fmla="*/ 18518 h 185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9" h="18518" fill="none" extrusionOk="0">
                  <a:moveTo>
                    <a:pt x="0" y="15168"/>
                  </a:moveTo>
                  <a:cubicBezTo>
                    <a:pt x="992" y="8848"/>
                    <a:pt x="4735" y="3292"/>
                    <a:pt x="10219" y="-1"/>
                  </a:cubicBezTo>
                </a:path>
                <a:path w="21339" h="18518" stroke="0" extrusionOk="0">
                  <a:moveTo>
                    <a:pt x="0" y="15168"/>
                  </a:moveTo>
                  <a:cubicBezTo>
                    <a:pt x="992" y="8848"/>
                    <a:pt x="4735" y="3292"/>
                    <a:pt x="10219" y="-1"/>
                  </a:cubicBezTo>
                  <a:lnTo>
                    <a:pt x="21339" y="1851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2" name="Object 20"/>
            <p:cNvGraphicFramePr>
              <a:graphicFrameLocks noChangeAspect="1"/>
            </p:cNvGraphicFramePr>
            <p:nvPr/>
          </p:nvGraphicFramePr>
          <p:xfrm>
            <a:off x="476" y="46"/>
            <a:ext cx="453" cy="443"/>
          </p:xfrm>
          <a:graphic>
            <a:graphicData uri="http://schemas.openxmlformats.org/presentationml/2006/ole">
              <p:oleObj spid="_x0000_s252940" name="Equation" r:id="rId11" imgW="253800" imgH="253800" progId="Equation.DSMT4">
                <p:embed/>
              </p:oleObj>
            </a:graphicData>
          </a:graphic>
        </p:graphicFrame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 flipH="1">
              <a:off x="770" y="318"/>
              <a:ext cx="252" cy="28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3" name="Object 29"/>
            <p:cNvGraphicFramePr>
              <a:graphicFrameLocks noChangeAspect="1"/>
            </p:cNvGraphicFramePr>
            <p:nvPr/>
          </p:nvGraphicFramePr>
          <p:xfrm>
            <a:off x="1020" y="552"/>
            <a:ext cx="339" cy="257"/>
          </p:xfrm>
          <a:graphic>
            <a:graphicData uri="http://schemas.openxmlformats.org/presentationml/2006/ole">
              <p:oleObj spid="_x0000_s252941" name="Equation" r:id="rId12" imgW="228600" imgH="177480" progId="Equation.DSMT4">
                <p:embed/>
              </p:oleObj>
            </a:graphicData>
          </a:graphic>
        </p:graphicFrame>
      </p:grpSp>
      <p:graphicFrame>
        <p:nvGraphicFramePr>
          <p:cNvPr id="76835" name="Object 35"/>
          <p:cNvGraphicFramePr>
            <a:graphicFrameLocks noChangeAspect="1"/>
          </p:cNvGraphicFramePr>
          <p:nvPr/>
        </p:nvGraphicFramePr>
        <p:xfrm>
          <a:off x="5148263" y="1879618"/>
          <a:ext cx="1230312" cy="746125"/>
        </p:xfrm>
        <a:graphic>
          <a:graphicData uri="http://schemas.openxmlformats.org/presentationml/2006/ole">
            <p:oleObj spid="_x0000_s252934" name="Equation" r:id="rId13" imgW="419040" imgH="253800" progId="Equation.DSMT4">
              <p:embed/>
            </p:oleObj>
          </a:graphicData>
        </a:graphic>
      </p:graphicFrame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5357818" y="2883468"/>
            <a:ext cx="3278462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方正姚体" pitchFamily="2" charset="-122"/>
                <a:ea typeface="方正姚体" pitchFamily="2" charset="-122"/>
              </a:rPr>
              <a:t>单位矢量对时间的微分</a:t>
            </a:r>
          </a:p>
        </p:txBody>
      </p:sp>
      <p:graphicFrame>
        <p:nvGraphicFramePr>
          <p:cNvPr id="76837" name="Object 37"/>
          <p:cNvGraphicFramePr>
            <a:graphicFrameLocks noChangeAspect="1"/>
          </p:cNvGraphicFramePr>
          <p:nvPr/>
        </p:nvGraphicFramePr>
        <p:xfrm>
          <a:off x="5076825" y="727093"/>
          <a:ext cx="3808413" cy="1128712"/>
        </p:xfrm>
        <a:graphic>
          <a:graphicData uri="http://schemas.openxmlformats.org/presentationml/2006/ole">
            <p:oleObj spid="_x0000_s252935" name="Equation" r:id="rId14" imgW="1638000" imgH="507960" progId="Equation.DSMT4">
              <p:embed/>
            </p:oleObj>
          </a:graphicData>
        </a:graphic>
      </p:graphicFrame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539750" y="1014430"/>
            <a:ext cx="3046413" cy="4676775"/>
            <a:chOff x="349" y="293"/>
            <a:chExt cx="1919" cy="2946"/>
          </a:xfrm>
        </p:grpSpPr>
        <p:sp>
          <p:nvSpPr>
            <p:cNvPr id="5155" name="Freeform 10"/>
            <p:cNvSpPr>
              <a:spLocks/>
            </p:cNvSpPr>
            <p:nvPr/>
          </p:nvSpPr>
          <p:spPr bwMode="auto">
            <a:xfrm>
              <a:off x="349" y="1198"/>
              <a:ext cx="1361" cy="2041"/>
            </a:xfrm>
            <a:custGeom>
              <a:avLst/>
              <a:gdLst>
                <a:gd name="T0" fmla="*/ 0 w 727"/>
                <a:gd name="T1" fmla="*/ 2041 h 1011"/>
                <a:gd name="T2" fmla="*/ 1361 w 727"/>
                <a:gd name="T3" fmla="*/ 0 h 1011"/>
                <a:gd name="T4" fmla="*/ 0 60000 65536"/>
                <a:gd name="T5" fmla="*/ 0 60000 65536"/>
                <a:gd name="T6" fmla="*/ 0 w 727"/>
                <a:gd name="T7" fmla="*/ 0 h 1011"/>
                <a:gd name="T8" fmla="*/ 727 w 727"/>
                <a:gd name="T9" fmla="*/ 1011 h 10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7" h="1011">
                  <a:moveTo>
                    <a:pt x="0" y="1011"/>
                  </a:moveTo>
                  <a:lnTo>
                    <a:pt x="727" y="0"/>
                  </a:lnTo>
                </a:path>
              </a:pathLst>
            </a:custGeom>
            <a:noFill/>
            <a:ln w="50800">
              <a:solidFill>
                <a:srgbClr val="990033"/>
              </a:solidFill>
              <a:prstDash val="dash"/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 flipV="1">
              <a:off x="1696" y="293"/>
              <a:ext cx="572" cy="927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 flipH="1" flipV="1">
              <a:off x="762" y="598"/>
              <a:ext cx="931" cy="596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1" name="Object 31"/>
            <p:cNvGraphicFramePr>
              <a:graphicFrameLocks noChangeAspect="1"/>
            </p:cNvGraphicFramePr>
            <p:nvPr/>
          </p:nvGraphicFramePr>
          <p:xfrm>
            <a:off x="576" y="1833"/>
            <a:ext cx="423" cy="563"/>
          </p:xfrm>
          <a:graphic>
            <a:graphicData uri="http://schemas.openxmlformats.org/presentationml/2006/ole">
              <p:oleObj spid="_x0000_s252939" name="Equation" r:id="rId15" imgW="152280" imgH="203040" progId="Equation.DSMT4">
                <p:embed/>
              </p:oleObj>
            </a:graphicData>
          </a:graphic>
        </p:graphicFrame>
        <p:sp>
          <p:nvSpPr>
            <p:cNvPr id="5158" name="Text Box 39"/>
            <p:cNvSpPr txBox="1">
              <a:spLocks noChangeArrowheads="1"/>
            </p:cNvSpPr>
            <p:nvPr/>
          </p:nvSpPr>
          <p:spPr bwMode="auto">
            <a:xfrm>
              <a:off x="1665" y="1153"/>
              <a:ext cx="289" cy="368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zh-CN" sz="3200"/>
                <a:t>B</a:t>
              </a:r>
            </a:p>
          </p:txBody>
        </p:sp>
      </p:grpSp>
      <p:graphicFrame>
        <p:nvGraphicFramePr>
          <p:cNvPr id="76840" name="Object 40"/>
          <p:cNvGraphicFramePr>
            <a:graphicFrameLocks noChangeAspect="1"/>
          </p:cNvGraphicFramePr>
          <p:nvPr/>
        </p:nvGraphicFramePr>
        <p:xfrm>
          <a:off x="5761038" y="4687905"/>
          <a:ext cx="2452687" cy="1111250"/>
        </p:xfrm>
        <a:graphic>
          <a:graphicData uri="http://schemas.openxmlformats.org/presentationml/2006/ole">
            <p:oleObj spid="_x0000_s252936" name="Equation" r:id="rId16" imgW="863280" imgH="431640" progId="Equation.DSMT4">
              <p:embed/>
            </p:oleObj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557213" y="2668592"/>
            <a:ext cx="3860800" cy="3051188"/>
            <a:chOff x="557213" y="2668592"/>
            <a:chExt cx="3860800" cy="3051188"/>
          </a:xfrm>
        </p:grpSpPr>
        <p:sp>
          <p:nvSpPr>
            <p:cNvPr id="5139" name="Line 6"/>
            <p:cNvSpPr>
              <a:spLocks noChangeShapeType="1"/>
            </p:cNvSpPr>
            <p:nvPr/>
          </p:nvSpPr>
          <p:spPr bwMode="auto">
            <a:xfrm>
              <a:off x="557213" y="5719780"/>
              <a:ext cx="386080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609725" y="2668592"/>
              <a:ext cx="2439988" cy="1403350"/>
              <a:chOff x="3668" y="1914"/>
              <a:chExt cx="1537" cy="884"/>
            </a:xfrm>
          </p:grpSpPr>
          <p:sp>
            <p:nvSpPr>
              <p:cNvPr id="5163" name="Line 17"/>
              <p:cNvSpPr>
                <a:spLocks noChangeShapeType="1"/>
              </p:cNvSpPr>
              <p:nvPr/>
            </p:nvSpPr>
            <p:spPr bwMode="auto">
              <a:xfrm flipV="1">
                <a:off x="4347" y="2135"/>
                <a:ext cx="858" cy="663"/>
              </a:xfrm>
              <a:prstGeom prst="line">
                <a:avLst/>
              </a:prstGeom>
              <a:noFill/>
              <a:ln w="12700">
                <a:solidFill>
                  <a:srgbClr val="990033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Line 18"/>
              <p:cNvSpPr>
                <a:spLocks noChangeShapeType="1"/>
              </p:cNvSpPr>
              <p:nvPr/>
            </p:nvSpPr>
            <p:spPr bwMode="auto">
              <a:xfrm flipH="1" flipV="1">
                <a:off x="3668" y="1914"/>
                <a:ext cx="679" cy="884"/>
              </a:xfrm>
              <a:prstGeom prst="line">
                <a:avLst/>
              </a:prstGeom>
              <a:noFill/>
              <a:ln w="12700">
                <a:solidFill>
                  <a:srgbClr val="990033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568325" y="3940193"/>
              <a:ext cx="2471738" cy="1766887"/>
              <a:chOff x="568325" y="3940193"/>
              <a:chExt cx="2471738" cy="1766887"/>
            </a:xfrm>
          </p:grpSpPr>
          <p:sp>
            <p:nvSpPr>
              <p:cNvPr id="5149" name="Arc 8"/>
              <p:cNvSpPr>
                <a:spLocks/>
              </p:cNvSpPr>
              <p:nvPr/>
            </p:nvSpPr>
            <p:spPr bwMode="auto">
              <a:xfrm>
                <a:off x="1249363" y="5180030"/>
                <a:ext cx="227013" cy="52705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5 h 21600"/>
                  <a:gd name="T4" fmla="*/ 0 w 21600"/>
                  <a:gd name="T5" fmla="*/ 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0" name="Line 9"/>
              <p:cNvSpPr>
                <a:spLocks noChangeShapeType="1"/>
              </p:cNvSpPr>
              <p:nvPr/>
            </p:nvSpPr>
            <p:spPr bwMode="auto">
              <a:xfrm flipV="1">
                <a:off x="568325" y="4024330"/>
                <a:ext cx="2155825" cy="1682750"/>
              </a:xfrm>
              <a:prstGeom prst="line">
                <a:avLst/>
              </a:prstGeom>
              <a:noFill/>
              <a:ln w="50800">
                <a:solidFill>
                  <a:srgbClr val="990033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5129" name="Object 11"/>
              <p:cNvGraphicFramePr>
                <a:graphicFrameLocks noChangeAspect="1"/>
              </p:cNvGraphicFramePr>
              <p:nvPr/>
            </p:nvGraphicFramePr>
            <p:xfrm>
              <a:off x="1522413" y="5062555"/>
              <a:ext cx="425450" cy="550863"/>
            </p:xfrm>
            <a:graphic>
              <a:graphicData uri="http://schemas.openxmlformats.org/presentationml/2006/ole">
                <p:oleObj spid="_x0000_s252937" name="Equation" r:id="rId17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5130" name="Object 30"/>
              <p:cNvGraphicFramePr>
                <a:graphicFrameLocks noChangeAspect="1"/>
              </p:cNvGraphicFramePr>
              <p:nvPr/>
            </p:nvGraphicFramePr>
            <p:xfrm>
              <a:off x="2078038" y="4443430"/>
              <a:ext cx="503238" cy="893763"/>
            </p:xfrm>
            <a:graphic>
              <a:graphicData uri="http://schemas.openxmlformats.org/presentationml/2006/ole">
                <p:oleObj spid="_x0000_s252938" name="Equation" r:id="rId18" imgW="114120" imgH="203040" progId="Equation.DSMT4">
                  <p:embed/>
                </p:oleObj>
              </a:graphicData>
            </a:graphic>
          </p:graphicFrame>
          <p:sp>
            <p:nvSpPr>
              <p:cNvPr id="5151" name="Text Box 38"/>
              <p:cNvSpPr txBox="1">
                <a:spLocks noChangeArrowheads="1"/>
              </p:cNvSpPr>
              <p:nvPr/>
            </p:nvSpPr>
            <p:spPr bwMode="auto">
              <a:xfrm>
                <a:off x="2581275" y="3940193"/>
                <a:ext cx="458788" cy="584200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200"/>
                  <a:t>A</a:t>
                </a:r>
              </a:p>
            </p:txBody>
          </p:sp>
        </p:grpSp>
      </p:grpSp>
      <p:sp>
        <p:nvSpPr>
          <p:cNvPr id="46" name="标题 45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476290"/>
          </a:xfrm>
        </p:spPr>
        <p:txBody>
          <a:bodyPr/>
          <a:lstStyle/>
          <a:p>
            <a:endParaRPr lang="zh-CN" altLang="en-US" dirty="0"/>
          </a:p>
        </p:txBody>
      </p: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1631946" y="1000108"/>
            <a:ext cx="2439988" cy="1403350"/>
            <a:chOff x="3668" y="1914"/>
            <a:chExt cx="1537" cy="884"/>
          </a:xfrm>
        </p:grpSpPr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4347" y="2135"/>
              <a:ext cx="858" cy="663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H="1" flipV="1">
              <a:off x="3668" y="1914"/>
              <a:ext cx="679" cy="884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/>
          <a:lstStyle/>
          <a:p>
            <a:pPr defTabSz="762000"/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zh-CN" alt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22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68263" y="1484313"/>
          <a:ext cx="2411412" cy="1490662"/>
        </p:xfrm>
        <a:graphic>
          <a:graphicData uri="http://schemas.openxmlformats.org/presentationml/2006/ole">
            <p:oleObj spid="_x0000_s254985" name="Equation" r:id="rId4" imgW="1143000" imgH="812520" progId="Equation.DSMT4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0" y="3213100"/>
          <a:ext cx="9148763" cy="882650"/>
        </p:xfrm>
        <a:graphic>
          <a:graphicData uri="http://schemas.openxmlformats.org/presentationml/2006/ole">
            <p:oleObj spid="_x0000_s254986" name="Equation" r:id="rId5" imgW="3187440" imgH="431640" progId="Equation.DSMT4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960438" y="228600"/>
          <a:ext cx="1968500" cy="835025"/>
        </p:xfrm>
        <a:graphic>
          <a:graphicData uri="http://schemas.openxmlformats.org/presentationml/2006/ole">
            <p:oleObj spid="_x0000_s254987" name="Equation" r:id="rId6" imgW="736560" imgH="393480" progId="Equation.DSMT4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6070600" y="188913"/>
          <a:ext cx="1966913" cy="892175"/>
        </p:xfrm>
        <a:graphic>
          <a:graphicData uri="http://schemas.openxmlformats.org/presentationml/2006/ole">
            <p:oleObj spid="_x0000_s254988" name="Equation" r:id="rId7" imgW="863280" imgH="431640" progId="Equation.DSMT4">
              <p:embed/>
            </p:oleObj>
          </a:graphicData>
        </a:graphic>
      </p:graphicFrame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1692275" y="11255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2627313" y="1125538"/>
            <a:ext cx="5976937" cy="2159000"/>
            <a:chOff x="1655" y="709"/>
            <a:chExt cx="3765" cy="1360"/>
          </a:xfrm>
        </p:grpSpPr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4604" y="709"/>
              <a:ext cx="816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1655" y="709"/>
              <a:ext cx="181" cy="1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0" y="4437063"/>
          <a:ext cx="8785225" cy="774700"/>
        </p:xfrm>
        <a:graphic>
          <a:graphicData uri="http://schemas.openxmlformats.org/presentationml/2006/ole">
            <p:oleObj spid="_x0000_s254989" name="Equation" r:id="rId8" imgW="3377880" imgH="419040" progId="Equation.DSMT4">
              <p:embed/>
            </p:oleObj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130175" y="5516563"/>
          <a:ext cx="7275513" cy="877887"/>
        </p:xfrm>
        <a:graphic>
          <a:graphicData uri="http://schemas.openxmlformats.org/presentationml/2006/ole">
            <p:oleObj spid="_x0000_s254990" name="Equation" r:id="rId9" imgW="2844720" imgH="482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457200" y="5072074"/>
            <a:ext cx="8186766" cy="12144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6666"/>
                </a:solidFill>
                <a:ea typeface="隶书" pitchFamily="49" charset="-122"/>
              </a:rPr>
              <a:t>结论</a:t>
            </a:r>
            <a:r>
              <a:rPr lang="zh-CN" altLang="en-US" sz="2800" dirty="0" smtClean="0">
                <a:ea typeface="隶书" pitchFamily="49" charset="-122"/>
              </a:rPr>
              <a:t>：</a:t>
            </a:r>
            <a:r>
              <a:rPr lang="zh-CN" altLang="en-US" sz="2400" dirty="0" smtClean="0"/>
              <a:t>极坐标系中速度及加速度与直角坐标系不同，它的分量</a:t>
            </a:r>
            <a:r>
              <a:rPr lang="zh-CN" altLang="en-US" sz="2400" dirty="0" smtClean="0">
                <a:solidFill>
                  <a:srgbClr val="0070C0"/>
                </a:solidFill>
              </a:rPr>
              <a:t>并非单纯是</a:t>
            </a:r>
            <a:r>
              <a:rPr lang="zh-CN" altLang="en-US" sz="2400" dirty="0" smtClean="0"/>
              <a:t>由该方向的位矢分量及其变化所引起。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23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2" name="Group 1046"/>
          <p:cNvGrpSpPr>
            <a:grpSpLocks/>
          </p:cNvGrpSpPr>
          <p:nvPr/>
        </p:nvGrpSpPr>
        <p:grpSpPr bwMode="auto">
          <a:xfrm>
            <a:off x="179388" y="1616085"/>
            <a:ext cx="8748712" cy="3241675"/>
            <a:chOff x="113" y="799"/>
            <a:chExt cx="5511" cy="2042"/>
          </a:xfrm>
        </p:grpSpPr>
        <p:sp>
          <p:nvSpPr>
            <p:cNvPr id="22" name="Text Box 1039"/>
            <p:cNvSpPr txBox="1">
              <a:spLocks noChangeArrowheads="1"/>
            </p:cNvSpPr>
            <p:nvPr/>
          </p:nvSpPr>
          <p:spPr bwMode="auto">
            <a:xfrm>
              <a:off x="1610" y="799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latin typeface="方正姚体" pitchFamily="2" charset="-122"/>
                  <a:ea typeface="方正姚体" pitchFamily="2" charset="-122"/>
                </a:rPr>
                <a:t>速度</a:t>
              </a:r>
            </a:p>
          </p:txBody>
        </p:sp>
        <p:sp>
          <p:nvSpPr>
            <p:cNvPr id="23" name="Text Box 1040"/>
            <p:cNvSpPr txBox="1">
              <a:spLocks noChangeArrowheads="1"/>
            </p:cNvSpPr>
            <p:nvPr/>
          </p:nvSpPr>
          <p:spPr bwMode="auto">
            <a:xfrm>
              <a:off x="3697" y="799"/>
              <a:ext cx="9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latin typeface="方正姚体" pitchFamily="2" charset="-122"/>
                  <a:ea typeface="方正姚体" pitchFamily="2" charset="-122"/>
                </a:rPr>
                <a:t>加速度</a:t>
              </a:r>
            </a:p>
          </p:txBody>
        </p:sp>
        <p:sp>
          <p:nvSpPr>
            <p:cNvPr id="26" name="Text Box 1041"/>
            <p:cNvSpPr txBox="1">
              <a:spLocks noChangeArrowheads="1"/>
            </p:cNvSpPr>
            <p:nvPr/>
          </p:nvSpPr>
          <p:spPr bwMode="auto">
            <a:xfrm>
              <a:off x="295" y="1464"/>
              <a:ext cx="6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径向：</a:t>
              </a:r>
            </a:p>
          </p:txBody>
        </p:sp>
        <p:sp>
          <p:nvSpPr>
            <p:cNvPr id="29" name="Text Box 1042"/>
            <p:cNvSpPr txBox="1">
              <a:spLocks noChangeArrowheads="1"/>
            </p:cNvSpPr>
            <p:nvPr/>
          </p:nvSpPr>
          <p:spPr bwMode="auto">
            <a:xfrm>
              <a:off x="295" y="2235"/>
              <a:ext cx="6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横向：</a:t>
              </a:r>
            </a:p>
          </p:txBody>
        </p:sp>
        <p:sp>
          <p:nvSpPr>
            <p:cNvPr id="34" name="Rectangle 1044"/>
            <p:cNvSpPr>
              <a:spLocks noChangeArrowheads="1"/>
            </p:cNvSpPr>
            <p:nvPr/>
          </p:nvSpPr>
          <p:spPr bwMode="auto">
            <a:xfrm>
              <a:off x="113" y="845"/>
              <a:ext cx="5511" cy="199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graphicFrame>
        <p:nvGraphicFramePr>
          <p:cNvPr id="61444" name="Object 1028"/>
          <p:cNvGraphicFramePr>
            <a:graphicFrameLocks noChangeAspect="1"/>
          </p:cNvGraphicFramePr>
          <p:nvPr/>
        </p:nvGraphicFramePr>
        <p:xfrm>
          <a:off x="5580063" y="3575058"/>
          <a:ext cx="2868612" cy="996950"/>
        </p:xfrm>
        <a:graphic>
          <a:graphicData uri="http://schemas.openxmlformats.org/presentationml/2006/ole">
            <p:oleObj spid="_x0000_s257026" name="Equation" r:id="rId4" imgW="1041120" imgH="393480" progId="Equation.DSMT4">
              <p:embed/>
            </p:oleObj>
          </a:graphicData>
        </a:graphic>
      </p:graphicFrame>
      <p:graphicFrame>
        <p:nvGraphicFramePr>
          <p:cNvPr id="61449" name="Object 1033"/>
          <p:cNvGraphicFramePr>
            <a:graphicFrameLocks noChangeAspect="1"/>
          </p:cNvGraphicFramePr>
          <p:nvPr/>
        </p:nvGraphicFramePr>
        <p:xfrm>
          <a:off x="5435600" y="2351096"/>
          <a:ext cx="2657475" cy="1058862"/>
        </p:xfrm>
        <a:graphic>
          <a:graphicData uri="http://schemas.openxmlformats.org/presentationml/2006/ole">
            <p:oleObj spid="_x0000_s257027" name="Equation" r:id="rId5" imgW="965160" imgH="419040" progId="Equation.DSMT4">
              <p:embed/>
            </p:oleObj>
          </a:graphicData>
        </a:graphic>
      </p:graphicFrame>
      <p:graphicFrame>
        <p:nvGraphicFramePr>
          <p:cNvPr id="61452" name="Object 1036"/>
          <p:cNvGraphicFramePr>
            <a:graphicFrameLocks noChangeAspect="1"/>
          </p:cNvGraphicFramePr>
          <p:nvPr/>
        </p:nvGraphicFramePr>
        <p:xfrm>
          <a:off x="2214546" y="3790958"/>
          <a:ext cx="1570038" cy="628650"/>
        </p:xfrm>
        <a:graphic>
          <a:graphicData uri="http://schemas.openxmlformats.org/presentationml/2006/ole">
            <p:oleObj spid="_x0000_s257028" name="Equation" r:id="rId6" imgW="520560" imgH="228600" progId="Equation.DSMT4">
              <p:embed/>
            </p:oleObj>
          </a:graphicData>
        </a:graphic>
      </p:graphicFrame>
      <p:graphicFrame>
        <p:nvGraphicFramePr>
          <p:cNvPr id="61453" name="Object 1037"/>
          <p:cNvGraphicFramePr>
            <a:graphicFrameLocks noChangeAspect="1"/>
          </p:cNvGraphicFramePr>
          <p:nvPr/>
        </p:nvGraphicFramePr>
        <p:xfrm>
          <a:off x="1908175" y="2351096"/>
          <a:ext cx="2089150" cy="1096962"/>
        </p:xfrm>
        <a:graphic>
          <a:graphicData uri="http://schemas.openxmlformats.org/presentationml/2006/ole">
            <p:oleObj spid="_x0000_s257029" name="Equation" r:id="rId7" imgW="558720" imgH="393480" progId="Equation.DSMT4">
              <p:embed/>
            </p:oleObj>
          </a:graphicData>
        </a:graphic>
      </p:graphicFrame>
      <p:graphicFrame>
        <p:nvGraphicFramePr>
          <p:cNvPr id="256006" name="Object 1031"/>
          <p:cNvGraphicFramePr>
            <a:graphicFrameLocks noChangeAspect="1"/>
          </p:cNvGraphicFramePr>
          <p:nvPr/>
        </p:nvGraphicFramePr>
        <p:xfrm>
          <a:off x="277808" y="188913"/>
          <a:ext cx="3651250" cy="919162"/>
        </p:xfrm>
        <a:graphic>
          <a:graphicData uri="http://schemas.openxmlformats.org/presentationml/2006/ole">
            <p:oleObj spid="_x0000_s257030" name="Equation" r:id="rId8" imgW="1422360" imgH="393480" progId="Equation.DSMT4">
              <p:embed/>
            </p:oleObj>
          </a:graphicData>
        </a:graphic>
      </p:graphicFrame>
      <p:graphicFrame>
        <p:nvGraphicFramePr>
          <p:cNvPr id="256007" name="Object 1032"/>
          <p:cNvGraphicFramePr>
            <a:graphicFrameLocks noChangeAspect="1"/>
          </p:cNvGraphicFramePr>
          <p:nvPr/>
        </p:nvGraphicFramePr>
        <p:xfrm>
          <a:off x="4410075" y="188913"/>
          <a:ext cx="4500563" cy="911225"/>
        </p:xfrm>
        <a:graphic>
          <a:graphicData uri="http://schemas.openxmlformats.org/presentationml/2006/ole">
            <p:oleObj spid="_x0000_s257031" name="Equation" r:id="rId9" imgW="189216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24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929190" y="357166"/>
            <a:ext cx="3543296" cy="78104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zh-CN" dirty="0" smtClean="0">
                <a:solidFill>
                  <a:srgbClr val="0070C0"/>
                </a:solidFill>
              </a:rPr>
              <a:t>匀速（率）圆周运动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000760" y="1262066"/>
            <a:ext cx="2667000" cy="2667000"/>
            <a:chOff x="6000760" y="1262066"/>
            <a:chExt cx="2667000" cy="266700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262066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193928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554291"/>
            <a:ext cx="723900" cy="663575"/>
          </p:xfrm>
          <a:graphic>
            <a:graphicData uri="http://schemas.openxmlformats.org/presentationml/2006/ole">
              <p:oleObj spid="_x0000_s258050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29510" y="1617666"/>
            <a:ext cx="723900" cy="868362"/>
          </p:xfrm>
          <a:graphic>
            <a:graphicData uri="http://schemas.openxmlformats.org/presentationml/2006/ole">
              <p:oleObj spid="_x0000_s258051" name="Equation" r:id="rId5" imgW="126720" imgH="15228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685916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733425" y="4143367"/>
          <a:ext cx="7481888" cy="2193925"/>
        </p:xfrm>
        <a:graphic>
          <a:graphicData uri="http://schemas.openxmlformats.org/presentationml/2006/ole">
            <p:oleObj spid="_x0000_s258052" name="Equation" r:id="rId6" imgW="2463480" imgH="888840" progId="Equation.DSMT4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857224" y="1500174"/>
          <a:ext cx="2303463" cy="608012"/>
        </p:xfrm>
        <a:graphic>
          <a:graphicData uri="http://schemas.openxmlformats.org/presentationml/2006/ole">
            <p:oleObj spid="_x0000_s258053" name="Equation" r:id="rId7" imgW="863280" imgH="228600" progId="Equation.DSMT4">
              <p:embed/>
            </p:oleObj>
          </a:graphicData>
        </a:graphic>
      </p:graphicFrame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714348" y="2643189"/>
          <a:ext cx="5102225" cy="928687"/>
        </p:xfrm>
        <a:graphic>
          <a:graphicData uri="http://schemas.openxmlformats.org/presentationml/2006/ole">
            <p:oleObj spid="_x0000_s258054" name="Equation" r:id="rId8" imgW="182880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25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5000628" y="285728"/>
            <a:ext cx="3686172" cy="9239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357290" y="1785926"/>
          <a:ext cx="5889625" cy="3360737"/>
        </p:xfrm>
        <a:graphic>
          <a:graphicData uri="http://schemas.openxmlformats.org/presentationml/2006/ole">
            <p:oleObj spid="_x0000_s261122" name="Equation" r:id="rId4" imgW="2374560" imgH="1358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26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857224" y="1500174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角量的变化</a:t>
            </a: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9" name="Group 4"/>
          <p:cNvGrpSpPr>
            <a:grpSpLocks/>
          </p:cNvGrpSpPr>
          <p:nvPr/>
        </p:nvGrpSpPr>
        <p:grpSpPr bwMode="auto">
          <a:xfrm>
            <a:off x="823935" y="2643182"/>
            <a:ext cx="6962775" cy="865188"/>
            <a:chOff x="612" y="2024"/>
            <a:chExt cx="4386" cy="545"/>
          </a:xfrm>
        </p:grpSpPr>
        <p:graphicFrame>
          <p:nvGraphicFramePr>
            <p:cNvPr id="40" name="Object 5"/>
            <p:cNvGraphicFramePr>
              <a:graphicFrameLocks noChangeAspect="1"/>
            </p:cNvGraphicFramePr>
            <p:nvPr/>
          </p:nvGraphicFramePr>
          <p:xfrm>
            <a:off x="1927" y="2024"/>
            <a:ext cx="3071" cy="545"/>
          </p:xfrm>
          <a:graphic>
            <a:graphicData uri="http://schemas.openxmlformats.org/presentationml/2006/ole">
              <p:oleObj spid="_x0000_s256009" name="Equation" r:id="rId4" imgW="1701720" imgH="330120" progId="Equation.DSMT4">
                <p:embed/>
              </p:oleObj>
            </a:graphicData>
          </a:graphic>
        </p:graphicFrame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612" y="2115"/>
              <a:ext cx="126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/>
                <a:t>角 速 度：</a:t>
              </a:r>
            </a:p>
          </p:txBody>
        </p:sp>
      </p:grp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869987" y="3795707"/>
            <a:ext cx="6488114" cy="1930400"/>
            <a:chOff x="703" y="2750"/>
            <a:chExt cx="4087" cy="1216"/>
          </a:xfrm>
        </p:grpSpPr>
        <p:graphicFrame>
          <p:nvGraphicFramePr>
            <p:cNvPr id="43" name="Object 8"/>
            <p:cNvGraphicFramePr>
              <a:graphicFrameLocks noChangeAspect="1"/>
            </p:cNvGraphicFramePr>
            <p:nvPr/>
          </p:nvGraphicFramePr>
          <p:xfrm>
            <a:off x="2017" y="2750"/>
            <a:ext cx="2773" cy="1216"/>
          </p:xfrm>
          <a:graphic>
            <a:graphicData uri="http://schemas.openxmlformats.org/presentationml/2006/ole">
              <p:oleObj spid="_x0000_s256010" name="Equation" r:id="rId5" imgW="1536480" imgH="736560" progId="Equation.DSMT4">
                <p:embed/>
              </p:oleObj>
            </a:graphicData>
          </a:graphic>
        </p:graphicFrame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703" y="2886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200"/>
                <a:t>角      度</a:t>
              </a:r>
              <a:r>
                <a:rPr lang="zh-CN" altLang="en-US"/>
                <a:t>：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27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785786" y="3500438"/>
          <a:ext cx="6962794" cy="2714644"/>
        </p:xfrm>
        <a:graphic>
          <a:graphicData uri="http://schemas.openxmlformats.org/presentationml/2006/ole">
            <p:oleObj spid="_x0000_s259077" name="Equation" r:id="rId4" imgW="2286000" imgH="1218960" progId="Equation.DSMT4">
              <p:embed/>
            </p:oleObj>
          </a:graphicData>
        </a:graphic>
      </p:graphicFrame>
      <p:graphicFrame>
        <p:nvGraphicFramePr>
          <p:cNvPr id="259078" name="Object 3"/>
          <p:cNvGraphicFramePr>
            <a:graphicFrameLocks noChangeAspect="1"/>
          </p:cNvGraphicFramePr>
          <p:nvPr/>
        </p:nvGraphicFramePr>
        <p:xfrm>
          <a:off x="857224" y="2162173"/>
          <a:ext cx="7716864" cy="1052513"/>
        </p:xfrm>
        <a:graphic>
          <a:graphicData uri="http://schemas.openxmlformats.org/presentationml/2006/ole">
            <p:oleObj spid="_x0000_s259078" name="Equation" r:id="rId5" imgW="2755800" imgH="393480" progId="Equation.DSMT4">
              <p:embed/>
            </p:oleObj>
          </a:graphicData>
        </a:graphic>
      </p:graphicFrame>
      <p:sp>
        <p:nvSpPr>
          <p:cNvPr id="15" name="内容占位符 36"/>
          <p:cNvSpPr>
            <a:spLocks noGrp="1"/>
          </p:cNvSpPr>
          <p:nvPr>
            <p:ph sz="quarter" idx="1"/>
          </p:nvPr>
        </p:nvSpPr>
        <p:spPr>
          <a:xfrm>
            <a:off x="642910" y="1362076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线量的变化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28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642910" y="1362076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一个证明练习</a:t>
            </a: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00063" y="3187712"/>
          <a:ext cx="7851775" cy="1955800"/>
        </p:xfrm>
        <a:graphic>
          <a:graphicData uri="http://schemas.openxmlformats.org/presentationml/2006/ole">
            <p:oleObj spid="_x0000_s260101" name="Equation" r:id="rId4" imgW="2781000" imgH="761760" progId="Equation.DSMT4">
              <p:embed/>
            </p:oleObj>
          </a:graphicData>
        </a:graphic>
      </p:graphicFrame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928662" y="2143116"/>
          <a:ext cx="5790238" cy="785818"/>
        </p:xfrm>
        <a:graphic>
          <a:graphicData uri="http://schemas.openxmlformats.org/presentationml/2006/ole">
            <p:oleObj spid="_x0000_s260102" name="Equation" r:id="rId5" imgW="1777680" imgH="241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基本概念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质点</a:t>
            </a:r>
            <a:r>
              <a:rPr lang="en-US" altLang="zh-CN" dirty="0" smtClean="0"/>
              <a:t>:  </a:t>
            </a:r>
            <a:r>
              <a:rPr lang="zh-CN" altLang="en-US" dirty="0" smtClean="0"/>
              <a:t>一个只有质量、没有大小和形状的理想的点；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刚体</a:t>
            </a:r>
            <a:r>
              <a:rPr lang="en-US" altLang="zh-CN" dirty="0" smtClean="0"/>
              <a:t>:  </a:t>
            </a:r>
            <a:r>
              <a:rPr lang="zh-CN" altLang="en-US" dirty="0" smtClean="0"/>
              <a:t>一个有质量、有大小和形状、但不会发生形变的理  想物体。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轨迹、位矢、位移、路程、速度、速率、加速度、角速度、角加速度、时间、时刻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29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如果能够已知运动轨迹（轨道）（或描绘出轨迹），则可采用</a:t>
            </a:r>
            <a:r>
              <a:rPr lang="zh-CN" altLang="en-US" dirty="0" smtClean="0">
                <a:solidFill>
                  <a:srgbClr val="FF0000"/>
                </a:solidFill>
              </a:rPr>
              <a:t>自然坐标系</a:t>
            </a:r>
            <a:r>
              <a:rPr lang="zh-CN" altLang="en-US" dirty="0" smtClean="0"/>
              <a:t>，使得对运动的描述更加简化。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30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0075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平面内考虑，也定义两个基本方向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切向</a:t>
            </a:r>
            <a:r>
              <a:rPr lang="zh-CN" altLang="en-US" dirty="0" smtClean="0">
                <a:solidFill>
                  <a:schemeClr val="tx1"/>
                </a:solidFill>
              </a:rPr>
              <a:t>单位矢量 ：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质点速度的方向，沿轨道的切线方向，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endParaRPr lang="zh-CN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法向</a:t>
            </a:r>
            <a:r>
              <a:rPr lang="zh-CN" altLang="en-US" dirty="0" smtClean="0">
                <a:solidFill>
                  <a:schemeClr val="tx1"/>
                </a:solidFill>
              </a:rPr>
              <a:t>单位矢量</a:t>
            </a:r>
            <a:r>
              <a:rPr lang="en-US" altLang="zh-CN" dirty="0" smtClean="0">
                <a:solidFill>
                  <a:schemeClr val="tx1"/>
                </a:solidFill>
              </a:rPr>
              <a:t>:  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与切向垂直，指向曲线凹的一面。</a:t>
            </a:r>
          </a:p>
          <a:p>
            <a:pPr lvl="1">
              <a:lnSpc>
                <a:spcPct val="150000"/>
              </a:lnSpc>
            </a:pP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  <p:graphicFrame>
        <p:nvGraphicFramePr>
          <p:cNvPr id="6" name="Object 26"/>
          <p:cNvGraphicFramePr>
            <a:graphicFrameLocks noChangeAspect="1"/>
          </p:cNvGraphicFramePr>
          <p:nvPr/>
        </p:nvGraphicFramePr>
        <p:xfrm>
          <a:off x="3292469" y="3479804"/>
          <a:ext cx="422275" cy="592138"/>
        </p:xfrm>
        <a:graphic>
          <a:graphicData uri="http://schemas.openxmlformats.org/presentationml/2006/ole">
            <p:oleObj spid="_x0000_s263170" name="Equation" r:id="rId4" imgW="126720" imgH="177480" progId="Equation.DSMT4">
              <p:embed/>
            </p:oleObj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3286116" y="1928802"/>
          <a:ext cx="422275" cy="592138"/>
        </p:xfrm>
        <a:graphic>
          <a:graphicData uri="http://schemas.openxmlformats.org/presentationml/2006/ole">
            <p:oleObj spid="_x0000_s263171" name="Equation" r:id="rId5" imgW="126720" imgH="177480" progId="Equation.DSMT4">
              <p:embed/>
            </p:oleObj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5986492" y="2357430"/>
            <a:ext cx="2800350" cy="3883025"/>
            <a:chOff x="6007100" y="1571612"/>
            <a:chExt cx="2800350" cy="3883025"/>
          </a:xfrm>
        </p:grpSpPr>
        <p:sp>
          <p:nvSpPr>
            <p:cNvPr id="33" name="Freeform 3"/>
            <p:cNvSpPr>
              <a:spLocks/>
            </p:cNvSpPr>
            <p:nvPr/>
          </p:nvSpPr>
          <p:spPr bwMode="auto">
            <a:xfrm>
              <a:off x="6007100" y="2686037"/>
              <a:ext cx="2755900" cy="2768600"/>
            </a:xfrm>
            <a:custGeom>
              <a:avLst/>
              <a:gdLst>
                <a:gd name="T0" fmla="*/ 0 w 1736"/>
                <a:gd name="T1" fmla="*/ 2768600 h 1744"/>
                <a:gd name="T2" fmla="*/ 223838 w 1736"/>
                <a:gd name="T3" fmla="*/ 1377950 h 1744"/>
                <a:gd name="T4" fmla="*/ 787400 w 1736"/>
                <a:gd name="T5" fmla="*/ 601663 h 1744"/>
                <a:gd name="T6" fmla="*/ 1752600 w 1736"/>
                <a:gd name="T7" fmla="*/ 114300 h 1744"/>
                <a:gd name="T8" fmla="*/ 2755900 w 1736"/>
                <a:gd name="T9" fmla="*/ 0 h 17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6"/>
                <a:gd name="T16" fmla="*/ 0 h 1744"/>
                <a:gd name="T17" fmla="*/ 1736 w 1736"/>
                <a:gd name="T18" fmla="*/ 1744 h 17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6" h="1744">
                  <a:moveTo>
                    <a:pt x="0" y="1744"/>
                  </a:moveTo>
                  <a:cubicBezTo>
                    <a:pt x="25" y="1598"/>
                    <a:pt x="58" y="1095"/>
                    <a:pt x="141" y="868"/>
                  </a:cubicBezTo>
                  <a:cubicBezTo>
                    <a:pt x="224" y="641"/>
                    <a:pt x="336" y="512"/>
                    <a:pt x="496" y="379"/>
                  </a:cubicBezTo>
                  <a:cubicBezTo>
                    <a:pt x="656" y="246"/>
                    <a:pt x="897" y="135"/>
                    <a:pt x="1104" y="72"/>
                  </a:cubicBezTo>
                  <a:cubicBezTo>
                    <a:pt x="1311" y="9"/>
                    <a:pt x="1604" y="15"/>
                    <a:pt x="1736" y="0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804025" y="3227375"/>
              <a:ext cx="1247775" cy="1312862"/>
            </a:xfrm>
            <a:custGeom>
              <a:avLst/>
              <a:gdLst>
                <a:gd name="T0" fmla="*/ 0 w 786"/>
                <a:gd name="T1" fmla="*/ 0 h 827"/>
                <a:gd name="T2" fmla="*/ 1247775 w 786"/>
                <a:gd name="T3" fmla="*/ 1312862 h 827"/>
                <a:gd name="T4" fmla="*/ 0 60000 65536"/>
                <a:gd name="T5" fmla="*/ 0 60000 65536"/>
                <a:gd name="T6" fmla="*/ 0 w 786"/>
                <a:gd name="T7" fmla="*/ 0 h 827"/>
                <a:gd name="T8" fmla="*/ 786 w 786"/>
                <a:gd name="T9" fmla="*/ 827 h 8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6" h="827">
                  <a:moveTo>
                    <a:pt x="0" y="0"/>
                  </a:moveTo>
                  <a:lnTo>
                    <a:pt x="786" y="827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7667625" y="3730612"/>
            <a:ext cx="611188" cy="533400"/>
          </p:xfrm>
          <a:graphic>
            <a:graphicData uri="http://schemas.openxmlformats.org/presentationml/2006/ole">
              <p:oleObj spid="_x0000_s263180" name="Equation" r:id="rId6" imgW="164880" imgH="177480" progId="Equation.DSMT4">
                <p:embed/>
              </p:oleObj>
            </a:graphicData>
          </a:graphic>
        </p:graphicFrame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V="1">
              <a:off x="6804025" y="2082787"/>
              <a:ext cx="1371600" cy="11430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8243888" y="1643050"/>
            <a:ext cx="563562" cy="533400"/>
          </p:xfrm>
          <a:graphic>
            <a:graphicData uri="http://schemas.openxmlformats.org/presentationml/2006/ole">
              <p:oleObj spid="_x0000_s263181" name="Equation" r:id="rId7" imgW="152280" imgH="177480" progId="Equation.DSMT4">
                <p:embed/>
              </p:oleObj>
            </a:graphicData>
          </a:graphic>
        </p:graphicFrame>
        <p:grpSp>
          <p:nvGrpSpPr>
            <p:cNvPr id="40" name="Group 9"/>
            <p:cNvGrpSpPr>
              <a:grpSpLocks/>
            </p:cNvGrpSpPr>
            <p:nvPr/>
          </p:nvGrpSpPr>
          <p:grpSpPr bwMode="auto">
            <a:xfrm>
              <a:off x="6084892" y="2362187"/>
              <a:ext cx="1852613" cy="2419350"/>
              <a:chOff x="3833" y="572"/>
              <a:chExt cx="1167" cy="1524"/>
            </a:xfrm>
          </p:grpSpPr>
          <p:graphicFrame>
            <p:nvGraphicFramePr>
              <p:cNvPr id="54" name="Object 10"/>
              <p:cNvGraphicFramePr>
                <a:graphicFrameLocks noChangeAspect="1"/>
              </p:cNvGraphicFramePr>
              <p:nvPr/>
            </p:nvGraphicFramePr>
            <p:xfrm>
              <a:off x="3833" y="572"/>
              <a:ext cx="296" cy="336"/>
            </p:xfrm>
            <a:graphic>
              <a:graphicData uri="http://schemas.openxmlformats.org/presentationml/2006/ole">
                <p:oleObj spid="_x0000_s263182" name="公式" r:id="rId8" imgW="126720" imgH="177480" progId="Equation.3">
                  <p:embed/>
                </p:oleObj>
              </a:graphicData>
            </a:graphic>
          </p:graphicFrame>
          <p:sp>
            <p:nvSpPr>
              <p:cNvPr id="55" name="Freeform 11"/>
              <p:cNvSpPr>
                <a:spLocks/>
              </p:cNvSpPr>
              <p:nvPr/>
            </p:nvSpPr>
            <p:spPr bwMode="auto">
              <a:xfrm>
                <a:off x="3833" y="2024"/>
                <a:ext cx="1167" cy="72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6" name="Object 12"/>
              <p:cNvGraphicFramePr>
                <a:graphicFrameLocks noChangeAspect="1"/>
              </p:cNvGraphicFramePr>
              <p:nvPr/>
            </p:nvGraphicFramePr>
            <p:xfrm>
              <a:off x="4513" y="1752"/>
              <a:ext cx="296" cy="336"/>
            </p:xfrm>
            <a:graphic>
              <a:graphicData uri="http://schemas.openxmlformats.org/presentationml/2006/ole">
                <p:oleObj spid="_x0000_s263183" name="Equation" r:id="rId9" imgW="126720" imgH="177480" progId="Equation.DSMT4">
                  <p:embed/>
                </p:oleObj>
              </a:graphicData>
            </a:graphic>
          </p:graphicFrame>
          <p:sp>
            <p:nvSpPr>
              <p:cNvPr id="57" name="Freeform 13"/>
              <p:cNvSpPr>
                <a:spLocks/>
              </p:cNvSpPr>
              <p:nvPr/>
            </p:nvSpPr>
            <p:spPr bwMode="auto">
              <a:xfrm>
                <a:off x="3833" y="920"/>
                <a:ext cx="103" cy="1087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66FF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6300788" y="3665525"/>
              <a:ext cx="560387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  <a:sym typeface="Symbol" pitchFamily="18" charset="2"/>
                </a:rPr>
                <a:t>dS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8604250" y="4378312"/>
              <a:ext cx="184150" cy="9461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endParaRPr lang="en-US" altLang="zh-CN">
                <a:solidFill>
                  <a:srgbClr val="006666"/>
                </a:solidFill>
              </a:endParaRPr>
            </a:p>
            <a:p>
              <a:endParaRPr lang="en-US" altLang="zh-CN">
                <a:solidFill>
                  <a:srgbClr val="006666"/>
                </a:solidFill>
              </a:endParaRP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6443663" y="2773350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006666"/>
                  </a:solidFill>
                </a:rPr>
                <a:t>B</a:t>
              </a:r>
            </a:p>
          </p:txBody>
        </p:sp>
        <p:grpSp>
          <p:nvGrpSpPr>
            <p:cNvPr id="44" name="组合 33"/>
            <p:cNvGrpSpPr/>
            <p:nvPr/>
          </p:nvGrpSpPr>
          <p:grpSpPr>
            <a:xfrm>
              <a:off x="6084888" y="1571612"/>
              <a:ext cx="2559078" cy="3197225"/>
              <a:chOff x="6084888" y="1571612"/>
              <a:chExt cx="2559078" cy="3197225"/>
            </a:xfrm>
          </p:grpSpPr>
          <p:graphicFrame>
            <p:nvGraphicFramePr>
              <p:cNvPr id="50" name="Object 18"/>
              <p:cNvGraphicFramePr>
                <a:graphicFrameLocks noChangeAspect="1"/>
              </p:cNvGraphicFramePr>
              <p:nvPr/>
            </p:nvGraphicFramePr>
            <p:xfrm>
              <a:off x="6084888" y="2362187"/>
              <a:ext cx="469900" cy="533400"/>
            </p:xfrm>
            <a:graphic>
              <a:graphicData uri="http://schemas.openxmlformats.org/presentationml/2006/ole">
                <p:oleObj spid="_x0000_s263184" name="公式" r:id="rId10" imgW="126720" imgH="177480" progId="Equation.3">
                  <p:embed/>
                </p:oleObj>
              </a:graphicData>
            </a:graphic>
          </p:graphicFrame>
          <p:sp>
            <p:nvSpPr>
              <p:cNvPr id="51" name="Freeform 19"/>
              <p:cNvSpPr>
                <a:spLocks/>
              </p:cNvSpPr>
              <p:nvPr/>
            </p:nvSpPr>
            <p:spPr bwMode="auto">
              <a:xfrm>
                <a:off x="6791354" y="3286124"/>
                <a:ext cx="1852612" cy="114300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2" name="Object 20"/>
              <p:cNvGraphicFramePr>
                <a:graphicFrameLocks noChangeAspect="1"/>
              </p:cNvGraphicFramePr>
              <p:nvPr/>
            </p:nvGraphicFramePr>
            <p:xfrm>
              <a:off x="7164388" y="4235437"/>
              <a:ext cx="469900" cy="533400"/>
            </p:xfrm>
            <a:graphic>
              <a:graphicData uri="http://schemas.openxmlformats.org/presentationml/2006/ole">
                <p:oleObj spid="_x0000_s263185" name="Equation" r:id="rId11" imgW="126720" imgH="177480" progId="Equation.DSMT4">
                  <p:embed/>
                </p:oleObj>
              </a:graphicData>
            </a:graphic>
          </p:graphicFrame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6765942" y="1571612"/>
                <a:ext cx="163512" cy="1725613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5" name="Group 28"/>
            <p:cNvGrpSpPr>
              <a:grpSpLocks/>
            </p:cNvGrpSpPr>
            <p:nvPr/>
          </p:nvGrpSpPr>
          <p:grpSpPr bwMode="auto">
            <a:xfrm>
              <a:off x="6877050" y="2146288"/>
              <a:ext cx="1182688" cy="1612901"/>
              <a:chOff x="4332" y="436"/>
              <a:chExt cx="745" cy="1016"/>
            </a:xfrm>
          </p:grpSpPr>
          <p:sp>
            <p:nvSpPr>
              <p:cNvPr id="46" name="Arc 29"/>
              <p:cNvSpPr>
                <a:spLocks/>
              </p:cNvSpPr>
              <p:nvPr/>
            </p:nvSpPr>
            <p:spPr bwMode="auto">
              <a:xfrm>
                <a:off x="4332" y="709"/>
                <a:ext cx="226" cy="18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Arc 30"/>
              <p:cNvSpPr>
                <a:spLocks/>
              </p:cNvSpPr>
              <p:nvPr/>
            </p:nvSpPr>
            <p:spPr bwMode="auto">
              <a:xfrm rot="5057365">
                <a:off x="4531" y="1211"/>
                <a:ext cx="243" cy="182"/>
              </a:xfrm>
              <a:custGeom>
                <a:avLst/>
                <a:gdLst>
                  <a:gd name="T0" fmla="*/ 0 w 23246"/>
                  <a:gd name="T1" fmla="*/ 0 h 21600"/>
                  <a:gd name="T2" fmla="*/ 3 w 23246"/>
                  <a:gd name="T3" fmla="*/ 2 h 21600"/>
                  <a:gd name="T4" fmla="*/ 0 w 2324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246"/>
                  <a:gd name="T10" fmla="*/ 0 h 21600"/>
                  <a:gd name="T11" fmla="*/ 23246 w 232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246" h="21600" fill="none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</a:path>
                  <a:path w="23246" h="21600" stroke="0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  <a:lnTo>
                      <a:pt x="164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8" name="Object 31"/>
              <p:cNvGraphicFramePr>
                <a:graphicFrameLocks noChangeAspect="1"/>
              </p:cNvGraphicFramePr>
              <p:nvPr/>
            </p:nvGraphicFramePr>
            <p:xfrm>
              <a:off x="4387" y="436"/>
              <a:ext cx="373" cy="290"/>
            </p:xfrm>
            <a:graphic>
              <a:graphicData uri="http://schemas.openxmlformats.org/presentationml/2006/ole">
                <p:oleObj spid="_x0000_s263186" name="Equation" r:id="rId12" imgW="228600" imgH="177480" progId="Equation.DSMT4">
                  <p:embed/>
                </p:oleObj>
              </a:graphicData>
            </a:graphic>
          </p:graphicFrame>
          <p:graphicFrame>
            <p:nvGraphicFramePr>
              <p:cNvPr id="49" name="Object 32"/>
              <p:cNvGraphicFramePr>
                <a:graphicFrameLocks noChangeAspect="1"/>
              </p:cNvGraphicFramePr>
              <p:nvPr/>
            </p:nvGraphicFramePr>
            <p:xfrm>
              <a:off x="4704" y="1162"/>
              <a:ext cx="373" cy="290"/>
            </p:xfrm>
            <a:graphic>
              <a:graphicData uri="http://schemas.openxmlformats.org/presentationml/2006/ole">
                <p:oleObj spid="_x0000_s263187" name="Equation" r:id="rId13" imgW="228600" imgH="17748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698614" y="3005138"/>
          <a:ext cx="1301750" cy="495300"/>
        </p:xfrm>
        <a:graphic>
          <a:graphicData uri="http://schemas.openxmlformats.org/presentationml/2006/ole">
            <p:oleObj spid="_x0000_s263188" name="Equation" r:id="rId14" imgW="431640" imgH="215640" progId="Equation.DSMT4">
              <p:embed/>
            </p:oleObj>
          </a:graphicData>
        </a:graphic>
      </p:graphicFrame>
      <p:sp>
        <p:nvSpPr>
          <p:cNvPr id="5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31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1387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好处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质点速度的方向始终是</a:t>
            </a:r>
            <a:r>
              <a:rPr lang="zh-CN" altLang="en-US" dirty="0" smtClean="0">
                <a:solidFill>
                  <a:srgbClr val="FF0000"/>
                </a:solidFill>
              </a:rPr>
              <a:t>切向    </a:t>
            </a:r>
            <a:r>
              <a:rPr lang="zh-CN" altLang="en-US" dirty="0" smtClean="0">
                <a:solidFill>
                  <a:schemeClr val="tx1"/>
                </a:solidFill>
              </a:rPr>
              <a:t>，沿轨道的切线方向，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不存在“法向速度”，所以分析大为化简，特别是加速度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下面给出加速度表示式（下一页分析）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其中</a:t>
            </a:r>
            <a:r>
              <a:rPr lang="en-US" altLang="zh-CN" dirty="0" smtClean="0">
                <a:solidFill>
                  <a:schemeClr val="tx1"/>
                </a:solidFill>
              </a:rPr>
              <a:t>ρ</a:t>
            </a:r>
            <a:r>
              <a:rPr lang="zh-CN" altLang="en-US" dirty="0" smtClean="0">
                <a:solidFill>
                  <a:schemeClr val="tx1"/>
                </a:solidFill>
              </a:rPr>
              <a:t>为曲率半径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可见只存在由速率变化引起的</a:t>
            </a:r>
            <a:r>
              <a:rPr lang="zh-CN" altLang="en-US" dirty="0" smtClean="0">
                <a:solidFill>
                  <a:srgbClr val="FF0000"/>
                </a:solidFill>
              </a:rPr>
              <a:t>切向加速度</a:t>
            </a:r>
            <a:r>
              <a:rPr lang="zh-CN" altLang="en-US" dirty="0" smtClean="0">
                <a:solidFill>
                  <a:schemeClr val="tx1"/>
                </a:solidFill>
              </a:rPr>
              <a:t>和由方向改变引起的</a:t>
            </a:r>
            <a:r>
              <a:rPr lang="zh-CN" altLang="en-US" dirty="0" smtClean="0">
                <a:solidFill>
                  <a:srgbClr val="FF0000"/>
                </a:solidFill>
              </a:rPr>
              <a:t>法向加速度</a:t>
            </a:r>
            <a:r>
              <a:rPr lang="zh-CN" altLang="en-US" dirty="0" smtClean="0">
                <a:solidFill>
                  <a:schemeClr val="tx1"/>
                </a:solidFill>
              </a:rPr>
              <a:t>，两项，意义明确，通俗易懂。</a:t>
            </a: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4643438" y="1857364"/>
          <a:ext cx="422275" cy="592138"/>
        </p:xfrm>
        <a:graphic>
          <a:graphicData uri="http://schemas.openxmlformats.org/presentationml/2006/ole">
            <p:oleObj spid="_x0000_s281603" name="Equation" r:id="rId4" imgW="126720" imgH="177480" progId="Equation.DSMT4">
              <p:embed/>
            </p:oleObj>
          </a:graphicData>
        </a:graphic>
      </p:graphicFrame>
      <p:graphicFrame>
        <p:nvGraphicFramePr>
          <p:cNvPr id="281613" name="Object 12"/>
          <p:cNvGraphicFramePr>
            <a:graphicFrameLocks noChangeAspect="1"/>
          </p:cNvGraphicFramePr>
          <p:nvPr/>
        </p:nvGraphicFramePr>
        <p:xfrm>
          <a:off x="3775083" y="3714752"/>
          <a:ext cx="1939925" cy="881062"/>
        </p:xfrm>
        <a:graphic>
          <a:graphicData uri="http://schemas.openxmlformats.org/presentationml/2006/ole">
            <p:oleObj spid="_x0000_s281613" name="Equation" r:id="rId5" imgW="977760" imgH="444240" progId="Equation.DSMT4">
              <p:embed/>
            </p:oleObj>
          </a:graphicData>
        </a:graphic>
      </p:graphicFrame>
      <p:sp>
        <p:nvSpPr>
          <p:cNvPr id="40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32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00750" cy="852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单位矢量对时间的微分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加速度分析的</a:t>
            </a:r>
            <a:r>
              <a:rPr lang="zh-CN" altLang="en-US" dirty="0" smtClean="0">
                <a:solidFill>
                  <a:srgbClr val="0070C0"/>
                </a:solidFill>
              </a:rPr>
              <a:t>预备知识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915054" y="1500174"/>
            <a:ext cx="2800350" cy="3954463"/>
            <a:chOff x="6007100" y="1500174"/>
            <a:chExt cx="2800350" cy="3954463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6007100" y="2686037"/>
              <a:ext cx="2755900" cy="2768600"/>
            </a:xfrm>
            <a:custGeom>
              <a:avLst/>
              <a:gdLst>
                <a:gd name="T0" fmla="*/ 0 w 1736"/>
                <a:gd name="T1" fmla="*/ 2768600 h 1744"/>
                <a:gd name="T2" fmla="*/ 223838 w 1736"/>
                <a:gd name="T3" fmla="*/ 1377950 h 1744"/>
                <a:gd name="T4" fmla="*/ 787400 w 1736"/>
                <a:gd name="T5" fmla="*/ 601663 h 1744"/>
                <a:gd name="T6" fmla="*/ 1752600 w 1736"/>
                <a:gd name="T7" fmla="*/ 114300 h 1744"/>
                <a:gd name="T8" fmla="*/ 2755900 w 1736"/>
                <a:gd name="T9" fmla="*/ 0 h 17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6"/>
                <a:gd name="T16" fmla="*/ 0 h 1744"/>
                <a:gd name="T17" fmla="*/ 1736 w 1736"/>
                <a:gd name="T18" fmla="*/ 1744 h 17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6" h="1744">
                  <a:moveTo>
                    <a:pt x="0" y="1744"/>
                  </a:moveTo>
                  <a:cubicBezTo>
                    <a:pt x="25" y="1598"/>
                    <a:pt x="58" y="1095"/>
                    <a:pt x="141" y="868"/>
                  </a:cubicBezTo>
                  <a:cubicBezTo>
                    <a:pt x="224" y="641"/>
                    <a:pt x="336" y="512"/>
                    <a:pt x="496" y="379"/>
                  </a:cubicBezTo>
                  <a:cubicBezTo>
                    <a:pt x="656" y="246"/>
                    <a:pt x="897" y="135"/>
                    <a:pt x="1104" y="72"/>
                  </a:cubicBezTo>
                  <a:cubicBezTo>
                    <a:pt x="1311" y="9"/>
                    <a:pt x="1604" y="15"/>
                    <a:pt x="1736" y="0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804025" y="3227375"/>
              <a:ext cx="1247775" cy="1312862"/>
            </a:xfrm>
            <a:custGeom>
              <a:avLst/>
              <a:gdLst>
                <a:gd name="T0" fmla="*/ 0 w 786"/>
                <a:gd name="T1" fmla="*/ 0 h 827"/>
                <a:gd name="T2" fmla="*/ 1247775 w 786"/>
                <a:gd name="T3" fmla="*/ 1312862 h 827"/>
                <a:gd name="T4" fmla="*/ 0 60000 65536"/>
                <a:gd name="T5" fmla="*/ 0 60000 65536"/>
                <a:gd name="T6" fmla="*/ 0 w 786"/>
                <a:gd name="T7" fmla="*/ 0 h 827"/>
                <a:gd name="T8" fmla="*/ 786 w 786"/>
                <a:gd name="T9" fmla="*/ 827 h 8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6" h="827">
                  <a:moveTo>
                    <a:pt x="0" y="0"/>
                  </a:moveTo>
                  <a:lnTo>
                    <a:pt x="786" y="827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7667625" y="3730612"/>
            <a:ext cx="611188" cy="533400"/>
          </p:xfrm>
          <a:graphic>
            <a:graphicData uri="http://schemas.openxmlformats.org/presentationml/2006/ole">
              <p:oleObj spid="_x0000_s262148" name="Equation" r:id="rId4" imgW="164880" imgH="177480" progId="Equation.DSMT4">
                <p:embed/>
              </p:oleObj>
            </a:graphicData>
          </a:graphic>
        </p:graphicFrame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6804025" y="2082787"/>
              <a:ext cx="1371600" cy="11430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" name="Object 8"/>
            <p:cNvGraphicFramePr>
              <a:graphicFrameLocks noChangeAspect="1"/>
            </p:cNvGraphicFramePr>
            <p:nvPr/>
          </p:nvGraphicFramePr>
          <p:xfrm>
            <a:off x="8243888" y="1643050"/>
            <a:ext cx="563562" cy="533400"/>
          </p:xfrm>
          <a:graphic>
            <a:graphicData uri="http://schemas.openxmlformats.org/presentationml/2006/ole">
              <p:oleObj spid="_x0000_s262149" name="Equation" r:id="rId5" imgW="152280" imgH="177480" progId="Equation.DSMT4">
                <p:embed/>
              </p:oleObj>
            </a:graphicData>
          </a:graphic>
        </p:graphicFrame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6084888" y="2362187"/>
              <a:ext cx="1852612" cy="2419350"/>
              <a:chOff x="3833" y="572"/>
              <a:chExt cx="1167" cy="1524"/>
            </a:xfrm>
          </p:grpSpPr>
          <p:graphicFrame>
            <p:nvGraphicFramePr>
              <p:cNvPr id="15" name="Object 10"/>
              <p:cNvGraphicFramePr>
                <a:graphicFrameLocks noChangeAspect="1"/>
              </p:cNvGraphicFramePr>
              <p:nvPr/>
            </p:nvGraphicFramePr>
            <p:xfrm>
              <a:off x="3833" y="572"/>
              <a:ext cx="296" cy="336"/>
            </p:xfrm>
            <a:graphic>
              <a:graphicData uri="http://schemas.openxmlformats.org/presentationml/2006/ole">
                <p:oleObj spid="_x0000_s262150" name="公式" r:id="rId6" imgW="126720" imgH="177480" progId="Equation.3">
                  <p:embed/>
                </p:oleObj>
              </a:graphicData>
            </a:graphic>
          </p:graphicFrame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3833" y="2024"/>
                <a:ext cx="1167" cy="72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7" name="Object 12"/>
              <p:cNvGraphicFramePr>
                <a:graphicFrameLocks noChangeAspect="1"/>
              </p:cNvGraphicFramePr>
              <p:nvPr/>
            </p:nvGraphicFramePr>
            <p:xfrm>
              <a:off x="4513" y="1752"/>
              <a:ext cx="296" cy="336"/>
            </p:xfrm>
            <a:graphic>
              <a:graphicData uri="http://schemas.openxmlformats.org/presentationml/2006/ole">
                <p:oleObj spid="_x0000_s262151" name="Equation" r:id="rId7" imgW="126720" imgH="177480" progId="Equation.DSMT4">
                  <p:embed/>
                </p:oleObj>
              </a:graphicData>
            </a:graphic>
          </p:graphicFrame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3833" y="920"/>
                <a:ext cx="103" cy="1087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66FF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300788" y="3665525"/>
              <a:ext cx="560387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  <a:sym typeface="Symbol" pitchFamily="18" charset="2"/>
                </a:rPr>
                <a:t>dS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8604250" y="4378312"/>
              <a:ext cx="184150" cy="9461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endParaRPr lang="en-US" altLang="zh-CN">
                <a:solidFill>
                  <a:srgbClr val="006666"/>
                </a:solidFill>
              </a:endParaRPr>
            </a:p>
            <a:p>
              <a:endParaRPr lang="en-US" altLang="zh-CN">
                <a:solidFill>
                  <a:srgbClr val="006666"/>
                </a:solidFill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6443663" y="2773350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006666"/>
                  </a:solidFill>
                </a:rPr>
                <a:t>B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6084888" y="1500174"/>
              <a:ext cx="2579686" cy="3268663"/>
              <a:chOff x="6084888" y="1500174"/>
              <a:chExt cx="2579686" cy="3268663"/>
            </a:xfrm>
          </p:grpSpPr>
          <p:graphicFrame>
            <p:nvGraphicFramePr>
              <p:cNvPr id="23" name="Object 18"/>
              <p:cNvGraphicFramePr>
                <a:graphicFrameLocks noChangeAspect="1"/>
              </p:cNvGraphicFramePr>
              <p:nvPr/>
            </p:nvGraphicFramePr>
            <p:xfrm>
              <a:off x="6084888" y="2362187"/>
              <a:ext cx="469900" cy="533400"/>
            </p:xfrm>
            <a:graphic>
              <a:graphicData uri="http://schemas.openxmlformats.org/presentationml/2006/ole">
                <p:oleObj spid="_x0000_s262152" name="公式" r:id="rId8" imgW="126720" imgH="177480" progId="Equation.3">
                  <p:embed/>
                </p:oleObj>
              </a:graphicData>
            </a:graphic>
          </p:graphicFrame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6811962" y="3286124"/>
                <a:ext cx="1852612" cy="114300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5" name="Object 20"/>
              <p:cNvGraphicFramePr>
                <a:graphicFrameLocks noChangeAspect="1"/>
              </p:cNvGraphicFramePr>
              <p:nvPr/>
            </p:nvGraphicFramePr>
            <p:xfrm>
              <a:off x="7164388" y="4235437"/>
              <a:ext cx="469900" cy="533400"/>
            </p:xfrm>
            <a:graphic>
              <a:graphicData uri="http://schemas.openxmlformats.org/presentationml/2006/ole">
                <p:oleObj spid="_x0000_s262153" name="Equation" r:id="rId9" imgW="126720" imgH="177480" progId="Equation.DSMT4">
                  <p:embed/>
                </p:oleObj>
              </a:graphicData>
            </a:graphic>
          </p:graphicFrame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6765942" y="1500174"/>
                <a:ext cx="163512" cy="1725613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7" name="Group 28"/>
            <p:cNvGrpSpPr>
              <a:grpSpLocks/>
            </p:cNvGrpSpPr>
            <p:nvPr/>
          </p:nvGrpSpPr>
          <p:grpSpPr bwMode="auto">
            <a:xfrm>
              <a:off x="6877050" y="2146287"/>
              <a:ext cx="1182688" cy="1612900"/>
              <a:chOff x="4332" y="436"/>
              <a:chExt cx="745" cy="1016"/>
            </a:xfrm>
          </p:grpSpPr>
          <p:sp>
            <p:nvSpPr>
              <p:cNvPr id="28" name="Arc 29"/>
              <p:cNvSpPr>
                <a:spLocks/>
              </p:cNvSpPr>
              <p:nvPr/>
            </p:nvSpPr>
            <p:spPr bwMode="auto">
              <a:xfrm>
                <a:off x="4332" y="709"/>
                <a:ext cx="226" cy="18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Arc 30"/>
              <p:cNvSpPr>
                <a:spLocks/>
              </p:cNvSpPr>
              <p:nvPr/>
            </p:nvSpPr>
            <p:spPr bwMode="auto">
              <a:xfrm rot="5057365">
                <a:off x="4531" y="1211"/>
                <a:ext cx="243" cy="182"/>
              </a:xfrm>
              <a:custGeom>
                <a:avLst/>
                <a:gdLst>
                  <a:gd name="T0" fmla="*/ 0 w 23246"/>
                  <a:gd name="T1" fmla="*/ 0 h 21600"/>
                  <a:gd name="T2" fmla="*/ 3 w 23246"/>
                  <a:gd name="T3" fmla="*/ 2 h 21600"/>
                  <a:gd name="T4" fmla="*/ 0 w 2324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246"/>
                  <a:gd name="T10" fmla="*/ 0 h 21600"/>
                  <a:gd name="T11" fmla="*/ 23246 w 232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246" h="21600" fill="none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</a:path>
                  <a:path w="23246" h="21600" stroke="0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  <a:lnTo>
                      <a:pt x="164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" name="Object 31"/>
              <p:cNvGraphicFramePr>
                <a:graphicFrameLocks noChangeAspect="1"/>
              </p:cNvGraphicFramePr>
              <p:nvPr/>
            </p:nvGraphicFramePr>
            <p:xfrm>
              <a:off x="4387" y="436"/>
              <a:ext cx="373" cy="290"/>
            </p:xfrm>
            <a:graphic>
              <a:graphicData uri="http://schemas.openxmlformats.org/presentationml/2006/ole">
                <p:oleObj spid="_x0000_s262154" name="Equation" r:id="rId10" imgW="228600" imgH="177480" progId="Equation.DSMT4">
                  <p:embed/>
                </p:oleObj>
              </a:graphicData>
            </a:graphic>
          </p:graphicFrame>
          <p:graphicFrame>
            <p:nvGraphicFramePr>
              <p:cNvPr id="31" name="Object 32"/>
              <p:cNvGraphicFramePr>
                <a:graphicFrameLocks noChangeAspect="1"/>
              </p:cNvGraphicFramePr>
              <p:nvPr/>
            </p:nvGraphicFramePr>
            <p:xfrm>
              <a:off x="4704" y="1162"/>
              <a:ext cx="373" cy="290"/>
            </p:xfrm>
            <a:graphic>
              <a:graphicData uri="http://schemas.openxmlformats.org/presentationml/2006/ole">
                <p:oleObj spid="_x0000_s262155" name="Equation" r:id="rId11" imgW="228600" imgH="17748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81953" name="Object 33"/>
          <p:cNvGraphicFramePr>
            <a:graphicFrameLocks noChangeAspect="1"/>
          </p:cNvGraphicFramePr>
          <p:nvPr/>
        </p:nvGraphicFramePr>
        <p:xfrm>
          <a:off x="1071563" y="2635250"/>
          <a:ext cx="3425825" cy="2681288"/>
        </p:xfrm>
        <a:graphic>
          <a:graphicData uri="http://schemas.openxmlformats.org/presentationml/2006/ole">
            <p:oleObj spid="_x0000_s262157" name="Equation" r:id="rId12" imgW="1206360" imgH="1041120" progId="Equation.DSMT4">
              <p:embed/>
            </p:oleObj>
          </a:graphicData>
        </a:graphic>
      </p:graphicFrame>
      <p:sp>
        <p:nvSpPr>
          <p:cNvPr id="32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33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14866" cy="51387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曲率半径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通过曲线上</a:t>
            </a:r>
            <a:r>
              <a:rPr lang="en-US" altLang="zh-CN" dirty="0" smtClean="0"/>
              <a:t>P</a:t>
            </a:r>
            <a:r>
              <a:rPr lang="zh-CN" altLang="en-US" dirty="0" smtClean="0"/>
              <a:t>点及与其无限邻近的两点所做的内切圆（曲率圆）的半径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</a:t>
            </a:r>
            <a:r>
              <a:rPr lang="zh-CN" altLang="en-US" dirty="0" smtClean="0"/>
              <a:t>令</a:t>
            </a:r>
            <a:r>
              <a:rPr lang="el-GR" altLang="zh-CN" dirty="0" smtClean="0"/>
              <a:t>ρ</a:t>
            </a:r>
            <a:r>
              <a:rPr lang="zh-CN" altLang="en-US" dirty="0" smtClean="0"/>
              <a:t>为曲率半径，则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加速度分析的</a:t>
            </a:r>
            <a:r>
              <a:rPr lang="zh-CN" altLang="en-US" dirty="0" smtClean="0">
                <a:solidFill>
                  <a:srgbClr val="0070C0"/>
                </a:solidFill>
              </a:rPr>
              <a:t>预备知识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1857356" y="4576772"/>
          <a:ext cx="1428760" cy="852492"/>
        </p:xfrm>
        <a:graphic>
          <a:graphicData uri="http://schemas.openxmlformats.org/presentationml/2006/ole">
            <p:oleObj spid="_x0000_s265227" name="Equation" r:id="rId4" imgW="571320" imgH="419040" progId="Equation.DSMT4">
              <p:embed/>
            </p:oleObj>
          </a:graphicData>
        </a:graphic>
      </p:graphicFrame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5292725" y="2101863"/>
            <a:ext cx="3419475" cy="3184525"/>
            <a:chOff x="3334" y="709"/>
            <a:chExt cx="2154" cy="200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334" y="1366"/>
              <a:ext cx="1655" cy="946"/>
            </a:xfrm>
            <a:custGeom>
              <a:avLst/>
              <a:gdLst>
                <a:gd name="T0" fmla="*/ 58 w 1655"/>
                <a:gd name="T1" fmla="*/ 845 h 946"/>
                <a:gd name="T2" fmla="*/ 60 w 1655"/>
                <a:gd name="T3" fmla="*/ 868 h 946"/>
                <a:gd name="T4" fmla="*/ 415 w 1655"/>
                <a:gd name="T5" fmla="*/ 379 h 946"/>
                <a:gd name="T6" fmla="*/ 1023 w 1655"/>
                <a:gd name="T7" fmla="*/ 72 h 946"/>
                <a:gd name="T8" fmla="*/ 1655 w 1655"/>
                <a:gd name="T9" fmla="*/ 0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5"/>
                <a:gd name="T16" fmla="*/ 0 h 946"/>
                <a:gd name="T17" fmla="*/ 1655 w 1655"/>
                <a:gd name="T18" fmla="*/ 946 h 9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5" h="946">
                  <a:moveTo>
                    <a:pt x="58" y="845"/>
                  </a:moveTo>
                  <a:cubicBezTo>
                    <a:pt x="58" y="847"/>
                    <a:pt x="0" y="946"/>
                    <a:pt x="60" y="868"/>
                  </a:cubicBezTo>
                  <a:cubicBezTo>
                    <a:pt x="120" y="790"/>
                    <a:pt x="255" y="512"/>
                    <a:pt x="415" y="379"/>
                  </a:cubicBezTo>
                  <a:cubicBezTo>
                    <a:pt x="575" y="246"/>
                    <a:pt x="816" y="135"/>
                    <a:pt x="1023" y="72"/>
                  </a:cubicBezTo>
                  <a:cubicBezTo>
                    <a:pt x="1230" y="9"/>
                    <a:pt x="1523" y="15"/>
                    <a:pt x="1655" y="0"/>
                  </a:cubicBez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10" y="1797"/>
              <a:ext cx="1018" cy="918"/>
            </a:xfrm>
            <a:custGeom>
              <a:avLst/>
              <a:gdLst>
                <a:gd name="T0" fmla="*/ 0 w 1018"/>
                <a:gd name="T1" fmla="*/ 0 h 918"/>
                <a:gd name="T2" fmla="*/ 1018 w 1018"/>
                <a:gd name="T3" fmla="*/ 918 h 918"/>
                <a:gd name="T4" fmla="*/ 0 60000 65536"/>
                <a:gd name="T5" fmla="*/ 0 60000 65536"/>
                <a:gd name="T6" fmla="*/ 0 w 1018"/>
                <a:gd name="T7" fmla="*/ 0 h 918"/>
                <a:gd name="T8" fmla="*/ 1018 w 1018"/>
                <a:gd name="T9" fmla="*/ 918 h 9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8" h="918">
                  <a:moveTo>
                    <a:pt x="0" y="0"/>
                  </a:moveTo>
                  <a:lnTo>
                    <a:pt x="1018" y="918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flipV="1">
              <a:off x="3665" y="1026"/>
              <a:ext cx="816" cy="76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9" name="Object 9"/>
            <p:cNvGraphicFramePr>
              <a:graphicFrameLocks noChangeAspect="1"/>
            </p:cNvGraphicFramePr>
            <p:nvPr/>
          </p:nvGraphicFramePr>
          <p:xfrm>
            <a:off x="3697" y="1071"/>
            <a:ext cx="444" cy="336"/>
          </p:xfrm>
          <a:graphic>
            <a:graphicData uri="http://schemas.openxmlformats.org/presentationml/2006/ole">
              <p:oleObj spid="_x0000_s265229" name="Equation" r:id="rId5" imgW="190440" imgH="177480" progId="Equation.DSMT4">
                <p:embed/>
              </p:oleObj>
            </a:graphicData>
          </a:graphic>
        </p:graphicFrame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3816" y="1707"/>
              <a:ext cx="892" cy="998"/>
            </a:xfrm>
            <a:custGeom>
              <a:avLst/>
              <a:gdLst>
                <a:gd name="T0" fmla="*/ 0 w 880"/>
                <a:gd name="T1" fmla="*/ 0 h 952"/>
                <a:gd name="T2" fmla="*/ 892 w 880"/>
                <a:gd name="T3" fmla="*/ 998 h 952"/>
                <a:gd name="T4" fmla="*/ 0 60000 65536"/>
                <a:gd name="T5" fmla="*/ 0 60000 65536"/>
                <a:gd name="T6" fmla="*/ 0 w 880"/>
                <a:gd name="T7" fmla="*/ 0 h 952"/>
                <a:gd name="T8" fmla="*/ 880 w 880"/>
                <a:gd name="T9" fmla="*/ 952 h 9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0" h="952">
                  <a:moveTo>
                    <a:pt x="0" y="0"/>
                  </a:moveTo>
                  <a:lnTo>
                    <a:pt x="880" y="952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3801" y="891"/>
              <a:ext cx="1215" cy="807"/>
            </a:xfrm>
            <a:custGeom>
              <a:avLst/>
              <a:gdLst>
                <a:gd name="T0" fmla="*/ 0 w 1215"/>
                <a:gd name="T1" fmla="*/ 807 h 807"/>
                <a:gd name="T2" fmla="*/ 1215 w 1215"/>
                <a:gd name="T3" fmla="*/ 0 h 807"/>
                <a:gd name="T4" fmla="*/ 0 60000 65536"/>
                <a:gd name="T5" fmla="*/ 0 60000 65536"/>
                <a:gd name="T6" fmla="*/ 0 w 1215"/>
                <a:gd name="T7" fmla="*/ 0 h 807"/>
                <a:gd name="T8" fmla="*/ 1215 w 1215"/>
                <a:gd name="T9" fmla="*/ 807 h 80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15" h="807">
                  <a:moveTo>
                    <a:pt x="0" y="807"/>
                  </a:moveTo>
                  <a:lnTo>
                    <a:pt x="1215" y="0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V="1">
              <a:off x="4436" y="890"/>
              <a:ext cx="544" cy="136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4481" y="1072"/>
              <a:ext cx="136" cy="181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V="1">
              <a:off x="4617" y="936"/>
              <a:ext cx="363" cy="272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073" y="1434"/>
              <a:ext cx="45" cy="4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H="1">
              <a:off x="4073" y="2024"/>
              <a:ext cx="45" cy="91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7" name="Object 17"/>
            <p:cNvGraphicFramePr>
              <a:graphicFrameLocks noChangeAspect="1"/>
            </p:cNvGraphicFramePr>
            <p:nvPr/>
          </p:nvGraphicFramePr>
          <p:xfrm>
            <a:off x="4118" y="1752"/>
            <a:ext cx="390" cy="303"/>
          </p:xfrm>
          <a:graphic>
            <a:graphicData uri="http://schemas.openxmlformats.org/presentationml/2006/ole">
              <p:oleObj spid="_x0000_s265230" name="Equation" r:id="rId6" imgW="228600" imgH="177480" progId="Equation.DSMT4">
                <p:embed/>
              </p:oleObj>
            </a:graphicData>
          </a:graphic>
        </p:graphicFrame>
        <p:graphicFrame>
          <p:nvGraphicFramePr>
            <p:cNvPr id="48" name="Object 18"/>
            <p:cNvGraphicFramePr>
              <a:graphicFrameLocks noChangeAspect="1"/>
            </p:cNvGraphicFramePr>
            <p:nvPr/>
          </p:nvGraphicFramePr>
          <p:xfrm>
            <a:off x="3937" y="2251"/>
            <a:ext cx="260" cy="281"/>
          </p:xfrm>
          <a:graphic>
            <a:graphicData uri="http://schemas.openxmlformats.org/presentationml/2006/ole">
              <p:oleObj spid="_x0000_s265231" name="Equation" r:id="rId7" imgW="152280" imgH="164880" progId="Equation.DSMT4">
                <p:embed/>
              </p:oleObj>
            </a:graphicData>
          </a:graphic>
        </p:graphicFrame>
        <p:graphicFrame>
          <p:nvGraphicFramePr>
            <p:cNvPr id="49" name="Object 19"/>
            <p:cNvGraphicFramePr>
              <a:graphicFrameLocks noChangeAspect="1"/>
            </p:cNvGraphicFramePr>
            <p:nvPr/>
          </p:nvGraphicFramePr>
          <p:xfrm>
            <a:off x="5125" y="1026"/>
            <a:ext cx="363" cy="299"/>
          </p:xfrm>
          <a:graphic>
            <a:graphicData uri="http://schemas.openxmlformats.org/presentationml/2006/ole">
              <p:oleObj spid="_x0000_s265232" name="Equation" r:id="rId8" imgW="215640" imgH="177480" progId="Equation.DSMT4">
                <p:embed/>
              </p:oleObj>
            </a:graphicData>
          </a:graphic>
        </p:graphicFrame>
        <p:graphicFrame>
          <p:nvGraphicFramePr>
            <p:cNvPr id="50" name="Object 20"/>
            <p:cNvGraphicFramePr>
              <a:graphicFrameLocks noChangeAspect="1"/>
            </p:cNvGraphicFramePr>
            <p:nvPr/>
          </p:nvGraphicFramePr>
          <p:xfrm>
            <a:off x="3742" y="709"/>
            <a:ext cx="513" cy="299"/>
          </p:xfrm>
          <a:graphic>
            <a:graphicData uri="http://schemas.openxmlformats.org/presentationml/2006/ole">
              <p:oleObj spid="_x0000_s265233" name="Equation" r:id="rId9" imgW="304560" imgH="177480" progId="Equation.DSMT4">
                <p:embed/>
              </p:oleObj>
            </a:graphicData>
          </a:graphic>
        </p:graphicFrame>
        <p:sp>
          <p:nvSpPr>
            <p:cNvPr id="51" name="Line 21"/>
            <p:cNvSpPr>
              <a:spLocks noChangeShapeType="1"/>
            </p:cNvSpPr>
            <p:nvPr/>
          </p:nvSpPr>
          <p:spPr bwMode="auto">
            <a:xfrm flipH="1" flipV="1">
              <a:off x="4150" y="981"/>
              <a:ext cx="363" cy="181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>
              <a:off x="4740" y="1162"/>
              <a:ext cx="408" cy="45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3334" y="1389"/>
              <a:ext cx="369" cy="343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</a:rPr>
                <a:t>dS</a:t>
              </a:r>
            </a:p>
          </p:txBody>
        </p:sp>
      </p:grpSp>
      <p:sp>
        <p:nvSpPr>
          <p:cNvPr id="27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34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3643338" cy="15001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见右侧，最终</a:t>
            </a: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加速度表达式的推导</a:t>
            </a:r>
            <a:endParaRPr lang="zh-CN" altLang="en-US" dirty="0"/>
          </a:p>
        </p:txBody>
      </p:sp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2246267" y="1504938"/>
          <a:ext cx="1428760" cy="852492"/>
        </p:xfrm>
        <a:graphic>
          <a:graphicData uri="http://schemas.openxmlformats.org/presentationml/2006/ole">
            <p:oleObj spid="_x0000_s279554" name="Equation" r:id="rId4" imgW="571320" imgH="419040" progId="Equation.DSMT4">
              <p:embed/>
            </p:oleObj>
          </a:graphicData>
        </a:graphic>
      </p:graphicFrame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928662" y="3714752"/>
          <a:ext cx="1939925" cy="881062"/>
        </p:xfrm>
        <a:graphic>
          <a:graphicData uri="http://schemas.openxmlformats.org/presentationml/2006/ole">
            <p:oleObj spid="_x0000_s279555" name="Equation" r:id="rId5" imgW="977760" imgH="444240" progId="Equation.DSMT4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42910" y="1558929"/>
          <a:ext cx="1301750" cy="566738"/>
        </p:xfrm>
        <a:graphic>
          <a:graphicData uri="http://schemas.openxmlformats.org/presentationml/2006/ole">
            <p:oleObj spid="_x0000_s279561" name="Equation" r:id="rId6" imgW="431640" imgH="215640" progId="Equation.DSMT4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572029" y="1500174"/>
          <a:ext cx="3214681" cy="4214843"/>
        </p:xfrm>
        <a:graphic>
          <a:graphicData uri="http://schemas.openxmlformats.org/presentationml/2006/ole">
            <p:oleObj spid="_x0000_s279562" name="Equation" r:id="rId7" imgW="1346040" imgH="2425680" progId="Equation.DSMT4">
              <p:embed/>
            </p:oleObj>
          </a:graphicData>
        </a:graphic>
      </p:graphicFrame>
      <p:sp>
        <p:nvSpPr>
          <p:cNvPr id="2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35</a:t>
            </a:fld>
            <a:endParaRPr lang="en-US" altLang="zh-CN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86808" cy="5143536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 smtClean="0"/>
              <a:t>切向加速度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反映速度大小的变化，一般不为常量；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 smtClean="0"/>
              <a:t>法向加速度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反映速度方向的变化，速度大小可</a:t>
            </a:r>
            <a:r>
              <a:rPr lang="zh-CN" altLang="zh-CN" dirty="0" smtClean="0"/>
              <a:t>变或不变。</a:t>
            </a:r>
            <a:endParaRPr lang="zh-CN" altLang="en-US" dirty="0" smtClean="0">
              <a:ea typeface="创艺简魏碑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自然坐标系中的加速度</a:t>
            </a:r>
            <a:endParaRPr lang="zh-CN" altLang="en-US" dirty="0"/>
          </a:p>
        </p:txBody>
      </p:sp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6643702" y="285728"/>
          <a:ext cx="1939925" cy="881062"/>
        </p:xfrm>
        <a:graphic>
          <a:graphicData uri="http://schemas.openxmlformats.org/presentationml/2006/ole">
            <p:oleObj spid="_x0000_s283651" name="Equation" r:id="rId4" imgW="977760" imgH="444240" progId="Equation.DSMT4">
              <p:embed/>
            </p:oleObj>
          </a:graphicData>
        </a:graphic>
      </p:graphicFrame>
      <p:sp>
        <p:nvSpPr>
          <p:cNvPr id="2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2357422" y="2357430"/>
          <a:ext cx="3009989" cy="1101725"/>
        </p:xfrm>
        <a:graphic>
          <a:graphicData uri="http://schemas.openxmlformats.org/presentationml/2006/ole">
            <p:oleObj spid="_x0000_s283654" name="Equation" r:id="rId5" imgW="939600" imgH="393480" progId="Equation.DSMT4">
              <p:embed/>
            </p:oleObj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2428860" y="4643446"/>
          <a:ext cx="3012061" cy="1201751"/>
        </p:xfrm>
        <a:graphic>
          <a:graphicData uri="http://schemas.openxmlformats.org/presentationml/2006/ole">
            <p:oleObj spid="_x0000_s283655" name="Equation" r:id="rId6" imgW="965160" imgH="444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36</a:t>
            </a:fld>
            <a:endParaRPr lang="en-US" altLang="zh-CN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/>
              <a:t>自然坐标系与极坐标系的对比</a:t>
            </a:r>
            <a:endParaRPr lang="zh-CN" altLang="en-US" dirty="0"/>
          </a:p>
        </p:txBody>
      </p:sp>
      <p:sp>
        <p:nvSpPr>
          <p:cNvPr id="2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675188" y="5492047"/>
            <a:ext cx="3640138" cy="10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62000" eaLnBrk="0" hangingPunct="0">
              <a:spcBef>
                <a:spcPct val="20000"/>
              </a:spcBef>
            </a:pPr>
            <a:endParaRPr lang="zh-CN" altLang="zh-CN" b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627313" y="5492047"/>
            <a:ext cx="2047875" cy="10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62000" eaLnBrk="0" hangingPunct="0">
              <a:spcBef>
                <a:spcPct val="20000"/>
              </a:spcBef>
            </a:pPr>
            <a:endParaRPr lang="zh-CN" altLang="zh-CN" b="0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42964" y="1214422"/>
            <a:ext cx="7786688" cy="5149794"/>
            <a:chOff x="539750" y="1214422"/>
            <a:chExt cx="7786688" cy="5149794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675188" y="4536655"/>
              <a:ext cx="3640138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627313" y="4536655"/>
              <a:ext cx="204787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09600" y="4536655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径向加速度：</a:t>
              </a: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643438" y="3554632"/>
              <a:ext cx="3640138" cy="98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2627313" y="3554632"/>
              <a:ext cx="2047875" cy="98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609600" y="3706097"/>
              <a:ext cx="1511300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速　度：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4675188" y="2798974"/>
              <a:ext cx="3640138" cy="75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2627313" y="2950439"/>
              <a:ext cx="1871663" cy="60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82625" y="2875539"/>
              <a:ext cx="1439863" cy="529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位　移：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675188" y="2169814"/>
              <a:ext cx="3640138" cy="629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627313" y="2169814"/>
              <a:ext cx="2047875" cy="629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39750" y="2196445"/>
              <a:ext cx="1727200" cy="527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位　矢：</a:t>
              </a: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4675188" y="1214422"/>
              <a:ext cx="3640138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b="0">
                  <a:latin typeface="方正姚体" pitchFamily="2" charset="-122"/>
                  <a:ea typeface="方正姚体" pitchFamily="2" charset="-122"/>
                </a:rPr>
                <a:t>自然坐标系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690688" y="1214422"/>
              <a:ext cx="204787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b="0">
                  <a:latin typeface="方正姚体" pitchFamily="2" charset="-122"/>
                  <a:ea typeface="方正姚体" pitchFamily="2" charset="-122"/>
                </a:rPr>
                <a:t>极坐标系</a:t>
              </a: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11188" y="1214422"/>
              <a:ext cx="77041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622300" y="2121545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611188" y="2798974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611188" y="3554632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11188" y="1214422"/>
              <a:ext cx="0" cy="5133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4641850" y="1232731"/>
              <a:ext cx="1588" cy="513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8315325" y="1214422"/>
              <a:ext cx="0" cy="5133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11188" y="4536655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graphicFrame>
          <p:nvGraphicFramePr>
            <p:cNvPr id="39" name="Object 34"/>
            <p:cNvGraphicFramePr>
              <a:graphicFrameLocks noChangeAspect="1"/>
            </p:cNvGraphicFramePr>
            <p:nvPr/>
          </p:nvGraphicFramePr>
          <p:xfrm>
            <a:off x="2122488" y="2875539"/>
            <a:ext cx="2233613" cy="550931"/>
          </p:xfrm>
          <a:graphic>
            <a:graphicData uri="http://schemas.openxmlformats.org/presentationml/2006/ole">
              <p:oleObj spid="_x0000_s285701" name="Equation" r:id="rId4" imgW="1079280" imgH="253800" progId="Equation.DSMT4">
                <p:embed/>
              </p:oleObj>
            </a:graphicData>
          </a:graphic>
        </p:graphicFrame>
        <p:graphicFrame>
          <p:nvGraphicFramePr>
            <p:cNvPr id="40" name="Object 42"/>
            <p:cNvGraphicFramePr>
              <a:graphicFrameLocks noChangeAspect="1"/>
            </p:cNvGraphicFramePr>
            <p:nvPr/>
          </p:nvGraphicFramePr>
          <p:xfrm>
            <a:off x="2195513" y="2271345"/>
            <a:ext cx="1655763" cy="529294"/>
          </p:xfrm>
          <a:graphic>
            <a:graphicData uri="http://schemas.openxmlformats.org/presentationml/2006/ole">
              <p:oleObj spid="_x0000_s285702" name="Equation" r:id="rId5" imgW="749160" imgH="228600" progId="Equation.DSMT4">
                <p:embed/>
              </p:oleObj>
            </a:graphicData>
          </a:graphic>
        </p:graphicFrame>
        <p:graphicFrame>
          <p:nvGraphicFramePr>
            <p:cNvPr id="41" name="Object 44"/>
            <p:cNvGraphicFramePr>
              <a:graphicFrameLocks noChangeAspect="1"/>
            </p:cNvGraphicFramePr>
            <p:nvPr/>
          </p:nvGraphicFramePr>
          <p:xfrm>
            <a:off x="2195513" y="3629532"/>
            <a:ext cx="1873250" cy="770638"/>
          </p:xfrm>
          <a:graphic>
            <a:graphicData uri="http://schemas.openxmlformats.org/presentationml/2006/ole">
              <p:oleObj spid="_x0000_s285703" name="Equation" r:id="rId6" imgW="1002960" imgH="393480" progId="Equation.DSMT4">
                <p:embed/>
              </p:oleObj>
            </a:graphicData>
          </a:graphic>
        </p:graphicFrame>
        <p:graphicFrame>
          <p:nvGraphicFramePr>
            <p:cNvPr id="42" name="Object 45"/>
            <p:cNvGraphicFramePr>
              <a:graphicFrameLocks noChangeAspect="1"/>
            </p:cNvGraphicFramePr>
            <p:nvPr/>
          </p:nvGraphicFramePr>
          <p:xfrm>
            <a:off x="2268538" y="4536655"/>
            <a:ext cx="2303463" cy="962049"/>
          </p:xfrm>
          <a:graphic>
            <a:graphicData uri="http://schemas.openxmlformats.org/presentationml/2006/ole">
              <p:oleObj spid="_x0000_s285704" name="Equation" r:id="rId7" imgW="965160" imgH="419040" progId="Equation.DSMT4">
                <p:embed/>
              </p:oleObj>
            </a:graphicData>
          </a:graphic>
        </p:graphicFrame>
        <p:graphicFrame>
          <p:nvGraphicFramePr>
            <p:cNvPr id="43" name="Object 46"/>
            <p:cNvGraphicFramePr>
              <a:graphicFrameLocks noChangeAspect="1"/>
            </p:cNvGraphicFramePr>
            <p:nvPr/>
          </p:nvGraphicFramePr>
          <p:xfrm>
            <a:off x="2339975" y="5367213"/>
            <a:ext cx="2303463" cy="837216"/>
          </p:xfrm>
          <a:graphic>
            <a:graphicData uri="http://schemas.openxmlformats.org/presentationml/2006/ole">
              <p:oleObj spid="_x0000_s285705" name="Equation" r:id="rId8" imgW="1041120" imgH="393480" progId="Equation.DSMT4">
                <p:embed/>
              </p:oleObj>
            </a:graphicData>
          </a:graphic>
        </p:graphicFrame>
        <p:graphicFrame>
          <p:nvGraphicFramePr>
            <p:cNvPr id="44" name="Object 47"/>
            <p:cNvGraphicFramePr>
              <a:graphicFrameLocks noChangeAspect="1"/>
            </p:cNvGraphicFramePr>
            <p:nvPr/>
          </p:nvGraphicFramePr>
          <p:xfrm>
            <a:off x="6443663" y="3780997"/>
            <a:ext cx="1176338" cy="579227"/>
          </p:xfrm>
          <a:graphic>
            <a:graphicData uri="http://schemas.openxmlformats.org/presentationml/2006/ole">
              <p:oleObj spid="_x0000_s285706" name="Equation" r:id="rId9" imgW="469800" imgH="253800" progId="Equation.DSMT4">
                <p:embed/>
              </p:oleObj>
            </a:graphicData>
          </a:graphic>
        </p:graphicFrame>
        <p:graphicFrame>
          <p:nvGraphicFramePr>
            <p:cNvPr id="45" name="Object 48"/>
            <p:cNvGraphicFramePr>
              <a:graphicFrameLocks noChangeAspect="1"/>
            </p:cNvGraphicFramePr>
            <p:nvPr/>
          </p:nvGraphicFramePr>
          <p:xfrm>
            <a:off x="6442075" y="4686455"/>
            <a:ext cx="1800225" cy="785618"/>
          </p:xfrm>
          <a:graphic>
            <a:graphicData uri="http://schemas.openxmlformats.org/presentationml/2006/ole">
              <p:oleObj spid="_x0000_s285707" name="Equation" r:id="rId10" imgW="761760" imgH="431640" progId="Equation.DSMT4">
                <p:embed/>
              </p:oleObj>
            </a:graphicData>
          </a:graphic>
        </p:graphicFrame>
        <p:graphicFrame>
          <p:nvGraphicFramePr>
            <p:cNvPr id="46" name="Object 49"/>
            <p:cNvGraphicFramePr>
              <a:graphicFrameLocks noChangeAspect="1"/>
            </p:cNvGraphicFramePr>
            <p:nvPr/>
          </p:nvGraphicFramePr>
          <p:xfrm>
            <a:off x="6586538" y="5442114"/>
            <a:ext cx="1655763" cy="817243"/>
          </p:xfrm>
          <a:graphic>
            <a:graphicData uri="http://schemas.openxmlformats.org/presentationml/2006/ole">
              <p:oleObj spid="_x0000_s285708" name="Equation" r:id="rId11" imgW="698400" imgH="444240" progId="Equation.DSMT4">
                <p:embed/>
              </p:oleObj>
            </a:graphicData>
          </a:graphic>
        </p:graphicFrame>
        <p:graphicFrame>
          <p:nvGraphicFramePr>
            <p:cNvPr id="47" name="Object 50"/>
            <p:cNvGraphicFramePr>
              <a:graphicFrameLocks noChangeAspect="1"/>
            </p:cNvGraphicFramePr>
            <p:nvPr/>
          </p:nvGraphicFramePr>
          <p:xfrm>
            <a:off x="6238901" y="2195513"/>
            <a:ext cx="1690687" cy="652462"/>
          </p:xfrm>
          <a:graphic>
            <a:graphicData uri="http://schemas.openxmlformats.org/presentationml/2006/ole">
              <p:oleObj spid="_x0000_s285709" name="Equation" r:id="rId12" imgW="901440" imgH="330120" progId="Equation.DSMT4">
                <p:embed/>
              </p:oleObj>
            </a:graphicData>
          </a:graphic>
        </p:graphicFrame>
        <p:graphicFrame>
          <p:nvGraphicFramePr>
            <p:cNvPr id="48" name="Object 51"/>
            <p:cNvGraphicFramePr>
              <a:graphicFrameLocks noChangeAspect="1"/>
            </p:cNvGraphicFramePr>
            <p:nvPr/>
          </p:nvGraphicFramePr>
          <p:xfrm>
            <a:off x="6300813" y="2798763"/>
            <a:ext cx="1914525" cy="725487"/>
          </p:xfrm>
          <a:graphic>
            <a:graphicData uri="http://schemas.openxmlformats.org/presentationml/2006/ole">
              <p:oleObj spid="_x0000_s285710" name="Equation" r:id="rId13" imgW="914400" imgH="330120" progId="Equation.DSMT4">
                <p:embed/>
              </p:oleObj>
            </a:graphicData>
          </a:graphic>
        </p:graphicFrame>
        <p:sp>
          <p:nvSpPr>
            <p:cNvPr id="49" name="Rectangle 53"/>
            <p:cNvSpPr>
              <a:spLocks noChangeArrowheads="1"/>
            </p:cNvSpPr>
            <p:nvPr/>
          </p:nvSpPr>
          <p:spPr bwMode="auto">
            <a:xfrm>
              <a:off x="609600" y="5290649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横向加速度：</a:t>
              </a: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4714875" y="3706097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速　度：</a:t>
              </a:r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4641850" y="4536655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切向加速度：</a:t>
              </a:r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4667239" y="5367213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法向加速度：</a:t>
              </a:r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>
              <a:off x="611188" y="6349236"/>
              <a:ext cx="77041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4714876" y="2143116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 smtClean="0">
                  <a:latin typeface="方正姚体" pitchFamily="2" charset="-122"/>
                  <a:ea typeface="方正姚体" pitchFamily="2" charset="-122"/>
                </a:rPr>
                <a:t>路　程：</a:t>
              </a:r>
              <a:endParaRPr lang="zh-CN" altLang="en-US" sz="2400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14876" y="2857496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 smtClean="0">
                  <a:latin typeface="方正姚体" pitchFamily="2" charset="-122"/>
                  <a:ea typeface="方正姚体" pitchFamily="2" charset="-122"/>
                </a:rPr>
                <a:t>速　率：</a:t>
              </a:r>
              <a:endParaRPr lang="zh-CN" altLang="en-US" sz="2400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37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714348" y="1290638"/>
            <a:ext cx="4929222" cy="17811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切向加速度等于零，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法向加速度只改变运动的方向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chemeClr val="accent2"/>
                </a:solidFill>
              </a:rPr>
              <a:t>自然坐标系中的</a:t>
            </a:r>
            <a:r>
              <a:rPr lang="zh-CN" altLang="zh-CN" dirty="0" smtClean="0">
                <a:solidFill>
                  <a:srgbClr val="0070C0"/>
                </a:solidFill>
              </a:rPr>
              <a:t>匀速（率）圆周运动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2" name="组合 16"/>
          <p:cNvGrpSpPr/>
          <p:nvPr/>
        </p:nvGrpSpPr>
        <p:grpSpPr>
          <a:xfrm>
            <a:off x="6000760" y="1357298"/>
            <a:ext cx="2786082" cy="2857520"/>
            <a:chOff x="6000760" y="1357298"/>
            <a:chExt cx="2786082" cy="28575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547818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479680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840043"/>
            <a:ext cx="723900" cy="663575"/>
          </p:xfrm>
          <a:graphic>
            <a:graphicData uri="http://schemas.openxmlformats.org/presentationml/2006/ole">
              <p:oleObj spid="_x0000_s287746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66013" y="1974850"/>
            <a:ext cx="650875" cy="723900"/>
          </p:xfrm>
          <a:graphic>
            <a:graphicData uri="http://schemas.openxmlformats.org/presentationml/2006/ole">
              <p:oleObj spid="_x0000_s287747" name="Equation" r:id="rId5" imgW="114120" imgH="12672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971668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6727" name="Object 10"/>
            <p:cNvGraphicFramePr>
              <a:graphicFrameLocks noChangeAspect="1"/>
            </p:cNvGraphicFramePr>
            <p:nvPr/>
          </p:nvGraphicFramePr>
          <p:xfrm>
            <a:off x="8105804" y="1357298"/>
            <a:ext cx="681038" cy="636587"/>
          </p:xfrm>
          <a:graphic>
            <a:graphicData uri="http://schemas.openxmlformats.org/presentationml/2006/ole">
              <p:oleObj spid="_x0000_s287748" name="Equation" r:id="rId6" imgW="190440" imgH="177480" progId="Equation.DSMT4">
                <p:embed/>
              </p:oleObj>
            </a:graphicData>
          </a:graphic>
        </p:graphicFrame>
        <p:graphicFrame>
          <p:nvGraphicFramePr>
            <p:cNvPr id="286728" name="Object 13"/>
            <p:cNvGraphicFramePr>
              <a:graphicFrameLocks noChangeAspect="1"/>
            </p:cNvGraphicFramePr>
            <p:nvPr/>
          </p:nvGraphicFramePr>
          <p:xfrm>
            <a:off x="7858148" y="2786058"/>
            <a:ext cx="320675" cy="449262"/>
          </p:xfrm>
          <a:graphic>
            <a:graphicData uri="http://schemas.openxmlformats.org/presentationml/2006/ole">
              <p:oleObj spid="_x0000_s287749" name="Equation" r:id="rId7" imgW="126720" imgH="177480" progId="Equation.DSMT4">
                <p:embed/>
              </p:oleObj>
            </a:graphicData>
          </a:graphic>
        </p:graphicFrame>
      </p:grp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285852" y="3429000"/>
          <a:ext cx="2201863" cy="608013"/>
        </p:xfrm>
        <a:graphic>
          <a:graphicData uri="http://schemas.openxmlformats.org/presentationml/2006/ole">
            <p:oleObj spid="_x0000_s287750" name="Equation" r:id="rId8" imgW="825480" imgH="228600" progId="Equation.DSMT4">
              <p:embed/>
            </p:oleObj>
          </a:graphicData>
        </a:graphic>
      </p:graphicFrame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339866" y="4500570"/>
          <a:ext cx="5589588" cy="1100138"/>
        </p:xfrm>
        <a:graphic>
          <a:graphicData uri="http://schemas.openxmlformats.org/presentationml/2006/ole">
            <p:oleObj spid="_x0000_s287751" name="Equation" r:id="rId9" imgW="185400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38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714348" y="1290638"/>
            <a:ext cx="4929222" cy="14239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切向加速度只改变速率大小，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法向加速度只改变运动的方向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8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defTabSz="762000"/>
            <a:r>
              <a:rPr lang="zh-CN" altLang="en-US" dirty="0" smtClean="0">
                <a:solidFill>
                  <a:schemeClr val="accent2"/>
                </a:solidFill>
              </a:rPr>
              <a:t>自然坐标系中的</a:t>
            </a:r>
            <a:r>
              <a:rPr lang="zh-CN" altLang="zh-CN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</a:t>
            </a:r>
            <a:r>
              <a:rPr lang="zh-CN" altLang="zh-CN" dirty="0" smtClean="0">
                <a:solidFill>
                  <a:srgbClr val="0070C0"/>
                </a:solidFill>
              </a:rPr>
              <a:t>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000760" y="1357298"/>
            <a:ext cx="2786082" cy="2857520"/>
            <a:chOff x="6000760" y="1357298"/>
            <a:chExt cx="2786082" cy="28575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547818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479680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840043"/>
            <a:ext cx="723900" cy="663575"/>
          </p:xfrm>
          <a:graphic>
            <a:graphicData uri="http://schemas.openxmlformats.org/presentationml/2006/ole">
              <p:oleObj spid="_x0000_s286722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66013" y="1974850"/>
            <a:ext cx="650875" cy="723900"/>
          </p:xfrm>
          <a:graphic>
            <a:graphicData uri="http://schemas.openxmlformats.org/presentationml/2006/ole">
              <p:oleObj spid="_x0000_s286723" name="Equation" r:id="rId5" imgW="114120" imgH="12672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971668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6727" name="Object 10"/>
            <p:cNvGraphicFramePr>
              <a:graphicFrameLocks noChangeAspect="1"/>
            </p:cNvGraphicFramePr>
            <p:nvPr/>
          </p:nvGraphicFramePr>
          <p:xfrm>
            <a:off x="8105804" y="1357298"/>
            <a:ext cx="681038" cy="636587"/>
          </p:xfrm>
          <a:graphic>
            <a:graphicData uri="http://schemas.openxmlformats.org/presentationml/2006/ole">
              <p:oleObj spid="_x0000_s286727" name="Equation" r:id="rId6" imgW="190440" imgH="177480" progId="Equation.DSMT4">
                <p:embed/>
              </p:oleObj>
            </a:graphicData>
          </a:graphic>
        </p:graphicFrame>
        <p:graphicFrame>
          <p:nvGraphicFramePr>
            <p:cNvPr id="286728" name="Object 13"/>
            <p:cNvGraphicFramePr>
              <a:graphicFrameLocks noChangeAspect="1"/>
            </p:cNvGraphicFramePr>
            <p:nvPr/>
          </p:nvGraphicFramePr>
          <p:xfrm>
            <a:off x="7858148" y="2786058"/>
            <a:ext cx="320675" cy="449262"/>
          </p:xfrm>
          <a:graphic>
            <a:graphicData uri="http://schemas.openxmlformats.org/presentationml/2006/ole">
              <p:oleObj spid="_x0000_s286728" name="Equation" r:id="rId7" imgW="126720" imgH="177480" progId="Equation.DSMT4">
                <p:embed/>
              </p:oleObj>
            </a:graphicData>
          </a:graphic>
        </p:graphicFrame>
      </p:grp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331913" y="3500438"/>
          <a:ext cx="2605087" cy="666750"/>
        </p:xfrm>
        <a:graphic>
          <a:graphicData uri="http://schemas.openxmlformats.org/presentationml/2006/ole">
            <p:oleObj spid="_x0000_s286731" name="Equation" r:id="rId8" imgW="863280" imgH="253800" progId="Equation.DSMT4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1331913" y="4686316"/>
          <a:ext cx="6318250" cy="1100138"/>
        </p:xfrm>
        <a:graphic>
          <a:graphicData uri="http://schemas.openxmlformats.org/presentationml/2006/ole">
            <p:oleObj spid="_x0000_s286732" name="Equation" r:id="rId9" imgW="209520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基本概念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参照系：一个参照系相对于另一个参照系不一定是“静止的”；</a:t>
            </a:r>
            <a:endParaRPr lang="en-US" altLang="zh-CN" sz="24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坐标系：直角坐标系、极坐标系和自然坐标系</a:t>
            </a:r>
            <a:endParaRPr lang="en-US" altLang="zh-CN" sz="24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轨道，轨迹：可由关于参数</a:t>
            </a:r>
            <a:r>
              <a:rPr lang="en-US" altLang="zh-CN" sz="2400" dirty="0" smtClean="0"/>
              <a:t>t</a:t>
            </a:r>
            <a:r>
              <a:rPr lang="zh-CN" altLang="en-US" sz="2400" dirty="0" smtClean="0"/>
              <a:t>的方程组给出，消去</a:t>
            </a:r>
            <a:r>
              <a:rPr lang="en-US" altLang="zh-CN" sz="2400" dirty="0" smtClean="0"/>
              <a:t>t</a:t>
            </a:r>
            <a:r>
              <a:rPr lang="zh-CN" altLang="en-US" sz="2400" dirty="0" smtClean="0"/>
              <a:t>得到轨道方程</a:t>
            </a:r>
            <a:endParaRPr lang="zh-CN" altLang="en-US" sz="2400" dirty="0"/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-71462"/>
            <a:ext cx="8301038" cy="1700202"/>
          </a:xfrm>
        </p:spPr>
        <p:txBody>
          <a:bodyPr/>
          <a:lstStyle/>
          <a:p>
            <a:r>
              <a:rPr lang="zh-CN" altLang="en-US" sz="2800" noProof="1" smtClean="0"/>
              <a:t>例</a:t>
            </a:r>
            <a:r>
              <a:rPr lang="en-US" altLang="zh-CN" sz="2800" dirty="0" smtClean="0"/>
              <a:t>2.6</a:t>
            </a:r>
            <a:r>
              <a:rPr lang="zh-CN" altLang="en-US" sz="2800" dirty="0" smtClean="0"/>
              <a:t>　一根细棒在水平面内以恒定角速度</a:t>
            </a:r>
            <a:r>
              <a:rPr lang="en-US" altLang="zh-CN" sz="2800" i="1" dirty="0" smtClean="0"/>
              <a:t>ω</a:t>
            </a:r>
            <a:r>
              <a:rPr lang="zh-CN" altLang="en-US" sz="2800" dirty="0" smtClean="0"/>
              <a:t>绕棒的顶点</a:t>
            </a:r>
            <a:r>
              <a:rPr lang="en-US" altLang="zh-CN" sz="2800" i="1" dirty="0" smtClean="0"/>
              <a:t>O</a:t>
            </a:r>
            <a:r>
              <a:rPr lang="zh-CN" altLang="en-US" sz="2800" dirty="0" smtClean="0"/>
              <a:t>旋转，一只蚂蚁从</a:t>
            </a:r>
            <a:r>
              <a:rPr lang="en-US" altLang="zh-CN" sz="2800" i="1" dirty="0" smtClean="0"/>
              <a:t>t </a:t>
            </a:r>
            <a:r>
              <a:rPr lang="en-US" altLang="zh-CN" sz="2800" dirty="0" smtClean="0"/>
              <a:t>= 0</a:t>
            </a:r>
            <a:r>
              <a:rPr lang="zh-CN" altLang="en-US" sz="2800" dirty="0" smtClean="0"/>
              <a:t>时刻开始从</a:t>
            </a:r>
            <a:r>
              <a:rPr lang="en-US" altLang="zh-CN" sz="2800" i="1" dirty="0" smtClean="0"/>
              <a:t>O</a:t>
            </a:r>
            <a:r>
              <a:rPr lang="zh-CN" altLang="en-US" sz="2800" dirty="0" smtClean="0"/>
              <a:t>点出发并以恒定的速率</a:t>
            </a:r>
            <a:r>
              <a:rPr lang="en-US" altLang="zh-CN" sz="2800" i="1" dirty="0" smtClean="0"/>
              <a:t>u</a:t>
            </a:r>
            <a:r>
              <a:rPr lang="zh-CN" altLang="en-US" sz="2800" dirty="0" smtClean="0"/>
              <a:t>沿细棒向外爬行，求蚂蚁的速度。</a:t>
            </a:r>
            <a:endParaRPr lang="zh-CN" altLang="en-US" sz="2800" noProof="1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483859" y="2786058"/>
            <a:ext cx="8160107" cy="3571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解：蚂蚁离极点</a:t>
            </a:r>
            <a:r>
              <a:rPr lang="en-US" altLang="zh-CN" dirty="0" smtClean="0"/>
              <a:t>O</a:t>
            </a:r>
            <a:r>
              <a:rPr lang="zh-CN" altLang="en-US" dirty="0" smtClean="0"/>
              <a:t>的距离就是</a:t>
            </a:r>
            <a:r>
              <a:rPr lang="en-US" altLang="zh-CN" dirty="0" smtClean="0"/>
              <a:t>r</a:t>
            </a:r>
            <a:r>
              <a:rPr lang="zh-CN" altLang="en-US" dirty="0" smtClean="0"/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由于蚂蚁沿棒以</a:t>
            </a:r>
            <a:r>
              <a:rPr lang="en-US" altLang="zh-CN" dirty="0" smtClean="0"/>
              <a:t>u</a:t>
            </a:r>
            <a:r>
              <a:rPr lang="zh-CN" altLang="en-US" dirty="0" smtClean="0"/>
              <a:t>作匀速运动，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即径向速度 </a:t>
            </a:r>
            <a:r>
              <a:rPr lang="zh-CN" altLang="en-US" dirty="0" smtClean="0">
                <a:latin typeface="Symbol" pitchFamily="18" charset="2"/>
              </a:rPr>
              <a:t>             </a:t>
            </a:r>
            <a:r>
              <a:rPr lang="en-US" altLang="zh-CN" dirty="0" smtClean="0">
                <a:latin typeface="Symbol" pitchFamily="18" charset="2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极径 </a:t>
            </a:r>
            <a:r>
              <a:rPr lang="en-US" altLang="zh-CN" dirty="0" smtClean="0"/>
              <a:t>r = </a:t>
            </a:r>
            <a:r>
              <a:rPr lang="en-US" altLang="zh-CN" dirty="0" err="1" smtClean="0"/>
              <a:t>ut</a:t>
            </a:r>
            <a:r>
              <a:rPr lang="en-US" altLang="zh-CN" dirty="0" smtClean="0"/>
              <a:t> ;</a:t>
            </a:r>
            <a:r>
              <a:rPr lang="zh-CN" altLang="en-US" dirty="0" smtClean="0"/>
              <a:t>棒以角速度</a:t>
            </a:r>
            <a:r>
              <a:rPr lang="en-US" altLang="zh-CN" i="1" dirty="0" smtClean="0">
                <a:ea typeface="宋体" charset="-122"/>
              </a:rPr>
              <a:t>ω</a:t>
            </a:r>
            <a:r>
              <a:rPr lang="zh-CN" altLang="en-US" dirty="0" smtClean="0"/>
              <a:t>绕</a:t>
            </a:r>
            <a:r>
              <a:rPr lang="en-US" altLang="zh-CN" i="1" dirty="0" smtClean="0">
                <a:ea typeface="宋体" charset="-122"/>
              </a:rPr>
              <a:t>O </a:t>
            </a:r>
            <a:r>
              <a:rPr lang="zh-CN" altLang="en-US" dirty="0" smtClean="0"/>
              <a:t>旋转，即</a:t>
            </a:r>
            <a:r>
              <a:rPr lang="en-US" altLang="zh-CN" i="1" dirty="0" smtClean="0">
                <a:ea typeface="宋体" charset="-122"/>
              </a:rPr>
              <a:t>r</a:t>
            </a:r>
            <a:r>
              <a:rPr lang="en-US" altLang="zh-CN" baseline="-25000" dirty="0" smtClean="0">
                <a:ea typeface="宋体" charset="-122"/>
              </a:rPr>
              <a:t>0</a:t>
            </a:r>
            <a:r>
              <a:rPr lang="zh-CN" altLang="en-US" dirty="0" smtClean="0"/>
              <a:t>的方向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变化率               </a:t>
            </a:r>
            <a:r>
              <a:rPr lang="en-US" altLang="zh-CN" dirty="0" smtClean="0"/>
              <a:t>,</a:t>
            </a:r>
            <a:r>
              <a:rPr lang="zh-CN" altLang="en-US" dirty="0" smtClean="0"/>
              <a:t>所以蚂蚁的运动速度</a:t>
            </a:r>
            <a:r>
              <a:rPr lang="zh-CN" altLang="en-US" dirty="0" smtClean="0"/>
              <a:t>为</a:t>
            </a: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39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8"/>
          <p:cNvGrpSpPr/>
          <p:nvPr/>
        </p:nvGrpSpPr>
        <p:grpSpPr>
          <a:xfrm>
            <a:off x="5429256" y="2928934"/>
            <a:ext cx="3065463" cy="1901825"/>
            <a:chOff x="5899150" y="4117975"/>
            <a:chExt cx="3065463" cy="1901825"/>
          </a:xfrm>
        </p:grpSpPr>
        <p:grpSp>
          <p:nvGrpSpPr>
            <p:cNvPr id="3" name="组合 26"/>
            <p:cNvGrpSpPr/>
            <p:nvPr/>
          </p:nvGrpSpPr>
          <p:grpSpPr>
            <a:xfrm>
              <a:off x="6326188" y="4117975"/>
              <a:ext cx="2638425" cy="1901825"/>
              <a:chOff x="6326188" y="4117975"/>
              <a:chExt cx="2638425" cy="1901825"/>
            </a:xfrm>
          </p:grpSpPr>
          <p:sp>
            <p:nvSpPr>
              <p:cNvPr id="13" name="Rectangle 4"/>
              <p:cNvSpPr>
                <a:spLocks noChangeAspect="1" noChangeArrowheads="1"/>
              </p:cNvSpPr>
              <p:nvPr/>
            </p:nvSpPr>
            <p:spPr bwMode="auto">
              <a:xfrm>
                <a:off x="6383338" y="5364163"/>
                <a:ext cx="2495550" cy="96837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" name="Group 12"/>
              <p:cNvGrpSpPr>
                <a:grpSpLocks noChangeAspect="1"/>
              </p:cNvGrpSpPr>
              <p:nvPr/>
            </p:nvGrpSpPr>
            <p:grpSpPr bwMode="auto">
              <a:xfrm>
                <a:off x="6959600" y="5364163"/>
                <a:ext cx="1055688" cy="96837"/>
                <a:chOff x="4320" y="2976"/>
                <a:chExt cx="528" cy="48"/>
              </a:xfrm>
            </p:grpSpPr>
            <p:sp>
              <p:nvSpPr>
                <p:cNvPr id="17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320" y="2976"/>
                  <a:ext cx="96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Line 6"/>
                <p:cNvSpPr>
                  <a:spLocks noChangeAspect="1" noChangeShapeType="1"/>
                </p:cNvSpPr>
                <p:nvPr/>
              </p:nvSpPr>
              <p:spPr bwMode="auto">
                <a:xfrm>
                  <a:off x="4416" y="3013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Group 13"/>
              <p:cNvGrpSpPr>
                <a:grpSpLocks noChangeAspect="1"/>
              </p:cNvGrpSpPr>
              <p:nvPr/>
            </p:nvGrpSpPr>
            <p:grpSpPr bwMode="auto">
              <a:xfrm>
                <a:off x="6326188" y="4979988"/>
                <a:ext cx="2493962" cy="149225"/>
                <a:chOff x="4003" y="2784"/>
                <a:chExt cx="1248" cy="74"/>
              </a:xfrm>
            </p:grpSpPr>
            <p:sp>
              <p:nvSpPr>
                <p:cNvPr id="20" name="Rectangle 9"/>
                <p:cNvSpPr>
                  <a:spLocks noChangeAspect="1" noChangeArrowheads="1"/>
                </p:cNvSpPr>
                <p:nvPr/>
              </p:nvSpPr>
              <p:spPr bwMode="auto">
                <a:xfrm rot="-667316">
                  <a:off x="4003" y="2800"/>
                  <a:ext cx="1248" cy="48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0"/>
                <p:cNvSpPr>
                  <a:spLocks noChangeAspect="1" noChangeArrowheads="1"/>
                </p:cNvSpPr>
                <p:nvPr/>
              </p:nvSpPr>
              <p:spPr bwMode="auto">
                <a:xfrm rot="-667316">
                  <a:off x="4523" y="2810"/>
                  <a:ext cx="96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Line 11"/>
                <p:cNvSpPr>
                  <a:spLocks noChangeAspect="1" noChangeShapeType="1"/>
                </p:cNvSpPr>
                <p:nvPr/>
              </p:nvSpPr>
              <p:spPr bwMode="auto">
                <a:xfrm rot="-667316">
                  <a:off x="4608" y="2784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23" name="Object 18"/>
              <p:cNvGraphicFramePr>
                <a:graphicFrameLocks noChangeAspect="1"/>
              </p:cNvGraphicFramePr>
              <p:nvPr/>
            </p:nvGraphicFramePr>
            <p:xfrm>
              <a:off x="7343775" y="5461000"/>
              <a:ext cx="482600" cy="558800"/>
            </p:xfrm>
            <a:graphic>
              <a:graphicData uri="http://schemas.openxmlformats.org/presentationml/2006/ole">
                <p:oleObj spid="_x0000_s289794" name="公式" r:id="rId3" imgW="139680" imgH="177480" progId="Equation.3">
                  <p:embed/>
                </p:oleObj>
              </a:graphicData>
            </a:graphic>
          </p:graphicFrame>
          <p:grpSp>
            <p:nvGrpSpPr>
              <p:cNvPr id="11" name="Group 21"/>
              <p:cNvGrpSpPr>
                <a:grpSpLocks noChangeAspect="1"/>
              </p:cNvGrpSpPr>
              <p:nvPr/>
            </p:nvGrpSpPr>
            <p:grpSpPr bwMode="auto">
              <a:xfrm>
                <a:off x="7823200" y="4117975"/>
                <a:ext cx="1141413" cy="860425"/>
                <a:chOff x="5040" y="2352"/>
                <a:chExt cx="571" cy="431"/>
              </a:xfrm>
            </p:grpSpPr>
            <p:graphicFrame>
              <p:nvGraphicFramePr>
                <p:cNvPr id="25" name="Object 19"/>
                <p:cNvGraphicFramePr>
                  <a:graphicFrameLocks noChangeAspect="1"/>
                </p:cNvGraphicFramePr>
                <p:nvPr/>
              </p:nvGraphicFramePr>
              <p:xfrm>
                <a:off x="5040" y="2352"/>
                <a:ext cx="283" cy="280"/>
              </p:xfrm>
              <a:graphic>
                <a:graphicData uri="http://schemas.openxmlformats.org/presentationml/2006/ole">
                  <p:oleObj spid="_x0000_s289795" name="公式" r:id="rId4" imgW="164880" imgH="177480" progId="Equation.3">
                    <p:embed/>
                  </p:oleObj>
                </a:graphicData>
              </a:graphic>
            </p:graphicFrame>
            <p:sp>
              <p:nvSpPr>
                <p:cNvPr id="26" name="Freeform 20"/>
                <p:cNvSpPr>
                  <a:spLocks noChangeAspect="1"/>
                </p:cNvSpPr>
                <p:nvPr/>
              </p:nvSpPr>
              <p:spPr bwMode="auto">
                <a:xfrm>
                  <a:off x="5232" y="2352"/>
                  <a:ext cx="379" cy="431"/>
                </a:xfrm>
                <a:custGeom>
                  <a:avLst/>
                  <a:gdLst>
                    <a:gd name="T0" fmla="*/ 379 w 379"/>
                    <a:gd name="T1" fmla="*/ 431 h 431"/>
                    <a:gd name="T2" fmla="*/ 231 w 379"/>
                    <a:gd name="T3" fmla="*/ 157 h 431"/>
                    <a:gd name="T4" fmla="*/ 0 w 379"/>
                    <a:gd name="T5" fmla="*/ 0 h 431"/>
                    <a:gd name="T6" fmla="*/ 0 60000 65536"/>
                    <a:gd name="T7" fmla="*/ 0 60000 65536"/>
                    <a:gd name="T8" fmla="*/ 0 60000 65536"/>
                    <a:gd name="T9" fmla="*/ 0 w 379"/>
                    <a:gd name="T10" fmla="*/ 0 h 431"/>
                    <a:gd name="T11" fmla="*/ 379 w 379"/>
                    <a:gd name="T12" fmla="*/ 431 h 4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9" h="431">
                      <a:moveTo>
                        <a:pt x="379" y="431"/>
                      </a:moveTo>
                      <a:cubicBezTo>
                        <a:pt x="354" y="385"/>
                        <a:pt x="294" y="229"/>
                        <a:pt x="231" y="157"/>
                      </a:cubicBezTo>
                      <a:cubicBezTo>
                        <a:pt x="168" y="85"/>
                        <a:pt x="48" y="33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993366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8" name="Text Box 22"/>
            <p:cNvSpPr txBox="1">
              <a:spLocks noChangeAspect="1" noChangeArrowheads="1"/>
            </p:cNvSpPr>
            <p:nvPr/>
          </p:nvSpPr>
          <p:spPr bwMode="auto">
            <a:xfrm>
              <a:off x="5899150" y="5143512"/>
              <a:ext cx="4127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600" i="1" dirty="0"/>
                <a:t>o</a:t>
              </a:r>
            </a:p>
          </p:txBody>
        </p:sp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25450" y="1928802"/>
            <a:ext cx="82899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+mj-ea"/>
                <a:ea typeface="+mj-ea"/>
              </a:rPr>
              <a:t>分析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altLang="en-US" sz="2400" b="1" dirty="0" smtClean="0">
                <a:latin typeface="宋体" pitchFamily="2" charset="-122"/>
              </a:rPr>
              <a:t>蚂蚁</a:t>
            </a:r>
            <a:r>
              <a:rPr lang="zh-CN" altLang="en-US" sz="2400" b="1" dirty="0">
                <a:latin typeface="宋体" pitchFamily="2" charset="-122"/>
              </a:rPr>
              <a:t>的运动轨迹十分复杂</a:t>
            </a:r>
            <a:r>
              <a:rPr lang="zh-CN" altLang="en-US" sz="2400" b="1" dirty="0" smtClean="0">
                <a:latin typeface="宋体" pitchFamily="2" charset="-122"/>
              </a:rPr>
              <a:t>，，</a:t>
            </a:r>
            <a:r>
              <a:rPr lang="zh-CN" altLang="en-US" sz="2400" b="1" dirty="0">
                <a:latin typeface="宋体" pitchFamily="2" charset="-122"/>
              </a:rPr>
              <a:t>利用极坐标可较方便地求出蚂蚁的速度。</a:t>
            </a:r>
          </a:p>
        </p:txBody>
      </p:sp>
      <p:graphicFrame>
        <p:nvGraphicFramePr>
          <p:cNvPr id="288778" name="Object 15"/>
          <p:cNvGraphicFramePr>
            <a:graphicFrameLocks noChangeAspect="1"/>
          </p:cNvGraphicFramePr>
          <p:nvPr/>
        </p:nvGraphicFramePr>
        <p:xfrm>
          <a:off x="2214554" y="4230698"/>
          <a:ext cx="1143000" cy="769938"/>
        </p:xfrm>
        <a:graphic>
          <a:graphicData uri="http://schemas.openxmlformats.org/presentationml/2006/ole">
            <p:oleObj spid="_x0000_s289796" name="Equation" r:id="rId5" imgW="457200" imgH="393480" progId="Equation.3">
              <p:embed/>
            </p:oleObj>
          </a:graphicData>
        </a:graphic>
      </p:graphicFrame>
      <p:graphicFrame>
        <p:nvGraphicFramePr>
          <p:cNvPr id="288779" name="Object 16"/>
          <p:cNvGraphicFramePr>
            <a:graphicFrameLocks noChangeAspect="1"/>
          </p:cNvGraphicFramePr>
          <p:nvPr/>
        </p:nvGraphicFramePr>
        <p:xfrm>
          <a:off x="2116129" y="5643578"/>
          <a:ext cx="1312863" cy="776288"/>
        </p:xfrm>
        <a:graphic>
          <a:graphicData uri="http://schemas.openxmlformats.org/presentationml/2006/ole">
            <p:oleObj spid="_x0000_s289797" name="Equation" r:id="rId6" imgW="520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301038" cy="700070"/>
          </a:xfrm>
        </p:spPr>
        <p:txBody>
          <a:bodyPr/>
          <a:lstStyle/>
          <a:p>
            <a:r>
              <a:rPr lang="zh-CN" altLang="en-US" sz="2800" noProof="1" smtClean="0"/>
              <a:t>例</a:t>
            </a:r>
            <a:r>
              <a:rPr lang="en-US" altLang="zh-CN" sz="2800" dirty="0" smtClean="0"/>
              <a:t>2.6</a:t>
            </a:r>
            <a:r>
              <a:rPr lang="zh-CN" altLang="en-US" sz="2800" dirty="0" smtClean="0"/>
              <a:t>　蚂蚁爬棒</a:t>
            </a:r>
            <a:endParaRPr lang="zh-CN" altLang="en-US" sz="2800" noProof="1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2000240"/>
            <a:ext cx="8160107" cy="13573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即蚂蚁径向速度等于</a:t>
            </a:r>
            <a:r>
              <a:rPr lang="zh-CN" altLang="en-US" dirty="0" smtClean="0">
                <a:solidFill>
                  <a:srgbClr val="990033"/>
                </a:solidFill>
              </a:rPr>
              <a:t>恒量</a:t>
            </a:r>
            <a:r>
              <a:rPr lang="zh-CN" altLang="en-US" dirty="0" smtClean="0"/>
              <a:t>，横向速度随 </a:t>
            </a:r>
            <a:r>
              <a:rPr lang="en-US" altLang="zh-CN" i="1" dirty="0" smtClean="0">
                <a:ea typeface="宋体" charset="-122"/>
              </a:rPr>
              <a:t>t </a:t>
            </a:r>
            <a:r>
              <a:rPr lang="zh-CN" altLang="en-US" dirty="0" smtClean="0"/>
              <a:t>线性增加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蚂蚁运动速度的大小为</a:t>
            </a: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40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857232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2571736" y="928670"/>
          <a:ext cx="5815028" cy="915986"/>
        </p:xfrm>
        <a:graphic>
          <a:graphicData uri="http://schemas.openxmlformats.org/presentationml/2006/ole">
            <p:oleObj spid="_x0000_s288780" name="公式" r:id="rId3" imgW="2057400" imgH="393480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642910" y="1071546"/>
          <a:ext cx="1268412" cy="374650"/>
        </p:xfrm>
        <a:graphic>
          <a:graphicData uri="http://schemas.openxmlformats.org/presentationml/2006/ole">
            <p:oleObj spid="_x0000_s288781" name="Equation" r:id="rId4" imgW="406080" imgH="139680" progId="Equation.DSMT4">
              <p:embed/>
            </p:oleObj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3929058" y="2620962"/>
          <a:ext cx="3810000" cy="736600"/>
        </p:xfrm>
        <a:graphic>
          <a:graphicData uri="http://schemas.openxmlformats.org/presentationml/2006/ole">
            <p:oleObj spid="_x0000_s288782" name="Equation" r:id="rId5" imgW="1130040" imgH="253800" progId="Equation.3">
              <p:embed/>
            </p:oleObj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714348" y="3657601"/>
          <a:ext cx="7643866" cy="914408"/>
        </p:xfrm>
        <a:graphic>
          <a:graphicData uri="http://schemas.openxmlformats.org/presentationml/2006/ole">
            <p:oleObj spid="_x0000_s288783" name="Equation" r:id="rId6" imgW="2641320" imgH="419040" progId="Equation.3">
              <p:embed/>
            </p:oleObj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642910" y="5357826"/>
          <a:ext cx="4800600" cy="790575"/>
        </p:xfrm>
        <a:graphic>
          <a:graphicData uri="http://schemas.openxmlformats.org/presentationml/2006/ole">
            <p:oleObj spid="_x0000_s288784" name="Equation" r:id="rId7" imgW="1473120" imgH="253800" progId="Equation.DSMT4">
              <p:embed/>
            </p:oleObj>
          </a:graphicData>
        </a:graphic>
      </p:graphicFrame>
      <p:sp>
        <p:nvSpPr>
          <p:cNvPr id="36" name="Freeform 9"/>
          <p:cNvSpPr>
            <a:spLocks/>
          </p:cNvSpPr>
          <p:nvPr/>
        </p:nvSpPr>
        <p:spPr bwMode="auto">
          <a:xfrm>
            <a:off x="1752600" y="4572008"/>
            <a:ext cx="5356225" cy="762000"/>
          </a:xfrm>
          <a:custGeom>
            <a:avLst/>
            <a:gdLst>
              <a:gd name="T0" fmla="*/ 0 w 3374"/>
              <a:gd name="T1" fmla="*/ 0 h 480"/>
              <a:gd name="T2" fmla="*/ 5356225 w 3374"/>
              <a:gd name="T3" fmla="*/ 762000 h 480"/>
              <a:gd name="T4" fmla="*/ 0 60000 65536"/>
              <a:gd name="T5" fmla="*/ 0 60000 65536"/>
              <a:gd name="T6" fmla="*/ 0 w 3374"/>
              <a:gd name="T7" fmla="*/ 0 h 480"/>
              <a:gd name="T8" fmla="*/ 3374 w 3374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4" h="480">
                <a:moveTo>
                  <a:pt x="0" y="0"/>
                </a:moveTo>
                <a:lnTo>
                  <a:pt x="3374" y="480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>
            <a:off x="7358082" y="4643446"/>
            <a:ext cx="103188" cy="554037"/>
          </a:xfrm>
          <a:custGeom>
            <a:avLst/>
            <a:gdLst>
              <a:gd name="T0" fmla="*/ 0 w 65"/>
              <a:gd name="T1" fmla="*/ 0 h 349"/>
              <a:gd name="T2" fmla="*/ 103188 w 65"/>
              <a:gd name="T3" fmla="*/ 554037 h 349"/>
              <a:gd name="T4" fmla="*/ 0 60000 65536"/>
              <a:gd name="T5" fmla="*/ 0 60000 65536"/>
              <a:gd name="T6" fmla="*/ 0 w 65"/>
              <a:gd name="T7" fmla="*/ 0 h 349"/>
              <a:gd name="T8" fmla="*/ 65 w 65"/>
              <a:gd name="T9" fmla="*/ 349 h 3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" h="349">
                <a:moveTo>
                  <a:pt x="0" y="0"/>
                </a:moveTo>
                <a:lnTo>
                  <a:pt x="65" y="349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7127902" y="5214950"/>
            <a:ext cx="130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/>
              <a:t>为零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36" grpId="0" animBg="1"/>
      <p:bldP spid="37" grpId="0" animBg="1"/>
      <p:bldP spid="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428604"/>
            <a:ext cx="4657700" cy="1785950"/>
          </a:xfrm>
        </p:spPr>
        <p:txBody>
          <a:bodyPr/>
          <a:lstStyle/>
          <a:p>
            <a:pPr algn="just">
              <a:spcBef>
                <a:spcPct val="30000"/>
              </a:spcBef>
            </a:pPr>
            <a:r>
              <a:rPr lang="zh-CN" altLang="en-US" sz="2800" noProof="1" smtClean="0"/>
              <a:t>例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　质点</a:t>
            </a:r>
            <a:r>
              <a:rPr lang="en-US" altLang="zh-CN" sz="2800" dirty="0" smtClean="0"/>
              <a:t>M</a:t>
            </a:r>
            <a:r>
              <a:rPr lang="zh-CN" altLang="zh-CN" sz="2800" dirty="0" smtClean="0"/>
              <a:t>在水平面内运动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轨道如图所示：</a:t>
            </a:r>
            <a:r>
              <a:rPr lang="en-US" altLang="zh-CN" sz="2800" dirty="0" smtClean="0"/>
              <a:t>OA</a:t>
            </a:r>
            <a:r>
              <a:rPr lang="zh-CN" altLang="zh-CN" sz="2800" dirty="0" smtClean="0"/>
              <a:t>段为直线,</a:t>
            </a:r>
            <a:r>
              <a:rPr lang="en-US" altLang="zh-CN" sz="2800" dirty="0" smtClean="0"/>
              <a:t>AB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BC</a:t>
            </a:r>
            <a:r>
              <a:rPr lang="zh-CN" altLang="zh-CN" sz="2800" dirty="0" smtClean="0"/>
              <a:t>段分别为不同半径的两个1/4圆周。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483859" y="4000504"/>
            <a:ext cx="8088669" cy="15716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解：</a:t>
            </a:r>
            <a:r>
              <a:rPr lang="en-US" altLang="zh-CN" i="1" dirty="0" smtClean="0"/>
              <a:t> t</a:t>
            </a:r>
            <a:r>
              <a:rPr lang="en-US" altLang="zh-CN" dirty="0" smtClean="0"/>
              <a:t>=2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  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=80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  </a:t>
            </a:r>
            <a:r>
              <a:rPr lang="zh-CN" altLang="zh-CN" dirty="0" smtClean="0"/>
              <a:t>可知此时</a:t>
            </a:r>
            <a:r>
              <a:rPr lang="en-US" altLang="zh-CN" dirty="0" smtClean="0"/>
              <a:t>M</a:t>
            </a:r>
            <a:r>
              <a:rPr lang="zh-CN" altLang="zh-CN" dirty="0" smtClean="0"/>
              <a:t>在大圆上。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	</a:t>
            </a:r>
            <a:r>
              <a:rPr lang="zh-CN" altLang="zh-CN" dirty="0" smtClean="0"/>
              <a:t>质点的瞬时速率   </a:t>
            </a:r>
            <a:r>
              <a:rPr lang="en-US" altLang="zh-CN" dirty="0" smtClean="0"/>
              <a:t>v</a:t>
            </a:r>
            <a:r>
              <a:rPr lang="en-US" altLang="zh-CN" i="1" dirty="0" smtClean="0"/>
              <a:t>=</a:t>
            </a:r>
            <a:r>
              <a:rPr lang="en-US" altLang="zh-CN" dirty="0" smtClean="0"/>
              <a:t>30+10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m/s</a:t>
            </a:r>
            <a:r>
              <a:rPr lang="en-US" altLang="zh-CN" dirty="0" smtClean="0"/>
              <a:t>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smtClean="0"/>
              <a:t>      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=2s     v=50</a:t>
            </a:r>
            <a:r>
              <a:rPr lang="en-US" altLang="zh-CN" i="1" dirty="0" smtClean="0"/>
              <a:t>m/s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41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71501" y="4070366"/>
            <a:ext cx="750096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5072066" y="111125"/>
            <a:ext cx="4068762" cy="3246437"/>
            <a:chOff x="3197" y="19"/>
            <a:chExt cx="2563" cy="2045"/>
          </a:xfrm>
        </p:grpSpPr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440" y="1763"/>
              <a:ext cx="1939" cy="5"/>
            </a:xfrm>
            <a:custGeom>
              <a:avLst/>
              <a:gdLst>
                <a:gd name="T0" fmla="*/ 1939 w 1939"/>
                <a:gd name="T1" fmla="*/ 5 h 5"/>
                <a:gd name="T2" fmla="*/ 0 w 1939"/>
                <a:gd name="T3" fmla="*/ 0 h 5"/>
                <a:gd name="T4" fmla="*/ 0 60000 65536"/>
                <a:gd name="T5" fmla="*/ 0 60000 65536"/>
                <a:gd name="T6" fmla="*/ 0 w 1939"/>
                <a:gd name="T7" fmla="*/ 0 h 5"/>
                <a:gd name="T8" fmla="*/ 1939 w 1939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9" h="5">
                  <a:moveTo>
                    <a:pt x="1939" y="5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" name="Group 41"/>
            <p:cNvGrpSpPr>
              <a:grpSpLocks/>
            </p:cNvGrpSpPr>
            <p:nvPr/>
          </p:nvGrpSpPr>
          <p:grpSpPr bwMode="auto">
            <a:xfrm>
              <a:off x="5242" y="1104"/>
              <a:ext cx="518" cy="504"/>
              <a:chOff x="5050" y="1090"/>
              <a:chExt cx="518" cy="504"/>
            </a:xfrm>
          </p:grpSpPr>
          <p:sp>
            <p:nvSpPr>
              <p:cNvPr id="56" name="Freeform 15"/>
              <p:cNvSpPr>
                <a:spLocks/>
              </p:cNvSpPr>
              <p:nvPr/>
            </p:nvSpPr>
            <p:spPr bwMode="auto">
              <a:xfrm>
                <a:off x="5050" y="1110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7" name="Object 28"/>
              <p:cNvGraphicFramePr>
                <a:graphicFrameLocks noChangeAspect="1"/>
              </p:cNvGraphicFramePr>
              <p:nvPr/>
            </p:nvGraphicFramePr>
            <p:xfrm>
              <a:off x="5236" y="1090"/>
              <a:ext cx="332" cy="504"/>
            </p:xfrm>
            <a:graphic>
              <a:graphicData uri="http://schemas.openxmlformats.org/presentationml/2006/ole">
                <p:oleObj spid="_x0000_s290822" name="公式" r:id="rId3" imgW="152280" imgH="228600" progId="Equation.3">
                  <p:embed/>
                </p:oleObj>
              </a:graphicData>
            </a:graphic>
          </p:graphicFrame>
        </p:grpSp>
        <p:grpSp>
          <p:nvGrpSpPr>
            <p:cNvPr id="33" name="Group 45"/>
            <p:cNvGrpSpPr>
              <a:grpSpLocks/>
            </p:cNvGrpSpPr>
            <p:nvPr/>
          </p:nvGrpSpPr>
          <p:grpSpPr bwMode="auto">
            <a:xfrm>
              <a:off x="3511" y="19"/>
              <a:ext cx="690" cy="989"/>
              <a:chOff x="3338" y="19"/>
              <a:chExt cx="690" cy="989"/>
            </a:xfrm>
          </p:grpSpPr>
          <p:graphicFrame>
            <p:nvGraphicFramePr>
              <p:cNvPr id="52" name="Object 27"/>
              <p:cNvGraphicFramePr>
                <a:graphicFrameLocks noChangeAspect="1"/>
              </p:cNvGraphicFramePr>
              <p:nvPr/>
            </p:nvGraphicFramePr>
            <p:xfrm>
              <a:off x="3696" y="19"/>
              <a:ext cx="332" cy="504"/>
            </p:xfrm>
            <a:graphic>
              <a:graphicData uri="http://schemas.openxmlformats.org/presentationml/2006/ole">
                <p:oleObj spid="_x0000_s290823" name="公式" r:id="rId4" imgW="152280" imgH="228600" progId="Equation.3">
                  <p:embed/>
                </p:oleObj>
              </a:graphicData>
            </a:graphic>
          </p:graphicFrame>
          <p:sp>
            <p:nvSpPr>
              <p:cNvPr id="53" name="Freeform 24"/>
              <p:cNvSpPr>
                <a:spLocks/>
              </p:cNvSpPr>
              <p:nvPr/>
            </p:nvSpPr>
            <p:spPr bwMode="auto">
              <a:xfrm>
                <a:off x="3564" y="592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Freeform 25"/>
              <p:cNvSpPr>
                <a:spLocks/>
              </p:cNvSpPr>
              <p:nvPr/>
            </p:nvSpPr>
            <p:spPr bwMode="auto">
              <a:xfrm rot="-5400000">
                <a:off x="3625" y="330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5" name="Object 29"/>
              <p:cNvGraphicFramePr>
                <a:graphicFrameLocks noChangeAspect="1"/>
              </p:cNvGraphicFramePr>
              <p:nvPr/>
            </p:nvGraphicFramePr>
            <p:xfrm>
              <a:off x="3338" y="504"/>
              <a:ext cx="388" cy="504"/>
            </p:xfrm>
            <a:graphic>
              <a:graphicData uri="http://schemas.openxmlformats.org/presentationml/2006/ole">
                <p:oleObj spid="_x0000_s290824" name="公式" r:id="rId5" imgW="177480" imgH="228600" progId="Equation.3">
                  <p:embed/>
                </p:oleObj>
              </a:graphicData>
            </a:graphic>
          </p:graphicFrame>
        </p:grpSp>
        <p:grpSp>
          <p:nvGrpSpPr>
            <p:cNvPr id="34" name="Group 42"/>
            <p:cNvGrpSpPr>
              <a:grpSpLocks/>
            </p:cNvGrpSpPr>
            <p:nvPr/>
          </p:nvGrpSpPr>
          <p:grpSpPr bwMode="auto">
            <a:xfrm>
              <a:off x="4070" y="1130"/>
              <a:ext cx="1138" cy="637"/>
              <a:chOff x="3902" y="1126"/>
              <a:chExt cx="1138" cy="637"/>
            </a:xfrm>
          </p:grpSpPr>
          <p:sp>
            <p:nvSpPr>
              <p:cNvPr id="49" name="Freeform 14"/>
              <p:cNvSpPr>
                <a:spLocks/>
              </p:cNvSpPr>
              <p:nvPr/>
            </p:nvSpPr>
            <p:spPr bwMode="auto">
              <a:xfrm>
                <a:off x="4627" y="1126"/>
                <a:ext cx="413" cy="221"/>
              </a:xfrm>
              <a:custGeom>
                <a:avLst/>
                <a:gdLst>
                  <a:gd name="T0" fmla="*/ 0 w 413"/>
                  <a:gd name="T1" fmla="*/ 221 h 221"/>
                  <a:gd name="T2" fmla="*/ 413 w 413"/>
                  <a:gd name="T3" fmla="*/ 0 h 221"/>
                  <a:gd name="T4" fmla="*/ 0 60000 65536"/>
                  <a:gd name="T5" fmla="*/ 0 60000 65536"/>
                  <a:gd name="T6" fmla="*/ 0 w 413"/>
                  <a:gd name="T7" fmla="*/ 0 h 221"/>
                  <a:gd name="T8" fmla="*/ 413 w 413"/>
                  <a:gd name="T9" fmla="*/ 221 h 2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13" h="221">
                    <a:moveTo>
                      <a:pt x="0" y="221"/>
                    </a:moveTo>
                    <a:lnTo>
                      <a:pt x="413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4355" y="1287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/>
                  <a:t>30</a:t>
                </a:r>
              </a:p>
            </p:txBody>
          </p:sp>
          <p:sp>
            <p:nvSpPr>
              <p:cNvPr id="51" name="Freeform 34"/>
              <p:cNvSpPr>
                <a:spLocks/>
              </p:cNvSpPr>
              <p:nvPr/>
            </p:nvSpPr>
            <p:spPr bwMode="auto">
              <a:xfrm>
                <a:off x="3902" y="1517"/>
                <a:ext cx="453" cy="246"/>
              </a:xfrm>
              <a:custGeom>
                <a:avLst/>
                <a:gdLst>
                  <a:gd name="T0" fmla="*/ 0 w 453"/>
                  <a:gd name="T1" fmla="*/ 246 h 246"/>
                  <a:gd name="T2" fmla="*/ 453 w 453"/>
                  <a:gd name="T3" fmla="*/ 0 h 246"/>
                  <a:gd name="T4" fmla="*/ 0 60000 65536"/>
                  <a:gd name="T5" fmla="*/ 0 60000 65536"/>
                  <a:gd name="T6" fmla="*/ 0 w 453"/>
                  <a:gd name="T7" fmla="*/ 0 h 246"/>
                  <a:gd name="T8" fmla="*/ 453 w 453"/>
                  <a:gd name="T9" fmla="*/ 246 h 2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246">
                    <a:moveTo>
                      <a:pt x="0" y="246"/>
                    </a:moveTo>
                    <a:lnTo>
                      <a:pt x="453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Group 43"/>
            <p:cNvGrpSpPr>
              <a:grpSpLocks/>
            </p:cNvGrpSpPr>
            <p:nvPr/>
          </p:nvGrpSpPr>
          <p:grpSpPr bwMode="auto">
            <a:xfrm>
              <a:off x="3197" y="288"/>
              <a:ext cx="1113" cy="1617"/>
              <a:chOff x="3024" y="288"/>
              <a:chExt cx="1113" cy="1617"/>
            </a:xfrm>
          </p:grpSpPr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3255" y="1114"/>
                <a:ext cx="1" cy="660"/>
              </a:xfrm>
              <a:custGeom>
                <a:avLst/>
                <a:gdLst>
                  <a:gd name="T0" fmla="*/ 0 w 1"/>
                  <a:gd name="T1" fmla="*/ 660 h 660"/>
                  <a:gd name="T2" fmla="*/ 0 w 1"/>
                  <a:gd name="T3" fmla="*/ 0 h 660"/>
                  <a:gd name="T4" fmla="*/ 0 60000 65536"/>
                  <a:gd name="T5" fmla="*/ 0 60000 65536"/>
                  <a:gd name="T6" fmla="*/ 0 w 1"/>
                  <a:gd name="T7" fmla="*/ 0 h 660"/>
                  <a:gd name="T8" fmla="*/ 1 w 1"/>
                  <a:gd name="T9" fmla="*/ 660 h 6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660">
                    <a:moveTo>
                      <a:pt x="0" y="66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rot="16200000" flipV="1">
                <a:off x="3580" y="82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 rot="10800000" flipV="1">
                <a:off x="3916" y="502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 rot="10800000" flipV="1">
                <a:off x="3923" y="1135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auto">
              <a:xfrm>
                <a:off x="3256" y="508"/>
                <a:ext cx="636" cy="632"/>
              </a:xfrm>
              <a:custGeom>
                <a:avLst/>
                <a:gdLst>
                  <a:gd name="T0" fmla="*/ 8 w 636"/>
                  <a:gd name="T1" fmla="*/ 632 h 632"/>
                  <a:gd name="T2" fmla="*/ 20 w 636"/>
                  <a:gd name="T3" fmla="*/ 494 h 632"/>
                  <a:gd name="T4" fmla="*/ 132 w 636"/>
                  <a:gd name="T5" fmla="*/ 238 h 632"/>
                  <a:gd name="T6" fmla="*/ 372 w 636"/>
                  <a:gd name="T7" fmla="*/ 54 h 632"/>
                  <a:gd name="T8" fmla="*/ 636 w 636"/>
                  <a:gd name="T9" fmla="*/ 0 h 6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632"/>
                  <a:gd name="T17" fmla="*/ 636 w 636"/>
                  <a:gd name="T18" fmla="*/ 632 h 6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632">
                    <a:moveTo>
                      <a:pt x="8" y="632"/>
                    </a:moveTo>
                    <a:cubicBezTo>
                      <a:pt x="2" y="602"/>
                      <a:pt x="0" y="586"/>
                      <a:pt x="20" y="494"/>
                    </a:cubicBezTo>
                    <a:cubicBezTo>
                      <a:pt x="40" y="402"/>
                      <a:pt x="73" y="311"/>
                      <a:pt x="132" y="238"/>
                    </a:cubicBezTo>
                    <a:cubicBezTo>
                      <a:pt x="191" y="165"/>
                      <a:pt x="288" y="94"/>
                      <a:pt x="372" y="54"/>
                    </a:cubicBezTo>
                    <a:cubicBezTo>
                      <a:pt x="456" y="14"/>
                      <a:pt x="573" y="6"/>
                      <a:pt x="636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5" name="Object 31"/>
              <p:cNvGraphicFramePr>
                <a:graphicFrameLocks noChangeAspect="1"/>
              </p:cNvGraphicFramePr>
              <p:nvPr/>
            </p:nvGraphicFramePr>
            <p:xfrm>
              <a:off x="3028" y="1619"/>
              <a:ext cx="256" cy="286"/>
            </p:xfrm>
            <a:graphic>
              <a:graphicData uri="http://schemas.openxmlformats.org/presentationml/2006/ole">
                <p:oleObj spid="_x0000_s290825" name="公式" r:id="rId6" imgW="126720" imgH="139680" progId="Equation.3">
                  <p:embed/>
                </p:oleObj>
              </a:graphicData>
            </a:graphic>
          </p:graphicFrame>
          <p:sp>
            <p:nvSpPr>
              <p:cNvPr id="46" name="Text Box 33"/>
              <p:cNvSpPr txBox="1">
                <a:spLocks noChangeArrowheads="1"/>
              </p:cNvSpPr>
              <p:nvPr/>
            </p:nvSpPr>
            <p:spPr bwMode="auto">
              <a:xfrm>
                <a:off x="3225" y="132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/>
                  <a:t>15</a:t>
                </a:r>
              </a:p>
            </p:txBody>
          </p:sp>
          <p:graphicFrame>
            <p:nvGraphicFramePr>
              <p:cNvPr id="47" name="Object 35"/>
              <p:cNvGraphicFramePr>
                <a:graphicFrameLocks noChangeAspect="1"/>
              </p:cNvGraphicFramePr>
              <p:nvPr/>
            </p:nvGraphicFramePr>
            <p:xfrm>
              <a:off x="3936" y="288"/>
              <a:ext cx="201" cy="218"/>
            </p:xfrm>
            <a:graphic>
              <a:graphicData uri="http://schemas.openxmlformats.org/presentationml/2006/ole">
                <p:oleObj spid="_x0000_s290826" name="公式" r:id="rId7" imgW="152280" imgH="164880" progId="Equation.3">
                  <p:embed/>
                </p:oleObj>
              </a:graphicData>
            </a:graphic>
          </p:graphicFrame>
          <p:graphicFrame>
            <p:nvGraphicFramePr>
              <p:cNvPr id="48" name="Object 36"/>
              <p:cNvGraphicFramePr>
                <a:graphicFrameLocks noChangeAspect="1"/>
              </p:cNvGraphicFramePr>
              <p:nvPr/>
            </p:nvGraphicFramePr>
            <p:xfrm>
              <a:off x="3024" y="1008"/>
              <a:ext cx="201" cy="218"/>
            </p:xfrm>
            <a:graphic>
              <a:graphicData uri="http://schemas.openxmlformats.org/presentationml/2006/ole">
                <p:oleObj spid="_x0000_s290827" name="公式" r:id="rId8" imgW="152280" imgH="164880" progId="Equation.3">
                  <p:embed/>
                </p:oleObj>
              </a:graphicData>
            </a:graphic>
          </p:graphicFrame>
        </p:grpSp>
        <p:grpSp>
          <p:nvGrpSpPr>
            <p:cNvPr id="36" name="Group 44"/>
            <p:cNvGrpSpPr>
              <a:grpSpLocks/>
            </p:cNvGrpSpPr>
            <p:nvPr/>
          </p:nvGrpSpPr>
          <p:grpSpPr bwMode="auto">
            <a:xfrm>
              <a:off x="4074" y="501"/>
              <a:ext cx="1484" cy="1563"/>
              <a:chOff x="3901" y="501"/>
              <a:chExt cx="1484" cy="1563"/>
            </a:xfrm>
          </p:grpSpPr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3901" y="501"/>
                <a:ext cx="1329" cy="1250"/>
              </a:xfrm>
              <a:custGeom>
                <a:avLst/>
                <a:gdLst>
                  <a:gd name="T0" fmla="*/ 0 w 1329"/>
                  <a:gd name="T1" fmla="*/ 4 h 1250"/>
                  <a:gd name="T2" fmla="*/ 420 w 1329"/>
                  <a:gd name="T3" fmla="*/ 60 h 1250"/>
                  <a:gd name="T4" fmla="*/ 889 w 1329"/>
                  <a:gd name="T5" fmla="*/ 324 h 1250"/>
                  <a:gd name="T6" fmla="*/ 1220 w 1329"/>
                  <a:gd name="T7" fmla="*/ 764 h 1250"/>
                  <a:gd name="T8" fmla="*/ 1312 w 1329"/>
                  <a:gd name="T9" fmla="*/ 1100 h 1250"/>
                  <a:gd name="T10" fmla="*/ 1320 w 1329"/>
                  <a:gd name="T11" fmla="*/ 1250 h 12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29"/>
                  <a:gd name="T19" fmla="*/ 0 h 1250"/>
                  <a:gd name="T20" fmla="*/ 1329 w 1329"/>
                  <a:gd name="T21" fmla="*/ 1250 h 12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29" h="1250">
                    <a:moveTo>
                      <a:pt x="0" y="4"/>
                    </a:moveTo>
                    <a:cubicBezTo>
                      <a:pt x="76" y="0"/>
                      <a:pt x="269" y="11"/>
                      <a:pt x="420" y="60"/>
                    </a:cubicBezTo>
                    <a:cubicBezTo>
                      <a:pt x="571" y="109"/>
                      <a:pt x="763" y="201"/>
                      <a:pt x="889" y="324"/>
                    </a:cubicBezTo>
                    <a:cubicBezTo>
                      <a:pt x="1015" y="447"/>
                      <a:pt x="1148" y="595"/>
                      <a:pt x="1220" y="764"/>
                    </a:cubicBezTo>
                    <a:cubicBezTo>
                      <a:pt x="1286" y="894"/>
                      <a:pt x="1295" y="1005"/>
                      <a:pt x="1312" y="1100"/>
                    </a:cubicBezTo>
                    <a:cubicBezTo>
                      <a:pt x="1329" y="1181"/>
                      <a:pt x="1318" y="1201"/>
                      <a:pt x="1320" y="125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9" name="Object 37"/>
              <p:cNvGraphicFramePr>
                <a:graphicFrameLocks noChangeAspect="1"/>
              </p:cNvGraphicFramePr>
              <p:nvPr/>
            </p:nvGraphicFramePr>
            <p:xfrm>
              <a:off x="5184" y="1829"/>
              <a:ext cx="201" cy="235"/>
            </p:xfrm>
            <a:graphic>
              <a:graphicData uri="http://schemas.openxmlformats.org/presentationml/2006/ole">
                <p:oleObj spid="_x0000_s290828" name="公式" r:id="rId9" imgW="152280" imgH="177480" progId="Equation.3">
                  <p:embed/>
                </p:oleObj>
              </a:graphicData>
            </a:graphic>
          </p:graphicFrame>
        </p:grpSp>
        <p:sp>
          <p:nvSpPr>
            <p:cNvPr id="37" name="Text Box 61"/>
            <p:cNvSpPr txBox="1">
              <a:spLocks noChangeArrowheads="1"/>
            </p:cNvSpPr>
            <p:nvPr/>
          </p:nvSpPr>
          <p:spPr bwMode="auto">
            <a:xfrm>
              <a:off x="5126" y="768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楷体_GB2312" pitchFamily="49" charset="-122"/>
                </a:rPr>
                <a:t>M</a:t>
              </a:r>
              <a:r>
                <a:rPr lang="en-US" altLang="zh-CN"/>
                <a:t> 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571472" y="2214554"/>
            <a:ext cx="821537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zh-CN" altLang="zh-CN" sz="2400" noProof="1" smtClean="0">
                <a:latin typeface="+mn-ea"/>
                <a:ea typeface="+mn-ea"/>
                <a:cs typeface="+mj-cs"/>
              </a:rPr>
              <a:t>设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t=0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时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M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在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O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点，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/>
            </a:r>
            <a:br>
              <a:rPr lang="en-US" altLang="zh-CN" sz="2400" noProof="1" smtClean="0">
                <a:latin typeface="+mn-ea"/>
                <a:ea typeface="+mn-ea"/>
                <a:cs typeface="+mj-cs"/>
              </a:rPr>
            </a:br>
            <a:r>
              <a:rPr lang="zh-CN" altLang="zh-CN" sz="2400" noProof="1" smtClean="0">
                <a:latin typeface="+mn-ea"/>
                <a:ea typeface="+mn-ea"/>
                <a:cs typeface="+mj-cs"/>
              </a:rPr>
              <a:t>已知运动方程为 </a:t>
            </a:r>
            <a:endParaRPr lang="en-US" altLang="zh-CN" sz="2400" noProof="1" smtClean="0">
              <a:latin typeface="+mn-ea"/>
              <a:ea typeface="+mn-ea"/>
              <a:cs typeface="+mj-cs"/>
            </a:endParaRPr>
          </a:p>
          <a:p>
            <a:pPr eaLnBrk="0" hangingPunct="0">
              <a:spcBef>
                <a:spcPct val="30000"/>
              </a:spcBef>
            </a:pPr>
            <a:r>
              <a:rPr lang="en-US" altLang="zh-CN" sz="2400" noProof="1" smtClean="0">
                <a:latin typeface="+mn-ea"/>
                <a:ea typeface="+mn-ea"/>
                <a:cs typeface="+mj-cs"/>
              </a:rPr>
              <a:t>S=30 t+5 t</a:t>
            </a:r>
            <a:r>
              <a:rPr lang="en-US" altLang="zh-CN" sz="2400" baseline="30000" noProof="1" smtClean="0">
                <a:latin typeface="+mn-ea"/>
                <a:ea typeface="+mn-ea"/>
                <a:cs typeface="+mj-cs"/>
              </a:rPr>
              <a:t>2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  (SI),</a:t>
            </a:r>
          </a:p>
          <a:p>
            <a:pPr algn="just" eaLnBrk="0" hangingPunct="0">
              <a:spcBef>
                <a:spcPct val="30000"/>
              </a:spcBef>
            </a:pPr>
            <a:r>
              <a:rPr lang="zh-CN" altLang="zh-CN" sz="2400" noProof="1" smtClean="0">
                <a:latin typeface="+mn-ea"/>
                <a:ea typeface="+mn-ea"/>
                <a:cs typeface="+mj-cs"/>
              </a:rPr>
              <a:t>求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t=2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秒时刻，质点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M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的切向加速度和法向加速度。</a:t>
            </a:r>
            <a:endParaRPr lang="zh-CN" altLang="en-US" sz="2400" noProof="1" smtClean="0">
              <a:latin typeface="+mn-ea"/>
              <a:ea typeface="+mn-ea"/>
              <a:cs typeface="+mj-cs"/>
            </a:endParaRPr>
          </a:p>
        </p:txBody>
      </p:sp>
      <p:graphicFrame>
        <p:nvGraphicFramePr>
          <p:cNvPr id="42034" name="Object 50"/>
          <p:cNvGraphicFramePr>
            <a:graphicFrameLocks noChangeAspect="1"/>
          </p:cNvGraphicFramePr>
          <p:nvPr/>
        </p:nvGraphicFramePr>
        <p:xfrm>
          <a:off x="1357290" y="5643577"/>
          <a:ext cx="6786610" cy="714381"/>
        </p:xfrm>
        <a:graphic>
          <a:graphicData uri="http://schemas.openxmlformats.org/presentationml/2006/ole">
            <p:oleObj spid="_x0000_s290829" name="Equation" r:id="rId10" imgW="326376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ea typeface="华文楷体" pitchFamily="2" charset="-122"/>
              </a:rPr>
              <a:t>2-8</a:t>
            </a:r>
            <a:r>
              <a:rPr lang="zh-CN" altLang="en-US" sz="2800" dirty="0" smtClean="0">
                <a:ea typeface="华文楷体" pitchFamily="2" charset="-122"/>
              </a:rPr>
              <a:t>、</a:t>
            </a:r>
            <a:r>
              <a:rPr lang="en-US" altLang="zh-CN" sz="2800" dirty="0" smtClean="0">
                <a:ea typeface="华文楷体" pitchFamily="2" charset="-122"/>
              </a:rPr>
              <a:t>2-12</a:t>
            </a:r>
            <a:r>
              <a:rPr lang="zh-CN" altLang="en-US" sz="2800" dirty="0" smtClean="0">
                <a:ea typeface="华文楷体" pitchFamily="2" charset="-122"/>
              </a:rPr>
              <a:t>、</a:t>
            </a:r>
            <a:r>
              <a:rPr lang="en-US" altLang="zh-CN" sz="2800" dirty="0" smtClean="0">
                <a:ea typeface="华文楷体" pitchFamily="2" charset="-122"/>
              </a:rPr>
              <a:t>2-14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42</a:t>
            </a:fld>
            <a:endParaRPr lang="zh-CN" altLang="en-US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直角坐标系中的描述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itchFamily="18" charset="0"/>
              </a:rPr>
              <a:t>运动的表示：</a:t>
            </a:r>
            <a:endParaRPr lang="en-US" altLang="zh-CN" sz="28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参数方程法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zh-CN" altLang="en-US" dirty="0" smtClean="0">
                <a:latin typeface="Times New Roman" pitchFamily="18" charset="0"/>
              </a:rPr>
              <a:t>例如：</a:t>
            </a:r>
            <a:r>
              <a:rPr lang="en-US" altLang="zh-CN" i="1" noProof="1" smtClean="0">
                <a:latin typeface="Times New Roman" pitchFamily="18" charset="0"/>
              </a:rPr>
              <a:t> x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=10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+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8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t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-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4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t</a:t>
            </a:r>
            <a:r>
              <a:rPr lang="en-US" altLang="zh-CN" i="1" baseline="30000" dirty="0" smtClean="0">
                <a:latin typeface="Times New Roman" pitchFamily="18" charset="0"/>
              </a:rPr>
              <a:t>2</a:t>
            </a:r>
            <a:endParaRPr lang="en-US" altLang="zh-CN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曲线表示法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zh-CN" altLang="en-US" sz="2100" dirty="0" smtClean="0">
                <a:latin typeface="Times New Roman" pitchFamily="18" charset="0"/>
              </a:rPr>
              <a:t>例如右图：</a:t>
            </a: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4</a:t>
            </a:fld>
            <a:endParaRPr lang="en-US" altLang="zh-CN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857752" y="3135332"/>
            <a:ext cx="3657600" cy="3079750"/>
            <a:chOff x="4419600" y="3200400"/>
            <a:chExt cx="3657600" cy="3079750"/>
          </a:xfrm>
        </p:grpSpPr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4876800" y="3962400"/>
              <a:ext cx="3200400" cy="641350"/>
              <a:chOff x="3072" y="2496"/>
              <a:chExt cx="2016" cy="404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3072" y="2592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4272" y="2496"/>
                <a:ext cx="8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a</a:t>
                </a:r>
                <a:r>
                  <a:rPr lang="en-US" altLang="zh-CN" sz="3600">
                    <a:latin typeface="Times New Roman" pitchFamily="18" charset="0"/>
                  </a:rPr>
                  <a:t>(</a:t>
                </a:r>
                <a:r>
                  <a:rPr lang="en-US" altLang="zh-CN" sz="3600" i="1">
                    <a:latin typeface="Times New Roman" pitchFamily="18" charset="0"/>
                  </a:rPr>
                  <a:t>t</a:t>
                </a:r>
                <a:r>
                  <a:rPr lang="en-US" altLang="zh-CN" sz="3600">
                    <a:latin typeface="Times New Roman" pitchFamily="18" charset="0"/>
                  </a:rPr>
                  <a:t>)</a:t>
                </a:r>
                <a:endParaRPr lang="en-US" altLang="zh-CN" sz="3600" i="1"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38"/>
            <p:cNvGrpSpPr>
              <a:grpSpLocks/>
            </p:cNvGrpSpPr>
            <p:nvPr/>
          </p:nvGrpSpPr>
          <p:grpSpPr bwMode="auto">
            <a:xfrm>
              <a:off x="4876800" y="3505200"/>
              <a:ext cx="1828800" cy="1905000"/>
              <a:chOff x="3072" y="2208"/>
              <a:chExt cx="1152" cy="1200"/>
            </a:xfrm>
          </p:grpSpPr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3072" y="2208"/>
                <a:ext cx="1152" cy="1200"/>
              </a:xfrm>
              <a:custGeom>
                <a:avLst/>
                <a:gdLst>
                  <a:gd name="T0" fmla="*/ 0 w 1200"/>
                  <a:gd name="T1" fmla="*/ 1200 h 1296"/>
                  <a:gd name="T2" fmla="*/ 783 w 1200"/>
                  <a:gd name="T3" fmla="*/ 889 h 1296"/>
                  <a:gd name="T4" fmla="*/ 1152 w 1200"/>
                  <a:gd name="T5" fmla="*/ 0 h 1296"/>
                  <a:gd name="T6" fmla="*/ 0 60000 65536"/>
                  <a:gd name="T7" fmla="*/ 0 60000 65536"/>
                  <a:gd name="T8" fmla="*/ 0 60000 65536"/>
                  <a:gd name="T9" fmla="*/ 0 w 1200"/>
                  <a:gd name="T10" fmla="*/ 0 h 1296"/>
                  <a:gd name="T11" fmla="*/ 1200 w 1200"/>
                  <a:gd name="T12" fmla="*/ 1296 h 1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0" h="1296">
                    <a:moveTo>
                      <a:pt x="0" y="1296"/>
                    </a:moveTo>
                    <a:cubicBezTo>
                      <a:pt x="308" y="1236"/>
                      <a:pt x="616" y="1176"/>
                      <a:pt x="816" y="960"/>
                    </a:cubicBezTo>
                    <a:cubicBezTo>
                      <a:pt x="1016" y="744"/>
                      <a:pt x="1136" y="160"/>
                      <a:pt x="1200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3168" y="2928"/>
                <a:ext cx="72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itchFamily="18" charset="0"/>
                  </a:rPr>
                  <a:t>x</a:t>
                </a:r>
                <a:r>
                  <a:rPr lang="zh-CN" altLang="en-US" sz="2400" i="1">
                    <a:latin typeface="Times New Roman" pitchFamily="18" charset="0"/>
                  </a:rPr>
                  <a:t>（</a:t>
                </a:r>
                <a:r>
                  <a:rPr lang="en-US" altLang="zh-CN" sz="2400" i="1">
                    <a:latin typeface="Times New Roman" pitchFamily="18" charset="0"/>
                  </a:rPr>
                  <a:t>t</a:t>
                </a:r>
                <a:r>
                  <a:rPr lang="zh-CN" altLang="en-US" sz="2400" i="1">
                    <a:latin typeface="Times New Roman" pitchFamily="18" charset="0"/>
                  </a:rPr>
                  <a:t>）</a:t>
                </a:r>
              </a:p>
            </p:txBody>
          </p:sp>
        </p:grpSp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419600" y="3505200"/>
              <a:ext cx="3276600" cy="2774950"/>
              <a:chOff x="2784" y="1392"/>
              <a:chExt cx="2064" cy="1748"/>
            </a:xfrm>
          </p:grpSpPr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3072" y="2736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 flipV="1">
                <a:off x="3072" y="1392"/>
                <a:ext cx="0" cy="13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4512" y="2736"/>
                <a:ext cx="33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2784" y="2640"/>
                <a:ext cx="288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o</a:t>
                </a:r>
              </a:p>
            </p:txBody>
          </p:sp>
        </p:grpSp>
        <p:grpSp>
          <p:nvGrpSpPr>
            <p:cNvPr id="34" name="Group 41"/>
            <p:cNvGrpSpPr>
              <a:grpSpLocks/>
            </p:cNvGrpSpPr>
            <p:nvPr/>
          </p:nvGrpSpPr>
          <p:grpSpPr bwMode="auto">
            <a:xfrm>
              <a:off x="4876800" y="3200400"/>
              <a:ext cx="1600200" cy="914400"/>
              <a:chOff x="3072" y="2016"/>
              <a:chExt cx="1008" cy="576"/>
            </a:xfrm>
          </p:grpSpPr>
          <p:sp>
            <p:nvSpPr>
              <p:cNvPr id="35" name="Line 20"/>
              <p:cNvSpPr>
                <a:spLocks noChangeShapeType="1"/>
              </p:cNvSpPr>
              <p:nvPr/>
            </p:nvSpPr>
            <p:spPr bwMode="auto">
              <a:xfrm flipV="1">
                <a:off x="3072" y="2016"/>
                <a:ext cx="1008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3216" y="2016"/>
                <a:ext cx="67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i="1">
                    <a:latin typeface="Times New Roman" pitchFamily="18" charset="0"/>
                  </a:rPr>
                  <a:t>V</a:t>
                </a:r>
                <a:r>
                  <a:rPr lang="en-US" altLang="zh-CN">
                    <a:latin typeface="Times New Roman" pitchFamily="18" charset="0"/>
                  </a:rPr>
                  <a:t>(</a:t>
                </a:r>
                <a:r>
                  <a:rPr lang="en-US" altLang="zh-CN" i="1">
                    <a:latin typeface="Times New Roman" pitchFamily="18" charset="0"/>
                  </a:rPr>
                  <a:t>t</a:t>
                </a:r>
                <a:r>
                  <a:rPr lang="en-US" altLang="zh-CN">
                    <a:latin typeface="Times New Roman" pitchFamily="18" charset="0"/>
                  </a:rPr>
                  <a:t>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229600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en-US" dirty="0" smtClean="0"/>
              <a:t>1</a:t>
            </a:r>
            <a:r>
              <a:rPr lang="zh-CN" altLang="en-US" noProof="1" smtClean="0"/>
              <a:t>、一质点沿</a:t>
            </a:r>
            <a:r>
              <a:rPr lang="en-US" altLang="zh-CN" noProof="1" smtClean="0"/>
              <a:t>x</a:t>
            </a:r>
            <a:r>
              <a:rPr lang="zh-CN" altLang="en-US" noProof="1" smtClean="0"/>
              <a:t>轴作直线运动，位置与时间的关系为</a:t>
            </a:r>
            <a:r>
              <a:rPr lang="en-US" altLang="en-US" dirty="0" smtClean="0"/>
              <a:t> </a:t>
            </a:r>
            <a:r>
              <a:rPr lang="en-US" altLang="zh-CN" i="1" noProof="1" smtClean="0"/>
              <a:t>x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=10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+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8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t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-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4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t</a:t>
            </a:r>
            <a:r>
              <a:rPr lang="en-US" altLang="zh-CN" i="1" baseline="30000" dirty="0" smtClean="0"/>
              <a:t>2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国际单位</a:t>
            </a:r>
            <a:r>
              <a:rPr lang="en-US" altLang="zh-CN" dirty="0" smtClean="0"/>
              <a:t>SI</a:t>
            </a:r>
            <a:r>
              <a:rPr lang="zh-CN" altLang="en-US" dirty="0" smtClean="0"/>
              <a:t>制</a:t>
            </a:r>
            <a:br>
              <a:rPr lang="zh-CN" altLang="en-US" dirty="0" smtClean="0"/>
            </a:br>
            <a:r>
              <a:rPr lang="zh-CN" altLang="en-US" dirty="0" smtClean="0"/>
              <a:t>求：质点在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=0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秒时的速度（</a:t>
            </a:r>
            <a:r>
              <a:rPr lang="zh-CN" altLang="en-US" dirty="0" smtClean="0">
                <a:solidFill>
                  <a:srgbClr val="C00000"/>
                </a:solidFill>
              </a:rPr>
              <a:t>格式示范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0, v(0) = 8 m/s, </a:t>
            </a:r>
            <a:r>
              <a:rPr lang="zh-CN" altLang="en-US" dirty="0" smtClean="0"/>
              <a:t>沿</a:t>
            </a:r>
            <a:r>
              <a:rPr lang="en-US" altLang="zh-CN" dirty="0" smtClean="0"/>
              <a:t>x</a:t>
            </a:r>
            <a:r>
              <a:rPr lang="zh-CN" altLang="en-US" dirty="0" smtClean="0"/>
              <a:t>轴正向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1, v(1) = 0 m/s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2, v(2) = -8 m/s, </a:t>
            </a:r>
            <a:r>
              <a:rPr lang="zh-CN" altLang="en-US" dirty="0" smtClean="0"/>
              <a:t>沿</a:t>
            </a:r>
            <a:r>
              <a:rPr lang="en-US" altLang="zh-CN" dirty="0" smtClean="0"/>
              <a:t>x</a:t>
            </a:r>
            <a:r>
              <a:rPr lang="zh-CN" altLang="en-US" dirty="0" smtClean="0"/>
              <a:t>轴负向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5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571472" y="2000240"/>
          <a:ext cx="4122738" cy="969963"/>
        </p:xfrm>
        <a:graphic>
          <a:graphicData uri="http://schemas.openxmlformats.org/presentationml/2006/ole">
            <p:oleObj spid="_x0000_s209922" name="Equation" r:id="rId3" imgW="1346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229600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zh-CN" noProof="1" smtClean="0"/>
              <a:t>2</a:t>
            </a:r>
            <a:r>
              <a:rPr lang="zh-CN" altLang="en-US" noProof="1" smtClean="0"/>
              <a:t>、</a:t>
            </a:r>
            <a:r>
              <a:rPr lang="zh-CN" altLang="en-US" noProof="1" smtClean="0">
                <a:solidFill>
                  <a:srgbClr val="C00000"/>
                </a:solidFill>
              </a:rPr>
              <a:t>二维运动</a:t>
            </a:r>
            <a:r>
              <a:rPr lang="zh-CN" altLang="en-US" noProof="1" smtClean="0"/>
              <a:t>，</a:t>
            </a:r>
            <a:r>
              <a:rPr lang="en-US" altLang="zh-CN" noProof="1" smtClean="0"/>
              <a:t/>
            </a:r>
            <a:br>
              <a:rPr lang="en-US" altLang="zh-CN" noProof="1" smtClean="0"/>
            </a:br>
            <a:r>
              <a:rPr lang="zh-CN" altLang="en-US" noProof="1" smtClean="0"/>
              <a:t>求：</a:t>
            </a:r>
            <a:r>
              <a:rPr lang="en-US" altLang="zh-CN" noProof="1" smtClean="0"/>
              <a:t>t=0</a:t>
            </a:r>
            <a:r>
              <a:rPr lang="zh-CN" altLang="en-US" noProof="1" smtClean="0"/>
              <a:t>秒及</a:t>
            </a:r>
            <a:r>
              <a:rPr lang="en-US" altLang="zh-CN" noProof="1" smtClean="0"/>
              <a:t>t=2</a:t>
            </a:r>
            <a:r>
              <a:rPr lang="zh-CN" altLang="en-US" noProof="1" smtClean="0"/>
              <a:t>秒时质点的速度，</a:t>
            </a:r>
            <a:br>
              <a:rPr lang="zh-CN" altLang="en-US" noProof="1" smtClean="0"/>
            </a:br>
            <a:r>
              <a:rPr lang="zh-CN" altLang="en-US" noProof="1" smtClean="0"/>
              <a:t>并求后者的大小和方向。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解：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t = 0,			</a:t>
            </a:r>
            <a:r>
              <a:rPr lang="zh-CN" altLang="en-US" sz="2000" dirty="0" smtClean="0"/>
              <a:t>沿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轴正向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t = 2,</a:t>
            </a:r>
          </a:p>
          <a:p>
            <a:pPr>
              <a:lnSpc>
                <a:spcPct val="150000"/>
              </a:lnSpc>
            </a:pPr>
            <a:r>
              <a:rPr lang="zh-CN" altLang="zh-CN" sz="2000" dirty="0" smtClean="0">
                <a:latin typeface="Times New Roman" pitchFamily="18" charset="0"/>
              </a:rPr>
              <a:t>大小：</a:t>
            </a:r>
            <a:endParaRPr lang="en-US" altLang="zh-CN" sz="20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 smtClean="0">
                <a:latin typeface="Times New Roman" pitchFamily="18" charset="0"/>
              </a:rPr>
              <a:t>方向：</a:t>
            </a:r>
            <a:endParaRPr lang="en-US" altLang="zh-CN" sz="2000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noProof="1" smtClean="0">
                <a:solidFill>
                  <a:srgbClr val="FF0000"/>
                </a:solidFill>
              </a:rPr>
              <a:t>表示矢量</a:t>
            </a:r>
            <a:r>
              <a:rPr lang="zh-CN" altLang="en-US" dirty="0" smtClean="0">
                <a:solidFill>
                  <a:srgbClr val="FF0000"/>
                </a:solidFill>
              </a:rPr>
              <a:t>一定包含大小和方向</a:t>
            </a:r>
          </a:p>
          <a:p>
            <a:pPr>
              <a:lnSpc>
                <a:spcPct val="150000"/>
              </a:lnSpc>
            </a:pPr>
            <a:endParaRPr lang="zh-CN" altLang="en-US" sz="2000" dirty="0" smtClean="0">
              <a:latin typeface="Times New Roman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3786182" y="231757"/>
          <a:ext cx="2936875" cy="625475"/>
        </p:xfrm>
        <a:graphic>
          <a:graphicData uri="http://schemas.openxmlformats.org/presentationml/2006/ole">
            <p:oleObj spid="_x0000_s210947" name="公式" r:id="rId3" imgW="1117440" imgH="241200" progId="Equation.3">
              <p:embed/>
            </p:oleObj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1285852" y="1928802"/>
            <a:ext cx="6854848" cy="3571900"/>
            <a:chOff x="1285852" y="1928802"/>
            <a:chExt cx="6854848" cy="3571900"/>
          </a:xfrm>
        </p:grpSpPr>
        <p:graphicFrame>
          <p:nvGraphicFramePr>
            <p:cNvPr id="118788" name="Object 4"/>
            <p:cNvGraphicFramePr>
              <a:graphicFrameLocks noChangeAspect="1"/>
            </p:cNvGraphicFramePr>
            <p:nvPr/>
          </p:nvGraphicFramePr>
          <p:xfrm>
            <a:off x="1285852" y="1928802"/>
            <a:ext cx="2928958" cy="785818"/>
          </p:xfrm>
          <a:graphic>
            <a:graphicData uri="http://schemas.openxmlformats.org/presentationml/2006/ole">
              <p:oleObj spid="_x0000_s210946" name="Equation" r:id="rId4" imgW="1104840" imgH="393480" progId="Equation.DSMT4">
                <p:embed/>
              </p:oleObj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1571604" y="2857496"/>
            <a:ext cx="1539875" cy="496887"/>
          </p:xfrm>
          <a:graphic>
            <a:graphicData uri="http://schemas.openxmlformats.org/presentationml/2006/ole">
              <p:oleObj spid="_x0000_s210948" name="Equation" r:id="rId5" imgW="571320" imgH="241200" progId="Equation.DSMT4">
                <p:embed/>
              </p:oleObj>
            </a:graphicData>
          </a:graphic>
        </p:graphicFrame>
        <p:graphicFrame>
          <p:nvGraphicFramePr>
            <p:cNvPr id="119810" name="Object 2"/>
            <p:cNvGraphicFramePr>
              <a:graphicFrameLocks noChangeAspect="1"/>
            </p:cNvGraphicFramePr>
            <p:nvPr/>
          </p:nvGraphicFramePr>
          <p:xfrm>
            <a:off x="1571604" y="3500438"/>
            <a:ext cx="2214578" cy="527049"/>
          </p:xfrm>
          <a:graphic>
            <a:graphicData uri="http://schemas.openxmlformats.org/presentationml/2006/ole">
              <p:oleObj spid="_x0000_s210949" name="Equation" r:id="rId6" imgW="876240" imgH="241200" progId="Equation.DSMT4">
                <p:embed/>
              </p:oleObj>
            </a:graphicData>
          </a:graphic>
        </p:graphicFrame>
        <p:graphicFrame>
          <p:nvGraphicFramePr>
            <p:cNvPr id="119815" name="Object 7"/>
            <p:cNvGraphicFramePr>
              <a:graphicFrameLocks noChangeAspect="1"/>
            </p:cNvGraphicFramePr>
            <p:nvPr/>
          </p:nvGraphicFramePr>
          <p:xfrm>
            <a:off x="1620837" y="4700614"/>
            <a:ext cx="3094039" cy="800088"/>
          </p:xfrm>
          <a:graphic>
            <a:graphicData uri="http://schemas.openxmlformats.org/presentationml/2006/ole">
              <p:oleObj spid="_x0000_s210951" name="Equation" r:id="rId7" imgW="1562040" imgH="393480" progId="Equation.DSMT4">
                <p:embed/>
              </p:oleObj>
            </a:graphicData>
          </a:graphic>
        </p:graphicFrame>
        <p:graphicFrame>
          <p:nvGraphicFramePr>
            <p:cNvPr id="119816" name="Object 8"/>
            <p:cNvGraphicFramePr>
              <a:graphicFrameLocks noChangeAspect="1"/>
            </p:cNvGraphicFramePr>
            <p:nvPr/>
          </p:nvGraphicFramePr>
          <p:xfrm>
            <a:off x="1571604" y="4071942"/>
            <a:ext cx="3906837" cy="585787"/>
          </p:xfrm>
          <a:graphic>
            <a:graphicData uri="http://schemas.openxmlformats.org/presentationml/2006/ole">
              <p:oleObj spid="_x0000_s210952" name="Equation" r:id="rId8" imgW="1688760" imgH="266400" progId="Equation.DSMT4">
                <p:embed/>
              </p:oleObj>
            </a:graphicData>
          </a:graphic>
        </p:graphicFrame>
        <p:graphicFrame>
          <p:nvGraphicFramePr>
            <p:cNvPr id="119821" name="Object 13"/>
            <p:cNvGraphicFramePr>
              <a:graphicFrameLocks noChangeAspect="1"/>
            </p:cNvGraphicFramePr>
            <p:nvPr/>
          </p:nvGraphicFramePr>
          <p:xfrm>
            <a:off x="5218113" y="4929188"/>
            <a:ext cx="2922587" cy="500062"/>
          </p:xfrm>
          <a:graphic>
            <a:graphicData uri="http://schemas.openxmlformats.org/presentationml/2006/ole">
              <p:oleObj spid="_x0000_s210953" name="Equation" r:id="rId9" imgW="1333440" imgH="2156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-24"/>
            <a:ext cx="8301038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zh-CN" noProof="1" smtClean="0"/>
              <a:t>3</a:t>
            </a:r>
            <a:r>
              <a:rPr lang="zh-CN" altLang="en-US" noProof="1" smtClean="0"/>
              <a:t>、一质点由静止开始作直线运动</a:t>
            </a:r>
            <a:r>
              <a:rPr lang="en-US" altLang="zh-CN" noProof="1" smtClean="0"/>
              <a:t>,</a:t>
            </a:r>
            <a:r>
              <a:rPr lang="zh-CN" altLang="en-US" noProof="1" smtClean="0"/>
              <a:t>初始加速度</a:t>
            </a:r>
            <a:r>
              <a:rPr lang="en-US" altLang="zh-CN" noProof="1" smtClean="0"/>
              <a:t>a</a:t>
            </a:r>
            <a:r>
              <a:rPr lang="en-US" altLang="zh-CN" baseline="-25000" noProof="1" smtClean="0"/>
              <a:t>0</a:t>
            </a:r>
            <a:r>
              <a:rPr lang="zh-CN" altLang="en-US" noProof="1" smtClean="0"/>
              <a:t>，以后加速度均匀增加，每经过</a:t>
            </a:r>
            <a:r>
              <a:rPr lang="en-US" altLang="zh-CN" noProof="1" smtClean="0"/>
              <a:t>τ</a:t>
            </a:r>
            <a:r>
              <a:rPr lang="zh-CN" altLang="en-US" noProof="1" smtClean="0"/>
              <a:t>秒增加 </a:t>
            </a:r>
            <a:r>
              <a:rPr lang="en-US" altLang="zh-CN" noProof="1" smtClean="0"/>
              <a:t>a</a:t>
            </a:r>
            <a:r>
              <a:rPr lang="en-US" altLang="zh-CN" baseline="-25000" noProof="1" smtClean="0"/>
              <a:t>0</a:t>
            </a:r>
            <a:r>
              <a:rPr lang="zh-CN" altLang="en-US" noProof="1" smtClean="0"/>
              <a:t>，求经过 </a:t>
            </a:r>
            <a:r>
              <a:rPr lang="en-US" altLang="zh-CN" noProof="1" smtClean="0"/>
              <a:t>t </a:t>
            </a:r>
            <a:r>
              <a:rPr lang="zh-CN" altLang="en-US" noProof="1" smtClean="0"/>
              <a:t>秒后质点的速度和运动的距离。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857364"/>
            <a:ext cx="4373893" cy="4500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解：据题意知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直线运动中可用标量代替矢量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</a:rPr>
              <a:t>t  = 0</a:t>
            </a:r>
            <a:r>
              <a:rPr lang="zh-CN" altLang="en-US" dirty="0" smtClean="0">
                <a:latin typeface="Times New Roman" pitchFamily="18" charset="0"/>
              </a:rPr>
              <a:t>时，</a:t>
            </a:r>
            <a:r>
              <a:rPr lang="en-US" altLang="zh-CN" dirty="0" smtClean="0">
                <a:latin typeface="Times New Roman" pitchFamily="18" charset="0"/>
              </a:rPr>
              <a:t>v = 0, ∴ C</a:t>
            </a:r>
            <a:r>
              <a:rPr lang="en-US" altLang="zh-CN" baseline="-25000" dirty="0" smtClean="0">
                <a:latin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</a:rPr>
              <a:t> = 0</a:t>
            </a: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1977" name="Object 9"/>
          <p:cNvGraphicFramePr>
            <a:graphicFrameLocks noChangeAspect="1"/>
          </p:cNvGraphicFramePr>
          <p:nvPr/>
        </p:nvGraphicFramePr>
        <p:xfrm>
          <a:off x="2633658" y="1857364"/>
          <a:ext cx="1581152" cy="672128"/>
        </p:xfrm>
        <a:graphic>
          <a:graphicData uri="http://schemas.openxmlformats.org/presentationml/2006/ole">
            <p:oleObj spid="_x0000_s211977" name="Equation" r:id="rId3" imgW="927000" imgH="393480" progId="Equation.DSMT4">
              <p:embed/>
            </p:oleObj>
          </a:graphicData>
        </a:graphic>
      </p:graphicFrame>
      <p:sp>
        <p:nvSpPr>
          <p:cNvPr id="15" name="文本占位符 6"/>
          <p:cNvSpPr txBox="1">
            <a:spLocks/>
          </p:cNvSpPr>
          <p:nvPr/>
        </p:nvSpPr>
        <p:spPr bwMode="auto">
          <a:xfrm>
            <a:off x="4714876" y="1857364"/>
            <a:ext cx="40719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altLang="zh-CN" sz="24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altLang="zh-CN" sz="24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t  = 0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itchFamily="18" charset="0"/>
              </a:rPr>
              <a:t>时，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x = 0, ∴ C</a:t>
            </a:r>
            <a:r>
              <a:rPr lang="en-US" altLang="zh-CN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 = 0</a:t>
            </a:r>
            <a:endParaRPr lang="en-US" altLang="zh-CN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211978" name="Object 10"/>
          <p:cNvGraphicFramePr>
            <a:graphicFrameLocks noChangeAspect="1"/>
          </p:cNvGraphicFramePr>
          <p:nvPr/>
        </p:nvGraphicFramePr>
        <p:xfrm>
          <a:off x="928662" y="3252794"/>
          <a:ext cx="2214578" cy="2189412"/>
        </p:xfrm>
        <a:graphic>
          <a:graphicData uri="http://schemas.openxmlformats.org/presentationml/2006/ole">
            <p:oleObj spid="_x0000_s211978" name="Equation" r:id="rId4" imgW="1117440" imgH="1104840" progId="Equation.DSMT4">
              <p:embed/>
            </p:oleObj>
          </a:graphicData>
        </a:graphic>
      </p:graphicFrame>
      <p:graphicFrame>
        <p:nvGraphicFramePr>
          <p:cNvPr id="211980" name="Object 12"/>
          <p:cNvGraphicFramePr>
            <a:graphicFrameLocks noChangeAspect="1"/>
          </p:cNvGraphicFramePr>
          <p:nvPr/>
        </p:nvGraphicFramePr>
        <p:xfrm>
          <a:off x="6000760" y="2285992"/>
          <a:ext cx="1928826" cy="819090"/>
        </p:xfrm>
        <a:graphic>
          <a:graphicData uri="http://schemas.openxmlformats.org/presentationml/2006/ole">
            <p:oleObj spid="_x0000_s211980" name="Equation" r:id="rId5" imgW="927000" imgH="393480" progId="Equation.DSMT4">
              <p:embed/>
            </p:oleObj>
          </a:graphicData>
        </a:graphic>
      </p:graphicFrame>
      <p:graphicFrame>
        <p:nvGraphicFramePr>
          <p:cNvPr id="211981" name="Object 13"/>
          <p:cNvGraphicFramePr>
            <a:graphicFrameLocks noChangeAspect="1"/>
          </p:cNvGraphicFramePr>
          <p:nvPr/>
        </p:nvGraphicFramePr>
        <p:xfrm>
          <a:off x="5357818" y="3214686"/>
          <a:ext cx="2492789" cy="2212986"/>
        </p:xfrm>
        <a:graphic>
          <a:graphicData uri="http://schemas.openxmlformats.org/presentationml/2006/ole">
            <p:oleObj spid="_x0000_s211981" name="Equation" r:id="rId6" imgW="1244520" imgH="1104840" progId="Equation.DSMT4">
              <p:embed/>
            </p:oleObj>
          </a:graphicData>
        </a:graphic>
      </p:graphicFrame>
      <p:sp>
        <p:nvSpPr>
          <p:cNvPr id="33" name="任意多边形 32"/>
          <p:cNvSpPr/>
          <p:nvPr/>
        </p:nvSpPr>
        <p:spPr>
          <a:xfrm>
            <a:off x="3735092" y="2474562"/>
            <a:ext cx="2200759" cy="3461289"/>
          </a:xfrm>
          <a:custGeom>
            <a:avLst/>
            <a:gdLst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619932 w 2200759"/>
              <a:gd name="connsiteY3" fmla="*/ 2810360 h 3461289"/>
              <a:gd name="connsiteX4" fmla="*/ 0 w 2200759"/>
              <a:gd name="connsiteY4" fmla="*/ 3461289 h 3461289"/>
              <a:gd name="connsiteX5" fmla="*/ 0 w 2200759"/>
              <a:gd name="connsiteY5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1004695 w 2200759"/>
              <a:gd name="connsiteY4" fmla="*/ 1384516 h 3461289"/>
              <a:gd name="connsiteX5" fmla="*/ 619932 w 2200759"/>
              <a:gd name="connsiteY5" fmla="*/ 2810360 h 3461289"/>
              <a:gd name="connsiteX6" fmla="*/ 0 w 2200759"/>
              <a:gd name="connsiteY6" fmla="*/ 3461289 h 3461289"/>
              <a:gd name="connsiteX7" fmla="*/ 0 w 2200759"/>
              <a:gd name="connsiteY7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1004695 w 2200759"/>
              <a:gd name="connsiteY3" fmla="*/ 1384516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1004695 w 2200759"/>
              <a:gd name="connsiteY3" fmla="*/ 1813120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1004695 w 2200759"/>
              <a:gd name="connsiteY3" fmla="*/ 1813120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1004695 w 2200759"/>
              <a:gd name="connsiteY3" fmla="*/ 1813120 h 3461289"/>
              <a:gd name="connsiteX4" fmla="*/ 777545 w 2200759"/>
              <a:gd name="connsiteY4" fmla="*/ 1833967 h 3461289"/>
              <a:gd name="connsiteX5" fmla="*/ 619932 w 2200759"/>
              <a:gd name="connsiteY5" fmla="*/ 2810360 h 3461289"/>
              <a:gd name="connsiteX6" fmla="*/ 0 w 2200759"/>
              <a:gd name="connsiteY6" fmla="*/ 3461289 h 3461289"/>
              <a:gd name="connsiteX7" fmla="*/ 0 w 2200759"/>
              <a:gd name="connsiteY7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619932 w 2200759"/>
              <a:gd name="connsiteY3" fmla="*/ 2810360 h 3461289"/>
              <a:gd name="connsiteX4" fmla="*/ 0 w 2200759"/>
              <a:gd name="connsiteY4" fmla="*/ 3461289 h 3461289"/>
              <a:gd name="connsiteX5" fmla="*/ 0 w 2200759"/>
              <a:gd name="connsiteY5" fmla="*/ 3461289 h 346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0759" h="3461289">
                <a:moveTo>
                  <a:pt x="2200759" y="191146"/>
                </a:moveTo>
                <a:cubicBezTo>
                  <a:pt x="2000572" y="95573"/>
                  <a:pt x="1764672" y="0"/>
                  <a:pt x="1565328" y="191146"/>
                </a:cubicBezTo>
                <a:cubicBezTo>
                  <a:pt x="1365984" y="382292"/>
                  <a:pt x="1162261" y="901485"/>
                  <a:pt x="1004695" y="1338021"/>
                </a:cubicBezTo>
                <a:cubicBezTo>
                  <a:pt x="847129" y="1774557"/>
                  <a:pt x="787381" y="2456482"/>
                  <a:pt x="619932" y="2810360"/>
                </a:cubicBezTo>
                <a:cubicBezTo>
                  <a:pt x="452483" y="3164238"/>
                  <a:pt x="0" y="3461289"/>
                  <a:pt x="0" y="3461289"/>
                </a:cubicBezTo>
                <a:lnTo>
                  <a:pt x="0" y="3461289"/>
                </a:lnTo>
              </a:path>
            </a:pathLst>
          </a:cu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7143768" y="6392886"/>
          <a:ext cx="1092200" cy="393700"/>
        </p:xfrm>
        <a:graphic>
          <a:graphicData uri="http://schemas.openxmlformats.org/presentationml/2006/ole">
            <p:oleObj spid="_x0000_s211982" name="Equation" r:id="rId7" imgW="1091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57162"/>
            <a:ext cx="8301038" cy="1700202"/>
          </a:xfrm>
        </p:spPr>
        <p:txBody>
          <a:bodyPr/>
          <a:lstStyle/>
          <a:p>
            <a:pPr eaLnBrk="1" hangingPunct="1"/>
            <a:r>
              <a:rPr lang="zh-CN" altLang="en-US" sz="2800" noProof="1" smtClean="0"/>
              <a:t>例</a:t>
            </a:r>
            <a:r>
              <a:rPr lang="en-US" altLang="zh-CN" sz="2800" noProof="1" smtClean="0"/>
              <a:t>4</a:t>
            </a:r>
            <a:r>
              <a:rPr lang="zh-CN" altLang="en-US" sz="2800" noProof="1" smtClean="0"/>
              <a:t>、质点的加速度不随时间变化，即加速度     为常矢量的运动，称为</a:t>
            </a:r>
            <a:r>
              <a:rPr lang="zh-CN" altLang="en-US" sz="2800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sz="2800" noProof="1" smtClean="0"/>
              <a:t>，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1</a:t>
            </a:r>
            <a:r>
              <a:rPr lang="zh-CN" altLang="en-US" sz="2800" noProof="1" smtClean="0"/>
              <a:t>）给出匀变速运动的速度、位矢的计算公式；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2</a:t>
            </a:r>
            <a:r>
              <a:rPr lang="zh-CN" altLang="en-US" sz="2800" noProof="1" smtClean="0"/>
              <a:t>）证明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857364"/>
            <a:ext cx="8517297" cy="4500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</a:t>
            </a:r>
            <a:r>
              <a:rPr lang="en-US" altLang="zh-CN" dirty="0" smtClean="0"/>
              <a:t>(1)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itchFamily="18" charset="0"/>
                <a:sym typeface="Wingdings" pitchFamily="2" charset="2"/>
              </a:rPr>
              <a:t>      （</a:t>
            </a:r>
            <a:r>
              <a:rPr lang="en-US" altLang="zh-CN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zh-CN" altLang="en-US" dirty="0" smtClean="0">
                <a:latin typeface="Times New Roman" pitchFamily="18" charset="0"/>
                <a:sym typeface="Wingdings" pitchFamily="2" charset="2"/>
              </a:rPr>
              <a:t>）要证明速度与位移的关系，需要消去时间 </a:t>
            </a:r>
            <a:r>
              <a:rPr lang="en-US" altLang="zh-CN" i="1" dirty="0" smtClean="0">
                <a:latin typeface="Times New Roman" pitchFamily="18" charset="0"/>
                <a:sym typeface="Wingdings" pitchFamily="2" charset="2"/>
              </a:rPr>
              <a:t>t</a:t>
            </a:r>
            <a:endParaRPr lang="en-US" altLang="zh-CN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7580336" y="142852"/>
          <a:ext cx="349250" cy="393700"/>
        </p:xfrm>
        <a:graphic>
          <a:graphicData uri="http://schemas.openxmlformats.org/presentationml/2006/ole">
            <p:oleObj spid="_x0000_s212999" name="Equation" r:id="rId3" imgW="126720" imgH="1774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19332" y="1357298"/>
          <a:ext cx="3352800" cy="503238"/>
        </p:xfrm>
        <a:graphic>
          <a:graphicData uri="http://schemas.openxmlformats.org/presentationml/2006/ole">
            <p:oleObj spid="_x0000_s213000" name="Equation" r:id="rId4" imgW="1180800" imgH="241200" progId="Equation.3">
              <p:embed/>
            </p:oleObj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1785918" y="1989138"/>
          <a:ext cx="4144973" cy="582606"/>
        </p:xfrm>
        <a:graphic>
          <a:graphicData uri="http://schemas.openxmlformats.org/presentationml/2006/ole">
            <p:oleObj spid="_x0000_s213001" name="公式" r:id="rId5" imgW="2108160" imgH="355320" progId="Equation.3">
              <p:embed/>
            </p:oleObj>
          </a:graphicData>
        </a:graphic>
      </p:graphicFrame>
      <p:graphicFrame>
        <p:nvGraphicFramePr>
          <p:cNvPr id="117769" name="Object 9"/>
          <p:cNvGraphicFramePr>
            <a:graphicFrameLocks noChangeAspect="1"/>
          </p:cNvGraphicFramePr>
          <p:nvPr/>
        </p:nvGraphicFramePr>
        <p:xfrm>
          <a:off x="1743077" y="2643182"/>
          <a:ext cx="4614873" cy="615950"/>
        </p:xfrm>
        <a:graphic>
          <a:graphicData uri="http://schemas.openxmlformats.org/presentationml/2006/ole">
            <p:oleObj spid="_x0000_s213002" name="Equation" r:id="rId6" imgW="2044440" imgH="393480" progId="Equation.DSMT4">
              <p:embed/>
            </p:oleObj>
          </a:graphicData>
        </a:graphic>
      </p:graphicFrame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685800" y="4400568"/>
          <a:ext cx="1905000" cy="771525"/>
        </p:xfrm>
        <a:graphic>
          <a:graphicData uri="http://schemas.openxmlformats.org/presentationml/2006/ole">
            <p:oleObj spid="_x0000_s213003" name="Equation" r:id="rId7" imgW="698400" imgH="393480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3505200" y="4429132"/>
          <a:ext cx="4419600" cy="788987"/>
        </p:xfrm>
        <a:graphic>
          <a:graphicData uri="http://schemas.openxmlformats.org/presentationml/2006/ole">
            <p:oleObj spid="_x0000_s213004" name="Equation" r:id="rId8" imgW="1587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2751</TotalTime>
  <Words>1495</Words>
  <Application>Microsoft Office PowerPoint</Application>
  <PresentationFormat>全屏显示(4:3)</PresentationFormat>
  <Paragraphs>334</Paragraphs>
  <Slides>43</Slides>
  <Notes>25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43</vt:i4>
      </vt:variant>
    </vt:vector>
  </HeadingPairs>
  <TitlesOfParts>
    <vt:vector size="46" baseType="lpstr">
      <vt:lpstr>3</vt:lpstr>
      <vt:lpstr>Equation</vt:lpstr>
      <vt:lpstr>公式</vt:lpstr>
      <vt:lpstr>第2章 质点力学</vt:lpstr>
      <vt:lpstr>幻灯片 1</vt:lpstr>
      <vt:lpstr>§2.1   质点运动的描述</vt:lpstr>
      <vt:lpstr>§2.1   质点运动的描述</vt:lpstr>
      <vt:lpstr>直角坐标系中的描述</vt:lpstr>
      <vt:lpstr>例1、一质点沿x轴作直线运动，位置与时间的关系为 x =10 + 8 t - 4 t2, 国际单位SI制 求：质点在t=0、1、2秒时的速度（格式示范）</vt:lpstr>
      <vt:lpstr>例2、二维运动， 求：t=0秒及t=2秒时质点的速度， 并求后者的大小和方向。</vt:lpstr>
      <vt:lpstr>例3、一质点由静止开始作直线运动,初始加速度a0，以后加速度均匀增加，每经过τ秒增加 a0，求经过 t 秒后质点的速度和运动的距离。</vt:lpstr>
      <vt:lpstr>例4、质点的加速度不随时间变化，即加速度     为常矢量的运动，称为匀变速运动， （1）给出匀变速运动的速度、位矢的计算公式； （2）证明</vt:lpstr>
      <vt:lpstr>例4、匀变速运动， （2）证明</vt:lpstr>
      <vt:lpstr>例4、匀变速运动， （2）证明 </vt:lpstr>
      <vt:lpstr>幻灯片 11</vt:lpstr>
      <vt:lpstr>幻灯片 12</vt:lpstr>
      <vt:lpstr>§2.1   质点运动的描述</vt:lpstr>
      <vt:lpstr>自学例2－3</vt:lpstr>
      <vt:lpstr>例2.2　湖面上有一条小船，在岸边高崖上的船夫通过绞车以匀速率v 收绳将船拉向岸边，如图所示。若绳子的质量可以忽略，问（1）船的速度u比收绳速率v大还是小？（2）船的加速度如何？ </vt:lpstr>
      <vt:lpstr>例2.2　小船问题 </vt:lpstr>
      <vt:lpstr>例2.2　小船问题 </vt:lpstr>
      <vt:lpstr>作业：</vt:lpstr>
      <vt:lpstr>平面极坐标系中的描述</vt:lpstr>
      <vt:lpstr>平面极坐标系中的描述</vt:lpstr>
      <vt:lpstr>幻灯片 21</vt:lpstr>
      <vt:lpstr>幻灯片 22</vt:lpstr>
      <vt:lpstr>幻灯片 23</vt:lpstr>
      <vt:lpstr>匀速（率）圆周运动</vt:lpstr>
      <vt:lpstr>匀变速（率）圆周运动</vt:lpstr>
      <vt:lpstr>匀变速（率）圆周运动</vt:lpstr>
      <vt:lpstr>匀变速（率）圆周运动</vt:lpstr>
      <vt:lpstr>匀变速（率）圆周运动</vt:lpstr>
      <vt:lpstr>自然坐标系中的描述</vt:lpstr>
      <vt:lpstr>自然坐标系中的描述</vt:lpstr>
      <vt:lpstr>自然坐标系中的描述</vt:lpstr>
      <vt:lpstr>加速度分析的预备知识</vt:lpstr>
      <vt:lpstr>加速度分析的预备知识</vt:lpstr>
      <vt:lpstr>加速度表达式的推导</vt:lpstr>
      <vt:lpstr>自然坐标系中的加速度</vt:lpstr>
      <vt:lpstr>自然坐标系与极坐标系的对比</vt:lpstr>
      <vt:lpstr>自然坐标系中的匀速（率）圆周运动</vt:lpstr>
      <vt:lpstr>自然坐标系中的匀变速（率）圆周运动</vt:lpstr>
      <vt:lpstr>例2.6　一根细棒在水平面内以恒定角速度ω绕棒的顶点O旋转，一只蚂蚁从t = 0时刻开始从O点出发并以恒定的速率u沿细棒向外爬行，求蚂蚁的速度。</vt:lpstr>
      <vt:lpstr>例2.6　蚂蚁爬棒</vt:lpstr>
      <vt:lpstr>例5　质点M在水平面内运动,轨道如图所示：OA段为直线,AB、BC段分别为不同半径的两个1/4圆周。</vt:lpstr>
      <vt:lpstr>作业：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§3.3 动能、势能及机械能守恒</dc:title>
  <dc:creator>dell</dc:creator>
  <cp:lastModifiedBy>dell</cp:lastModifiedBy>
  <cp:revision>451</cp:revision>
  <dcterms:created xsi:type="dcterms:W3CDTF">2014-01-02T06:17:13Z</dcterms:created>
  <dcterms:modified xsi:type="dcterms:W3CDTF">2014-02-24T09:48:56Z</dcterms:modified>
</cp:coreProperties>
</file>