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34" r:id="rId1"/>
  </p:sldMasterIdLst>
  <p:notesMasterIdLst>
    <p:notesMasterId r:id="rId23"/>
  </p:notesMasterIdLst>
  <p:handoutMasterIdLst>
    <p:handoutMasterId r:id="rId24"/>
  </p:handoutMasterIdLst>
  <p:sldIdLst>
    <p:sldId id="256" r:id="rId2"/>
    <p:sldId id="257" r:id="rId3"/>
    <p:sldId id="258" r:id="rId4"/>
    <p:sldId id="262" r:id="rId5"/>
    <p:sldId id="263" r:id="rId6"/>
    <p:sldId id="264" r:id="rId7"/>
    <p:sldId id="265" r:id="rId8"/>
    <p:sldId id="266" r:id="rId9"/>
    <p:sldId id="267" r:id="rId10"/>
    <p:sldId id="269" r:id="rId11"/>
    <p:sldId id="268" r:id="rId12"/>
    <p:sldId id="270" r:id="rId13"/>
    <p:sldId id="271" r:id="rId14"/>
    <p:sldId id="261" r:id="rId15"/>
    <p:sldId id="274" r:id="rId16"/>
    <p:sldId id="273" r:id="rId17"/>
    <p:sldId id="275" r:id="rId18"/>
    <p:sldId id="276" r:id="rId19"/>
    <p:sldId id="277" r:id="rId20"/>
    <p:sldId id="278" r:id="rId21"/>
    <p:sldId id="279"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505" autoAdjust="0"/>
  </p:normalViewPr>
  <p:slideViewPr>
    <p:cSldViewPr>
      <p:cViewPr varScale="1">
        <p:scale>
          <a:sx n="61" d="100"/>
          <a:sy n="61" d="100"/>
        </p:scale>
        <p:origin x="-67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18"/>
    </p:cViewPr>
  </p:sorterViewPr>
  <p:notesViewPr>
    <p:cSldViewPr>
      <p:cViewPr varScale="1">
        <p:scale>
          <a:sx n="55" d="100"/>
          <a:sy n="55" d="100"/>
        </p:scale>
        <p:origin x="-179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image" Target="../media/image52.wmf"/><Relationship Id="rId7" Type="http://schemas.openxmlformats.org/officeDocument/2006/relationships/image" Target="../media/image56.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4" Type="http://schemas.openxmlformats.org/officeDocument/2006/relationships/image" Target="../media/image61.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image" Target="../media/image62.wmf"/><Relationship Id="rId7" Type="http://schemas.openxmlformats.org/officeDocument/2006/relationships/image" Target="../media/image56.wmf"/><Relationship Id="rId2" Type="http://schemas.openxmlformats.org/officeDocument/2006/relationships/image" Target="../media/image61.wmf"/><Relationship Id="rId1" Type="http://schemas.openxmlformats.org/officeDocument/2006/relationships/image" Target="../media/image60.wmf"/><Relationship Id="rId6" Type="http://schemas.openxmlformats.org/officeDocument/2006/relationships/image" Target="../media/image66.wmf"/><Relationship Id="rId5" Type="http://schemas.openxmlformats.org/officeDocument/2006/relationships/image" Target="../media/image65.wmf"/><Relationship Id="rId4" Type="http://schemas.openxmlformats.org/officeDocument/2006/relationships/image" Target="../media/image6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4.wmf"/><Relationship Id="rId5" Type="http://schemas.openxmlformats.org/officeDocument/2006/relationships/image" Target="../media/image13.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4.wmf"/><Relationship Id="rId5" Type="http://schemas.openxmlformats.org/officeDocument/2006/relationships/image" Target="../media/image14.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10" Type="http://schemas.openxmlformats.org/officeDocument/2006/relationships/image" Target="../media/image42.wmf"/><Relationship Id="rId4" Type="http://schemas.openxmlformats.org/officeDocument/2006/relationships/image" Target="../media/image36.wmf"/><Relationship Id="rId9" Type="http://schemas.openxmlformats.org/officeDocument/2006/relationships/image" Target="../media/image4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211A03C6-49C9-47DE-A0A0-2F09CFAFDDEF}" type="datetimeFigureOut">
              <a:rPr lang="zh-CN" altLang="en-US"/>
              <a:pPr>
                <a:defRPr/>
              </a:pPr>
              <a:t>2016-3-1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F4FE9382-7E06-4E5E-A479-491947A6AD0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F09EADC8-241B-43DD-854F-7ECCBAD7CD73}" type="datetimeFigureOut">
              <a:rPr lang="zh-CN" altLang="en-US"/>
              <a:pPr>
                <a:defRPr/>
              </a:pPr>
              <a:t>2016-3-1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7AD6D5B2-DD2C-4F35-B81C-505C27A8DF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0</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9</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10</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11</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12</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13</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dirty="0" smtClean="0">
                <a:ea typeface="宋体" charset="-122"/>
              </a:rPr>
              <a:t>参考光行差现象</a:t>
            </a:r>
            <a:r>
              <a:rPr lang="en-US" altLang="zh-CN" dirty="0" smtClean="0">
                <a:ea typeface="宋体" charset="-122"/>
              </a:rPr>
              <a:t>,1728</a:t>
            </a:r>
            <a:r>
              <a:rPr lang="zh-CN" altLang="en-US" dirty="0" smtClean="0">
                <a:ea typeface="宋体" charset="-122"/>
              </a:rPr>
              <a:t>年</a:t>
            </a:r>
            <a:r>
              <a:rPr lang="en-US" altLang="zh-CN" dirty="0" err="1" smtClean="0">
                <a:ea typeface="宋体" charset="-122"/>
              </a:rPr>
              <a:t>bradley</a:t>
            </a:r>
            <a:r>
              <a:rPr lang="zh-CN" altLang="en-US" dirty="0" smtClean="0">
                <a:ea typeface="宋体" charset="-122"/>
              </a:rPr>
              <a:t>观测到，这现象证明了光速不是无限大，并是相对论的一个事实基础</a:t>
            </a:r>
          </a:p>
          <a:p>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14</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20</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81CEA51-38F2-43A2-8302-1ADE1D48D89B}" type="slidenum">
              <a:rPr lang="en-US" altLang="zh-CN"/>
              <a:pPr/>
              <a:t>1</a:t>
            </a:fld>
            <a:endParaRPr lang="en-US" altLang="zh-CN"/>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zh-CN" altLang="en-US" b="1" dirty="0" smtClean="0">
              <a:solidFill>
                <a:srgbClr val="FFFF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2</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zh-CN" altLang="en-US" dirty="0" smtClean="0"/>
              <a:t>时间和长度的测量不可以因为参考系不同而得出不同结果</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3</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4</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5</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6</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7</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621F9F5-BB12-4A20-BD6C-433FA775DC2A}" type="slidenum">
              <a:rPr lang="en-US" altLang="zh-CN"/>
              <a:pPr/>
              <a:t>8</a:t>
            </a:fld>
            <a:endParaRPr lang="en-US" altLang="zh-C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zh-CN"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标题幻灯片节标题">
    <p:bg>
      <p:bgPr>
        <a:solidFill>
          <a:schemeClr val="tx1"/>
        </a:solidFill>
        <a:effectLst/>
      </p:bgPr>
    </p:bg>
    <p:spTree>
      <p:nvGrpSpPr>
        <p:cNvPr id="1" name=""/>
        <p:cNvGrpSpPr/>
        <p:nvPr/>
      </p:nvGrpSpPr>
      <p:grpSpPr>
        <a:xfrm>
          <a:off x="0" y="0"/>
          <a:ext cx="0" cy="0"/>
          <a:chOff x="0" y="0"/>
          <a:chExt cx="0" cy="0"/>
        </a:xfrm>
      </p:grpSpPr>
      <p:sp>
        <p:nvSpPr>
          <p:cNvPr id="4" name="矩形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矩形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1219200" y="2971800"/>
            <a:ext cx="6858000" cy="1066800"/>
          </a:xfrm>
        </p:spPr>
        <p:txBody>
          <a:bodyPr anchor="t"/>
          <a:lstStyle>
            <a:lvl1pPr algn="r">
              <a:buNone/>
              <a:defRPr sz="3200" b="0" cap="none" baseline="0">
                <a:solidFill>
                  <a:schemeClr val="bg1"/>
                </a:solidFill>
                <a:latin typeface="方正姚体" pitchFamily="2" charset="-122"/>
                <a:ea typeface="方正姚体" pitchFamily="2" charset="-122"/>
              </a:defRPr>
            </a:lvl1pPr>
          </a:lstStyle>
          <a:p>
            <a:r>
              <a:rPr lang="zh-CN" altLang="en-US" smtClean="0"/>
              <a:t>单击此处编辑母版标题样式</a:t>
            </a:r>
            <a:endParaRPr lang="en-US" dirty="0"/>
          </a:p>
        </p:txBody>
      </p:sp>
      <p:sp>
        <p:nvSpPr>
          <p:cNvPr id="3" name="文本占位符 2"/>
          <p:cNvSpPr>
            <a:spLocks noGrp="1"/>
          </p:cNvSpPr>
          <p:nvPr>
            <p:ph type="body" idx="1"/>
          </p:nvPr>
        </p:nvSpPr>
        <p:spPr>
          <a:xfrm>
            <a:off x="1295400" y="4267200"/>
            <a:ext cx="6781800" cy="1143000"/>
          </a:xfrm>
        </p:spPr>
        <p:txBody>
          <a:bodyPr/>
          <a:lstStyle>
            <a:lvl1pPr marL="0" indent="0" algn="r">
              <a:buNone/>
              <a:defRPr sz="2000">
                <a:solidFill>
                  <a:schemeClr val="bg1"/>
                </a:solidFill>
                <a:latin typeface="方正姚体" pitchFamily="2" charset="-122"/>
                <a:ea typeface="方正姚体" pitchFamily="2" charset="-122"/>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6" name="日期占位符 3"/>
          <p:cNvSpPr>
            <a:spLocks noGrp="1"/>
          </p:cNvSpPr>
          <p:nvPr>
            <p:ph type="dt" sz="half" idx="10"/>
          </p:nvPr>
        </p:nvSpPr>
        <p:spPr>
          <a:xfrm>
            <a:off x="6400800" y="6354763"/>
            <a:ext cx="2286000" cy="366712"/>
          </a:xfrm>
        </p:spPr>
        <p:txBody>
          <a:bodyPr/>
          <a:lstStyle>
            <a:lvl1pPr>
              <a:defRPr>
                <a:solidFill>
                  <a:schemeClr val="bg1"/>
                </a:solidFill>
              </a:defRPr>
            </a:lvl1pPr>
          </a:lstStyle>
          <a:p>
            <a:pPr>
              <a:defRPr/>
            </a:pPr>
            <a:fld id="{5B2E2297-B013-47C4-9623-62747B8EBD01}" type="datetime1">
              <a:rPr lang="zh-CN" altLang="en-US"/>
              <a:pPr>
                <a:defRPr/>
              </a:pPr>
              <a:t>2016-3-1</a:t>
            </a:fld>
            <a:endParaRPr lang="zh-CN" altLang="en-US"/>
          </a:p>
        </p:txBody>
      </p:sp>
      <p:sp>
        <p:nvSpPr>
          <p:cNvPr id="7" name="页脚占位符 4"/>
          <p:cNvSpPr>
            <a:spLocks noGrp="1"/>
          </p:cNvSpPr>
          <p:nvPr>
            <p:ph type="ftr" sz="quarter" idx="11"/>
          </p:nvPr>
        </p:nvSpPr>
        <p:spPr>
          <a:xfrm>
            <a:off x="714375" y="1428750"/>
            <a:ext cx="7715250" cy="365125"/>
          </a:xfrm>
        </p:spPr>
        <p:txBody>
          <a:bodyPr/>
          <a:lstStyle>
            <a:lvl1pPr>
              <a:defRPr>
                <a:solidFill>
                  <a:schemeClr val="bg1"/>
                </a:solidFill>
              </a:defRPr>
            </a:lvl1pPr>
          </a:lstStyle>
          <a:p>
            <a:pPr>
              <a:defRPr/>
            </a:pPr>
            <a:r>
              <a:rPr lang="zh-CN" altLang="en-US"/>
              <a:t>动能、功和动能定理</a:t>
            </a:r>
          </a:p>
        </p:txBody>
      </p:sp>
      <p:sp>
        <p:nvSpPr>
          <p:cNvPr id="8" name="灯片编号占位符 5"/>
          <p:cNvSpPr>
            <a:spLocks noGrp="1"/>
          </p:cNvSpPr>
          <p:nvPr>
            <p:ph type="sldNum" sz="quarter" idx="12"/>
          </p:nvPr>
        </p:nvSpPr>
        <p:spPr>
          <a:xfrm>
            <a:off x="1069975" y="6354763"/>
            <a:ext cx="1520825" cy="366712"/>
          </a:xfrm>
        </p:spPr>
        <p:txBody>
          <a:bodyPr/>
          <a:lstStyle>
            <a:lvl1pPr>
              <a:defRPr>
                <a:solidFill>
                  <a:schemeClr val="bg1"/>
                </a:solidFill>
              </a:defRPr>
            </a:lvl1pPr>
          </a:lstStyle>
          <a:p>
            <a:pPr>
              <a:defRPr/>
            </a:pPr>
            <a:fld id="{EFC9655A-2B6C-4FAD-A619-972646EA883D}"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6" name="直接连接符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latin typeface="Arial" pitchFamily="34" charset="0"/>
            </a:endParaRPr>
          </a:p>
        </p:txBody>
      </p:sp>
      <p:sp>
        <p:nvSpPr>
          <p:cNvPr id="7" name="等腰三角形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zh-CN" altLang="en-US" smtClean="0"/>
              <a:t>单击此处编辑母版标题样式</a:t>
            </a:r>
            <a:endParaRPr lang="en-US"/>
          </a:p>
        </p:txBody>
      </p:sp>
      <p:sp>
        <p:nvSpPr>
          <p:cNvPr id="3" name="文本占位符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2" name="内容占位符 11"/>
          <p:cNvSpPr>
            <a:spLocks noGrp="1"/>
          </p:cNvSpPr>
          <p:nvPr>
            <p:ph sz="quarter" idx="1"/>
          </p:nvPr>
        </p:nvSpPr>
        <p:spPr>
          <a:xfrm>
            <a:off x="304800" y="304800"/>
            <a:ext cx="5715000" cy="5715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4"/>
          <p:cNvSpPr>
            <a:spLocks noGrp="1"/>
          </p:cNvSpPr>
          <p:nvPr>
            <p:ph type="dt" sz="half" idx="10"/>
          </p:nvPr>
        </p:nvSpPr>
        <p:spPr/>
        <p:txBody>
          <a:bodyPr/>
          <a:lstStyle>
            <a:lvl1pPr>
              <a:defRPr/>
            </a:lvl1pPr>
          </a:lstStyle>
          <a:p>
            <a:pPr>
              <a:defRPr/>
            </a:pPr>
            <a:fld id="{8D620E4C-6889-4C3A-B3B4-CABE99FF6C64}" type="datetime1">
              <a:rPr lang="zh-CN" altLang="en-US"/>
              <a:pPr>
                <a:defRPr/>
              </a:pPr>
              <a:t>2016-3-1</a:t>
            </a:fld>
            <a:endParaRPr lang="zh-CN" altLang="en-US"/>
          </a:p>
        </p:txBody>
      </p:sp>
      <p:sp>
        <p:nvSpPr>
          <p:cNvPr id="9" name="页脚占位符 5"/>
          <p:cNvSpPr>
            <a:spLocks noGrp="1"/>
          </p:cNvSpPr>
          <p:nvPr>
            <p:ph type="ftr" sz="quarter" idx="11"/>
          </p:nvPr>
        </p:nvSpPr>
        <p:spPr/>
        <p:txBody>
          <a:bodyPr/>
          <a:lstStyle>
            <a:lvl1pPr>
              <a:defRPr/>
            </a:lvl1pPr>
          </a:lstStyle>
          <a:p>
            <a:pPr>
              <a:defRPr/>
            </a:pPr>
            <a:r>
              <a:rPr lang="zh-CN" altLang="en-US"/>
              <a:t>动能、功和动能定理</a:t>
            </a:r>
          </a:p>
        </p:txBody>
      </p:sp>
      <p:sp>
        <p:nvSpPr>
          <p:cNvPr id="10" name="灯片编号占位符 6"/>
          <p:cNvSpPr>
            <a:spLocks noGrp="1"/>
          </p:cNvSpPr>
          <p:nvPr>
            <p:ph type="sldNum" sz="quarter" idx="12"/>
          </p:nvPr>
        </p:nvSpPr>
        <p:spPr/>
        <p:txBody>
          <a:bodyPr/>
          <a:lstStyle>
            <a:lvl1pPr>
              <a:defRPr/>
            </a:lvl1pPr>
          </a:lstStyle>
          <a:p>
            <a:pPr>
              <a:defRPr/>
            </a:pPr>
            <a:fld id="{46AB5431-E464-4158-B98E-F239B4AB636A}"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1">
        <a:schemeClr val="bg2"/>
      </p:bgRef>
    </p:bg>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6" name="等腰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zh-CN" altLang="en-US" smtClean="0"/>
              <a:t>单击此处编辑母版标题样式</a:t>
            </a:r>
            <a:endParaRPr lang="en-US"/>
          </a:p>
        </p:txBody>
      </p:sp>
      <p:sp>
        <p:nvSpPr>
          <p:cNvPr id="3" name="图片占位符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zh-CN" altLang="en-US" noProof="0" smtClean="0"/>
              <a:t>单击图标添加图片</a:t>
            </a:r>
            <a:endParaRPr lang="en-US" noProof="0" dirty="0"/>
          </a:p>
        </p:txBody>
      </p:sp>
      <p:sp>
        <p:nvSpPr>
          <p:cNvPr id="4" name="文本占位符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8" name="日期占位符 4"/>
          <p:cNvSpPr>
            <a:spLocks noGrp="1"/>
          </p:cNvSpPr>
          <p:nvPr>
            <p:ph type="dt" sz="half" idx="10"/>
          </p:nvPr>
        </p:nvSpPr>
        <p:spPr/>
        <p:txBody>
          <a:bodyPr/>
          <a:lstStyle>
            <a:lvl1pPr>
              <a:defRPr/>
            </a:lvl1pPr>
          </a:lstStyle>
          <a:p>
            <a:pPr>
              <a:defRPr/>
            </a:pPr>
            <a:fld id="{574F3923-5845-458D-A56B-2FD05E9804BF}" type="datetime1">
              <a:rPr lang="zh-CN" altLang="en-US"/>
              <a:pPr>
                <a:defRPr/>
              </a:pPr>
              <a:t>2016-3-1</a:t>
            </a:fld>
            <a:endParaRPr lang="zh-CN" altLang="en-US"/>
          </a:p>
        </p:txBody>
      </p:sp>
      <p:sp>
        <p:nvSpPr>
          <p:cNvPr id="9" name="页脚占位符 5"/>
          <p:cNvSpPr>
            <a:spLocks noGrp="1"/>
          </p:cNvSpPr>
          <p:nvPr>
            <p:ph type="ftr" sz="quarter" idx="11"/>
          </p:nvPr>
        </p:nvSpPr>
        <p:spPr/>
        <p:txBody>
          <a:bodyPr/>
          <a:lstStyle>
            <a:lvl1pPr>
              <a:defRPr/>
            </a:lvl1pPr>
          </a:lstStyle>
          <a:p>
            <a:pPr>
              <a:defRPr/>
            </a:pPr>
            <a:r>
              <a:rPr lang="zh-CN" altLang="en-US"/>
              <a:t>动能、功和动能定理</a:t>
            </a:r>
          </a:p>
        </p:txBody>
      </p:sp>
      <p:sp>
        <p:nvSpPr>
          <p:cNvPr id="10" name="灯片编号占位符 6"/>
          <p:cNvSpPr>
            <a:spLocks noGrp="1"/>
          </p:cNvSpPr>
          <p:nvPr>
            <p:ph type="sldNum" sz="quarter" idx="12"/>
          </p:nvPr>
        </p:nvSpPr>
        <p:spPr/>
        <p:txBody>
          <a:bodyPr/>
          <a:lstStyle>
            <a:lvl1pPr>
              <a:defRPr/>
            </a:lvl1pPr>
          </a:lstStyle>
          <a:p>
            <a:pPr>
              <a:defRPr/>
            </a:pPr>
            <a:fld id="{786BF6CC-B7E9-469A-A900-22F5E2DFF862}"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BBC78AB7-284D-4BEC-A315-D2BEB38090AE}" type="datetime1">
              <a:rPr lang="zh-CN" altLang="en-US"/>
              <a:pPr>
                <a:defRPr/>
              </a:pPr>
              <a:t>2016-3-1</a:t>
            </a:fld>
            <a:endParaRPr lang="zh-CN" altLang="en-US"/>
          </a:p>
        </p:txBody>
      </p:sp>
      <p:sp>
        <p:nvSpPr>
          <p:cNvPr id="5"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6" name="灯片编号占位符 22"/>
          <p:cNvSpPr>
            <a:spLocks noGrp="1"/>
          </p:cNvSpPr>
          <p:nvPr>
            <p:ph type="sldNum" sz="quarter" idx="12"/>
          </p:nvPr>
        </p:nvSpPr>
        <p:spPr/>
        <p:txBody>
          <a:bodyPr/>
          <a:lstStyle>
            <a:lvl1pPr>
              <a:defRPr/>
            </a:lvl1pPr>
          </a:lstStyle>
          <a:p>
            <a:pPr>
              <a:defRPr/>
            </a:pPr>
            <a:fld id="{011885B5-F407-4546-9535-AD58551A9E3D}"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直接连接符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5" name="等腰三角形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直接连接符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3"/>
          <p:cNvSpPr>
            <a:spLocks noGrp="1"/>
          </p:cNvSpPr>
          <p:nvPr>
            <p:ph type="dt" sz="half" idx="10"/>
          </p:nvPr>
        </p:nvSpPr>
        <p:spPr/>
        <p:txBody>
          <a:bodyPr/>
          <a:lstStyle>
            <a:lvl1pPr>
              <a:defRPr/>
            </a:lvl1pPr>
          </a:lstStyle>
          <a:p>
            <a:pPr>
              <a:defRPr/>
            </a:pPr>
            <a:fld id="{2058E456-C48E-4B20-A9A5-6DC50DF82A24}" type="datetime1">
              <a:rPr lang="zh-CN" altLang="en-US"/>
              <a:pPr>
                <a:defRPr/>
              </a:pPr>
              <a:t>2016-3-1</a:t>
            </a:fld>
            <a:endParaRPr lang="zh-CN" altLang="en-US"/>
          </a:p>
        </p:txBody>
      </p:sp>
      <p:sp>
        <p:nvSpPr>
          <p:cNvPr id="8" name="页脚占位符 4"/>
          <p:cNvSpPr>
            <a:spLocks noGrp="1"/>
          </p:cNvSpPr>
          <p:nvPr>
            <p:ph type="ftr" sz="quarter" idx="11"/>
          </p:nvPr>
        </p:nvSpPr>
        <p:spPr/>
        <p:txBody>
          <a:bodyPr/>
          <a:lstStyle>
            <a:lvl1pPr>
              <a:defRPr/>
            </a:lvl1pPr>
          </a:lstStyle>
          <a:p>
            <a:pPr>
              <a:defRPr/>
            </a:pPr>
            <a:r>
              <a:rPr lang="zh-CN" altLang="en-US"/>
              <a:t>动能、功和动能定理</a:t>
            </a:r>
          </a:p>
        </p:txBody>
      </p:sp>
      <p:sp>
        <p:nvSpPr>
          <p:cNvPr id="9" name="灯片编号占位符 5"/>
          <p:cNvSpPr>
            <a:spLocks noGrp="1"/>
          </p:cNvSpPr>
          <p:nvPr>
            <p:ph type="sldNum" sz="quarter" idx="12"/>
          </p:nvPr>
        </p:nvSpPr>
        <p:spPr/>
        <p:txBody>
          <a:bodyPr/>
          <a:lstStyle>
            <a:lvl1pPr>
              <a:defRPr/>
            </a:lvl1pPr>
          </a:lstStyle>
          <a:p>
            <a:pPr>
              <a:defRPr/>
            </a:pPr>
            <a:fld id="{95FE8AF7-A160-46BB-A6F1-67BFE29F697D}"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latin typeface="方正姚体" pitchFamily="2" charset="-122"/>
                <a:ea typeface="方正姚体" pitchFamily="2" charset="-122"/>
              </a:defRPr>
            </a:lvl1pPr>
          </a:lstStyle>
          <a:p>
            <a:r>
              <a:rPr lang="zh-CN" altLang="en-US" smtClean="0"/>
              <a:t>单击此处编辑母版标题样式</a:t>
            </a:r>
            <a:endParaRPr lang="en-US" dirty="0"/>
          </a:p>
        </p:txBody>
      </p:sp>
      <p:sp>
        <p:nvSpPr>
          <p:cNvPr id="8" name="内容占位符 7"/>
          <p:cNvSpPr>
            <a:spLocks noGrp="1"/>
          </p:cNvSpPr>
          <p:nvPr>
            <p:ph sz="quarter" idx="1"/>
          </p:nvPr>
        </p:nvSpPr>
        <p:spPr>
          <a:xfrm>
            <a:off x="457200" y="1219200"/>
            <a:ext cx="8229600" cy="4937760"/>
          </a:xfrm>
        </p:spPr>
        <p:txBody>
          <a:bodyPr/>
          <a:lstStyle>
            <a:lvl1pPr>
              <a:defRPr b="1">
                <a:latin typeface="方正姚体" pitchFamily="2" charset="-122"/>
                <a:ea typeface="方正姚体" pitchFamily="2" charset="-122"/>
              </a:defRPr>
            </a:lvl1pPr>
            <a:lvl2pPr>
              <a:defRPr b="1">
                <a:latin typeface="方正姚体" pitchFamily="2" charset="-122"/>
                <a:ea typeface="方正姚体" pitchFamily="2" charset="-122"/>
              </a:defRPr>
            </a:lvl2pPr>
            <a:lvl3pPr>
              <a:defRPr b="1">
                <a:latin typeface="方正姚体" pitchFamily="2" charset="-122"/>
                <a:ea typeface="方正姚体" pitchFamily="2" charset="-122"/>
              </a:defRPr>
            </a:lvl3pPr>
            <a:lvl4pPr>
              <a:defRPr b="1">
                <a:latin typeface="方正姚体" pitchFamily="2" charset="-122"/>
                <a:ea typeface="方正姚体" pitchFamily="2" charset="-122"/>
              </a:defRPr>
            </a:lvl4pPr>
            <a:lvl5pPr>
              <a:defRPr b="1">
                <a:latin typeface="方正姚体" pitchFamily="2" charset="-122"/>
                <a:ea typeface="方正姚体"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日期占位符 3"/>
          <p:cNvSpPr>
            <a:spLocks noGrp="1"/>
          </p:cNvSpPr>
          <p:nvPr>
            <p:ph type="dt" sz="half" idx="10"/>
          </p:nvPr>
        </p:nvSpPr>
        <p:spPr/>
        <p:txBody>
          <a:bodyPr/>
          <a:lstStyle>
            <a:lvl1pPr>
              <a:defRPr/>
            </a:lvl1pPr>
          </a:lstStyle>
          <a:p>
            <a:pPr>
              <a:defRPr/>
            </a:pPr>
            <a:fld id="{6CA73829-68D2-4D54-B853-25E018BD5502}" type="datetime1">
              <a:rPr lang="zh-CN" altLang="en-US"/>
              <a:pPr>
                <a:defRPr/>
              </a:pPr>
              <a:t>2016-3-1</a:t>
            </a:fld>
            <a:endParaRPr lang="zh-CN" altLang="en-US"/>
          </a:p>
        </p:txBody>
      </p:sp>
      <p:sp>
        <p:nvSpPr>
          <p:cNvPr id="5" name="页脚占位符 4"/>
          <p:cNvSpPr>
            <a:spLocks noGrp="1"/>
          </p:cNvSpPr>
          <p:nvPr>
            <p:ph type="ftr" sz="quarter" idx="11"/>
          </p:nvPr>
        </p:nvSpPr>
        <p:spPr/>
        <p:txBody>
          <a:bodyPr/>
          <a:lstStyle>
            <a:lvl1pPr algn="ctr">
              <a:defRPr b="1">
                <a:latin typeface="方正姚体" pitchFamily="2" charset="-122"/>
                <a:ea typeface="方正姚体" pitchFamily="2" charset="-122"/>
              </a:defRPr>
            </a:lvl1pPr>
          </a:lstStyle>
          <a:p>
            <a:pPr>
              <a:defRPr/>
            </a:pPr>
            <a:r>
              <a:rPr lang="zh-CN" altLang="en-US"/>
              <a:t>动能、功和动能定理</a:t>
            </a:r>
          </a:p>
        </p:txBody>
      </p:sp>
      <p:sp>
        <p:nvSpPr>
          <p:cNvPr id="6" name="灯片编号占位符 5"/>
          <p:cNvSpPr>
            <a:spLocks noGrp="1"/>
          </p:cNvSpPr>
          <p:nvPr>
            <p:ph type="sldNum" sz="quarter" idx="12"/>
          </p:nvPr>
        </p:nvSpPr>
        <p:spPr/>
        <p:txBody>
          <a:bodyPr/>
          <a:lstStyle>
            <a:lvl1pPr>
              <a:defRPr>
                <a:latin typeface="方正姚体" pitchFamily="2" charset="-122"/>
                <a:ea typeface="方正姚体" pitchFamily="2" charset="-122"/>
              </a:defRPr>
            </a:lvl1pPr>
          </a:lstStyle>
          <a:p>
            <a:pPr>
              <a:defRPr/>
            </a:pPr>
            <a:fld id="{E4B51934-62EF-44B6-8E4F-653C93A3D485}"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内容提要">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latin typeface="方正姚体" pitchFamily="2" charset="-122"/>
                <a:ea typeface="方正姚体" pitchFamily="2" charset="-122"/>
              </a:defRPr>
            </a:lvl1pPr>
          </a:lstStyle>
          <a:p>
            <a:r>
              <a:rPr lang="zh-CN" altLang="en-US" smtClean="0"/>
              <a:t>单击此处编辑母版标题样式</a:t>
            </a:r>
            <a:endParaRPr lang="en-US" dirty="0"/>
          </a:p>
        </p:txBody>
      </p:sp>
      <p:sp>
        <p:nvSpPr>
          <p:cNvPr id="8" name="内容占位符 7"/>
          <p:cNvSpPr>
            <a:spLocks noGrp="1"/>
          </p:cNvSpPr>
          <p:nvPr>
            <p:ph sz="quarter" idx="1"/>
          </p:nvPr>
        </p:nvSpPr>
        <p:spPr>
          <a:xfrm>
            <a:off x="457200" y="1219200"/>
            <a:ext cx="8229600" cy="3067056"/>
          </a:xfrm>
        </p:spPr>
        <p:txBody>
          <a:bodyPr/>
          <a:lstStyle>
            <a:lvl1pPr>
              <a:defRPr b="0">
                <a:latin typeface="方正姚体" pitchFamily="2" charset="-122"/>
                <a:ea typeface="方正姚体" pitchFamily="2" charset="-122"/>
              </a:defRPr>
            </a:lvl1pPr>
            <a:lvl2pPr>
              <a:defRPr b="0">
                <a:latin typeface="方正姚体" pitchFamily="2" charset="-122"/>
                <a:ea typeface="方正姚体" pitchFamily="2" charset="-122"/>
              </a:defRPr>
            </a:lvl2pPr>
            <a:lvl3pPr>
              <a:defRPr b="0">
                <a:latin typeface="方正姚体" pitchFamily="2" charset="-122"/>
                <a:ea typeface="方正姚体" pitchFamily="2" charset="-122"/>
              </a:defRPr>
            </a:lvl3pPr>
            <a:lvl4pPr>
              <a:defRPr b="0">
                <a:latin typeface="方正姚体" pitchFamily="2" charset="-122"/>
                <a:ea typeface="方正姚体" pitchFamily="2" charset="-122"/>
              </a:defRPr>
            </a:lvl4pPr>
            <a:lvl5pPr>
              <a:defRPr b="0">
                <a:latin typeface="方正姚体" pitchFamily="2" charset="-122"/>
                <a:ea typeface="方正姚体"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 name="文本占位符 2"/>
          <p:cNvSpPr>
            <a:spLocks noGrp="1"/>
          </p:cNvSpPr>
          <p:nvPr>
            <p:ph type="body" idx="13"/>
          </p:nvPr>
        </p:nvSpPr>
        <p:spPr>
          <a:xfrm>
            <a:off x="1785918" y="5857892"/>
            <a:ext cx="6781800" cy="500058"/>
          </a:xfrm>
        </p:spPr>
        <p:txBody>
          <a:bodyPr/>
          <a:lstStyle>
            <a:lvl1pPr marL="0" indent="0" algn="r">
              <a:buNone/>
              <a:defRPr sz="2400" b="1">
                <a:solidFill>
                  <a:schemeClr val="bg1"/>
                </a:solidFill>
                <a:latin typeface="+mn-ea"/>
                <a:ea typeface="+mn-ea"/>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5" name="日期占位符 3"/>
          <p:cNvSpPr>
            <a:spLocks noGrp="1"/>
          </p:cNvSpPr>
          <p:nvPr>
            <p:ph type="dt" sz="half" idx="14"/>
          </p:nvPr>
        </p:nvSpPr>
        <p:spPr/>
        <p:txBody>
          <a:bodyPr/>
          <a:lstStyle>
            <a:lvl1pPr>
              <a:defRPr/>
            </a:lvl1pPr>
          </a:lstStyle>
          <a:p>
            <a:pPr>
              <a:defRPr/>
            </a:pPr>
            <a:fld id="{7509FAF1-86E8-402E-A298-7B21104A3EE6}" type="datetime1">
              <a:rPr lang="zh-CN" altLang="en-US"/>
              <a:pPr>
                <a:defRPr/>
              </a:pPr>
              <a:t>2016-3-1</a:t>
            </a:fld>
            <a:endParaRPr lang="zh-CN" altLang="en-US"/>
          </a:p>
        </p:txBody>
      </p:sp>
      <p:sp>
        <p:nvSpPr>
          <p:cNvPr id="6" name="页脚占位符 4"/>
          <p:cNvSpPr>
            <a:spLocks noGrp="1"/>
          </p:cNvSpPr>
          <p:nvPr>
            <p:ph type="ftr" sz="quarter" idx="15"/>
          </p:nvPr>
        </p:nvSpPr>
        <p:spPr/>
        <p:txBody>
          <a:bodyPr/>
          <a:lstStyle>
            <a:lvl1pPr algn="ctr">
              <a:defRPr b="1">
                <a:latin typeface="方正姚体" pitchFamily="2" charset="-122"/>
                <a:ea typeface="方正姚体" pitchFamily="2" charset="-122"/>
              </a:defRPr>
            </a:lvl1pPr>
          </a:lstStyle>
          <a:p>
            <a:pPr>
              <a:defRPr/>
            </a:pPr>
            <a:r>
              <a:rPr lang="zh-CN" altLang="en-US"/>
              <a:t>动能、功和动能定理</a:t>
            </a:r>
          </a:p>
        </p:txBody>
      </p:sp>
      <p:sp>
        <p:nvSpPr>
          <p:cNvPr id="7" name="灯片编号占位符 5"/>
          <p:cNvSpPr>
            <a:spLocks noGrp="1"/>
          </p:cNvSpPr>
          <p:nvPr>
            <p:ph type="sldNum" sz="quarter" idx="16"/>
          </p:nvPr>
        </p:nvSpPr>
        <p:spPr/>
        <p:txBody>
          <a:bodyPr/>
          <a:lstStyle>
            <a:lvl1pPr>
              <a:defRPr>
                <a:latin typeface="方正姚体" pitchFamily="2" charset="-122"/>
                <a:ea typeface="方正姚体" pitchFamily="2" charset="-122"/>
              </a:defRPr>
            </a:lvl1pPr>
          </a:lstStyle>
          <a:p>
            <a:pPr>
              <a:defRPr/>
            </a:pPr>
            <a:fld id="{77949AA8-C127-44D5-8190-2DA1C65C0E1D}"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bak">
    <p:spTree>
      <p:nvGrpSpPr>
        <p:cNvPr id="1" name=""/>
        <p:cNvGrpSpPr/>
        <p:nvPr/>
      </p:nvGrpSpPr>
      <p:grpSpPr>
        <a:xfrm>
          <a:off x="0" y="0"/>
          <a:ext cx="0" cy="0"/>
          <a:chOff x="0" y="0"/>
          <a:chExt cx="0" cy="0"/>
        </a:xfrm>
      </p:grpSpPr>
      <p:sp>
        <p:nvSpPr>
          <p:cNvPr id="4" name="矩形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矩形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矩形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标题 7"/>
          <p:cNvSpPr>
            <a:spLocks noGrp="1"/>
          </p:cNvSpPr>
          <p:nvPr>
            <p:ph type="ctrTitle"/>
          </p:nvPr>
        </p:nvSpPr>
        <p:spPr>
          <a:xfrm>
            <a:off x="1219200" y="3886200"/>
            <a:ext cx="6858000" cy="990600"/>
          </a:xfrm>
        </p:spPr>
        <p:txBody>
          <a:bodyPr anchor="t"/>
          <a:lstStyle>
            <a:lvl1pPr algn="r">
              <a:defRPr sz="3200">
                <a:solidFill>
                  <a:schemeClr val="tx1"/>
                </a:solidFill>
                <a:latin typeface="方正姚体" pitchFamily="2" charset="-122"/>
                <a:ea typeface="方正姚体" pitchFamily="2" charset="-122"/>
              </a:defRPr>
            </a:lvl1pPr>
          </a:lstStyle>
          <a:p>
            <a:r>
              <a:rPr lang="zh-CN" altLang="en-US" smtClean="0"/>
              <a:t>单击此处编辑母版标题样式</a:t>
            </a:r>
            <a:endParaRPr lang="en-US" dirty="0"/>
          </a:p>
        </p:txBody>
      </p:sp>
      <p:sp>
        <p:nvSpPr>
          <p:cNvPr id="9" name="副标题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方正姚体" pitchFamily="2" charset="-122"/>
                <a:ea typeface="方正姚体" pitchFamily="2" charset="-122"/>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dirty="0"/>
          </a:p>
        </p:txBody>
      </p:sp>
      <p:sp>
        <p:nvSpPr>
          <p:cNvPr id="10" name="日期占位符 27"/>
          <p:cNvSpPr>
            <a:spLocks noGrp="1"/>
          </p:cNvSpPr>
          <p:nvPr>
            <p:ph type="dt" sz="half" idx="10"/>
          </p:nvPr>
        </p:nvSpPr>
        <p:spPr>
          <a:xfrm>
            <a:off x="6400800" y="6354763"/>
            <a:ext cx="2286000" cy="366712"/>
          </a:xfrm>
        </p:spPr>
        <p:txBody>
          <a:bodyPr/>
          <a:lstStyle>
            <a:lvl1pPr>
              <a:defRPr sz="1400"/>
            </a:lvl1pPr>
          </a:lstStyle>
          <a:p>
            <a:pPr>
              <a:defRPr/>
            </a:pPr>
            <a:fld id="{CDA38386-E992-4C4E-B303-745D6277F7B7}" type="datetime1">
              <a:rPr lang="zh-CN" altLang="en-US"/>
              <a:pPr>
                <a:defRPr/>
              </a:pPr>
              <a:t>2016-3-1</a:t>
            </a:fld>
            <a:endParaRPr lang="zh-CN" altLang="en-US"/>
          </a:p>
        </p:txBody>
      </p:sp>
      <p:sp>
        <p:nvSpPr>
          <p:cNvPr id="11" name="页脚占位符 16"/>
          <p:cNvSpPr>
            <a:spLocks noGrp="1"/>
          </p:cNvSpPr>
          <p:nvPr>
            <p:ph type="ftr" sz="quarter" idx="11"/>
          </p:nvPr>
        </p:nvSpPr>
        <p:spPr>
          <a:xfrm>
            <a:off x="714375" y="1785938"/>
            <a:ext cx="7786688" cy="365125"/>
          </a:xfrm>
        </p:spPr>
        <p:txBody>
          <a:bodyPr/>
          <a:lstStyle>
            <a:lvl1pPr>
              <a:defRPr b="1">
                <a:latin typeface="方正姚体" pitchFamily="2" charset="-122"/>
                <a:ea typeface="方正姚体" pitchFamily="2" charset="-122"/>
              </a:defRPr>
            </a:lvl1pPr>
          </a:lstStyle>
          <a:p>
            <a:pPr>
              <a:defRPr/>
            </a:pPr>
            <a:r>
              <a:rPr lang="zh-CN" altLang="en-US"/>
              <a:t>动能、功和动能定理</a:t>
            </a:r>
          </a:p>
        </p:txBody>
      </p:sp>
      <p:sp>
        <p:nvSpPr>
          <p:cNvPr id="12" name="灯片编号占位符 28"/>
          <p:cNvSpPr>
            <a:spLocks noGrp="1"/>
          </p:cNvSpPr>
          <p:nvPr>
            <p:ph type="sldNum" sz="quarter" idx="12"/>
          </p:nvPr>
        </p:nvSpPr>
        <p:spPr>
          <a:xfrm>
            <a:off x="1216025" y="6354763"/>
            <a:ext cx="1219200" cy="366712"/>
          </a:xfrm>
        </p:spPr>
        <p:txBody>
          <a:bodyPr/>
          <a:lstStyle>
            <a:lvl1pPr>
              <a:defRPr/>
            </a:lvl1pPr>
          </a:lstStyle>
          <a:p>
            <a:pPr>
              <a:defRPr/>
            </a:pPr>
            <a:fld id="{DE2E0CFD-F5D2-4DAD-87D9-B6CADC8580BB}" type="slidenum">
              <a:rPr lang="zh-CN" altLang="en-US"/>
              <a:pPr>
                <a:defRPr/>
              </a:pPr>
              <a:t>‹#›</a:t>
            </a:fld>
            <a:endParaRPr lang="zh-CN" alt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457200" y="1219200"/>
            <a:ext cx="4041648" cy="4937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内容占位符 10"/>
          <p:cNvSpPr>
            <a:spLocks noGrp="1"/>
          </p:cNvSpPr>
          <p:nvPr>
            <p:ph sz="quarter" idx="2"/>
          </p:nvPr>
        </p:nvSpPr>
        <p:spPr>
          <a:xfrm>
            <a:off x="4632198" y="1216152"/>
            <a:ext cx="4041648" cy="4937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fld id="{44695008-B1BB-4E40-9A64-1E7DD0D94F1E}" type="datetime1">
              <a:rPr lang="zh-CN" altLang="en-US"/>
              <a:pPr>
                <a:defRPr/>
              </a:pPr>
              <a:t>2016-3-1</a:t>
            </a:fld>
            <a:endParaRPr lang="zh-CN" altLang="en-US"/>
          </a:p>
        </p:txBody>
      </p:sp>
      <p:sp>
        <p:nvSpPr>
          <p:cNvPr id="6"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7" name="灯片编号占位符 22"/>
          <p:cNvSpPr>
            <a:spLocks noGrp="1"/>
          </p:cNvSpPr>
          <p:nvPr>
            <p:ph type="sldNum" sz="quarter" idx="12"/>
          </p:nvPr>
        </p:nvSpPr>
        <p:spPr/>
        <p:txBody>
          <a:bodyPr/>
          <a:lstStyle>
            <a:lvl1pPr>
              <a:defRPr/>
            </a:lvl1pPr>
          </a:lstStyle>
          <a:p>
            <a:pPr>
              <a:defRPr/>
            </a:pPr>
            <a:fld id="{45F6EE3D-01D8-478E-A256-90769C9EF7EC}"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例题习题">
    <p:spTree>
      <p:nvGrpSpPr>
        <p:cNvPr id="1" name=""/>
        <p:cNvGrpSpPr/>
        <p:nvPr/>
      </p:nvGrpSpPr>
      <p:grpSpPr>
        <a:xfrm>
          <a:off x="0" y="0"/>
          <a:ext cx="0" cy="0"/>
          <a:chOff x="0" y="0"/>
          <a:chExt cx="0" cy="0"/>
        </a:xfrm>
      </p:grpSpPr>
      <p:cxnSp>
        <p:nvCxnSpPr>
          <p:cNvPr id="4" name="直接连接符 3"/>
          <p:cNvCxnSpPr/>
          <p:nvPr/>
        </p:nvCxnSpPr>
        <p:spPr>
          <a:xfrm>
            <a:off x="428625" y="6357938"/>
            <a:ext cx="8286750"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485804" y="228600"/>
            <a:ext cx="8229600" cy="1700202"/>
          </a:xfrm>
        </p:spPr>
        <p:txBody>
          <a:bodyPr/>
          <a:lstStyle>
            <a:lvl1pPr>
              <a:defRPr>
                <a:solidFill>
                  <a:schemeClr val="tx1"/>
                </a:solidFill>
                <a:latin typeface="+mn-ea"/>
                <a:ea typeface="+mn-ea"/>
              </a:defRPr>
            </a:lvl1pPr>
          </a:lstStyle>
          <a:p>
            <a:r>
              <a:rPr lang="zh-CN" altLang="en-US" smtClean="0"/>
              <a:t>单击此处编辑母版标题样式</a:t>
            </a:r>
            <a:endParaRPr lang="en-US" dirty="0"/>
          </a:p>
        </p:txBody>
      </p:sp>
      <p:sp>
        <p:nvSpPr>
          <p:cNvPr id="14" name="文本占位符 2"/>
          <p:cNvSpPr>
            <a:spLocks noGrp="1"/>
          </p:cNvSpPr>
          <p:nvPr>
            <p:ph type="body" idx="13"/>
          </p:nvPr>
        </p:nvSpPr>
        <p:spPr>
          <a:xfrm>
            <a:off x="500034" y="2143116"/>
            <a:ext cx="8215370" cy="4214842"/>
          </a:xfrm>
        </p:spPr>
        <p:txBody>
          <a:bodyPr>
            <a:normAutofit/>
          </a:bodyPr>
          <a:lstStyle>
            <a:lvl1pPr marL="0" indent="0">
              <a:lnSpc>
                <a:spcPts val="2200"/>
              </a:lnSpc>
              <a:spcAft>
                <a:spcPts val="1000"/>
              </a:spcAft>
              <a:buNone/>
              <a:defRPr sz="2400" b="1">
                <a:solidFill>
                  <a:schemeClr val="tx2"/>
                </a:solidFill>
                <a:latin typeface="楷体_GB2312" pitchFamily="49" charset="-122"/>
                <a:ea typeface="楷体_GB2312" pitchFamily="49" charset="-122"/>
              </a:defRPr>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5" name="日期占位符 4"/>
          <p:cNvSpPr>
            <a:spLocks noGrp="1"/>
          </p:cNvSpPr>
          <p:nvPr>
            <p:ph type="dt" sz="half" idx="14"/>
          </p:nvPr>
        </p:nvSpPr>
        <p:spPr/>
        <p:txBody>
          <a:bodyPr/>
          <a:lstStyle>
            <a:lvl1pPr>
              <a:defRPr/>
            </a:lvl1pPr>
          </a:lstStyle>
          <a:p>
            <a:pPr>
              <a:defRPr/>
            </a:pPr>
            <a:fld id="{3B183D6E-9819-4F3B-AA1E-8D4DD17BE2E4}" type="datetime1">
              <a:rPr lang="zh-CN" altLang="en-US"/>
              <a:pPr>
                <a:defRPr/>
              </a:pPr>
              <a:t>2016-3-1</a:t>
            </a:fld>
            <a:endParaRPr lang="zh-CN" altLang="en-US"/>
          </a:p>
        </p:txBody>
      </p:sp>
      <p:sp>
        <p:nvSpPr>
          <p:cNvPr id="6" name="页脚占位符 5"/>
          <p:cNvSpPr>
            <a:spLocks noGrp="1"/>
          </p:cNvSpPr>
          <p:nvPr>
            <p:ph type="ftr" sz="quarter" idx="15"/>
          </p:nvPr>
        </p:nvSpPr>
        <p:spPr/>
        <p:txBody>
          <a:bodyPr/>
          <a:lstStyle>
            <a:lvl1pPr>
              <a:defRPr/>
            </a:lvl1pPr>
          </a:lstStyle>
          <a:p>
            <a:pPr>
              <a:defRPr/>
            </a:pPr>
            <a:r>
              <a:rPr lang="zh-CN" altLang="en-US"/>
              <a:t>动能、功和动能定理</a:t>
            </a:r>
          </a:p>
        </p:txBody>
      </p:sp>
      <p:sp>
        <p:nvSpPr>
          <p:cNvPr id="7" name="灯片编号占位符 6"/>
          <p:cNvSpPr>
            <a:spLocks noGrp="1"/>
          </p:cNvSpPr>
          <p:nvPr>
            <p:ph type="sldNum" sz="quarter" idx="16"/>
          </p:nvPr>
        </p:nvSpPr>
        <p:spPr/>
        <p:txBody>
          <a:bodyPr/>
          <a:lstStyle>
            <a:lvl1pPr>
              <a:defRPr/>
            </a:lvl1pPr>
          </a:lstStyle>
          <a:p>
            <a:pPr>
              <a:defRPr/>
            </a:pPr>
            <a:fld id="{73389C78-C01E-4C93-912B-69D122AD8636}" type="slidenum">
              <a:rPr lang="zh-CN" altLang="en-US"/>
              <a:pPr>
                <a:defRPr/>
              </a:pPr>
              <a:t>‹#›</a:t>
            </a:fld>
            <a:endParaRPr lang="zh-CN" alt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nchor="ct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11" name="内容占位符 10"/>
          <p:cNvSpPr>
            <a:spLocks noGrp="1"/>
          </p:cNvSpPr>
          <p:nvPr>
            <p:ph sz="quarter" idx="2"/>
          </p:nvPr>
        </p:nvSpPr>
        <p:spPr>
          <a:xfrm>
            <a:off x="457200" y="2133600"/>
            <a:ext cx="4038600" cy="4038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quarter" idx="4"/>
          </p:nvPr>
        </p:nvSpPr>
        <p:spPr>
          <a:xfrm>
            <a:off x="4648200" y="2133600"/>
            <a:ext cx="4038600" cy="4038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13"/>
          <p:cNvSpPr>
            <a:spLocks noGrp="1"/>
          </p:cNvSpPr>
          <p:nvPr>
            <p:ph type="dt" sz="half" idx="10"/>
          </p:nvPr>
        </p:nvSpPr>
        <p:spPr/>
        <p:txBody>
          <a:bodyPr/>
          <a:lstStyle>
            <a:lvl1pPr>
              <a:defRPr/>
            </a:lvl1pPr>
          </a:lstStyle>
          <a:p>
            <a:pPr>
              <a:defRPr/>
            </a:pPr>
            <a:fld id="{E8F59C76-024F-4AFA-B1BE-67439B5581CF}" type="datetime1">
              <a:rPr lang="zh-CN" altLang="en-US"/>
              <a:pPr>
                <a:defRPr/>
              </a:pPr>
              <a:t>2016-3-1</a:t>
            </a:fld>
            <a:endParaRPr lang="zh-CN" altLang="en-US"/>
          </a:p>
        </p:txBody>
      </p:sp>
      <p:sp>
        <p:nvSpPr>
          <p:cNvPr id="8"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9" name="灯片编号占位符 22"/>
          <p:cNvSpPr>
            <a:spLocks noGrp="1"/>
          </p:cNvSpPr>
          <p:nvPr>
            <p:ph type="sldNum" sz="quarter" idx="12"/>
          </p:nvPr>
        </p:nvSpPr>
        <p:spPr/>
        <p:txBody>
          <a:bodyPr/>
          <a:lstStyle>
            <a:lvl1pPr>
              <a:defRPr/>
            </a:lvl1pPr>
          </a:lstStyle>
          <a:p>
            <a:pPr>
              <a:defRPr/>
            </a:pPr>
            <a:fld id="{060223A9-6DF6-4F7F-BD88-23DA29A45D3C}"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457200" y="228600"/>
            <a:ext cx="8229600" cy="914400"/>
          </a:xfrm>
        </p:spPr>
        <p:txBody>
          <a:bodyPr/>
          <a:lstStyle/>
          <a:p>
            <a:r>
              <a:rPr lang="zh-CN" altLang="en-US" smtClean="0"/>
              <a:t>单击此处编辑母版标题样式</a:t>
            </a:r>
            <a:endParaRPr lang="en-US"/>
          </a:p>
        </p:txBody>
      </p:sp>
      <p:sp>
        <p:nvSpPr>
          <p:cNvPr id="4" name="日期占位符 2"/>
          <p:cNvSpPr>
            <a:spLocks noGrp="1"/>
          </p:cNvSpPr>
          <p:nvPr>
            <p:ph type="dt" sz="half" idx="10"/>
          </p:nvPr>
        </p:nvSpPr>
        <p:spPr/>
        <p:txBody>
          <a:bodyPr/>
          <a:lstStyle>
            <a:lvl1pPr>
              <a:defRPr/>
            </a:lvl1pPr>
          </a:lstStyle>
          <a:p>
            <a:pPr>
              <a:defRPr/>
            </a:pPr>
            <a:fld id="{A5FC400D-D78F-420D-B749-3FDC207C3BE1}" type="datetime1">
              <a:rPr lang="zh-CN" altLang="en-US"/>
              <a:pPr>
                <a:defRPr/>
              </a:pPr>
              <a:t>2016-3-1</a:t>
            </a:fld>
            <a:endParaRPr lang="zh-CN" altLang="en-US"/>
          </a:p>
        </p:txBody>
      </p:sp>
      <p:sp>
        <p:nvSpPr>
          <p:cNvPr id="5" name="页脚占位符 3"/>
          <p:cNvSpPr>
            <a:spLocks noGrp="1"/>
          </p:cNvSpPr>
          <p:nvPr>
            <p:ph type="ftr" sz="quarter" idx="11"/>
          </p:nvPr>
        </p:nvSpPr>
        <p:spPr/>
        <p:txBody>
          <a:bodyPr/>
          <a:lstStyle>
            <a:lvl1pPr>
              <a:defRPr/>
            </a:lvl1pPr>
          </a:lstStyle>
          <a:p>
            <a:pPr>
              <a:defRPr/>
            </a:pPr>
            <a:r>
              <a:rPr lang="zh-CN" altLang="en-US"/>
              <a:t>动能、功和动能定理</a:t>
            </a:r>
          </a:p>
        </p:txBody>
      </p:sp>
      <p:sp>
        <p:nvSpPr>
          <p:cNvPr id="6" name="灯片编号占位符 4"/>
          <p:cNvSpPr>
            <a:spLocks noGrp="1"/>
          </p:cNvSpPr>
          <p:nvPr>
            <p:ph type="sldNum" sz="quarter" idx="12"/>
          </p:nvPr>
        </p:nvSpPr>
        <p:spPr/>
        <p:txBody>
          <a:bodyPr/>
          <a:lstStyle>
            <a:lvl1pPr>
              <a:defRPr/>
            </a:lvl1pPr>
          </a:lstStyle>
          <a:p>
            <a:pPr>
              <a:defRPr/>
            </a:pPr>
            <a:fld id="{CD5DDD34-B561-442B-ABEC-72CF1956F908}"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直接连接符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日期占位符 1"/>
          <p:cNvSpPr>
            <a:spLocks noGrp="1"/>
          </p:cNvSpPr>
          <p:nvPr>
            <p:ph type="dt" sz="half" idx="10"/>
          </p:nvPr>
        </p:nvSpPr>
        <p:spPr/>
        <p:txBody>
          <a:bodyPr/>
          <a:lstStyle>
            <a:lvl1pPr>
              <a:defRPr/>
            </a:lvl1pPr>
          </a:lstStyle>
          <a:p>
            <a:pPr>
              <a:defRPr/>
            </a:pPr>
            <a:fld id="{26B5ED47-137B-46ED-AD66-5EB4052113C7}" type="datetime1">
              <a:rPr lang="zh-CN" altLang="en-US"/>
              <a:pPr>
                <a:defRPr/>
              </a:pPr>
              <a:t>2016-3-1</a:t>
            </a:fld>
            <a:endParaRPr lang="zh-CN" altLang="en-US"/>
          </a:p>
        </p:txBody>
      </p:sp>
      <p:sp>
        <p:nvSpPr>
          <p:cNvPr id="5"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6" name="灯片编号占位符 3"/>
          <p:cNvSpPr>
            <a:spLocks noGrp="1"/>
          </p:cNvSpPr>
          <p:nvPr>
            <p:ph type="sldNum" sz="quarter" idx="12"/>
          </p:nvPr>
        </p:nvSpPr>
        <p:spPr/>
        <p:txBody>
          <a:bodyPr/>
          <a:lstStyle>
            <a:lvl1pPr>
              <a:defRPr/>
            </a:lvl1pPr>
          </a:lstStyle>
          <a:p>
            <a:pPr>
              <a:defRPr/>
            </a:pPr>
            <a:fld id="{19BF92CA-38A1-46E7-B4B2-43511C499F1D}"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10" name="标题占位符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endParaRPr lang="en-US" smtClean="0"/>
          </a:p>
        </p:txBody>
      </p:sp>
      <p:sp>
        <p:nvSpPr>
          <p:cNvPr id="43011" name="文本占位符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pitchFamily="34" charset="0"/>
              </a:defRPr>
            </a:lvl1pPr>
          </a:lstStyle>
          <a:p>
            <a:pPr>
              <a:defRPr/>
            </a:pPr>
            <a:fld id="{D7ED190A-F856-4A71-A618-5B336714F858}" type="datetime1">
              <a:rPr lang="zh-CN" altLang="en-US"/>
              <a:pPr>
                <a:defRPr/>
              </a:pPr>
              <a:t>2016-3-1</a:t>
            </a:fld>
            <a:endParaRPr lang="zh-CN" altLang="en-US"/>
          </a:p>
        </p:txBody>
      </p:sp>
      <p:sp>
        <p:nvSpPr>
          <p:cNvPr id="3" name="页脚占位符 2"/>
          <p:cNvSpPr>
            <a:spLocks noGrp="1"/>
          </p:cNvSpPr>
          <p:nvPr>
            <p:ph type="ftr" sz="quarter" idx="3"/>
          </p:nvPr>
        </p:nvSpPr>
        <p:spPr>
          <a:xfrm>
            <a:off x="2898775" y="6356350"/>
            <a:ext cx="3505200" cy="365125"/>
          </a:xfrm>
          <a:prstGeom prst="rect">
            <a:avLst/>
          </a:prstGeom>
        </p:spPr>
        <p:txBody>
          <a:bodyPr vert="horz"/>
          <a:lstStyle>
            <a:lvl1pPr algn="ctr" eaLnBrk="1" latinLnBrk="0" hangingPunct="1">
              <a:defRPr kumimoji="0" sz="1400" b="1">
                <a:solidFill>
                  <a:schemeClr val="tx2"/>
                </a:solidFill>
                <a:latin typeface="Arial" pitchFamily="34" charset="0"/>
              </a:defRPr>
            </a:lvl1pPr>
          </a:lstStyle>
          <a:p>
            <a:pPr>
              <a:defRPr/>
            </a:pPr>
            <a:r>
              <a:rPr lang="zh-CN" altLang="en-US"/>
              <a:t>动能、功和动能定理</a:t>
            </a:r>
          </a:p>
        </p:txBody>
      </p:sp>
      <p:sp>
        <p:nvSpPr>
          <p:cNvPr id="23" name="灯片编号占位符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latin typeface="Arial" pitchFamily="34" charset="0"/>
              </a:defRPr>
            </a:lvl1pPr>
          </a:lstStyle>
          <a:p>
            <a:pPr>
              <a:defRPr/>
            </a:pPr>
            <a:fld id="{30A4B20A-581F-4346-B0FF-CC33A51FB7D0}" type="slidenum">
              <a:rPr lang="zh-CN" altLang="en-US"/>
              <a:pPr>
                <a:defRPr/>
              </a:pPr>
              <a:t>‹#›</a:t>
            </a:fld>
            <a:endParaRPr lang="zh-CN" altLang="en-US"/>
          </a:p>
        </p:txBody>
      </p:sp>
      <p:sp>
        <p:nvSpPr>
          <p:cNvPr id="28" name="直接连接符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29" name="直接连接符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10" name="等腰三角形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08" r:id="rId5"/>
    <p:sldLayoutId id="2147484015" r:id="rId6"/>
    <p:sldLayoutId id="2147484009" r:id="rId7"/>
    <p:sldLayoutId id="2147484016" r:id="rId8"/>
    <p:sldLayoutId id="2147484017" r:id="rId9"/>
    <p:sldLayoutId id="2147484018" r:id="rId10"/>
    <p:sldLayoutId id="2147484019" r:id="rId11"/>
    <p:sldLayoutId id="2147484010" r:id="rId12"/>
    <p:sldLayoutId id="2147484020" r:id="rId13"/>
  </p:sldLayoutIdLst>
  <p:hf hdr="0" dt="0"/>
  <p:txStyles>
    <p:titleStyle>
      <a:lvl1pPr algn="l" rtl="0" eaLnBrk="0" fontAlgn="base" hangingPunct="0">
        <a:spcBef>
          <a:spcPct val="0"/>
        </a:spcBef>
        <a:spcAft>
          <a:spcPct val="0"/>
        </a:spcAft>
        <a:defRPr sz="3200" kern="1200">
          <a:solidFill>
            <a:schemeClr val="tx2"/>
          </a:solidFill>
          <a:latin typeface="方正姚体" pitchFamily="2" charset="-122"/>
          <a:ea typeface="方正姚体" pitchFamily="2" charset="-122"/>
          <a:cs typeface="+mj-cs"/>
        </a:defRPr>
      </a:lvl1pPr>
      <a:lvl2pPr algn="l" rtl="0" eaLnBrk="0" fontAlgn="base" hangingPunct="0">
        <a:spcBef>
          <a:spcPct val="0"/>
        </a:spcBef>
        <a:spcAft>
          <a:spcPct val="0"/>
        </a:spcAft>
        <a:defRPr sz="3200">
          <a:solidFill>
            <a:schemeClr val="tx2"/>
          </a:solidFill>
          <a:latin typeface="方正姚体" pitchFamily="2" charset="-122"/>
          <a:ea typeface="方正姚体" pitchFamily="2" charset="-122"/>
        </a:defRPr>
      </a:lvl2pPr>
      <a:lvl3pPr algn="l" rtl="0" eaLnBrk="0" fontAlgn="base" hangingPunct="0">
        <a:spcBef>
          <a:spcPct val="0"/>
        </a:spcBef>
        <a:spcAft>
          <a:spcPct val="0"/>
        </a:spcAft>
        <a:defRPr sz="3200">
          <a:solidFill>
            <a:schemeClr val="tx2"/>
          </a:solidFill>
          <a:latin typeface="方正姚体" pitchFamily="2" charset="-122"/>
          <a:ea typeface="方正姚体" pitchFamily="2" charset="-122"/>
        </a:defRPr>
      </a:lvl3pPr>
      <a:lvl4pPr algn="l" rtl="0" eaLnBrk="0" fontAlgn="base" hangingPunct="0">
        <a:spcBef>
          <a:spcPct val="0"/>
        </a:spcBef>
        <a:spcAft>
          <a:spcPct val="0"/>
        </a:spcAft>
        <a:defRPr sz="3200">
          <a:solidFill>
            <a:schemeClr val="tx2"/>
          </a:solidFill>
          <a:latin typeface="方正姚体" pitchFamily="2" charset="-122"/>
          <a:ea typeface="方正姚体" pitchFamily="2" charset="-122"/>
        </a:defRPr>
      </a:lvl4pPr>
      <a:lvl5pPr algn="l" rtl="0" eaLnBrk="0" fontAlgn="base" hangingPunct="0">
        <a:spcBef>
          <a:spcPct val="0"/>
        </a:spcBef>
        <a:spcAft>
          <a:spcPct val="0"/>
        </a:spcAft>
        <a:defRPr sz="3200">
          <a:solidFill>
            <a:schemeClr val="tx2"/>
          </a:solidFill>
          <a:latin typeface="方正姚体" pitchFamily="2" charset="-122"/>
          <a:ea typeface="方正姚体" pitchFamily="2" charset="-122"/>
        </a:defRPr>
      </a:lvl5pPr>
      <a:lvl6pPr marL="457200" algn="l" rtl="0" fontAlgn="base">
        <a:spcBef>
          <a:spcPct val="0"/>
        </a:spcBef>
        <a:spcAft>
          <a:spcPct val="0"/>
        </a:spcAft>
        <a:defRPr sz="3200">
          <a:solidFill>
            <a:schemeClr val="tx2"/>
          </a:solidFill>
          <a:latin typeface="方正姚体" pitchFamily="2" charset="-122"/>
          <a:ea typeface="方正姚体" pitchFamily="2" charset="-122"/>
        </a:defRPr>
      </a:lvl6pPr>
      <a:lvl7pPr marL="914400" algn="l" rtl="0" fontAlgn="base">
        <a:spcBef>
          <a:spcPct val="0"/>
        </a:spcBef>
        <a:spcAft>
          <a:spcPct val="0"/>
        </a:spcAft>
        <a:defRPr sz="3200">
          <a:solidFill>
            <a:schemeClr val="tx2"/>
          </a:solidFill>
          <a:latin typeface="方正姚体" pitchFamily="2" charset="-122"/>
          <a:ea typeface="方正姚体" pitchFamily="2" charset="-122"/>
        </a:defRPr>
      </a:lvl7pPr>
      <a:lvl8pPr marL="1371600" algn="l" rtl="0" fontAlgn="base">
        <a:spcBef>
          <a:spcPct val="0"/>
        </a:spcBef>
        <a:spcAft>
          <a:spcPct val="0"/>
        </a:spcAft>
        <a:defRPr sz="3200">
          <a:solidFill>
            <a:schemeClr val="tx2"/>
          </a:solidFill>
          <a:latin typeface="方正姚体" pitchFamily="2" charset="-122"/>
          <a:ea typeface="方正姚体" pitchFamily="2" charset="-122"/>
        </a:defRPr>
      </a:lvl8pPr>
      <a:lvl9pPr marL="1828800" algn="l" rtl="0" fontAlgn="base">
        <a:spcBef>
          <a:spcPct val="0"/>
        </a:spcBef>
        <a:spcAft>
          <a:spcPct val="0"/>
        </a:spcAft>
        <a:defRPr sz="3200">
          <a:solidFill>
            <a:schemeClr val="tx2"/>
          </a:solidFill>
          <a:latin typeface="方正姚体" pitchFamily="2" charset="-122"/>
          <a:ea typeface="方正姚体" pitchFamily="2" charset="-122"/>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方正姚体" pitchFamily="2" charset="-122"/>
          <a:ea typeface="方正姚体" pitchFamily="2" charset="-122"/>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方正姚体" pitchFamily="2" charset="-122"/>
          <a:ea typeface="方正姚体" pitchFamily="2" charset="-122"/>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方正姚体" pitchFamily="2" charset="-122"/>
          <a:ea typeface="方正姚体" pitchFamily="2" charset="-122"/>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方正姚体" pitchFamily="2" charset="-122"/>
          <a:ea typeface="方正姚体" pitchFamily="2" charset="-122"/>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方正姚体" pitchFamily="2" charset="-122"/>
          <a:ea typeface="方正姚体" pitchFamily="2" charset="-122"/>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1.xml"/><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6.bin"/><Relationship Id="rId11" Type="http://schemas.openxmlformats.org/officeDocument/2006/relationships/oleObject" Target="../embeddings/oleObject31.bin"/><Relationship Id="rId5" Type="http://schemas.openxmlformats.org/officeDocument/2006/relationships/oleObject" Target="../embeddings/oleObject25.bin"/><Relationship Id="rId10" Type="http://schemas.openxmlformats.org/officeDocument/2006/relationships/oleObject" Target="../embeddings/oleObject30.bin"/><Relationship Id="rId4" Type="http://schemas.openxmlformats.org/officeDocument/2006/relationships/oleObject" Target="../embeddings/oleObject24.bin"/><Relationship Id="rId9" Type="http://schemas.openxmlformats.org/officeDocument/2006/relationships/oleObject" Target="../embeddings/oleObject2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oleObject" Target="../embeddings/oleObject39.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15.xml"/><Relationship Id="rId7" Type="http://schemas.openxmlformats.org/officeDocument/2006/relationships/oleObject" Target="../embeddings/oleObject4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 Id="rId9" Type="http://schemas.openxmlformats.org/officeDocument/2006/relationships/oleObject" Target="../embeddings/oleObject45.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oleObject" Target="../embeddings/oleObject46.bin"/><Relationship Id="rId7" Type="http://schemas.openxmlformats.org/officeDocument/2006/relationships/oleObject" Target="../embeddings/oleObject50.bin"/><Relationship Id="rId12" Type="http://schemas.openxmlformats.org/officeDocument/2006/relationships/oleObject" Target="../embeddings/oleObject55.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49.bin"/><Relationship Id="rId11" Type="http://schemas.openxmlformats.org/officeDocument/2006/relationships/oleObject" Target="../embeddings/oleObject54.bin"/><Relationship Id="rId5" Type="http://schemas.openxmlformats.org/officeDocument/2006/relationships/oleObject" Target="../embeddings/oleObject48.bin"/><Relationship Id="rId10" Type="http://schemas.openxmlformats.org/officeDocument/2006/relationships/oleObject" Target="../embeddings/oleObject53.bin"/><Relationship Id="rId4" Type="http://schemas.openxmlformats.org/officeDocument/2006/relationships/oleObject" Target="../embeddings/oleObject47.bin"/><Relationship Id="rId9" Type="http://schemas.openxmlformats.org/officeDocument/2006/relationships/oleObject" Target="../embeddings/oleObject52.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oleObject" Target="../embeddings/oleObject56.bin"/><Relationship Id="rId7" Type="http://schemas.openxmlformats.org/officeDocument/2006/relationships/oleObject" Target="../embeddings/oleObject60.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59.bin"/><Relationship Id="rId5" Type="http://schemas.openxmlformats.org/officeDocument/2006/relationships/oleObject" Target="../embeddings/oleObject58.bin"/><Relationship Id="rId4" Type="http://schemas.openxmlformats.org/officeDocument/2006/relationships/oleObject" Target="../embeddings/oleObject57.bin"/><Relationship Id="rId9" Type="http://schemas.openxmlformats.org/officeDocument/2006/relationships/oleObject" Target="../embeddings/oleObject62.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oleObject" Target="../embeddings/oleObject63.bin"/><Relationship Id="rId7" Type="http://schemas.openxmlformats.org/officeDocument/2006/relationships/oleObject" Target="../embeddings/oleObject67.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oleObject" Target="../embeddings/oleObject66.bin"/><Relationship Id="rId11" Type="http://schemas.openxmlformats.org/officeDocument/2006/relationships/oleObject" Target="../embeddings/oleObject71.bin"/><Relationship Id="rId5" Type="http://schemas.openxmlformats.org/officeDocument/2006/relationships/oleObject" Target="../embeddings/oleObject65.bin"/><Relationship Id="rId10" Type="http://schemas.openxmlformats.org/officeDocument/2006/relationships/oleObject" Target="../embeddings/oleObject70.bin"/><Relationship Id="rId4" Type="http://schemas.openxmlformats.org/officeDocument/2006/relationships/oleObject" Target="../embeddings/oleObject64.bin"/><Relationship Id="rId9" Type="http://schemas.openxmlformats.org/officeDocument/2006/relationships/oleObject" Target="../embeddings/oleObject69.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77.bin"/><Relationship Id="rId3" Type="http://schemas.openxmlformats.org/officeDocument/2006/relationships/oleObject" Target="../embeddings/oleObject72.bin"/><Relationship Id="rId7" Type="http://schemas.openxmlformats.org/officeDocument/2006/relationships/oleObject" Target="../embeddings/oleObject76.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83.bin"/><Relationship Id="rId3" Type="http://schemas.openxmlformats.org/officeDocument/2006/relationships/oleObject" Target="../embeddings/oleObject78.bin"/><Relationship Id="rId7" Type="http://schemas.openxmlformats.org/officeDocument/2006/relationships/oleObject" Target="../embeddings/oleObject82.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oleObject" Target="../embeddings/oleObject81.bin"/><Relationship Id="rId5" Type="http://schemas.openxmlformats.org/officeDocument/2006/relationships/oleObject" Target="../embeddings/oleObject80.bin"/><Relationship Id="rId10" Type="http://schemas.openxmlformats.org/officeDocument/2006/relationships/oleObject" Target="../embeddings/oleObject85.bin"/><Relationship Id="rId4" Type="http://schemas.openxmlformats.org/officeDocument/2006/relationships/oleObject" Target="../embeddings/oleObject79.bin"/><Relationship Id="rId9" Type="http://schemas.openxmlformats.org/officeDocument/2006/relationships/oleObject" Target="../embeddings/oleObject84.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7.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2.xml"/><Relationship Id="rId16" Type="http://schemas.openxmlformats.org/officeDocument/2006/relationships/oleObject" Target="../embeddings/oleObject13.bin"/><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5" Type="http://schemas.openxmlformats.org/officeDocument/2006/relationships/oleObject" Target="../embeddings/oleObject1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 Id="rId1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8.xml"/><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9.xml"/><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标题 1"/>
          <p:cNvSpPr>
            <a:spLocks noGrp="1"/>
          </p:cNvSpPr>
          <p:nvPr>
            <p:ph type="title"/>
          </p:nvPr>
        </p:nvSpPr>
        <p:spPr/>
        <p:txBody>
          <a:bodyPr/>
          <a:lstStyle/>
          <a:p>
            <a:pPr algn="ctr"/>
            <a:r>
              <a:rPr lang="zh-CN" altLang="en-US" dirty="0" smtClean="0"/>
              <a:t>第</a:t>
            </a:r>
            <a:r>
              <a:rPr lang="en-US" altLang="zh-CN" dirty="0" smtClean="0"/>
              <a:t>2</a:t>
            </a:r>
            <a:r>
              <a:rPr lang="zh-CN" altLang="en-US" dirty="0" smtClean="0"/>
              <a:t>章</a:t>
            </a:r>
            <a:r>
              <a:rPr lang="en-US" altLang="zh-CN" dirty="0" smtClean="0"/>
              <a:t>	</a:t>
            </a:r>
            <a:r>
              <a:rPr lang="zh-CN" altLang="en-US" dirty="0" smtClean="0"/>
              <a:t>质点力学</a:t>
            </a:r>
          </a:p>
        </p:txBody>
      </p:sp>
      <p:sp>
        <p:nvSpPr>
          <p:cNvPr id="55299" name="文本占位符 2"/>
          <p:cNvSpPr>
            <a:spLocks noGrp="1"/>
          </p:cNvSpPr>
          <p:nvPr>
            <p:ph type="body" idx="1"/>
          </p:nvPr>
        </p:nvSpPr>
        <p:spPr/>
        <p:txBody>
          <a:bodyPr/>
          <a:lstStyle/>
          <a:p>
            <a:pPr eaLnBrk="1" hangingPunct="1"/>
            <a:r>
              <a:rPr lang="zh-CN" altLang="en-US" dirty="0" smtClean="0"/>
              <a:t>南开大学物理学院</a:t>
            </a:r>
            <a:r>
              <a:rPr lang="en-US" altLang="zh-CN" dirty="0" smtClean="0"/>
              <a:t>		</a:t>
            </a:r>
            <a:r>
              <a:rPr lang="zh-CN" altLang="en-US" dirty="0" smtClean="0"/>
              <a:t>本版修订：王新宇</a:t>
            </a:r>
          </a:p>
        </p:txBody>
      </p:sp>
      <p:sp>
        <p:nvSpPr>
          <p:cNvPr id="55300"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z="1800" dirty="0" smtClean="0">
                <a:latin typeface="方正姚体" pitchFamily="2" charset="-122"/>
                <a:ea typeface="方正姚体" pitchFamily="2" charset="-122"/>
              </a:rPr>
              <a:t>运动的描述</a:t>
            </a:r>
          </a:p>
        </p:txBody>
      </p:sp>
      <p:sp>
        <p:nvSpPr>
          <p:cNvPr id="5"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0</a:t>
            </a:fld>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二、</a:t>
            </a:r>
            <a:r>
              <a:rPr kumimoji="1" lang="zh-CN" altLang="en-US" dirty="0" smtClean="0">
                <a:solidFill>
                  <a:schemeClr val="tx1"/>
                </a:solidFill>
                <a:latin typeface="Times New Roman" pitchFamily="18" charset="0"/>
              </a:rPr>
              <a:t>运动描述的相对性</a:t>
            </a:r>
            <a:endParaRPr lang="zh-CN" altLang="en-US" dirty="0">
              <a:solidFill>
                <a:schemeClr val="tx1"/>
              </a:solidFill>
            </a:endParaRPr>
          </a:p>
        </p:txBody>
      </p:sp>
      <p:sp>
        <p:nvSpPr>
          <p:cNvPr id="11" name="内容占位符 10"/>
          <p:cNvSpPr>
            <a:spLocks noGrp="1"/>
          </p:cNvSpPr>
          <p:nvPr>
            <p:ph sz="quarter" idx="1"/>
          </p:nvPr>
        </p:nvSpPr>
        <p:spPr>
          <a:xfrm>
            <a:off x="457200" y="1142984"/>
            <a:ext cx="8229600" cy="5214974"/>
          </a:xfrm>
        </p:spPr>
        <p:txBody>
          <a:bodyPr/>
          <a:lstStyle/>
          <a:p>
            <a:pPr>
              <a:lnSpc>
                <a:spcPct val="150000"/>
              </a:lnSpc>
            </a:pPr>
            <a:r>
              <a:rPr lang="zh-CN" altLang="en-US" dirty="0" smtClean="0"/>
              <a:t>小结：</a:t>
            </a:r>
            <a:endParaRPr lang="en-US" altLang="zh-CN" dirty="0" smtClean="0"/>
          </a:p>
          <a:p>
            <a:pPr>
              <a:lnSpc>
                <a:spcPct val="150000"/>
              </a:lnSpc>
            </a:pPr>
            <a:r>
              <a:rPr lang="zh-CN" altLang="en-US" dirty="0" smtClean="0">
                <a:solidFill>
                  <a:srgbClr val="C00000"/>
                </a:solidFill>
              </a:rPr>
              <a:t>力学的相对性原理</a:t>
            </a:r>
            <a:r>
              <a:rPr lang="en-US" altLang="zh-CN" dirty="0" smtClean="0"/>
              <a:t/>
            </a:r>
            <a:br>
              <a:rPr lang="en-US" altLang="zh-CN" dirty="0" smtClean="0"/>
            </a:br>
            <a:r>
              <a:rPr lang="zh-CN" altLang="en-US" dirty="0" smtClean="0"/>
              <a:t>在各个惯性参照系中力学规律的形式等同。</a:t>
            </a:r>
            <a:endParaRPr lang="en-US" altLang="zh-CN" dirty="0" smtClean="0"/>
          </a:p>
          <a:p>
            <a:pPr>
              <a:lnSpc>
                <a:spcPct val="150000"/>
              </a:lnSpc>
            </a:pPr>
            <a:r>
              <a:rPr lang="zh-CN" altLang="en-US" dirty="0" smtClean="0">
                <a:solidFill>
                  <a:srgbClr val="C00000"/>
                </a:solidFill>
              </a:rPr>
              <a:t>绝对时空观</a:t>
            </a:r>
            <a:r>
              <a:rPr lang="en-US" altLang="zh-CN" dirty="0" smtClean="0"/>
              <a:t/>
            </a:r>
            <a:br>
              <a:rPr lang="en-US" altLang="zh-CN" dirty="0" smtClean="0"/>
            </a:br>
            <a:r>
              <a:rPr lang="zh-CN" altLang="en-US" dirty="0" smtClean="0"/>
              <a:t>长度和时间的测量与运动无关</a:t>
            </a:r>
            <a:endParaRPr lang="en-US" altLang="zh-CN" dirty="0" smtClean="0"/>
          </a:p>
          <a:p>
            <a:pPr>
              <a:lnSpc>
                <a:spcPct val="150000"/>
              </a:lnSpc>
            </a:pPr>
            <a:r>
              <a:rPr lang="zh-CN" altLang="en-US" dirty="0" smtClean="0">
                <a:solidFill>
                  <a:srgbClr val="C00000"/>
                </a:solidFill>
              </a:rPr>
              <a:t>伽利略变换</a:t>
            </a:r>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9</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三、</a:t>
            </a:r>
            <a:r>
              <a:rPr kumimoji="1" lang="zh-CN" altLang="en-US" dirty="0" smtClean="0">
                <a:solidFill>
                  <a:schemeClr val="tx1"/>
                </a:solidFill>
                <a:latin typeface="Times New Roman" pitchFamily="18" charset="0"/>
              </a:rPr>
              <a:t>伽利略变换</a:t>
            </a:r>
            <a:endParaRPr lang="zh-CN" altLang="en-US" dirty="0">
              <a:solidFill>
                <a:schemeClr val="tx1"/>
              </a:solidFill>
            </a:endParaRPr>
          </a:p>
        </p:txBody>
      </p:sp>
      <p:sp>
        <p:nvSpPr>
          <p:cNvPr id="11" name="内容占位符 10"/>
          <p:cNvSpPr>
            <a:spLocks noGrp="1"/>
          </p:cNvSpPr>
          <p:nvPr>
            <p:ph sz="quarter" idx="1"/>
          </p:nvPr>
        </p:nvSpPr>
        <p:spPr>
          <a:xfrm>
            <a:off x="457200" y="1142984"/>
            <a:ext cx="8229600" cy="2071702"/>
          </a:xfrm>
        </p:spPr>
        <p:txBody>
          <a:bodyPr/>
          <a:lstStyle/>
          <a:p>
            <a:pPr>
              <a:lnSpc>
                <a:spcPct val="150000"/>
              </a:lnSpc>
            </a:pPr>
            <a:r>
              <a:rPr lang="zh-CN" altLang="en-US" dirty="0" smtClean="0"/>
              <a:t>描述量</a:t>
            </a:r>
            <a:r>
              <a:rPr lang="en-US" altLang="zh-CN" baseline="-25000" dirty="0" smtClean="0"/>
              <a:t>AB </a:t>
            </a:r>
            <a:r>
              <a:rPr lang="en-US" altLang="zh-CN" dirty="0" smtClean="0"/>
              <a:t>=</a:t>
            </a:r>
            <a:r>
              <a:rPr lang="zh-CN" altLang="en-US" dirty="0" smtClean="0"/>
              <a:t>描述量</a:t>
            </a:r>
            <a:r>
              <a:rPr lang="en-US" altLang="zh-CN" baseline="-25000" dirty="0" smtClean="0"/>
              <a:t>A</a:t>
            </a:r>
            <a:r>
              <a:rPr lang="en-US" altLang="zh-CN" baseline="-25000" dirty="0" smtClean="0">
                <a:solidFill>
                  <a:srgbClr val="FF0000"/>
                </a:solidFill>
              </a:rPr>
              <a:t>C</a:t>
            </a:r>
            <a:r>
              <a:rPr lang="en-US" altLang="zh-CN" baseline="-25000" dirty="0" smtClean="0"/>
              <a:t> </a:t>
            </a:r>
            <a:r>
              <a:rPr lang="en-US" altLang="zh-CN" dirty="0" smtClean="0"/>
              <a:t>+</a:t>
            </a:r>
            <a:r>
              <a:rPr lang="zh-CN" altLang="en-US" dirty="0" smtClean="0"/>
              <a:t>描述量</a:t>
            </a:r>
            <a:r>
              <a:rPr lang="en-US" altLang="zh-CN" baseline="-25000" dirty="0" smtClean="0">
                <a:solidFill>
                  <a:srgbClr val="FF0000"/>
                </a:solidFill>
              </a:rPr>
              <a:t>C</a:t>
            </a:r>
            <a:r>
              <a:rPr lang="en-US" altLang="zh-CN" baseline="-25000" dirty="0" smtClean="0"/>
              <a:t>B</a:t>
            </a:r>
          </a:p>
          <a:p>
            <a:pPr>
              <a:lnSpc>
                <a:spcPct val="150000"/>
              </a:lnSpc>
            </a:pPr>
            <a:r>
              <a:rPr lang="zh-CN" altLang="en-US" dirty="0" smtClean="0"/>
              <a:t>伽利略变换：</a:t>
            </a:r>
            <a:endParaRPr lang="en-US" altLang="zh-CN" dirty="0" smtClean="0"/>
          </a:p>
          <a:p>
            <a:pPr>
              <a:lnSpc>
                <a:spcPct val="150000"/>
              </a:lnSpc>
            </a:pPr>
            <a:r>
              <a:rPr lang="zh-CN" altLang="en-US" dirty="0" smtClean="0">
                <a:solidFill>
                  <a:srgbClr val="0070C0"/>
                </a:solidFill>
              </a:rPr>
              <a:t>正变换</a:t>
            </a:r>
            <a:r>
              <a:rPr lang="en-US" altLang="zh-CN" dirty="0" smtClean="0"/>
              <a:t>			</a:t>
            </a:r>
            <a:r>
              <a:rPr lang="zh-CN" altLang="en-US" dirty="0" smtClean="0"/>
              <a:t>逆变换</a:t>
            </a:r>
          </a:p>
          <a:p>
            <a:pPr>
              <a:lnSpc>
                <a:spcPct val="150000"/>
              </a:lnSpc>
            </a:pPr>
            <a:endParaRPr lang="zh-CN" altLang="en-US" dirty="0" smtClean="0"/>
          </a:p>
          <a:p>
            <a:pPr>
              <a:lnSpc>
                <a:spcPct val="150000"/>
              </a:lnSpc>
            </a:pPr>
            <a:endParaRPr lang="zh-CN" altLang="en-US" dirty="0" smtClean="0"/>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10</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graphicFrame>
        <p:nvGraphicFramePr>
          <p:cNvPr id="61444" name="Object 4"/>
          <p:cNvGraphicFramePr>
            <a:graphicFrameLocks noChangeAspect="1"/>
          </p:cNvGraphicFramePr>
          <p:nvPr/>
        </p:nvGraphicFramePr>
        <p:xfrm>
          <a:off x="1187450" y="3143248"/>
          <a:ext cx="2133600" cy="582612"/>
        </p:xfrm>
        <a:graphic>
          <a:graphicData uri="http://schemas.openxmlformats.org/presentationml/2006/ole">
            <p:oleObj spid="_x0000_s331783" name="公式" r:id="rId4" imgW="660240" imgH="177480" progId="Equation.3">
              <p:embed/>
            </p:oleObj>
          </a:graphicData>
        </a:graphic>
      </p:graphicFrame>
      <p:graphicFrame>
        <p:nvGraphicFramePr>
          <p:cNvPr id="61445" name="Object 5"/>
          <p:cNvGraphicFramePr>
            <a:graphicFrameLocks noChangeAspect="1"/>
          </p:cNvGraphicFramePr>
          <p:nvPr/>
        </p:nvGraphicFramePr>
        <p:xfrm>
          <a:off x="1116013" y="3790948"/>
          <a:ext cx="1571625" cy="609600"/>
        </p:xfrm>
        <a:graphic>
          <a:graphicData uri="http://schemas.openxmlformats.org/presentationml/2006/ole">
            <p:oleObj spid="_x0000_s331784" name="公式" r:id="rId5" imgW="419040" imgH="203040" progId="Equation.3">
              <p:embed/>
            </p:oleObj>
          </a:graphicData>
        </a:graphic>
      </p:graphicFrame>
      <p:graphicFrame>
        <p:nvGraphicFramePr>
          <p:cNvPr id="61446" name="Object 6"/>
          <p:cNvGraphicFramePr>
            <a:graphicFrameLocks noChangeAspect="1"/>
          </p:cNvGraphicFramePr>
          <p:nvPr/>
        </p:nvGraphicFramePr>
        <p:xfrm>
          <a:off x="1187450" y="4367210"/>
          <a:ext cx="1447800" cy="612775"/>
        </p:xfrm>
        <a:graphic>
          <a:graphicData uri="http://schemas.openxmlformats.org/presentationml/2006/ole">
            <p:oleObj spid="_x0000_s331785" name="公式" r:id="rId6" imgW="380880" imgH="164880" progId="Equation.3">
              <p:embed/>
            </p:oleObj>
          </a:graphicData>
        </a:graphic>
      </p:graphicFrame>
      <p:graphicFrame>
        <p:nvGraphicFramePr>
          <p:cNvPr id="61447" name="Object 7"/>
          <p:cNvGraphicFramePr>
            <a:graphicFrameLocks noChangeAspect="1"/>
          </p:cNvGraphicFramePr>
          <p:nvPr/>
        </p:nvGraphicFramePr>
        <p:xfrm>
          <a:off x="1187450" y="5087935"/>
          <a:ext cx="1371600" cy="588963"/>
        </p:xfrm>
        <a:graphic>
          <a:graphicData uri="http://schemas.openxmlformats.org/presentationml/2006/ole">
            <p:oleObj spid="_x0000_s331786" name="公式" r:id="rId7" imgW="330120" imgH="177480" progId="Equation.3">
              <p:embed/>
            </p:oleObj>
          </a:graphicData>
        </a:graphic>
      </p:graphicFrame>
      <p:graphicFrame>
        <p:nvGraphicFramePr>
          <p:cNvPr id="61449" name="Object 9"/>
          <p:cNvGraphicFramePr>
            <a:graphicFrameLocks noChangeAspect="1"/>
          </p:cNvGraphicFramePr>
          <p:nvPr/>
        </p:nvGraphicFramePr>
        <p:xfrm>
          <a:off x="5003800" y="3143248"/>
          <a:ext cx="2743200" cy="609600"/>
        </p:xfrm>
        <a:graphic>
          <a:graphicData uri="http://schemas.openxmlformats.org/presentationml/2006/ole">
            <p:oleObj spid="_x0000_s331787" name="公式" r:id="rId8" imgW="698400" imgH="177480" progId="Equation.3">
              <p:embed/>
            </p:oleObj>
          </a:graphicData>
        </a:graphic>
      </p:graphicFrame>
      <p:graphicFrame>
        <p:nvGraphicFramePr>
          <p:cNvPr id="61452" name="Object 12"/>
          <p:cNvGraphicFramePr>
            <a:graphicFrameLocks noChangeAspect="1"/>
          </p:cNvGraphicFramePr>
          <p:nvPr/>
        </p:nvGraphicFramePr>
        <p:xfrm>
          <a:off x="5003800" y="3862385"/>
          <a:ext cx="1403350" cy="611188"/>
        </p:xfrm>
        <a:graphic>
          <a:graphicData uri="http://schemas.openxmlformats.org/presentationml/2006/ole">
            <p:oleObj spid="_x0000_s331788" name="公式" r:id="rId9" imgW="419040" imgH="203040" progId="Equation.3">
              <p:embed/>
            </p:oleObj>
          </a:graphicData>
        </a:graphic>
      </p:graphicFrame>
      <p:graphicFrame>
        <p:nvGraphicFramePr>
          <p:cNvPr id="61453" name="Object 13"/>
          <p:cNvGraphicFramePr>
            <a:graphicFrameLocks noChangeAspect="1"/>
          </p:cNvGraphicFramePr>
          <p:nvPr/>
        </p:nvGraphicFramePr>
        <p:xfrm>
          <a:off x="5076825" y="4438648"/>
          <a:ext cx="1312863" cy="496887"/>
        </p:xfrm>
        <a:graphic>
          <a:graphicData uri="http://schemas.openxmlformats.org/presentationml/2006/ole">
            <p:oleObj spid="_x0000_s331789" name="公式" r:id="rId10" imgW="393480" imgH="164880" progId="Equation.3">
              <p:embed/>
            </p:oleObj>
          </a:graphicData>
        </a:graphic>
      </p:graphicFrame>
      <p:graphicFrame>
        <p:nvGraphicFramePr>
          <p:cNvPr id="61454" name="Object 14"/>
          <p:cNvGraphicFramePr>
            <a:graphicFrameLocks noChangeAspect="1"/>
          </p:cNvGraphicFramePr>
          <p:nvPr/>
        </p:nvGraphicFramePr>
        <p:xfrm>
          <a:off x="5148263" y="5159373"/>
          <a:ext cx="1141412" cy="534987"/>
        </p:xfrm>
        <a:graphic>
          <a:graphicData uri="http://schemas.openxmlformats.org/presentationml/2006/ole">
            <p:oleObj spid="_x0000_s331790" name="公式" r:id="rId11" imgW="342720" imgH="1774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wipe(left)">
                                      <p:cBhvr>
                                        <p:cTn id="7" dur="500"/>
                                        <p:tgtEl>
                                          <p:spTgt spid="6144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1445"/>
                                        </p:tgtEl>
                                        <p:attrNameLst>
                                          <p:attrName>style.visibility</p:attrName>
                                        </p:attrNameLst>
                                      </p:cBhvr>
                                      <p:to>
                                        <p:strVal val="visible"/>
                                      </p:to>
                                    </p:set>
                                    <p:animEffect transition="in" filter="wipe(left)">
                                      <p:cBhvr>
                                        <p:cTn id="12" dur="500"/>
                                        <p:tgtEl>
                                          <p:spTgt spid="6144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46"/>
                                        </p:tgtEl>
                                        <p:attrNameLst>
                                          <p:attrName>style.visibility</p:attrName>
                                        </p:attrNameLst>
                                      </p:cBhvr>
                                      <p:to>
                                        <p:strVal val="visible"/>
                                      </p:to>
                                    </p:set>
                                    <p:animEffect transition="in" filter="wipe(left)">
                                      <p:cBhvr>
                                        <p:cTn id="17" dur="500"/>
                                        <p:tgtEl>
                                          <p:spTgt spid="6144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1447"/>
                                        </p:tgtEl>
                                        <p:attrNameLst>
                                          <p:attrName>style.visibility</p:attrName>
                                        </p:attrNameLst>
                                      </p:cBhvr>
                                      <p:to>
                                        <p:strVal val="visible"/>
                                      </p:to>
                                    </p:set>
                                    <p:animEffect transition="in" filter="wipe(left)">
                                      <p:cBhvr>
                                        <p:cTn id="22" dur="500"/>
                                        <p:tgtEl>
                                          <p:spTgt spid="6144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1449"/>
                                        </p:tgtEl>
                                        <p:attrNameLst>
                                          <p:attrName>style.visibility</p:attrName>
                                        </p:attrNameLst>
                                      </p:cBhvr>
                                      <p:to>
                                        <p:strVal val="visible"/>
                                      </p:to>
                                    </p:set>
                                    <p:animEffect transition="in" filter="wipe(left)">
                                      <p:cBhvr>
                                        <p:cTn id="27" dur="500"/>
                                        <p:tgtEl>
                                          <p:spTgt spid="6144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1452"/>
                                        </p:tgtEl>
                                        <p:attrNameLst>
                                          <p:attrName>style.visibility</p:attrName>
                                        </p:attrNameLst>
                                      </p:cBhvr>
                                      <p:to>
                                        <p:strVal val="visible"/>
                                      </p:to>
                                    </p:set>
                                    <p:animEffect transition="in" filter="wipe(left)">
                                      <p:cBhvr>
                                        <p:cTn id="32" dur="500"/>
                                        <p:tgtEl>
                                          <p:spTgt spid="6145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1453"/>
                                        </p:tgtEl>
                                        <p:attrNameLst>
                                          <p:attrName>style.visibility</p:attrName>
                                        </p:attrNameLst>
                                      </p:cBhvr>
                                      <p:to>
                                        <p:strVal val="visible"/>
                                      </p:to>
                                    </p:set>
                                    <p:animEffect transition="in" filter="wipe(left)">
                                      <p:cBhvr>
                                        <p:cTn id="37" dur="500"/>
                                        <p:tgtEl>
                                          <p:spTgt spid="6145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1454"/>
                                        </p:tgtEl>
                                        <p:attrNameLst>
                                          <p:attrName>style.visibility</p:attrName>
                                        </p:attrNameLst>
                                      </p:cBhvr>
                                      <p:to>
                                        <p:strVal val="visible"/>
                                      </p:to>
                                    </p:set>
                                    <p:animEffect transition="in" filter="wipe(left)">
                                      <p:cBhvr>
                                        <p:cTn id="42" dur="500"/>
                                        <p:tgtEl>
                                          <p:spTgt spid="61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三、</a:t>
            </a:r>
            <a:r>
              <a:rPr kumimoji="1" lang="zh-CN" altLang="en-US" dirty="0" smtClean="0">
                <a:solidFill>
                  <a:schemeClr val="tx1"/>
                </a:solidFill>
                <a:latin typeface="Times New Roman" pitchFamily="18" charset="0"/>
              </a:rPr>
              <a:t>伽利略变换</a:t>
            </a:r>
            <a:endParaRPr lang="zh-CN" altLang="en-US" dirty="0">
              <a:solidFill>
                <a:schemeClr val="tx1"/>
              </a:solidFill>
            </a:endParaRPr>
          </a:p>
        </p:txBody>
      </p:sp>
      <p:sp>
        <p:nvSpPr>
          <p:cNvPr id="11" name="内容占位符 10"/>
          <p:cNvSpPr>
            <a:spLocks noGrp="1"/>
          </p:cNvSpPr>
          <p:nvPr>
            <p:ph sz="quarter" idx="1"/>
          </p:nvPr>
        </p:nvSpPr>
        <p:spPr>
          <a:xfrm>
            <a:off x="457200" y="1142984"/>
            <a:ext cx="8229600" cy="3214710"/>
          </a:xfrm>
        </p:spPr>
        <p:txBody>
          <a:bodyPr/>
          <a:lstStyle/>
          <a:p>
            <a:pPr>
              <a:lnSpc>
                <a:spcPct val="150000"/>
              </a:lnSpc>
            </a:pPr>
            <a:r>
              <a:rPr lang="zh-CN" altLang="en-US" dirty="0" smtClean="0"/>
              <a:t>对</a:t>
            </a:r>
            <a:r>
              <a:rPr lang="zh-CN" altLang="en-US" dirty="0" smtClean="0">
                <a:solidFill>
                  <a:srgbClr val="FF0000"/>
                </a:solidFill>
              </a:rPr>
              <a:t>力学相对性原理</a:t>
            </a:r>
            <a:r>
              <a:rPr lang="zh-CN" altLang="en-US" dirty="0" smtClean="0"/>
              <a:t>的进一步理解：</a:t>
            </a:r>
            <a:endParaRPr lang="en-US" altLang="zh-CN" dirty="0" smtClean="0"/>
          </a:p>
          <a:p>
            <a:pPr lvl="1">
              <a:lnSpc>
                <a:spcPct val="150000"/>
              </a:lnSpc>
            </a:pPr>
            <a:r>
              <a:rPr lang="zh-CN" altLang="en-US" dirty="0" smtClean="0"/>
              <a:t>宏观低速物体的力学规律在任何惯性系中形式相同。</a:t>
            </a:r>
          </a:p>
          <a:p>
            <a:pPr lvl="1">
              <a:lnSpc>
                <a:spcPct val="150000"/>
              </a:lnSpc>
            </a:pPr>
            <a:r>
              <a:rPr lang="zh-CN" altLang="en-US" dirty="0" smtClean="0"/>
              <a:t>牛顿力学规律在伽利略变换下形式不变。</a:t>
            </a:r>
          </a:p>
          <a:p>
            <a:pPr lvl="1">
              <a:lnSpc>
                <a:spcPct val="150000"/>
              </a:lnSpc>
            </a:pPr>
            <a:r>
              <a:rPr lang="zh-CN" altLang="en-US" dirty="0" smtClean="0"/>
              <a:t>牛顿力学规律是伽利略不变式。</a:t>
            </a:r>
          </a:p>
          <a:p>
            <a:pPr lvl="2">
              <a:lnSpc>
                <a:spcPct val="150000"/>
              </a:lnSpc>
            </a:pPr>
            <a:r>
              <a:rPr lang="zh-CN" altLang="en-US" dirty="0" smtClean="0"/>
              <a:t>如：动量守恒定律</a:t>
            </a:r>
          </a:p>
          <a:p>
            <a:pPr>
              <a:lnSpc>
                <a:spcPct val="150000"/>
              </a:lnSpc>
            </a:pPr>
            <a:endParaRPr lang="zh-CN" altLang="en-US" dirty="0" smtClean="0"/>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11</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graphicFrame>
        <p:nvGraphicFramePr>
          <p:cNvPr id="64517" name="Object 5"/>
          <p:cNvGraphicFramePr>
            <a:graphicFrameLocks noChangeAspect="1"/>
          </p:cNvGraphicFramePr>
          <p:nvPr/>
        </p:nvGraphicFramePr>
        <p:xfrm>
          <a:off x="1031896" y="4491044"/>
          <a:ext cx="609600" cy="400050"/>
        </p:xfrm>
        <a:graphic>
          <a:graphicData uri="http://schemas.openxmlformats.org/presentationml/2006/ole">
            <p:oleObj spid="_x0000_s333834" name="公式" r:id="rId4" imgW="152280" imgH="177480" progId="Equation.3">
              <p:embed/>
            </p:oleObj>
          </a:graphicData>
        </a:graphic>
      </p:graphicFrame>
      <p:graphicFrame>
        <p:nvGraphicFramePr>
          <p:cNvPr id="64518" name="Object 6"/>
          <p:cNvGraphicFramePr>
            <a:graphicFrameLocks noChangeAspect="1"/>
          </p:cNvGraphicFramePr>
          <p:nvPr/>
        </p:nvGraphicFramePr>
        <p:xfrm>
          <a:off x="1714480" y="4357694"/>
          <a:ext cx="5859463" cy="609600"/>
        </p:xfrm>
        <a:graphic>
          <a:graphicData uri="http://schemas.openxmlformats.org/presentationml/2006/ole">
            <p:oleObj spid="_x0000_s333835" name="公式" r:id="rId5" imgW="1828800" imgH="228600" progId="Equation.3">
              <p:embed/>
            </p:oleObj>
          </a:graphicData>
        </a:graphic>
      </p:graphicFrame>
      <p:graphicFrame>
        <p:nvGraphicFramePr>
          <p:cNvPr id="64519" name="Object 7"/>
          <p:cNvGraphicFramePr>
            <a:graphicFrameLocks noChangeAspect="1"/>
          </p:cNvGraphicFramePr>
          <p:nvPr/>
        </p:nvGraphicFramePr>
        <p:xfrm>
          <a:off x="1082696" y="5335594"/>
          <a:ext cx="457200" cy="400050"/>
        </p:xfrm>
        <a:graphic>
          <a:graphicData uri="http://schemas.openxmlformats.org/presentationml/2006/ole">
            <p:oleObj spid="_x0000_s333836" name="公式" r:id="rId6" imgW="177480" imgH="177480" progId="Equation.3">
              <p:embed/>
            </p:oleObj>
          </a:graphicData>
        </a:graphic>
      </p:graphicFrame>
      <p:graphicFrame>
        <p:nvGraphicFramePr>
          <p:cNvPr id="64520" name="Object 8"/>
          <p:cNvGraphicFramePr>
            <a:graphicFrameLocks noChangeAspect="1"/>
          </p:cNvGraphicFramePr>
          <p:nvPr/>
        </p:nvGraphicFramePr>
        <p:xfrm>
          <a:off x="1717696" y="5195894"/>
          <a:ext cx="5926138" cy="642937"/>
        </p:xfrm>
        <a:graphic>
          <a:graphicData uri="http://schemas.openxmlformats.org/presentationml/2006/ole">
            <p:oleObj spid="_x0000_s333837" name="公式" r:id="rId7" imgW="1828800" imgH="24120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4517"/>
                                        </p:tgtEl>
                                        <p:attrNameLst>
                                          <p:attrName>style.visibility</p:attrName>
                                        </p:attrNameLst>
                                      </p:cBhvr>
                                      <p:to>
                                        <p:strVal val="visible"/>
                                      </p:to>
                                    </p:set>
                                    <p:animEffect transition="in" filter="wipe(left)">
                                      <p:cBhvr>
                                        <p:cTn id="7" dur="500"/>
                                        <p:tgtEl>
                                          <p:spTgt spid="645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4518"/>
                                        </p:tgtEl>
                                        <p:attrNameLst>
                                          <p:attrName>style.visibility</p:attrName>
                                        </p:attrNameLst>
                                      </p:cBhvr>
                                      <p:to>
                                        <p:strVal val="visible"/>
                                      </p:to>
                                    </p:set>
                                    <p:animEffect transition="in" filter="wipe(left)">
                                      <p:cBhvr>
                                        <p:cTn id="12" dur="500"/>
                                        <p:tgtEl>
                                          <p:spTgt spid="645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4519"/>
                                        </p:tgtEl>
                                        <p:attrNameLst>
                                          <p:attrName>style.visibility</p:attrName>
                                        </p:attrNameLst>
                                      </p:cBhvr>
                                      <p:to>
                                        <p:strVal val="visible"/>
                                      </p:to>
                                    </p:set>
                                    <p:animEffect transition="in" filter="wipe(left)">
                                      <p:cBhvr>
                                        <p:cTn id="17" dur="500"/>
                                        <p:tgtEl>
                                          <p:spTgt spid="645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4520"/>
                                        </p:tgtEl>
                                        <p:attrNameLst>
                                          <p:attrName>style.visibility</p:attrName>
                                        </p:attrNameLst>
                                      </p:cBhvr>
                                      <p:to>
                                        <p:strVal val="visible"/>
                                      </p:to>
                                    </p:set>
                                    <p:animEffect transition="in" filter="wipe(left)">
                                      <p:cBhvr>
                                        <p:cTn id="22" dur="500"/>
                                        <p:tgtEl>
                                          <p:spTgt spid="64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解决相对运动问题的基本步骤</a:t>
            </a:r>
            <a:endParaRPr lang="zh-CN" altLang="en-US" dirty="0">
              <a:solidFill>
                <a:schemeClr val="tx1"/>
              </a:solidFill>
            </a:endParaRPr>
          </a:p>
        </p:txBody>
      </p:sp>
      <p:sp>
        <p:nvSpPr>
          <p:cNvPr id="11" name="内容占位符 10"/>
          <p:cNvSpPr>
            <a:spLocks noGrp="1"/>
          </p:cNvSpPr>
          <p:nvPr>
            <p:ph sz="quarter" idx="1"/>
          </p:nvPr>
        </p:nvSpPr>
        <p:spPr>
          <a:xfrm>
            <a:off x="457200" y="1142984"/>
            <a:ext cx="8229600" cy="5214974"/>
          </a:xfrm>
        </p:spPr>
        <p:txBody>
          <a:bodyPr/>
          <a:lstStyle/>
          <a:p>
            <a:pPr>
              <a:lnSpc>
                <a:spcPct val="150000"/>
              </a:lnSpc>
            </a:pPr>
            <a:r>
              <a:rPr lang="zh-CN" altLang="en-US" dirty="0" smtClean="0"/>
              <a:t>确定被研究的物体或物理事件；</a:t>
            </a:r>
            <a:endParaRPr lang="en-US" altLang="zh-CN" dirty="0" smtClean="0"/>
          </a:p>
          <a:p>
            <a:pPr>
              <a:lnSpc>
                <a:spcPct val="150000"/>
              </a:lnSpc>
            </a:pPr>
            <a:r>
              <a:rPr lang="zh-CN" altLang="en-US" dirty="0" smtClean="0"/>
              <a:t>确定两个参照系</a:t>
            </a:r>
            <a:r>
              <a:rPr lang="en-US" altLang="zh-CN" dirty="0" smtClean="0"/>
              <a:t>S</a:t>
            </a:r>
            <a:r>
              <a:rPr lang="zh-CN" altLang="en-US" dirty="0" smtClean="0"/>
              <a:t>与</a:t>
            </a:r>
            <a:r>
              <a:rPr lang="en-US" altLang="zh-CN" dirty="0" smtClean="0"/>
              <a:t>S‘</a:t>
            </a:r>
            <a:r>
              <a:rPr lang="zh-CN" altLang="en-US" dirty="0" smtClean="0"/>
              <a:t>；</a:t>
            </a:r>
          </a:p>
          <a:p>
            <a:pPr>
              <a:lnSpc>
                <a:spcPct val="150000"/>
              </a:lnSpc>
            </a:pPr>
            <a:r>
              <a:rPr lang="zh-CN" altLang="en-US" dirty="0" smtClean="0"/>
              <a:t>确定被研究物体在两个参照系中的位矢、速 度和加速度，搞清楚已知和未知；</a:t>
            </a:r>
          </a:p>
          <a:p>
            <a:pPr>
              <a:lnSpc>
                <a:spcPct val="150000"/>
              </a:lnSpc>
            </a:pPr>
            <a:r>
              <a:rPr lang="zh-CN" altLang="en-US" dirty="0" smtClean="0"/>
              <a:t>利用伽利略变换建立两参照系的坐标和速度及加速度之间的相互关系，求得未知量。</a:t>
            </a:r>
          </a:p>
          <a:p>
            <a:pPr>
              <a:lnSpc>
                <a:spcPct val="150000"/>
              </a:lnSpc>
            </a:pPr>
            <a:endParaRPr lang="zh-CN" altLang="en-US" dirty="0" smtClean="0"/>
          </a:p>
          <a:p>
            <a:pPr>
              <a:lnSpc>
                <a:spcPct val="150000"/>
              </a:lnSpc>
            </a:pPr>
            <a:endParaRPr lang="zh-CN" altLang="en-US" dirty="0" smtClean="0"/>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12</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0" y="-71462"/>
            <a:ext cx="9144000" cy="1700202"/>
          </a:xfrm>
        </p:spPr>
        <p:txBody>
          <a:bodyPr/>
          <a:lstStyle/>
          <a:p>
            <a:pPr eaLnBrk="1" hangingPunct="1"/>
            <a:r>
              <a:rPr kumimoji="1" lang="zh-CN" altLang="en-US" sz="2800" b="1" dirty="0" smtClean="0"/>
              <a:t>例</a:t>
            </a:r>
            <a:r>
              <a:rPr kumimoji="1" lang="en-US" altLang="zh-CN" sz="2800" b="1" dirty="0" smtClean="0"/>
              <a:t>2.8 </a:t>
            </a:r>
            <a:r>
              <a:rPr kumimoji="1" lang="zh-CN" altLang="en-US" b="1" dirty="0" smtClean="0"/>
              <a:t>雨天一辆客车在水平马路上以</a:t>
            </a:r>
            <a:r>
              <a:rPr kumimoji="1" lang="en-US" altLang="zh-CN" b="1" dirty="0" smtClean="0"/>
              <a:t>20</a:t>
            </a:r>
            <a:r>
              <a:rPr kumimoji="1" lang="en-US" altLang="zh-CN" b="1" i="1" dirty="0" smtClean="0"/>
              <a:t>m</a:t>
            </a:r>
            <a:r>
              <a:rPr kumimoji="1" lang="en-US" altLang="zh-CN" b="1" dirty="0" smtClean="0"/>
              <a:t>/</a:t>
            </a:r>
            <a:r>
              <a:rPr kumimoji="1" lang="en-US" altLang="zh-CN" b="1" i="1" dirty="0" smtClean="0"/>
              <a:t>s</a:t>
            </a:r>
            <a:r>
              <a:rPr kumimoji="1" lang="zh-CN" altLang="en-US" b="1" dirty="0" smtClean="0"/>
              <a:t>的速度向东开行，雨滴在空中以</a:t>
            </a:r>
            <a:r>
              <a:rPr kumimoji="1" lang="en-US" altLang="zh-CN" b="1" dirty="0" smtClean="0"/>
              <a:t>10</a:t>
            </a:r>
            <a:r>
              <a:rPr kumimoji="1" lang="en-US" altLang="zh-CN" b="1" i="1" dirty="0" smtClean="0"/>
              <a:t>m</a:t>
            </a:r>
            <a:r>
              <a:rPr kumimoji="1" lang="en-US" altLang="zh-CN" b="1" dirty="0" smtClean="0"/>
              <a:t>/</a:t>
            </a:r>
            <a:r>
              <a:rPr kumimoji="1" lang="en-US" altLang="zh-CN" b="1" i="1" dirty="0" smtClean="0"/>
              <a:t>s</a:t>
            </a:r>
            <a:r>
              <a:rPr kumimoji="1" lang="zh-CN" altLang="en-US" b="1" dirty="0" smtClean="0"/>
              <a:t>的速度竖直下落。</a:t>
            </a:r>
            <a:br>
              <a:rPr kumimoji="1" lang="zh-CN" altLang="en-US" b="1" dirty="0" smtClean="0"/>
            </a:br>
            <a:r>
              <a:rPr kumimoji="1" lang="zh-CN" altLang="en-US" b="1" dirty="0" smtClean="0"/>
              <a:t>求：雨滴相对于车厢的速度</a:t>
            </a:r>
            <a:r>
              <a:rPr kumimoji="1" lang="en-US" altLang="zh-CN" b="1" dirty="0" smtClean="0"/>
              <a:t>(</a:t>
            </a:r>
            <a:r>
              <a:rPr kumimoji="1" lang="zh-CN" altLang="en-US" b="1" dirty="0" smtClean="0">
                <a:solidFill>
                  <a:srgbClr val="0033CC"/>
                </a:solidFill>
              </a:rPr>
              <a:t>相对速度</a:t>
            </a:r>
            <a:r>
              <a:rPr kumimoji="1" lang="en-US" altLang="zh-CN" b="1" dirty="0" smtClean="0"/>
              <a:t>)</a:t>
            </a:r>
            <a:r>
              <a:rPr kumimoji="1" lang="zh-CN" altLang="en-US" b="1" dirty="0" smtClean="0"/>
              <a:t>大小与方向 </a:t>
            </a:r>
            <a:endParaRPr kumimoji="1" lang="zh-CN" altLang="en-US" b="1" dirty="0"/>
          </a:p>
        </p:txBody>
      </p:sp>
      <p:sp>
        <p:nvSpPr>
          <p:cNvPr id="7" name="文本占位符 6"/>
          <p:cNvSpPr>
            <a:spLocks noGrp="1"/>
          </p:cNvSpPr>
          <p:nvPr>
            <p:ph type="body" idx="13"/>
          </p:nvPr>
        </p:nvSpPr>
        <p:spPr>
          <a:xfrm>
            <a:off x="285720" y="1857364"/>
            <a:ext cx="8643998" cy="4500594"/>
          </a:xfrm>
        </p:spPr>
        <p:txBody>
          <a:bodyPr/>
          <a:lstStyle/>
          <a:p>
            <a:r>
              <a:rPr kumimoji="1" lang="zh-CN" altLang="en-US" dirty="0" smtClean="0">
                <a:latin typeface="Times New Roman" pitchFamily="18" charset="0"/>
              </a:rPr>
              <a:t>分析： 参照系：地面，</a:t>
            </a:r>
            <a:r>
              <a:rPr kumimoji="1" lang="zh-CN" altLang="en-US" dirty="0" smtClean="0">
                <a:latin typeface="Times New Roman" pitchFamily="18" charset="0"/>
              </a:rPr>
              <a:t>下标记</a:t>
            </a:r>
            <a:r>
              <a:rPr kumimoji="1" lang="zh-CN" altLang="en-US" dirty="0" smtClean="0">
                <a:latin typeface="Times New Roman" pitchFamily="18" charset="0"/>
              </a:rPr>
              <a:t>为</a:t>
            </a:r>
            <a:r>
              <a:rPr kumimoji="1" lang="en-US" altLang="zh-CN" dirty="0" smtClean="0">
                <a:latin typeface="Times New Roman" pitchFamily="18" charset="0"/>
              </a:rPr>
              <a:t>d</a:t>
            </a:r>
            <a:r>
              <a:rPr kumimoji="1" lang="zh-CN" altLang="en-US" dirty="0" smtClean="0">
                <a:latin typeface="Times New Roman" pitchFamily="18" charset="0"/>
              </a:rPr>
              <a:t>，车厢，</a:t>
            </a:r>
            <a:r>
              <a:rPr kumimoji="1" lang="en-US" altLang="zh-CN" dirty="0" smtClean="0">
                <a:latin typeface="Times New Roman" pitchFamily="18" charset="0"/>
              </a:rPr>
              <a:t>c</a:t>
            </a:r>
            <a:r>
              <a:rPr kumimoji="1" lang="zh-CN" altLang="en-US" dirty="0" smtClean="0">
                <a:latin typeface="Times New Roman" pitchFamily="18" charset="0"/>
              </a:rPr>
              <a:t>，</a:t>
            </a:r>
            <a:endParaRPr kumimoji="1" lang="en-US" altLang="zh-CN" dirty="0" smtClean="0">
              <a:latin typeface="Times New Roman" pitchFamily="18" charset="0"/>
            </a:endParaRPr>
          </a:p>
          <a:p>
            <a:r>
              <a:rPr kumimoji="1" lang="en-US" altLang="zh-CN" dirty="0" smtClean="0">
                <a:latin typeface="Times New Roman" pitchFamily="18" charset="0"/>
              </a:rPr>
              <a:t>	 </a:t>
            </a:r>
            <a:r>
              <a:rPr kumimoji="1" lang="zh-CN" altLang="en-US" dirty="0" smtClean="0">
                <a:latin typeface="Times New Roman" pitchFamily="18" charset="0"/>
              </a:rPr>
              <a:t>物体：雨滴，</a:t>
            </a:r>
            <a:r>
              <a:rPr kumimoji="1" lang="en-US" altLang="zh-CN" dirty="0" smtClean="0">
                <a:latin typeface="Times New Roman" pitchFamily="18" charset="0"/>
              </a:rPr>
              <a:t>y</a:t>
            </a:r>
          </a:p>
          <a:p>
            <a:r>
              <a:rPr lang="zh-CN" altLang="en-US" dirty="0" smtClean="0"/>
              <a:t>则车厢相对于地面速度</a:t>
            </a:r>
            <a:r>
              <a:rPr kumimoji="1" lang="zh-CN" altLang="en-US" dirty="0" smtClean="0">
                <a:solidFill>
                  <a:srgbClr val="0033CC"/>
                </a:solidFill>
                <a:latin typeface="Times New Roman" pitchFamily="18" charset="0"/>
              </a:rPr>
              <a:t>（牵连速度）</a:t>
            </a:r>
            <a:r>
              <a:rPr kumimoji="1" lang="en-US" altLang="zh-CN" dirty="0" err="1" smtClean="0">
                <a:solidFill>
                  <a:srgbClr val="0070C0"/>
                </a:solidFill>
                <a:latin typeface="Times New Roman" pitchFamily="18" charset="0"/>
              </a:rPr>
              <a:t>U</a:t>
            </a:r>
            <a:r>
              <a:rPr kumimoji="1" lang="en-US" altLang="zh-CN" baseline="-25000" dirty="0" err="1" smtClean="0">
                <a:solidFill>
                  <a:srgbClr val="FF0000"/>
                </a:solidFill>
                <a:latin typeface="Times New Roman" pitchFamily="18" charset="0"/>
              </a:rPr>
              <a:t>d</a:t>
            </a:r>
            <a:r>
              <a:rPr kumimoji="1" lang="en-US" altLang="zh-CN" baseline="-25000" dirty="0" err="1" smtClean="0">
                <a:solidFill>
                  <a:srgbClr val="0070C0"/>
                </a:solidFill>
                <a:latin typeface="Times New Roman" pitchFamily="18" charset="0"/>
              </a:rPr>
              <a:t>c</a:t>
            </a:r>
            <a:r>
              <a:rPr kumimoji="1" lang="en-US" altLang="zh-CN" dirty="0" smtClean="0">
                <a:solidFill>
                  <a:schemeClr val="tx1">
                    <a:lumMod val="65000"/>
                    <a:lumOff val="35000"/>
                  </a:schemeClr>
                </a:solidFill>
                <a:latin typeface="Times New Roman" pitchFamily="18" charset="0"/>
              </a:rPr>
              <a:t>=20m/s</a:t>
            </a:r>
            <a:r>
              <a:rPr lang="en-US" altLang="zh-CN" dirty="0" smtClean="0">
                <a:solidFill>
                  <a:schemeClr val="tx1">
                    <a:lumMod val="65000"/>
                    <a:lumOff val="35000"/>
                  </a:schemeClr>
                </a:solidFill>
              </a:rPr>
              <a:t>,</a:t>
            </a:r>
          </a:p>
          <a:p>
            <a:r>
              <a:rPr kumimoji="1" lang="zh-CN" altLang="en-US" dirty="0" smtClean="0">
                <a:latin typeface="Times New Roman" pitchFamily="18" charset="0"/>
              </a:rPr>
              <a:t>     雨滴相对于地面速度</a:t>
            </a:r>
            <a:r>
              <a:rPr kumimoji="1" lang="zh-CN" altLang="en-US" dirty="0" smtClean="0">
                <a:solidFill>
                  <a:srgbClr val="0033CC"/>
                </a:solidFill>
                <a:latin typeface="Times New Roman" pitchFamily="18" charset="0"/>
              </a:rPr>
              <a:t>（绝对速度）</a:t>
            </a:r>
            <a:r>
              <a:rPr kumimoji="1" lang="en-US" altLang="zh-CN" dirty="0" err="1" smtClean="0">
                <a:solidFill>
                  <a:srgbClr val="0070C0"/>
                </a:solidFill>
                <a:latin typeface="Times New Roman" pitchFamily="18" charset="0"/>
                <a:cs typeface="Tahoma" pitchFamily="34" charset="0"/>
              </a:rPr>
              <a:t>V</a:t>
            </a:r>
            <a:r>
              <a:rPr kumimoji="1" lang="en-US" altLang="zh-CN" baseline="-25000" dirty="0" err="1" smtClean="0">
                <a:solidFill>
                  <a:srgbClr val="FF0000"/>
                </a:solidFill>
                <a:latin typeface="Times New Roman" pitchFamily="18" charset="0"/>
                <a:cs typeface="Tahoma" pitchFamily="34" charset="0"/>
              </a:rPr>
              <a:t>d</a:t>
            </a:r>
            <a:r>
              <a:rPr kumimoji="1" lang="en-US" altLang="zh-CN" baseline="-25000" dirty="0" err="1" smtClean="0">
                <a:solidFill>
                  <a:srgbClr val="0070C0"/>
                </a:solidFill>
                <a:latin typeface="Times New Roman" pitchFamily="18" charset="0"/>
                <a:cs typeface="Tahoma" pitchFamily="34" charset="0"/>
              </a:rPr>
              <a:t>y</a:t>
            </a:r>
            <a:r>
              <a:rPr kumimoji="1" lang="en-US" altLang="zh-CN" dirty="0" smtClean="0">
                <a:latin typeface="Times New Roman" pitchFamily="18" charset="0"/>
              </a:rPr>
              <a:t>=10</a:t>
            </a:r>
            <a:r>
              <a:rPr kumimoji="1" lang="en-US" altLang="zh-CN" i="1" dirty="0" smtClean="0">
                <a:latin typeface="Times New Roman" pitchFamily="18" charset="0"/>
              </a:rPr>
              <a:t>m</a:t>
            </a:r>
            <a:r>
              <a:rPr kumimoji="1" lang="en-US" altLang="zh-CN" dirty="0" smtClean="0">
                <a:latin typeface="Times New Roman" pitchFamily="18" charset="0"/>
              </a:rPr>
              <a:t>/</a:t>
            </a:r>
            <a:r>
              <a:rPr kumimoji="1" lang="en-US" altLang="zh-CN" i="1" dirty="0" smtClean="0">
                <a:latin typeface="Times New Roman" pitchFamily="18" charset="0"/>
              </a:rPr>
              <a:t>s</a:t>
            </a:r>
            <a:r>
              <a:rPr kumimoji="1" lang="zh-CN" altLang="en-US" dirty="0" smtClean="0">
                <a:latin typeface="Times New Roman" pitchFamily="18" charset="0"/>
              </a:rPr>
              <a:t>，</a:t>
            </a:r>
            <a:endParaRPr kumimoji="1" lang="en-US" altLang="zh-CN" dirty="0" smtClean="0">
              <a:latin typeface="Times New Roman" pitchFamily="18" charset="0"/>
            </a:endParaRPr>
          </a:p>
          <a:p>
            <a:r>
              <a:rPr lang="zh-CN" altLang="en-US" dirty="0" smtClean="0"/>
              <a:t>则雨滴相对于车厢的速度 </a:t>
            </a:r>
            <a:r>
              <a:rPr lang="zh-CN" altLang="en-US" dirty="0" smtClean="0">
                <a:latin typeface="Times New Roman" pitchFamily="18" charset="0"/>
                <a:cs typeface="Times New Roman" pitchFamily="18" charset="0"/>
              </a:rPr>
              <a:t> </a:t>
            </a:r>
            <a:r>
              <a:rPr lang="en-US" altLang="zh-CN" dirty="0" err="1" smtClean="0">
                <a:latin typeface="Times New Roman" pitchFamily="18" charset="0"/>
                <a:cs typeface="Times New Roman" pitchFamily="18" charset="0"/>
              </a:rPr>
              <a:t>V</a:t>
            </a:r>
            <a:r>
              <a:rPr lang="en-US" altLang="zh-CN" baseline="-25000" dirty="0" err="1" smtClean="0">
                <a:latin typeface="Times New Roman" pitchFamily="18" charset="0"/>
                <a:cs typeface="Times New Roman" pitchFamily="18" charset="0"/>
              </a:rPr>
              <a:t>cy</a:t>
            </a:r>
            <a:r>
              <a:rPr lang="en-US"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r>
              <a:rPr kumimoji="1" lang="en-US" altLang="zh-CN" dirty="0" err="1" smtClean="0">
                <a:solidFill>
                  <a:schemeClr val="tx1">
                    <a:lumMod val="65000"/>
                    <a:lumOff val="35000"/>
                  </a:schemeClr>
                </a:solidFill>
                <a:latin typeface="Times New Roman" pitchFamily="18" charset="0"/>
              </a:rPr>
              <a:t>U</a:t>
            </a:r>
            <a:r>
              <a:rPr kumimoji="1" lang="en-US" altLang="zh-CN" baseline="-25000" dirty="0" err="1" smtClean="0">
                <a:solidFill>
                  <a:schemeClr val="tx1">
                    <a:lumMod val="65000"/>
                    <a:lumOff val="35000"/>
                  </a:schemeClr>
                </a:solidFill>
                <a:latin typeface="Times New Roman" pitchFamily="18" charset="0"/>
              </a:rPr>
              <a:t>c</a:t>
            </a:r>
            <a:r>
              <a:rPr kumimoji="1" lang="en-US" altLang="zh-CN" baseline="-25000" dirty="0" err="1" smtClean="0">
                <a:solidFill>
                  <a:srgbClr val="FF0000"/>
                </a:solidFill>
                <a:latin typeface="Times New Roman" pitchFamily="18" charset="0"/>
              </a:rPr>
              <a:t>d</a:t>
            </a:r>
            <a:r>
              <a:rPr kumimoji="1" lang="en-US" altLang="zh-CN" baseline="-25000" dirty="0" smtClean="0">
                <a:solidFill>
                  <a:schemeClr val="tx1">
                    <a:lumMod val="65000"/>
                    <a:lumOff val="35000"/>
                  </a:schemeClr>
                </a:solidFill>
                <a:latin typeface="Times New Roman" pitchFamily="18" charset="0"/>
              </a:rPr>
              <a:t> </a:t>
            </a:r>
            <a:r>
              <a:rPr kumimoji="1" lang="en-US" altLang="zh-CN" dirty="0" smtClean="0">
                <a:latin typeface="Times New Roman" pitchFamily="18" charset="0"/>
                <a:cs typeface="Tahoma" pitchFamily="34" charset="0"/>
              </a:rPr>
              <a:t>+</a:t>
            </a:r>
            <a:r>
              <a:rPr kumimoji="1" lang="en-US" altLang="zh-CN" dirty="0" err="1" smtClean="0">
                <a:solidFill>
                  <a:srgbClr val="0070C0"/>
                </a:solidFill>
                <a:latin typeface="Times New Roman" pitchFamily="18" charset="0"/>
                <a:cs typeface="Tahoma" pitchFamily="34" charset="0"/>
              </a:rPr>
              <a:t>V</a:t>
            </a:r>
            <a:r>
              <a:rPr kumimoji="1" lang="en-US" altLang="zh-CN" baseline="-25000" dirty="0" err="1" smtClean="0">
                <a:solidFill>
                  <a:srgbClr val="FF0000"/>
                </a:solidFill>
                <a:latin typeface="Times New Roman" pitchFamily="18" charset="0"/>
                <a:cs typeface="Tahoma" pitchFamily="34" charset="0"/>
              </a:rPr>
              <a:t>d</a:t>
            </a:r>
            <a:r>
              <a:rPr kumimoji="1" lang="en-US" altLang="zh-CN" baseline="-25000" dirty="0" err="1" smtClean="0">
                <a:solidFill>
                  <a:srgbClr val="0070C0"/>
                </a:solidFill>
                <a:latin typeface="Times New Roman" pitchFamily="18" charset="0"/>
                <a:cs typeface="Tahoma" pitchFamily="34" charset="0"/>
              </a:rPr>
              <a:t>y</a:t>
            </a:r>
            <a:r>
              <a:rPr kumimoji="1" lang="en-US" altLang="zh-CN" dirty="0" smtClean="0">
                <a:latin typeface="Times New Roman" pitchFamily="18" charset="0"/>
                <a:cs typeface="Tahoma" pitchFamily="34" charset="0"/>
              </a:rPr>
              <a:t> </a:t>
            </a:r>
            <a:r>
              <a:rPr lang="en-US" altLang="zh-CN" dirty="0" smtClean="0">
                <a:latin typeface="Times New Roman" pitchFamily="18" charset="0"/>
                <a:cs typeface="Times New Roman" pitchFamily="18" charset="0"/>
              </a:rPr>
              <a:t>= </a:t>
            </a:r>
            <a:r>
              <a:rPr kumimoji="1" lang="en-US" altLang="zh-CN" dirty="0" smtClean="0">
                <a:latin typeface="Times New Roman" pitchFamily="18" charset="0"/>
                <a:cs typeface="Tahoma" pitchFamily="34" charset="0"/>
              </a:rPr>
              <a:t>− </a:t>
            </a:r>
            <a:r>
              <a:rPr kumimoji="1" lang="en-US" altLang="zh-CN" dirty="0" err="1" smtClean="0">
                <a:solidFill>
                  <a:srgbClr val="0070C0"/>
                </a:solidFill>
                <a:latin typeface="Times New Roman" pitchFamily="18" charset="0"/>
              </a:rPr>
              <a:t>U</a:t>
            </a:r>
            <a:r>
              <a:rPr kumimoji="1" lang="en-US" altLang="zh-CN" baseline="-25000" dirty="0" err="1" smtClean="0">
                <a:solidFill>
                  <a:srgbClr val="FF0000"/>
                </a:solidFill>
                <a:latin typeface="Times New Roman" pitchFamily="18" charset="0"/>
              </a:rPr>
              <a:t>d</a:t>
            </a:r>
            <a:r>
              <a:rPr kumimoji="1" lang="en-US" altLang="zh-CN" baseline="-25000" dirty="0" err="1" smtClean="0">
                <a:solidFill>
                  <a:srgbClr val="0070C0"/>
                </a:solidFill>
                <a:latin typeface="Times New Roman" pitchFamily="18" charset="0"/>
              </a:rPr>
              <a:t>c</a:t>
            </a:r>
            <a:r>
              <a:rPr kumimoji="1" lang="en-US" altLang="zh-CN" baseline="-25000" dirty="0" smtClean="0">
                <a:solidFill>
                  <a:srgbClr val="0070C0"/>
                </a:solidFill>
                <a:latin typeface="Times New Roman" pitchFamily="18" charset="0"/>
              </a:rPr>
              <a:t> </a:t>
            </a:r>
            <a:r>
              <a:rPr kumimoji="1" lang="en-US" altLang="zh-CN" dirty="0" smtClean="0">
                <a:solidFill>
                  <a:srgbClr val="0070C0"/>
                </a:solidFill>
                <a:latin typeface="Times New Roman" pitchFamily="18" charset="0"/>
              </a:rPr>
              <a:t>+</a:t>
            </a:r>
            <a:r>
              <a:rPr kumimoji="1" lang="en-US" altLang="zh-CN" dirty="0" err="1" smtClean="0">
                <a:solidFill>
                  <a:srgbClr val="0070C0"/>
                </a:solidFill>
                <a:latin typeface="Times New Roman" pitchFamily="18" charset="0"/>
                <a:cs typeface="Tahoma" pitchFamily="34" charset="0"/>
              </a:rPr>
              <a:t>V</a:t>
            </a:r>
            <a:r>
              <a:rPr kumimoji="1" lang="en-US" altLang="zh-CN" baseline="-25000" dirty="0" err="1" smtClean="0">
                <a:solidFill>
                  <a:srgbClr val="FF0000"/>
                </a:solidFill>
                <a:latin typeface="Times New Roman" pitchFamily="18" charset="0"/>
                <a:cs typeface="Tahoma" pitchFamily="34" charset="0"/>
              </a:rPr>
              <a:t>d</a:t>
            </a:r>
            <a:r>
              <a:rPr kumimoji="1" lang="en-US" altLang="zh-CN" baseline="-25000" dirty="0" err="1" smtClean="0">
                <a:solidFill>
                  <a:srgbClr val="0070C0"/>
                </a:solidFill>
                <a:latin typeface="Times New Roman" pitchFamily="18" charset="0"/>
                <a:cs typeface="Tahoma" pitchFamily="34" charset="0"/>
              </a:rPr>
              <a:t>y</a:t>
            </a:r>
            <a:r>
              <a:rPr kumimoji="1" lang="en-US" altLang="zh-CN" dirty="0" smtClean="0">
                <a:latin typeface="Times New Roman" pitchFamily="18" charset="0"/>
                <a:cs typeface="Tahoma" pitchFamily="34" charset="0"/>
              </a:rPr>
              <a:t> </a:t>
            </a:r>
            <a:r>
              <a:rPr kumimoji="1" lang="en-US" altLang="zh-CN" dirty="0" smtClean="0">
                <a:solidFill>
                  <a:schemeClr val="tx1">
                    <a:lumMod val="65000"/>
                    <a:lumOff val="35000"/>
                  </a:schemeClr>
                </a:solidFill>
                <a:latin typeface="Times New Roman" pitchFamily="18" charset="0"/>
              </a:rPr>
              <a:t>(</a:t>
            </a:r>
            <a:r>
              <a:rPr kumimoji="1" lang="zh-CN" altLang="en-US" dirty="0" smtClean="0">
                <a:solidFill>
                  <a:schemeClr val="tx1">
                    <a:lumMod val="65000"/>
                    <a:lumOff val="35000"/>
                  </a:schemeClr>
                </a:solidFill>
                <a:latin typeface="Times New Roman" pitchFamily="18" charset="0"/>
              </a:rPr>
              <a:t>矢量和</a:t>
            </a:r>
            <a:r>
              <a:rPr kumimoji="1" lang="en-US" altLang="zh-CN" dirty="0" smtClean="0">
                <a:solidFill>
                  <a:schemeClr val="tx1">
                    <a:lumMod val="65000"/>
                    <a:lumOff val="35000"/>
                  </a:schemeClr>
                </a:solidFill>
                <a:latin typeface="Times New Roman" pitchFamily="18" charset="0"/>
              </a:rPr>
              <a:t>)</a:t>
            </a:r>
            <a:r>
              <a:rPr lang="en-US" altLang="zh-CN" dirty="0" smtClean="0">
                <a:latin typeface="Times New Roman" pitchFamily="18" charset="0"/>
                <a:cs typeface="Times New Roman" pitchFamily="18" charset="0"/>
              </a:rPr>
              <a:t> </a:t>
            </a:r>
          </a:p>
          <a:p>
            <a:r>
              <a:rPr lang="zh-CN" altLang="en-US" dirty="0" smtClean="0"/>
              <a:t>即为题目所求</a:t>
            </a:r>
            <a:endParaRPr lang="en-US" altLang="zh-CN" dirty="0" smtClean="0"/>
          </a:p>
          <a:p>
            <a:endParaRPr kumimoji="1" lang="en-US" altLang="zh-CN" dirty="0" smtClean="0">
              <a:solidFill>
                <a:srgbClr val="0070C0"/>
              </a:solidFill>
              <a:latin typeface="Times New Roman" pitchFamily="18" charset="0"/>
            </a:endParaRPr>
          </a:p>
        </p:txBody>
      </p:sp>
      <p:sp>
        <p:nvSpPr>
          <p:cNvPr id="5" name="灯片编号占位符 4"/>
          <p:cNvSpPr>
            <a:spLocks noGrp="1"/>
          </p:cNvSpPr>
          <p:nvPr>
            <p:ph type="sldNum" sz="quarter" idx="16"/>
          </p:nvPr>
        </p:nvSpPr>
        <p:spPr/>
        <p:txBody>
          <a:bodyPr/>
          <a:lstStyle/>
          <a:p>
            <a:pPr>
              <a:defRPr/>
            </a:pPr>
            <a:fld id="{E4B51934-62EF-44B6-8E4F-653C93A3D485}" type="slidenum">
              <a:rPr lang="zh-CN" altLang="en-US" smtClean="0"/>
              <a:pPr>
                <a:defRPr/>
              </a:pPr>
              <a:t>13</a:t>
            </a:fld>
            <a:endParaRPr lang="zh-CN" altLang="en-US" dirty="0"/>
          </a:p>
        </p:txBody>
      </p:sp>
      <p:sp>
        <p:nvSpPr>
          <p:cNvPr id="9"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a:t>
            </a:r>
            <a:endParaRPr lang="zh-CN" altLang="en-US" sz="1400" b="1" dirty="0" smtClean="0">
              <a:solidFill>
                <a:schemeClr val="tx2"/>
              </a:solidFill>
              <a:latin typeface="方正姚体" pitchFamily="2" charset="-122"/>
              <a:ea typeface="方正姚体" pitchFamily="2" charset="-122"/>
            </a:endParaRPr>
          </a:p>
        </p:txBody>
      </p:sp>
      <p:cxnSp>
        <p:nvCxnSpPr>
          <p:cNvPr id="10" name="直接连接符 9"/>
          <p:cNvCxnSpPr/>
          <p:nvPr/>
        </p:nvCxnSpPr>
        <p:spPr>
          <a:xfrm>
            <a:off x="500063" y="1714488"/>
            <a:ext cx="8215341"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12" name="Group 1054"/>
          <p:cNvGrpSpPr>
            <a:grpSpLocks/>
          </p:cNvGrpSpPr>
          <p:nvPr/>
        </p:nvGrpSpPr>
        <p:grpSpPr bwMode="auto">
          <a:xfrm>
            <a:off x="5413383" y="4286270"/>
            <a:ext cx="2525713" cy="2022475"/>
            <a:chOff x="3929" y="2100"/>
            <a:chExt cx="1591" cy="1274"/>
          </a:xfrm>
        </p:grpSpPr>
        <p:sp>
          <p:nvSpPr>
            <p:cNvPr id="13" name="Freeform 1042"/>
            <p:cNvSpPr>
              <a:spLocks/>
            </p:cNvSpPr>
            <p:nvPr/>
          </p:nvSpPr>
          <p:spPr bwMode="auto">
            <a:xfrm>
              <a:off x="4321" y="2570"/>
              <a:ext cx="1" cy="549"/>
            </a:xfrm>
            <a:custGeom>
              <a:avLst/>
              <a:gdLst>
                <a:gd name="T0" fmla="*/ 0 w 1"/>
                <a:gd name="T1" fmla="*/ 0 h 549"/>
                <a:gd name="T2" fmla="*/ 0 w 1"/>
                <a:gd name="T3" fmla="*/ 549 h 549"/>
                <a:gd name="T4" fmla="*/ 0 60000 65536"/>
                <a:gd name="T5" fmla="*/ 0 60000 65536"/>
                <a:gd name="T6" fmla="*/ 0 w 1"/>
                <a:gd name="T7" fmla="*/ 0 h 549"/>
                <a:gd name="T8" fmla="*/ 1 w 1"/>
                <a:gd name="T9" fmla="*/ 549 h 549"/>
              </a:gdLst>
              <a:ahLst/>
              <a:cxnLst>
                <a:cxn ang="T4">
                  <a:pos x="T0" y="T1"/>
                </a:cxn>
                <a:cxn ang="T5">
                  <a:pos x="T2" y="T3"/>
                </a:cxn>
              </a:cxnLst>
              <a:rect l="T6" t="T7" r="T8" b="T9"/>
              <a:pathLst>
                <a:path w="1" h="549">
                  <a:moveTo>
                    <a:pt x="0" y="0"/>
                  </a:moveTo>
                  <a:lnTo>
                    <a:pt x="0" y="549"/>
                  </a:lnTo>
                </a:path>
              </a:pathLst>
            </a:custGeom>
            <a:noFill/>
            <a:ln w="38100">
              <a:solidFill>
                <a:srgbClr val="0033CC"/>
              </a:solidFill>
              <a:round/>
              <a:headEnd/>
              <a:tailEnd type="arrow" w="med" len="med"/>
            </a:ln>
          </p:spPr>
          <p:txBody>
            <a:bodyPr/>
            <a:lstStyle/>
            <a:p>
              <a:endParaRPr lang="zh-CN" altLang="en-US"/>
            </a:p>
          </p:txBody>
        </p:sp>
        <p:graphicFrame>
          <p:nvGraphicFramePr>
            <p:cNvPr id="14" name="Object 1045"/>
            <p:cNvGraphicFramePr>
              <a:graphicFrameLocks noChangeAspect="1"/>
            </p:cNvGraphicFramePr>
            <p:nvPr/>
          </p:nvGraphicFramePr>
          <p:xfrm>
            <a:off x="3929" y="2483"/>
            <a:ext cx="494" cy="507"/>
          </p:xfrm>
          <a:graphic>
            <a:graphicData uri="http://schemas.openxmlformats.org/presentationml/2006/ole">
              <p:oleObj spid="_x0000_s335876" name="公式" r:id="rId4" imgW="228600" imgH="241200" progId="Equation.3">
                <p:embed/>
              </p:oleObj>
            </a:graphicData>
          </a:graphic>
        </p:graphicFrame>
        <p:sp>
          <p:nvSpPr>
            <p:cNvPr id="15" name="Line 1041"/>
            <p:cNvSpPr>
              <a:spLocks noChangeShapeType="1"/>
            </p:cNvSpPr>
            <p:nvPr/>
          </p:nvSpPr>
          <p:spPr bwMode="auto">
            <a:xfrm>
              <a:off x="4320" y="2592"/>
              <a:ext cx="1200" cy="0"/>
            </a:xfrm>
            <a:prstGeom prst="line">
              <a:avLst/>
            </a:prstGeom>
            <a:noFill/>
            <a:ln w="28575">
              <a:solidFill>
                <a:schemeClr val="tx2"/>
              </a:solidFill>
              <a:round/>
              <a:headEnd/>
              <a:tailEnd type="arrow" w="med" len="med"/>
            </a:ln>
          </p:spPr>
          <p:txBody>
            <a:bodyPr/>
            <a:lstStyle/>
            <a:p>
              <a:endParaRPr lang="zh-CN" altLang="en-US"/>
            </a:p>
          </p:txBody>
        </p:sp>
        <p:graphicFrame>
          <p:nvGraphicFramePr>
            <p:cNvPr id="16" name="Object 1046"/>
            <p:cNvGraphicFramePr>
              <a:graphicFrameLocks noChangeAspect="1"/>
            </p:cNvGraphicFramePr>
            <p:nvPr/>
          </p:nvGraphicFramePr>
          <p:xfrm>
            <a:off x="4659" y="2100"/>
            <a:ext cx="527" cy="541"/>
          </p:xfrm>
          <a:graphic>
            <a:graphicData uri="http://schemas.openxmlformats.org/presentationml/2006/ole">
              <p:oleObj spid="_x0000_s335877" name="公式" r:id="rId5" imgW="215640" imgH="228600" progId="Equation.3">
                <p:embed/>
              </p:oleObj>
            </a:graphicData>
          </a:graphic>
        </p:graphicFrame>
        <p:sp>
          <p:nvSpPr>
            <p:cNvPr id="17" name="Freeform 1043"/>
            <p:cNvSpPr>
              <a:spLocks/>
            </p:cNvSpPr>
            <p:nvPr/>
          </p:nvSpPr>
          <p:spPr bwMode="auto">
            <a:xfrm>
              <a:off x="4348" y="2632"/>
              <a:ext cx="1161" cy="487"/>
            </a:xfrm>
            <a:custGeom>
              <a:avLst/>
              <a:gdLst>
                <a:gd name="T0" fmla="*/ 1161 w 1161"/>
                <a:gd name="T1" fmla="*/ 0 h 487"/>
                <a:gd name="T2" fmla="*/ 0 w 1161"/>
                <a:gd name="T3" fmla="*/ 487 h 487"/>
                <a:gd name="T4" fmla="*/ 0 60000 65536"/>
                <a:gd name="T5" fmla="*/ 0 60000 65536"/>
                <a:gd name="T6" fmla="*/ 0 w 1161"/>
                <a:gd name="T7" fmla="*/ 0 h 487"/>
                <a:gd name="T8" fmla="*/ 1161 w 1161"/>
                <a:gd name="T9" fmla="*/ 487 h 487"/>
              </a:gdLst>
              <a:ahLst/>
              <a:cxnLst>
                <a:cxn ang="T4">
                  <a:pos x="T0" y="T1"/>
                </a:cxn>
                <a:cxn ang="T5">
                  <a:pos x="T2" y="T3"/>
                </a:cxn>
              </a:cxnLst>
              <a:rect l="T6" t="T7" r="T8" b="T9"/>
              <a:pathLst>
                <a:path w="1161" h="487">
                  <a:moveTo>
                    <a:pt x="1161" y="0"/>
                  </a:moveTo>
                  <a:lnTo>
                    <a:pt x="0" y="487"/>
                  </a:lnTo>
                </a:path>
              </a:pathLst>
            </a:custGeom>
            <a:noFill/>
            <a:ln w="38100">
              <a:solidFill>
                <a:schemeClr val="tx1"/>
              </a:solidFill>
              <a:round/>
              <a:headEnd/>
              <a:tailEnd type="arrow" w="med" len="med"/>
            </a:ln>
          </p:spPr>
          <p:txBody>
            <a:bodyPr/>
            <a:lstStyle/>
            <a:p>
              <a:endParaRPr lang="zh-CN" altLang="en-US"/>
            </a:p>
          </p:txBody>
        </p:sp>
        <p:graphicFrame>
          <p:nvGraphicFramePr>
            <p:cNvPr id="18" name="Object 1047"/>
            <p:cNvGraphicFramePr>
              <a:graphicFrameLocks noChangeAspect="1"/>
            </p:cNvGraphicFramePr>
            <p:nvPr/>
          </p:nvGraphicFramePr>
          <p:xfrm>
            <a:off x="4869" y="2867"/>
            <a:ext cx="465" cy="507"/>
          </p:xfrm>
          <a:graphic>
            <a:graphicData uri="http://schemas.openxmlformats.org/presentationml/2006/ole">
              <p:oleObj spid="_x0000_s335878" name="公式" r:id="rId6" imgW="215640" imgH="241200" progId="Equation.3">
                <p:embed/>
              </p:oleObj>
            </a:graphicData>
          </a:graphic>
        </p:graphicFrame>
        <p:graphicFrame>
          <p:nvGraphicFramePr>
            <p:cNvPr id="19" name="Object 1053"/>
            <p:cNvGraphicFramePr>
              <a:graphicFrameLocks noChangeAspect="1"/>
            </p:cNvGraphicFramePr>
            <p:nvPr/>
          </p:nvGraphicFramePr>
          <p:xfrm>
            <a:off x="4332" y="2736"/>
            <a:ext cx="248" cy="336"/>
          </p:xfrm>
          <a:graphic>
            <a:graphicData uri="http://schemas.openxmlformats.org/presentationml/2006/ole">
              <p:oleObj spid="_x0000_s335879" name="公式" r:id="rId7" imgW="126720" imgH="177480" progId="Equation.3">
                <p:embed/>
              </p:oleObj>
            </a:graphicData>
          </a:graphic>
        </p:graphicFrame>
      </p:grpSp>
      <p:sp>
        <p:nvSpPr>
          <p:cNvPr id="20" name="矩形 19"/>
          <p:cNvSpPr/>
          <p:nvPr/>
        </p:nvSpPr>
        <p:spPr>
          <a:xfrm>
            <a:off x="8001024" y="1857364"/>
            <a:ext cx="569387" cy="369332"/>
          </a:xfrm>
          <a:prstGeom prst="rect">
            <a:avLst/>
          </a:prstGeom>
        </p:spPr>
        <p:txBody>
          <a:bodyPr wrap="none">
            <a:spAutoFit/>
          </a:bodyPr>
          <a:lstStyle/>
          <a:p>
            <a:r>
              <a:rPr lang="en-US" altLang="zh-CN" dirty="0" smtClean="0"/>
              <a:t>p28</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 calcmode="lin" valueType="num">
                                      <p:cBhvr additive="base">
                                        <p:cTn id="20"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 calcmode="lin" valueType="num">
                                      <p:cBhvr additive="base">
                                        <p:cTn id="28"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 calcmode="lin" valueType="num">
                                      <p:cBhvr additive="base">
                                        <p:cTn id="3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0" y="71414"/>
            <a:ext cx="9144000" cy="642942"/>
          </a:xfrm>
        </p:spPr>
        <p:txBody>
          <a:bodyPr/>
          <a:lstStyle/>
          <a:p>
            <a:pPr eaLnBrk="1" hangingPunct="1"/>
            <a:r>
              <a:rPr kumimoji="1" lang="zh-CN" altLang="en-US" sz="2800" b="1" dirty="0" smtClean="0"/>
              <a:t>例</a:t>
            </a:r>
            <a:r>
              <a:rPr kumimoji="1" lang="en-US" altLang="zh-CN" sz="2800" b="1" dirty="0" smtClean="0"/>
              <a:t>2.8 </a:t>
            </a:r>
            <a:r>
              <a:rPr kumimoji="1" lang="zh-CN" altLang="en-US" sz="2800" b="1" dirty="0" smtClean="0"/>
              <a:t>雨滴问题</a:t>
            </a:r>
            <a:endParaRPr kumimoji="1" lang="zh-CN" altLang="en-US" b="1" dirty="0"/>
          </a:p>
        </p:txBody>
      </p:sp>
      <p:sp>
        <p:nvSpPr>
          <p:cNvPr id="7" name="文本占位符 6"/>
          <p:cNvSpPr>
            <a:spLocks noGrp="1"/>
          </p:cNvSpPr>
          <p:nvPr>
            <p:ph type="body" idx="13"/>
          </p:nvPr>
        </p:nvSpPr>
        <p:spPr>
          <a:xfrm>
            <a:off x="357158" y="1000108"/>
            <a:ext cx="8643998" cy="500066"/>
          </a:xfrm>
        </p:spPr>
        <p:txBody>
          <a:bodyPr/>
          <a:lstStyle/>
          <a:p>
            <a:r>
              <a:rPr lang="zh-CN" altLang="en-US" dirty="0" smtClean="0"/>
              <a:t>雨滴相对于车厢的速度 </a:t>
            </a:r>
            <a:r>
              <a:rPr lang="zh-CN" altLang="en-US" dirty="0" smtClean="0">
                <a:latin typeface="Times New Roman" pitchFamily="18" charset="0"/>
                <a:cs typeface="Times New Roman" pitchFamily="18" charset="0"/>
              </a:rPr>
              <a:t> </a:t>
            </a:r>
            <a:r>
              <a:rPr lang="en-US" altLang="zh-CN" dirty="0" err="1" smtClean="0">
                <a:latin typeface="Times New Roman" pitchFamily="18" charset="0"/>
                <a:cs typeface="Times New Roman" pitchFamily="18" charset="0"/>
              </a:rPr>
              <a:t>V</a:t>
            </a:r>
            <a:r>
              <a:rPr lang="en-US" altLang="zh-CN" baseline="-25000" dirty="0" err="1" smtClean="0">
                <a:latin typeface="Times New Roman" pitchFamily="18" charset="0"/>
                <a:cs typeface="Times New Roman" pitchFamily="18" charset="0"/>
              </a:rPr>
              <a:t>cy</a:t>
            </a:r>
            <a:r>
              <a:rPr lang="en-US" altLang="zh-CN"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r>
              <a:rPr kumimoji="1" lang="en-US" altLang="zh-CN" dirty="0" err="1" smtClean="0">
                <a:solidFill>
                  <a:srgbClr val="0070C0"/>
                </a:solidFill>
                <a:latin typeface="Times New Roman" pitchFamily="18" charset="0"/>
                <a:cs typeface="Tahoma" pitchFamily="34" charset="0"/>
              </a:rPr>
              <a:t>V</a:t>
            </a:r>
            <a:r>
              <a:rPr kumimoji="1" lang="en-US" altLang="zh-CN" baseline="-25000" dirty="0" err="1" smtClean="0">
                <a:solidFill>
                  <a:srgbClr val="0070C0"/>
                </a:solidFill>
                <a:latin typeface="Times New Roman" pitchFamily="18" charset="0"/>
                <a:cs typeface="Tahoma" pitchFamily="34" charset="0"/>
              </a:rPr>
              <a:t>dy</a:t>
            </a:r>
            <a:r>
              <a:rPr kumimoji="1" lang="en-US" altLang="zh-CN" dirty="0" smtClean="0">
                <a:latin typeface="Times New Roman" pitchFamily="18" charset="0"/>
                <a:cs typeface="Tahoma" pitchFamily="34" charset="0"/>
              </a:rPr>
              <a:t> </a:t>
            </a:r>
            <a:r>
              <a:rPr kumimoji="1" lang="en-US" altLang="zh-CN" dirty="0" smtClean="0">
                <a:latin typeface="Times New Roman" pitchFamily="18" charset="0"/>
                <a:cs typeface="Tahoma" pitchFamily="34" charset="0"/>
              </a:rPr>
              <a:t>− </a:t>
            </a:r>
            <a:r>
              <a:rPr kumimoji="1" lang="en-US" altLang="zh-CN" dirty="0" err="1" smtClean="0">
                <a:solidFill>
                  <a:srgbClr val="0070C0"/>
                </a:solidFill>
                <a:latin typeface="Times New Roman" pitchFamily="18" charset="0"/>
              </a:rPr>
              <a:t>U</a:t>
            </a:r>
            <a:r>
              <a:rPr kumimoji="1" lang="en-US" altLang="zh-CN" baseline="-25000" dirty="0" err="1" smtClean="0">
                <a:solidFill>
                  <a:srgbClr val="0070C0"/>
                </a:solidFill>
                <a:latin typeface="Times New Roman" pitchFamily="18" charset="0"/>
              </a:rPr>
              <a:t>dc</a:t>
            </a:r>
            <a:r>
              <a:rPr kumimoji="1" lang="en-US" altLang="zh-CN" baseline="-25000" dirty="0" smtClean="0">
                <a:solidFill>
                  <a:srgbClr val="0070C0"/>
                </a:solidFill>
                <a:latin typeface="Times New Roman" pitchFamily="18" charset="0"/>
              </a:rPr>
              <a:t> </a:t>
            </a:r>
            <a:r>
              <a:rPr kumimoji="1" lang="en-US" altLang="zh-CN" dirty="0" smtClean="0">
                <a:solidFill>
                  <a:schemeClr val="tx1">
                    <a:lumMod val="65000"/>
                    <a:lumOff val="35000"/>
                  </a:schemeClr>
                </a:solidFill>
                <a:latin typeface="Times New Roman" pitchFamily="18" charset="0"/>
              </a:rPr>
              <a:t>(</a:t>
            </a:r>
            <a:r>
              <a:rPr kumimoji="1" lang="zh-CN" altLang="en-US" dirty="0" smtClean="0">
                <a:solidFill>
                  <a:schemeClr val="tx1">
                    <a:lumMod val="65000"/>
                    <a:lumOff val="35000"/>
                  </a:schemeClr>
                </a:solidFill>
                <a:latin typeface="Times New Roman" pitchFamily="18" charset="0"/>
              </a:rPr>
              <a:t>矢量和</a:t>
            </a:r>
            <a:r>
              <a:rPr kumimoji="1" lang="en-US" altLang="zh-CN" dirty="0" smtClean="0">
                <a:solidFill>
                  <a:schemeClr val="tx1">
                    <a:lumMod val="65000"/>
                    <a:lumOff val="35000"/>
                  </a:schemeClr>
                </a:solidFill>
                <a:latin typeface="Times New Roman" pitchFamily="18" charset="0"/>
              </a:rPr>
              <a:t>)</a:t>
            </a:r>
            <a:r>
              <a:rPr lang="en-US" altLang="zh-CN" dirty="0" smtClean="0">
                <a:latin typeface="Times New Roman" pitchFamily="18" charset="0"/>
                <a:cs typeface="Times New Roman" pitchFamily="18" charset="0"/>
              </a:rPr>
              <a:t> </a:t>
            </a:r>
          </a:p>
          <a:p>
            <a:endParaRPr kumimoji="1" lang="en-US" altLang="zh-CN" dirty="0" smtClean="0">
              <a:solidFill>
                <a:srgbClr val="0070C0"/>
              </a:solidFill>
              <a:latin typeface="Times New Roman" pitchFamily="18" charset="0"/>
            </a:endParaRPr>
          </a:p>
        </p:txBody>
      </p:sp>
      <p:sp>
        <p:nvSpPr>
          <p:cNvPr id="5" name="灯片编号占位符 4"/>
          <p:cNvSpPr>
            <a:spLocks noGrp="1"/>
          </p:cNvSpPr>
          <p:nvPr>
            <p:ph type="sldNum" sz="quarter" idx="16"/>
          </p:nvPr>
        </p:nvSpPr>
        <p:spPr/>
        <p:txBody>
          <a:bodyPr/>
          <a:lstStyle/>
          <a:p>
            <a:pPr>
              <a:defRPr/>
            </a:pPr>
            <a:fld id="{E4B51934-62EF-44B6-8E4F-653C93A3D485}" type="slidenum">
              <a:rPr lang="zh-CN" altLang="en-US" smtClean="0"/>
              <a:pPr>
                <a:defRPr/>
              </a:pPr>
              <a:t>14</a:t>
            </a:fld>
            <a:endParaRPr lang="zh-CN" altLang="en-US" dirty="0"/>
          </a:p>
        </p:txBody>
      </p:sp>
      <p:sp>
        <p:nvSpPr>
          <p:cNvPr id="9"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a:t>
            </a:r>
            <a:endParaRPr lang="zh-CN" altLang="en-US" sz="1400" b="1" dirty="0" smtClean="0">
              <a:solidFill>
                <a:schemeClr val="tx2"/>
              </a:solidFill>
              <a:latin typeface="方正姚体" pitchFamily="2" charset="-122"/>
              <a:ea typeface="方正姚体" pitchFamily="2" charset="-122"/>
            </a:endParaRPr>
          </a:p>
        </p:txBody>
      </p:sp>
      <p:cxnSp>
        <p:nvCxnSpPr>
          <p:cNvPr id="10" name="直接连接符 9"/>
          <p:cNvCxnSpPr/>
          <p:nvPr/>
        </p:nvCxnSpPr>
        <p:spPr>
          <a:xfrm>
            <a:off x="428596" y="785794"/>
            <a:ext cx="8215341"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文本占位符 6"/>
          <p:cNvSpPr txBox="1">
            <a:spLocks/>
          </p:cNvSpPr>
          <p:nvPr/>
        </p:nvSpPr>
        <p:spPr bwMode="auto">
          <a:xfrm>
            <a:off x="357158" y="1785926"/>
            <a:ext cx="1285884" cy="15716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r>
              <a:rPr lang="zh-CN" altLang="en-US" sz="2400" b="1" dirty="0" smtClean="0">
                <a:solidFill>
                  <a:schemeClr val="tx2"/>
                </a:solidFill>
                <a:latin typeface="楷体_GB2312" pitchFamily="49" charset="-122"/>
                <a:ea typeface="楷体_GB2312" pitchFamily="49" charset="-122"/>
              </a:rPr>
              <a:t>大小：</a:t>
            </a:r>
            <a:endParaRPr lang="en-US" altLang="zh-CN" sz="2400" b="1" dirty="0" smtClean="0">
              <a:solidFill>
                <a:schemeClr val="tx2"/>
              </a:solidFill>
              <a:latin typeface="楷体_GB2312" pitchFamily="49" charset="-122"/>
              <a:ea typeface="楷体_GB2312" pitchFamily="49" charset="-122"/>
            </a:endParaRPr>
          </a:p>
          <a:p>
            <a:endParaRPr lang="en-US" altLang="zh-CN" sz="2400" b="1" dirty="0" smtClean="0">
              <a:solidFill>
                <a:schemeClr val="tx2"/>
              </a:solidFill>
              <a:latin typeface="楷体_GB2312" pitchFamily="49" charset="-122"/>
              <a:ea typeface="楷体_GB2312" pitchFamily="49" charset="-122"/>
            </a:endParaRPr>
          </a:p>
          <a:p>
            <a:r>
              <a:rPr lang="zh-CN" altLang="en-US" sz="2400" b="1" dirty="0" smtClean="0">
                <a:solidFill>
                  <a:schemeClr val="tx2"/>
                </a:solidFill>
                <a:latin typeface="楷体_GB2312" pitchFamily="49" charset="-122"/>
                <a:ea typeface="楷体_GB2312" pitchFamily="49" charset="-122"/>
              </a:rPr>
              <a:t>方向：</a:t>
            </a:r>
            <a:endParaRPr lang="en-US" altLang="zh-CN" sz="2400" b="1" dirty="0" smtClean="0">
              <a:solidFill>
                <a:schemeClr val="tx2"/>
              </a:solidFill>
              <a:latin typeface="楷体_GB2312" pitchFamily="49" charset="-122"/>
              <a:ea typeface="楷体_GB2312" pitchFamily="49" charset="-122"/>
            </a:endParaRPr>
          </a:p>
          <a:p>
            <a:endParaRPr lang="en-US" altLang="zh-CN" sz="2400" b="1" dirty="0" smtClean="0">
              <a:solidFill>
                <a:schemeClr val="tx2"/>
              </a:solidFill>
              <a:latin typeface="楷体_GB2312" pitchFamily="49" charset="-122"/>
              <a:ea typeface="楷体_GB2312" pitchFamily="49" charset="-122"/>
            </a:endParaRPr>
          </a:p>
        </p:txBody>
      </p:sp>
      <p:sp>
        <p:nvSpPr>
          <p:cNvPr id="11" name="文本占位符 6"/>
          <p:cNvSpPr txBox="1">
            <a:spLocks/>
          </p:cNvSpPr>
          <p:nvPr/>
        </p:nvSpPr>
        <p:spPr bwMode="auto">
          <a:xfrm>
            <a:off x="285720" y="3500438"/>
            <a:ext cx="8643998"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r>
              <a:rPr lang="zh-CN" altLang="en-US" sz="2400" b="1" dirty="0" smtClean="0">
                <a:solidFill>
                  <a:schemeClr val="tx2"/>
                </a:solidFill>
                <a:latin typeface="楷体_GB2312" pitchFamily="49" charset="-122"/>
                <a:ea typeface="楷体_GB2312" pitchFamily="49" charset="-122"/>
              </a:rPr>
              <a:t>即在车厢内观察者看来，雨滴向下偏西运动</a:t>
            </a:r>
            <a:r>
              <a:rPr kumimoji="1" lang="zh-CN" altLang="en-US" sz="2400" dirty="0" smtClean="0">
                <a:latin typeface="楷体_GB2312" pitchFamily="49" charset="-122"/>
                <a:ea typeface="楷体_GB2312" pitchFamily="49" charset="-122"/>
              </a:rPr>
              <a:t>。 </a:t>
            </a:r>
            <a:endParaRPr lang="zh-CN" altLang="en-US" sz="2400" dirty="0">
              <a:latin typeface="楷体_GB2312" pitchFamily="49" charset="-122"/>
              <a:ea typeface="楷体_GB2312" pitchFamily="49" charset="-122"/>
              <a:cs typeface="Times New Roman" pitchFamily="18" charset="0"/>
            </a:endParaRPr>
          </a:p>
        </p:txBody>
      </p:sp>
      <p:graphicFrame>
        <p:nvGraphicFramePr>
          <p:cNvPr id="96267" name="Object 1035"/>
          <p:cNvGraphicFramePr>
            <a:graphicFrameLocks noChangeAspect="1"/>
          </p:cNvGraphicFramePr>
          <p:nvPr/>
        </p:nvGraphicFramePr>
        <p:xfrm>
          <a:off x="1557338" y="1701800"/>
          <a:ext cx="5497512" cy="636588"/>
        </p:xfrm>
        <a:graphic>
          <a:graphicData uri="http://schemas.openxmlformats.org/presentationml/2006/ole">
            <p:oleObj spid="_x0000_s338946" name="Equation" r:id="rId4" imgW="1777680" imgH="304560" progId="Equation.DSMT4">
              <p:embed/>
            </p:oleObj>
          </a:graphicData>
        </a:graphic>
      </p:graphicFrame>
      <p:graphicFrame>
        <p:nvGraphicFramePr>
          <p:cNvPr id="96283" name="Object 1051"/>
          <p:cNvGraphicFramePr>
            <a:graphicFrameLocks noChangeAspect="1"/>
          </p:cNvGraphicFramePr>
          <p:nvPr/>
        </p:nvGraphicFramePr>
        <p:xfrm>
          <a:off x="1682750" y="2414588"/>
          <a:ext cx="4645025" cy="1011237"/>
        </p:xfrm>
        <a:graphic>
          <a:graphicData uri="http://schemas.openxmlformats.org/presentationml/2006/ole">
            <p:oleObj spid="_x0000_s338947" name="Equation" r:id="rId5" imgW="1498320" imgH="444240" progId="Equation.DSMT4">
              <p:embed/>
            </p:oleObj>
          </a:graphicData>
        </a:graphic>
      </p:graphicFrame>
      <p:grpSp>
        <p:nvGrpSpPr>
          <p:cNvPr id="31" name="组合 30"/>
          <p:cNvGrpSpPr/>
          <p:nvPr/>
        </p:nvGrpSpPr>
        <p:grpSpPr>
          <a:xfrm>
            <a:off x="5413383" y="4286270"/>
            <a:ext cx="2587641" cy="2022475"/>
            <a:chOff x="5413383" y="4286270"/>
            <a:chExt cx="2587641" cy="2022475"/>
          </a:xfrm>
        </p:grpSpPr>
        <p:grpSp>
          <p:nvGrpSpPr>
            <p:cNvPr id="20" name="Group 1054"/>
            <p:cNvGrpSpPr>
              <a:grpSpLocks/>
            </p:cNvGrpSpPr>
            <p:nvPr/>
          </p:nvGrpSpPr>
          <p:grpSpPr bwMode="auto">
            <a:xfrm>
              <a:off x="5413383" y="4286270"/>
              <a:ext cx="2525713" cy="2022475"/>
              <a:chOff x="3929" y="2100"/>
              <a:chExt cx="1591" cy="1274"/>
            </a:xfrm>
          </p:grpSpPr>
          <p:sp>
            <p:nvSpPr>
              <p:cNvPr id="21" name="Freeform 1042"/>
              <p:cNvSpPr>
                <a:spLocks/>
              </p:cNvSpPr>
              <p:nvPr/>
            </p:nvSpPr>
            <p:spPr bwMode="auto">
              <a:xfrm>
                <a:off x="4321" y="2570"/>
                <a:ext cx="1" cy="549"/>
              </a:xfrm>
              <a:custGeom>
                <a:avLst/>
                <a:gdLst>
                  <a:gd name="T0" fmla="*/ 0 w 1"/>
                  <a:gd name="T1" fmla="*/ 0 h 549"/>
                  <a:gd name="T2" fmla="*/ 0 w 1"/>
                  <a:gd name="T3" fmla="*/ 549 h 549"/>
                  <a:gd name="T4" fmla="*/ 0 60000 65536"/>
                  <a:gd name="T5" fmla="*/ 0 60000 65536"/>
                  <a:gd name="T6" fmla="*/ 0 w 1"/>
                  <a:gd name="T7" fmla="*/ 0 h 549"/>
                  <a:gd name="T8" fmla="*/ 1 w 1"/>
                  <a:gd name="T9" fmla="*/ 549 h 549"/>
                </a:gdLst>
                <a:ahLst/>
                <a:cxnLst>
                  <a:cxn ang="T4">
                    <a:pos x="T0" y="T1"/>
                  </a:cxn>
                  <a:cxn ang="T5">
                    <a:pos x="T2" y="T3"/>
                  </a:cxn>
                </a:cxnLst>
                <a:rect l="T6" t="T7" r="T8" b="T9"/>
                <a:pathLst>
                  <a:path w="1" h="549">
                    <a:moveTo>
                      <a:pt x="0" y="0"/>
                    </a:moveTo>
                    <a:lnTo>
                      <a:pt x="0" y="549"/>
                    </a:lnTo>
                  </a:path>
                </a:pathLst>
              </a:custGeom>
              <a:noFill/>
              <a:ln w="38100">
                <a:solidFill>
                  <a:srgbClr val="0033CC"/>
                </a:solidFill>
                <a:round/>
                <a:headEnd/>
                <a:tailEnd type="arrow" w="med" len="med"/>
              </a:ln>
            </p:spPr>
            <p:txBody>
              <a:bodyPr/>
              <a:lstStyle/>
              <a:p>
                <a:endParaRPr lang="zh-CN" altLang="en-US"/>
              </a:p>
            </p:txBody>
          </p:sp>
          <p:graphicFrame>
            <p:nvGraphicFramePr>
              <p:cNvPr id="22" name="Object 1045"/>
              <p:cNvGraphicFramePr>
                <a:graphicFrameLocks noChangeAspect="1"/>
              </p:cNvGraphicFramePr>
              <p:nvPr/>
            </p:nvGraphicFramePr>
            <p:xfrm>
              <a:off x="3929" y="2483"/>
              <a:ext cx="494" cy="507"/>
            </p:xfrm>
            <a:graphic>
              <a:graphicData uri="http://schemas.openxmlformats.org/presentationml/2006/ole">
                <p:oleObj spid="_x0000_s338952" name="公式" r:id="rId6" imgW="228600" imgH="241200" progId="Equation.3">
                  <p:embed/>
                </p:oleObj>
              </a:graphicData>
            </a:graphic>
          </p:graphicFrame>
          <p:sp>
            <p:nvSpPr>
              <p:cNvPr id="23" name="Line 1041"/>
              <p:cNvSpPr>
                <a:spLocks noChangeShapeType="1"/>
              </p:cNvSpPr>
              <p:nvPr/>
            </p:nvSpPr>
            <p:spPr bwMode="auto">
              <a:xfrm>
                <a:off x="4320" y="2592"/>
                <a:ext cx="1200" cy="0"/>
              </a:xfrm>
              <a:prstGeom prst="line">
                <a:avLst/>
              </a:prstGeom>
              <a:noFill/>
              <a:ln w="28575">
                <a:solidFill>
                  <a:schemeClr val="tx2"/>
                </a:solidFill>
                <a:round/>
                <a:headEnd/>
                <a:tailEnd type="arrow" w="med" len="med"/>
              </a:ln>
            </p:spPr>
            <p:txBody>
              <a:bodyPr/>
              <a:lstStyle/>
              <a:p>
                <a:endParaRPr lang="zh-CN" altLang="en-US"/>
              </a:p>
            </p:txBody>
          </p:sp>
          <p:graphicFrame>
            <p:nvGraphicFramePr>
              <p:cNvPr id="24" name="Object 1046"/>
              <p:cNvGraphicFramePr>
                <a:graphicFrameLocks noChangeAspect="1"/>
              </p:cNvGraphicFramePr>
              <p:nvPr/>
            </p:nvGraphicFramePr>
            <p:xfrm>
              <a:off x="4659" y="2100"/>
              <a:ext cx="527" cy="541"/>
            </p:xfrm>
            <a:graphic>
              <a:graphicData uri="http://schemas.openxmlformats.org/presentationml/2006/ole">
                <p:oleObj spid="_x0000_s338953" name="公式" r:id="rId7" imgW="215640" imgH="228600" progId="Equation.3">
                  <p:embed/>
                </p:oleObj>
              </a:graphicData>
            </a:graphic>
          </p:graphicFrame>
          <p:sp>
            <p:nvSpPr>
              <p:cNvPr id="25" name="Freeform 1043"/>
              <p:cNvSpPr>
                <a:spLocks/>
              </p:cNvSpPr>
              <p:nvPr/>
            </p:nvSpPr>
            <p:spPr bwMode="auto">
              <a:xfrm>
                <a:off x="4348" y="2632"/>
                <a:ext cx="1161" cy="487"/>
              </a:xfrm>
              <a:custGeom>
                <a:avLst/>
                <a:gdLst>
                  <a:gd name="T0" fmla="*/ 1161 w 1161"/>
                  <a:gd name="T1" fmla="*/ 0 h 487"/>
                  <a:gd name="T2" fmla="*/ 0 w 1161"/>
                  <a:gd name="T3" fmla="*/ 487 h 487"/>
                  <a:gd name="T4" fmla="*/ 0 60000 65536"/>
                  <a:gd name="T5" fmla="*/ 0 60000 65536"/>
                  <a:gd name="T6" fmla="*/ 0 w 1161"/>
                  <a:gd name="T7" fmla="*/ 0 h 487"/>
                  <a:gd name="T8" fmla="*/ 1161 w 1161"/>
                  <a:gd name="T9" fmla="*/ 487 h 487"/>
                </a:gdLst>
                <a:ahLst/>
                <a:cxnLst>
                  <a:cxn ang="T4">
                    <a:pos x="T0" y="T1"/>
                  </a:cxn>
                  <a:cxn ang="T5">
                    <a:pos x="T2" y="T3"/>
                  </a:cxn>
                </a:cxnLst>
                <a:rect l="T6" t="T7" r="T8" b="T9"/>
                <a:pathLst>
                  <a:path w="1161" h="487">
                    <a:moveTo>
                      <a:pt x="1161" y="0"/>
                    </a:moveTo>
                    <a:lnTo>
                      <a:pt x="0" y="487"/>
                    </a:lnTo>
                  </a:path>
                </a:pathLst>
              </a:custGeom>
              <a:noFill/>
              <a:ln w="38100">
                <a:solidFill>
                  <a:schemeClr val="tx1"/>
                </a:solidFill>
                <a:round/>
                <a:headEnd/>
                <a:tailEnd type="arrow" w="med" len="med"/>
              </a:ln>
            </p:spPr>
            <p:txBody>
              <a:bodyPr/>
              <a:lstStyle/>
              <a:p>
                <a:endParaRPr lang="zh-CN" altLang="en-US"/>
              </a:p>
            </p:txBody>
          </p:sp>
          <p:graphicFrame>
            <p:nvGraphicFramePr>
              <p:cNvPr id="26" name="Object 1047"/>
              <p:cNvGraphicFramePr>
                <a:graphicFrameLocks noChangeAspect="1"/>
              </p:cNvGraphicFramePr>
              <p:nvPr/>
            </p:nvGraphicFramePr>
            <p:xfrm>
              <a:off x="4869" y="2867"/>
              <a:ext cx="465" cy="507"/>
            </p:xfrm>
            <a:graphic>
              <a:graphicData uri="http://schemas.openxmlformats.org/presentationml/2006/ole">
                <p:oleObj spid="_x0000_s338954" name="公式" r:id="rId8" imgW="215640" imgH="241200" progId="Equation.3">
                  <p:embed/>
                </p:oleObj>
              </a:graphicData>
            </a:graphic>
          </p:graphicFrame>
          <p:graphicFrame>
            <p:nvGraphicFramePr>
              <p:cNvPr id="27" name="Object 1053"/>
              <p:cNvGraphicFramePr>
                <a:graphicFrameLocks noChangeAspect="1"/>
              </p:cNvGraphicFramePr>
              <p:nvPr/>
            </p:nvGraphicFramePr>
            <p:xfrm>
              <a:off x="4332" y="2736"/>
              <a:ext cx="248" cy="336"/>
            </p:xfrm>
            <a:graphic>
              <a:graphicData uri="http://schemas.openxmlformats.org/presentationml/2006/ole">
                <p:oleObj spid="_x0000_s338955" name="公式" r:id="rId9" imgW="126720" imgH="177480" progId="Equation.3">
                  <p:embed/>
                </p:oleObj>
              </a:graphicData>
            </a:graphic>
          </p:graphicFrame>
        </p:grpSp>
        <p:cxnSp>
          <p:nvCxnSpPr>
            <p:cNvPr id="29" name="直接连接符 28"/>
            <p:cNvCxnSpPr/>
            <p:nvPr/>
          </p:nvCxnSpPr>
          <p:spPr>
            <a:xfrm rot="5400000">
              <a:off x="7215206" y="5357826"/>
              <a:ext cx="1428760" cy="1588"/>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30" name="弧形 29"/>
            <p:cNvSpPr/>
            <p:nvPr/>
          </p:nvSpPr>
          <p:spPr>
            <a:xfrm flipH="1" flipV="1">
              <a:off x="7715272" y="5143512"/>
              <a:ext cx="285752" cy="285752"/>
            </a:xfrm>
            <a:prstGeom prst="arc">
              <a:avLst/>
            </a:prstGeom>
            <a:solidFill>
              <a:srgbClr val="FF0000"/>
            </a:solid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6267"/>
                                        </p:tgtEl>
                                        <p:attrNameLst>
                                          <p:attrName>style.visibility</p:attrName>
                                        </p:attrNameLst>
                                      </p:cBhvr>
                                      <p:to>
                                        <p:strVal val="visible"/>
                                      </p:to>
                                    </p:set>
                                    <p:animEffect transition="in" filter="wipe(left)">
                                      <p:cBhvr>
                                        <p:cTn id="7" dur="500"/>
                                        <p:tgtEl>
                                          <p:spTgt spid="9626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6283"/>
                                        </p:tgtEl>
                                        <p:attrNameLst>
                                          <p:attrName>style.visibility</p:attrName>
                                        </p:attrNameLst>
                                      </p:cBhvr>
                                      <p:to>
                                        <p:strVal val="visible"/>
                                      </p:to>
                                    </p:set>
                                    <p:animEffect transition="in" filter="wipe(left)">
                                      <p:cBhvr>
                                        <p:cTn id="12" dur="500"/>
                                        <p:tgtEl>
                                          <p:spTgt spid="9628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ppt_x"/>
                                          </p:val>
                                        </p:tav>
                                        <p:tav tm="100000">
                                          <p:val>
                                            <p:strVal val="#ppt_x"/>
                                          </p:val>
                                        </p:tav>
                                      </p:tavLst>
                                    </p:anim>
                                    <p:anim calcmode="lin" valueType="num">
                                      <p:cBhvr additive="base">
                                        <p:cTn id="1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0" y="-71462"/>
            <a:ext cx="9144000" cy="1700202"/>
          </a:xfrm>
        </p:spPr>
        <p:txBody>
          <a:bodyPr/>
          <a:lstStyle/>
          <a:p>
            <a:pPr eaLnBrk="1" hangingPunct="1"/>
            <a:r>
              <a:rPr kumimoji="1" lang="zh-CN" altLang="en-US" sz="2600" b="1" dirty="0" smtClean="0"/>
              <a:t>例</a:t>
            </a:r>
            <a:r>
              <a:rPr kumimoji="1" lang="en-US" altLang="zh-CN" sz="2600" b="1" dirty="0" smtClean="0"/>
              <a:t>1</a:t>
            </a:r>
            <a:r>
              <a:rPr kumimoji="1" lang="zh-CN" altLang="en-US" sz="2600" b="1" dirty="0" smtClean="0"/>
              <a:t>、河水自西向东流动，速度为</a:t>
            </a:r>
            <a:r>
              <a:rPr kumimoji="1" lang="en-US" altLang="zh-CN" sz="2600" b="1" dirty="0" smtClean="0"/>
              <a:t>10 km/h,</a:t>
            </a:r>
            <a:r>
              <a:rPr kumimoji="1" lang="zh-CN" altLang="en-US" sz="2600" b="1" dirty="0" smtClean="0"/>
              <a:t>一轮船在水中航行，船相对于河水</a:t>
            </a:r>
            <a:r>
              <a:rPr kumimoji="1" lang="zh-CN" altLang="en-US" sz="2600" b="1" dirty="0" smtClean="0"/>
              <a:t>的航向</a:t>
            </a:r>
            <a:r>
              <a:rPr kumimoji="1" lang="zh-CN" altLang="en-US" sz="2600" b="1" dirty="0" smtClean="0"/>
              <a:t>为北偏西</a:t>
            </a:r>
            <a:r>
              <a:rPr kumimoji="1" lang="en-US" altLang="zh-CN" sz="2600" b="1" dirty="0" smtClean="0"/>
              <a:t>30</a:t>
            </a:r>
            <a:r>
              <a:rPr kumimoji="1" lang="en-US" altLang="zh-CN" sz="2600" b="1" baseline="30000" dirty="0" smtClean="0"/>
              <a:t>o</a:t>
            </a:r>
            <a:r>
              <a:rPr kumimoji="1" lang="en-US" altLang="zh-CN" sz="2600" b="1" dirty="0" smtClean="0"/>
              <a:t>,</a:t>
            </a:r>
            <a:r>
              <a:rPr kumimoji="1" lang="zh-CN" altLang="en-US" sz="2600" b="1" dirty="0" smtClean="0"/>
              <a:t>航速为</a:t>
            </a:r>
            <a:r>
              <a:rPr kumimoji="1" lang="en-US" altLang="zh-CN" sz="2600" b="1" dirty="0" smtClean="0"/>
              <a:t>20km/h</a:t>
            </a:r>
            <a:r>
              <a:rPr kumimoji="1" lang="zh-CN" altLang="en-US" sz="2600" b="1" dirty="0" smtClean="0"/>
              <a:t>。</a:t>
            </a:r>
            <a:r>
              <a:rPr kumimoji="1" lang="zh-CN" altLang="en-US" sz="2600" b="1" dirty="0" smtClean="0"/>
              <a:t>此时风向朝正西，风速为</a:t>
            </a:r>
            <a:r>
              <a:rPr kumimoji="1" lang="en-US" altLang="zh-CN" sz="2600" b="1" dirty="0" smtClean="0"/>
              <a:t>10km/h</a:t>
            </a:r>
            <a:r>
              <a:rPr kumimoji="1" lang="zh-CN" altLang="en-US" sz="2600" b="1" dirty="0" smtClean="0"/>
              <a:t>。试求在船上观察到的烟囱冒出的烟缕的飘向。（设烟离开烟囱后即获得与风相同的速度）</a:t>
            </a:r>
          </a:p>
        </p:txBody>
      </p:sp>
      <p:sp>
        <p:nvSpPr>
          <p:cNvPr id="7" name="文本占位符 6"/>
          <p:cNvSpPr>
            <a:spLocks noGrp="1"/>
          </p:cNvSpPr>
          <p:nvPr>
            <p:ph type="body" idx="13"/>
          </p:nvPr>
        </p:nvSpPr>
        <p:spPr>
          <a:xfrm>
            <a:off x="285720" y="1857364"/>
            <a:ext cx="8643998" cy="571504"/>
          </a:xfrm>
        </p:spPr>
        <p:txBody>
          <a:bodyPr/>
          <a:lstStyle/>
          <a:p>
            <a:pPr eaLnBrk="1" hangingPunct="1">
              <a:spcBef>
                <a:spcPct val="50000"/>
              </a:spcBef>
            </a:pPr>
            <a:r>
              <a:rPr kumimoji="1" lang="zh-CN" altLang="zh-CN" dirty="0" smtClean="0">
                <a:latin typeface="Times New Roman" pitchFamily="18" charset="0"/>
              </a:rPr>
              <a:t>解：设水用 </a:t>
            </a:r>
            <a:r>
              <a:rPr kumimoji="1" lang="en-US" altLang="zh-CN" i="1" dirty="0" smtClean="0">
                <a:latin typeface="Times New Roman" pitchFamily="18" charset="0"/>
              </a:rPr>
              <a:t>S</a:t>
            </a:r>
            <a:r>
              <a:rPr kumimoji="1" lang="zh-CN" altLang="en-US" i="1" dirty="0" smtClean="0">
                <a:latin typeface="Times New Roman" pitchFamily="18" charset="0"/>
              </a:rPr>
              <a:t>、</a:t>
            </a:r>
            <a:r>
              <a:rPr kumimoji="1" lang="zh-CN" altLang="zh-CN" dirty="0" smtClean="0">
                <a:latin typeface="Times New Roman" pitchFamily="18" charset="0"/>
              </a:rPr>
              <a:t>风用</a:t>
            </a:r>
            <a:r>
              <a:rPr kumimoji="1" lang="en-US" altLang="zh-CN" i="1" dirty="0" smtClean="0">
                <a:latin typeface="Times New Roman" pitchFamily="18" charset="0"/>
              </a:rPr>
              <a:t>f</a:t>
            </a:r>
            <a:r>
              <a:rPr kumimoji="1" lang="zh-CN" altLang="en-US" i="1" dirty="0" smtClean="0">
                <a:latin typeface="Times New Roman" pitchFamily="18" charset="0"/>
              </a:rPr>
              <a:t>、</a:t>
            </a:r>
            <a:r>
              <a:rPr kumimoji="1" lang="zh-CN" altLang="zh-CN" dirty="0" smtClean="0">
                <a:latin typeface="Times New Roman" pitchFamily="18" charset="0"/>
              </a:rPr>
              <a:t>船用</a:t>
            </a:r>
            <a:r>
              <a:rPr kumimoji="1" lang="en-US" altLang="zh-CN" i="1" dirty="0" smtClean="0">
                <a:latin typeface="Times New Roman" pitchFamily="18" charset="0"/>
              </a:rPr>
              <a:t>C</a:t>
            </a:r>
            <a:r>
              <a:rPr kumimoji="1" lang="zh-CN" altLang="en-US" i="1" dirty="0" smtClean="0">
                <a:latin typeface="Times New Roman" pitchFamily="18" charset="0"/>
              </a:rPr>
              <a:t>、</a:t>
            </a:r>
            <a:r>
              <a:rPr kumimoji="1" lang="zh-CN" altLang="zh-CN" dirty="0" smtClean="0">
                <a:latin typeface="Times New Roman" pitchFamily="18" charset="0"/>
              </a:rPr>
              <a:t>岸用 </a:t>
            </a:r>
            <a:r>
              <a:rPr kumimoji="1" lang="en-US" altLang="zh-CN" i="1" dirty="0" smtClean="0">
                <a:latin typeface="Times New Roman" pitchFamily="18" charset="0"/>
              </a:rPr>
              <a:t>d </a:t>
            </a:r>
            <a:r>
              <a:rPr kumimoji="1" lang="zh-CN" altLang="zh-CN" dirty="0" smtClean="0">
                <a:latin typeface="Times New Roman" pitchFamily="18" charset="0"/>
              </a:rPr>
              <a:t>脚码</a:t>
            </a:r>
            <a:endParaRPr kumimoji="1" lang="en-US" altLang="zh-CN" dirty="0" smtClean="0">
              <a:solidFill>
                <a:srgbClr val="0070C0"/>
              </a:solidFill>
              <a:latin typeface="Times New Roman" pitchFamily="18" charset="0"/>
            </a:endParaRPr>
          </a:p>
        </p:txBody>
      </p:sp>
      <p:sp>
        <p:nvSpPr>
          <p:cNvPr id="5" name="灯片编号占位符 4"/>
          <p:cNvSpPr>
            <a:spLocks noGrp="1"/>
          </p:cNvSpPr>
          <p:nvPr>
            <p:ph type="sldNum" sz="quarter" idx="16"/>
          </p:nvPr>
        </p:nvSpPr>
        <p:spPr/>
        <p:txBody>
          <a:bodyPr/>
          <a:lstStyle/>
          <a:p>
            <a:pPr>
              <a:defRPr/>
            </a:pPr>
            <a:fld id="{E4B51934-62EF-44B6-8E4F-653C93A3D485}" type="slidenum">
              <a:rPr lang="zh-CN" altLang="en-US" smtClean="0"/>
              <a:pPr>
                <a:defRPr/>
              </a:pPr>
              <a:t>15</a:t>
            </a:fld>
            <a:endParaRPr lang="zh-CN" altLang="en-US" dirty="0"/>
          </a:p>
        </p:txBody>
      </p:sp>
      <p:sp>
        <p:nvSpPr>
          <p:cNvPr id="9"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a:t>
            </a:r>
            <a:endParaRPr lang="zh-CN" altLang="en-US" sz="1400" b="1" dirty="0" smtClean="0">
              <a:solidFill>
                <a:schemeClr val="tx2"/>
              </a:solidFill>
              <a:latin typeface="方正姚体" pitchFamily="2" charset="-122"/>
              <a:ea typeface="方正姚体" pitchFamily="2" charset="-122"/>
            </a:endParaRPr>
          </a:p>
        </p:txBody>
      </p:sp>
      <p:cxnSp>
        <p:nvCxnSpPr>
          <p:cNvPr id="10" name="直接连接符 9"/>
          <p:cNvCxnSpPr/>
          <p:nvPr/>
        </p:nvCxnSpPr>
        <p:spPr>
          <a:xfrm>
            <a:off x="500063" y="1714488"/>
            <a:ext cx="8215341"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 name="Text Box 6"/>
          <p:cNvSpPr txBox="1">
            <a:spLocks noChangeArrowheads="1"/>
          </p:cNvSpPr>
          <p:nvPr/>
        </p:nvSpPr>
        <p:spPr bwMode="auto">
          <a:xfrm>
            <a:off x="0" y="2420938"/>
            <a:ext cx="1371600" cy="579437"/>
          </a:xfrm>
          <a:prstGeom prst="rect">
            <a:avLst/>
          </a:prstGeom>
          <a:noFill/>
          <a:ln w="9525">
            <a:noFill/>
            <a:miter lim="800000"/>
            <a:headEnd/>
            <a:tailEnd/>
          </a:ln>
        </p:spPr>
        <p:txBody>
          <a:bodyPr>
            <a:spAutoFit/>
          </a:bodyPr>
          <a:lstStyle/>
          <a:p>
            <a:pPr algn="l" eaLnBrk="1" hangingPunct="1">
              <a:spcBef>
                <a:spcPct val="50000"/>
              </a:spcBef>
            </a:pPr>
            <a:r>
              <a:rPr kumimoji="1" lang="zh-CN" altLang="en-US" sz="3200" b="1" dirty="0">
                <a:latin typeface="Times New Roman" pitchFamily="18" charset="0"/>
                <a:ea typeface="楷体_GB2312" pitchFamily="49" charset="-122"/>
              </a:rPr>
              <a:t>已知</a:t>
            </a:r>
          </a:p>
        </p:txBody>
      </p:sp>
      <p:graphicFrame>
        <p:nvGraphicFramePr>
          <p:cNvPr id="21" name="Object 8"/>
          <p:cNvGraphicFramePr>
            <a:graphicFrameLocks noChangeAspect="1"/>
          </p:cNvGraphicFramePr>
          <p:nvPr/>
        </p:nvGraphicFramePr>
        <p:xfrm>
          <a:off x="1258888" y="2420938"/>
          <a:ext cx="2738437" cy="609600"/>
        </p:xfrm>
        <a:graphic>
          <a:graphicData uri="http://schemas.openxmlformats.org/presentationml/2006/ole">
            <p:oleObj spid="_x0000_s337926" name="公式" r:id="rId3" imgW="927000" imgH="228600" progId="Equation.3">
              <p:embed/>
            </p:oleObj>
          </a:graphicData>
        </a:graphic>
      </p:graphicFrame>
      <p:sp>
        <p:nvSpPr>
          <p:cNvPr id="22" name="Text Box 9"/>
          <p:cNvSpPr txBox="1">
            <a:spLocks noChangeArrowheads="1"/>
          </p:cNvSpPr>
          <p:nvPr/>
        </p:nvSpPr>
        <p:spPr bwMode="auto">
          <a:xfrm>
            <a:off x="4067175" y="2420938"/>
            <a:ext cx="2209800" cy="2043112"/>
          </a:xfrm>
          <a:prstGeom prst="rect">
            <a:avLst/>
          </a:prstGeom>
          <a:noFill/>
          <a:ln w="9525">
            <a:noFill/>
            <a:miter lim="800000"/>
            <a:headEnd/>
            <a:tailEnd/>
          </a:ln>
        </p:spPr>
        <p:txBody>
          <a:bodyPr>
            <a:spAutoFit/>
          </a:bodyPr>
          <a:lstStyle/>
          <a:p>
            <a:pPr algn="l" eaLnBrk="1" hangingPunct="1">
              <a:spcBef>
                <a:spcPct val="50000"/>
              </a:spcBef>
            </a:pPr>
            <a:r>
              <a:rPr kumimoji="1" lang="zh-CN" altLang="en-US" sz="3200" b="1">
                <a:solidFill>
                  <a:srgbClr val="0033CC"/>
                </a:solidFill>
                <a:latin typeface="Times New Roman" pitchFamily="18" charset="0"/>
                <a:ea typeface="楷体_GB2312" pitchFamily="49" charset="-122"/>
              </a:rPr>
              <a:t>正东</a:t>
            </a:r>
          </a:p>
          <a:p>
            <a:pPr algn="l" eaLnBrk="1" hangingPunct="1">
              <a:spcBef>
                <a:spcPct val="50000"/>
              </a:spcBef>
            </a:pPr>
            <a:r>
              <a:rPr kumimoji="1" lang="zh-CN" altLang="en-US" sz="3200" b="1">
                <a:solidFill>
                  <a:srgbClr val="0033CC"/>
                </a:solidFill>
                <a:latin typeface="Times New Roman" pitchFamily="18" charset="0"/>
                <a:ea typeface="楷体_GB2312" pitchFamily="49" charset="-122"/>
              </a:rPr>
              <a:t>正西</a:t>
            </a:r>
          </a:p>
          <a:p>
            <a:pPr algn="l" eaLnBrk="1" hangingPunct="1">
              <a:spcBef>
                <a:spcPct val="50000"/>
              </a:spcBef>
            </a:pPr>
            <a:r>
              <a:rPr kumimoji="1" lang="zh-CN" altLang="en-US" sz="3200" b="1">
                <a:solidFill>
                  <a:srgbClr val="0033CC"/>
                </a:solidFill>
                <a:latin typeface="Times New Roman" pitchFamily="18" charset="0"/>
                <a:ea typeface="楷体_GB2312" pitchFamily="49" charset="-122"/>
              </a:rPr>
              <a:t>北偏西</a:t>
            </a:r>
            <a:r>
              <a:rPr kumimoji="1" lang="en-US" altLang="zh-CN" sz="3200" b="1">
                <a:solidFill>
                  <a:srgbClr val="0033CC"/>
                </a:solidFill>
                <a:latin typeface="Times New Roman" pitchFamily="18" charset="0"/>
                <a:ea typeface="楷体_GB2312" pitchFamily="49" charset="-122"/>
              </a:rPr>
              <a:t>30</a:t>
            </a:r>
            <a:r>
              <a:rPr kumimoji="1" lang="en-US" altLang="zh-CN" sz="3200" b="1" baseline="30000">
                <a:solidFill>
                  <a:srgbClr val="0033CC"/>
                </a:solidFill>
                <a:latin typeface="Times New Roman" pitchFamily="18" charset="0"/>
                <a:ea typeface="楷体_GB2312" pitchFamily="49" charset="-122"/>
              </a:rPr>
              <a:t>o</a:t>
            </a:r>
            <a:endParaRPr kumimoji="1" lang="en-US" altLang="zh-CN" sz="3600" b="1">
              <a:solidFill>
                <a:srgbClr val="0033CC"/>
              </a:solidFill>
              <a:latin typeface="Times New Roman" pitchFamily="18" charset="0"/>
              <a:ea typeface="楷体_GB2312" pitchFamily="49" charset="-122"/>
            </a:endParaRPr>
          </a:p>
        </p:txBody>
      </p:sp>
      <p:graphicFrame>
        <p:nvGraphicFramePr>
          <p:cNvPr id="23" name="Object 28"/>
          <p:cNvGraphicFramePr>
            <a:graphicFrameLocks noChangeAspect="1"/>
          </p:cNvGraphicFramePr>
          <p:nvPr/>
        </p:nvGraphicFramePr>
        <p:xfrm>
          <a:off x="1331913" y="3141663"/>
          <a:ext cx="2443162" cy="609600"/>
        </p:xfrm>
        <a:graphic>
          <a:graphicData uri="http://schemas.openxmlformats.org/presentationml/2006/ole">
            <p:oleObj spid="_x0000_s337927" name="公式" r:id="rId4" imgW="927000" imgH="241200" progId="Equation.3">
              <p:embed/>
            </p:oleObj>
          </a:graphicData>
        </a:graphic>
      </p:graphicFrame>
      <p:graphicFrame>
        <p:nvGraphicFramePr>
          <p:cNvPr id="24" name="Object 29"/>
          <p:cNvGraphicFramePr>
            <a:graphicFrameLocks noChangeAspect="1"/>
          </p:cNvGraphicFramePr>
          <p:nvPr/>
        </p:nvGraphicFramePr>
        <p:xfrm>
          <a:off x="1403350" y="4005263"/>
          <a:ext cx="2397125" cy="577850"/>
        </p:xfrm>
        <a:graphic>
          <a:graphicData uri="http://schemas.openxmlformats.org/presentationml/2006/ole">
            <p:oleObj spid="_x0000_s337928" name="公式" r:id="rId5" imgW="927000" imgH="228600" progId="Equation.3">
              <p:embed/>
            </p:oleObj>
          </a:graphicData>
        </a:graphic>
      </p:graphicFrame>
      <p:grpSp>
        <p:nvGrpSpPr>
          <p:cNvPr id="25" name="Group 69"/>
          <p:cNvGrpSpPr>
            <a:grpSpLocks/>
          </p:cNvGrpSpPr>
          <p:nvPr/>
        </p:nvGrpSpPr>
        <p:grpSpPr bwMode="auto">
          <a:xfrm>
            <a:off x="5435600" y="1773238"/>
            <a:ext cx="3522663" cy="2957512"/>
            <a:chOff x="2828" y="424"/>
            <a:chExt cx="3143" cy="3047"/>
          </a:xfrm>
        </p:grpSpPr>
        <p:grpSp>
          <p:nvGrpSpPr>
            <p:cNvPr id="26" name="Group 51"/>
            <p:cNvGrpSpPr>
              <a:grpSpLocks/>
            </p:cNvGrpSpPr>
            <p:nvPr/>
          </p:nvGrpSpPr>
          <p:grpSpPr bwMode="auto">
            <a:xfrm>
              <a:off x="4456" y="2538"/>
              <a:ext cx="1200" cy="457"/>
              <a:chOff x="4320" y="2402"/>
              <a:chExt cx="1200" cy="457"/>
            </a:xfrm>
          </p:grpSpPr>
          <p:sp>
            <p:nvSpPr>
              <p:cNvPr id="42" name="Line 52"/>
              <p:cNvSpPr>
                <a:spLocks noChangeShapeType="1"/>
              </p:cNvSpPr>
              <p:nvPr/>
            </p:nvSpPr>
            <p:spPr bwMode="auto">
              <a:xfrm>
                <a:off x="4320" y="2402"/>
                <a:ext cx="1200" cy="0"/>
              </a:xfrm>
              <a:prstGeom prst="line">
                <a:avLst/>
              </a:prstGeom>
              <a:noFill/>
              <a:ln w="57150">
                <a:solidFill>
                  <a:srgbClr val="003300"/>
                </a:solidFill>
                <a:round/>
                <a:headEnd/>
                <a:tailEnd type="triangle" w="med" len="med"/>
              </a:ln>
            </p:spPr>
            <p:txBody>
              <a:bodyPr wrap="none" anchor="ctr"/>
              <a:lstStyle/>
              <a:p>
                <a:endParaRPr lang="zh-CN" altLang="en-US"/>
              </a:p>
            </p:txBody>
          </p:sp>
          <p:graphicFrame>
            <p:nvGraphicFramePr>
              <p:cNvPr id="43" name="Object 53"/>
              <p:cNvGraphicFramePr>
                <a:graphicFrameLocks noChangeAspect="1"/>
              </p:cNvGraphicFramePr>
              <p:nvPr/>
            </p:nvGraphicFramePr>
            <p:xfrm>
              <a:off x="4656" y="2448"/>
              <a:ext cx="426" cy="411"/>
            </p:xfrm>
            <a:graphic>
              <a:graphicData uri="http://schemas.openxmlformats.org/presentationml/2006/ole">
                <p:oleObj spid="_x0000_s337929" name="公式" r:id="rId6" imgW="228600" imgH="228600" progId="Equation.3">
                  <p:embed/>
                </p:oleObj>
              </a:graphicData>
            </a:graphic>
          </p:graphicFrame>
        </p:grpSp>
        <p:grpSp>
          <p:nvGrpSpPr>
            <p:cNvPr id="27" name="Group 54"/>
            <p:cNvGrpSpPr>
              <a:grpSpLocks/>
            </p:cNvGrpSpPr>
            <p:nvPr/>
          </p:nvGrpSpPr>
          <p:grpSpPr bwMode="auto">
            <a:xfrm>
              <a:off x="3308" y="2536"/>
              <a:ext cx="1152" cy="432"/>
              <a:chOff x="3552" y="3312"/>
              <a:chExt cx="1152" cy="432"/>
            </a:xfrm>
          </p:grpSpPr>
          <p:sp>
            <p:nvSpPr>
              <p:cNvPr id="40" name="Freeform 55"/>
              <p:cNvSpPr>
                <a:spLocks/>
              </p:cNvSpPr>
              <p:nvPr/>
            </p:nvSpPr>
            <p:spPr bwMode="auto">
              <a:xfrm>
                <a:off x="3552" y="3312"/>
                <a:ext cx="1152" cy="1"/>
              </a:xfrm>
              <a:custGeom>
                <a:avLst/>
                <a:gdLst>
                  <a:gd name="T0" fmla="*/ 1152 w 1152"/>
                  <a:gd name="T1" fmla="*/ 0 h 1"/>
                  <a:gd name="T2" fmla="*/ 0 w 1152"/>
                  <a:gd name="T3" fmla="*/ 1 h 1"/>
                  <a:gd name="T4" fmla="*/ 0 60000 65536"/>
                  <a:gd name="T5" fmla="*/ 0 60000 65536"/>
                  <a:gd name="T6" fmla="*/ 0 w 1152"/>
                  <a:gd name="T7" fmla="*/ 0 h 1"/>
                  <a:gd name="T8" fmla="*/ 1152 w 1152"/>
                  <a:gd name="T9" fmla="*/ 1 h 1"/>
                </a:gdLst>
                <a:ahLst/>
                <a:cxnLst>
                  <a:cxn ang="T4">
                    <a:pos x="T0" y="T1"/>
                  </a:cxn>
                  <a:cxn ang="T5">
                    <a:pos x="T2" y="T3"/>
                  </a:cxn>
                </a:cxnLst>
                <a:rect l="T6" t="T7" r="T8" b="T9"/>
                <a:pathLst>
                  <a:path w="1152" h="1">
                    <a:moveTo>
                      <a:pt x="1152" y="0"/>
                    </a:moveTo>
                    <a:lnTo>
                      <a:pt x="0" y="1"/>
                    </a:lnTo>
                  </a:path>
                </a:pathLst>
              </a:custGeom>
              <a:noFill/>
              <a:ln w="57150">
                <a:solidFill>
                  <a:srgbClr val="333300"/>
                </a:solidFill>
                <a:round/>
                <a:headEnd/>
                <a:tailEnd type="triangle" w="med" len="med"/>
              </a:ln>
            </p:spPr>
            <p:txBody>
              <a:bodyPr wrap="none" anchor="ctr"/>
              <a:lstStyle/>
              <a:p>
                <a:endParaRPr lang="zh-CN" altLang="en-US"/>
              </a:p>
            </p:txBody>
          </p:sp>
          <p:graphicFrame>
            <p:nvGraphicFramePr>
              <p:cNvPr id="41" name="Object 56"/>
              <p:cNvGraphicFramePr>
                <a:graphicFrameLocks noChangeAspect="1"/>
              </p:cNvGraphicFramePr>
              <p:nvPr/>
            </p:nvGraphicFramePr>
            <p:xfrm>
              <a:off x="3888" y="3312"/>
              <a:ext cx="445" cy="432"/>
            </p:xfrm>
            <a:graphic>
              <a:graphicData uri="http://schemas.openxmlformats.org/presentationml/2006/ole">
                <p:oleObj spid="_x0000_s337930" name="公式" r:id="rId7" imgW="241200" imgH="241200" progId="Equation.3">
                  <p:embed/>
                </p:oleObj>
              </a:graphicData>
            </a:graphic>
          </p:graphicFrame>
        </p:grpSp>
        <p:grpSp>
          <p:nvGrpSpPr>
            <p:cNvPr id="28" name="Group 57"/>
            <p:cNvGrpSpPr>
              <a:grpSpLocks/>
            </p:cNvGrpSpPr>
            <p:nvPr/>
          </p:nvGrpSpPr>
          <p:grpSpPr bwMode="auto">
            <a:xfrm>
              <a:off x="4456" y="424"/>
              <a:ext cx="1200" cy="2112"/>
              <a:chOff x="4320" y="288"/>
              <a:chExt cx="1200" cy="2112"/>
            </a:xfrm>
          </p:grpSpPr>
          <p:sp>
            <p:nvSpPr>
              <p:cNvPr id="38" name="Line 58"/>
              <p:cNvSpPr>
                <a:spLocks noChangeShapeType="1"/>
              </p:cNvSpPr>
              <p:nvPr/>
            </p:nvSpPr>
            <p:spPr bwMode="auto">
              <a:xfrm rot="10800000">
                <a:off x="4320" y="288"/>
                <a:ext cx="1200" cy="2112"/>
              </a:xfrm>
              <a:prstGeom prst="line">
                <a:avLst/>
              </a:prstGeom>
              <a:noFill/>
              <a:ln w="57150">
                <a:solidFill>
                  <a:srgbClr val="333300"/>
                </a:solidFill>
                <a:round/>
                <a:headEnd/>
                <a:tailEnd type="triangle" w="med" len="med"/>
              </a:ln>
            </p:spPr>
            <p:txBody>
              <a:bodyPr wrap="none" anchor="ctr"/>
              <a:lstStyle/>
              <a:p>
                <a:endParaRPr lang="zh-CN" altLang="en-US"/>
              </a:p>
            </p:txBody>
          </p:sp>
          <p:graphicFrame>
            <p:nvGraphicFramePr>
              <p:cNvPr id="39" name="Object 59"/>
              <p:cNvGraphicFramePr>
                <a:graphicFrameLocks noChangeAspect="1"/>
              </p:cNvGraphicFramePr>
              <p:nvPr/>
            </p:nvGraphicFramePr>
            <p:xfrm>
              <a:off x="4955" y="1152"/>
              <a:ext cx="375" cy="412"/>
            </p:xfrm>
            <a:graphic>
              <a:graphicData uri="http://schemas.openxmlformats.org/presentationml/2006/ole">
                <p:oleObj spid="_x0000_s337931" name="Equation" r:id="rId8" imgW="203040" imgH="228600" progId="Equation.DSMT4">
                  <p:embed/>
                </p:oleObj>
              </a:graphicData>
            </a:graphic>
          </p:graphicFrame>
        </p:grpSp>
        <p:grpSp>
          <p:nvGrpSpPr>
            <p:cNvPr id="29" name="Group 60"/>
            <p:cNvGrpSpPr>
              <a:grpSpLocks/>
            </p:cNvGrpSpPr>
            <p:nvPr/>
          </p:nvGrpSpPr>
          <p:grpSpPr bwMode="auto">
            <a:xfrm>
              <a:off x="4456" y="424"/>
              <a:ext cx="384" cy="2112"/>
              <a:chOff x="5088" y="2064"/>
              <a:chExt cx="384" cy="2112"/>
            </a:xfrm>
          </p:grpSpPr>
          <p:sp>
            <p:nvSpPr>
              <p:cNvPr id="36" name="Line 61"/>
              <p:cNvSpPr>
                <a:spLocks noChangeShapeType="1"/>
              </p:cNvSpPr>
              <p:nvPr/>
            </p:nvSpPr>
            <p:spPr bwMode="auto">
              <a:xfrm flipV="1">
                <a:off x="5088" y="2064"/>
                <a:ext cx="0" cy="2112"/>
              </a:xfrm>
              <a:prstGeom prst="line">
                <a:avLst/>
              </a:prstGeom>
              <a:noFill/>
              <a:ln w="57150">
                <a:solidFill>
                  <a:srgbClr val="0033CC"/>
                </a:solidFill>
                <a:round/>
                <a:headEnd/>
                <a:tailEnd type="triangle" w="med" len="med"/>
              </a:ln>
            </p:spPr>
            <p:txBody>
              <a:bodyPr wrap="none" anchor="ctr"/>
              <a:lstStyle/>
              <a:p>
                <a:endParaRPr lang="zh-CN" altLang="en-US"/>
              </a:p>
            </p:txBody>
          </p:sp>
          <p:graphicFrame>
            <p:nvGraphicFramePr>
              <p:cNvPr id="37" name="Object 62"/>
              <p:cNvGraphicFramePr>
                <a:graphicFrameLocks noChangeAspect="1"/>
              </p:cNvGraphicFramePr>
              <p:nvPr/>
            </p:nvGraphicFramePr>
            <p:xfrm>
              <a:off x="5088" y="3168"/>
              <a:ext cx="384" cy="414"/>
            </p:xfrm>
            <a:graphic>
              <a:graphicData uri="http://schemas.openxmlformats.org/presentationml/2006/ole">
                <p:oleObj spid="_x0000_s337932" name="Equation" r:id="rId9" imgW="228600" imgH="228600" progId="Equation.DSMT4">
                  <p:embed/>
                </p:oleObj>
              </a:graphicData>
            </a:graphic>
          </p:graphicFrame>
        </p:grpSp>
        <p:grpSp>
          <p:nvGrpSpPr>
            <p:cNvPr id="30" name="Group 63"/>
            <p:cNvGrpSpPr>
              <a:grpSpLocks/>
            </p:cNvGrpSpPr>
            <p:nvPr/>
          </p:nvGrpSpPr>
          <p:grpSpPr bwMode="auto">
            <a:xfrm>
              <a:off x="2828" y="900"/>
              <a:ext cx="2112" cy="1200"/>
              <a:chOff x="2304" y="816"/>
              <a:chExt cx="2112" cy="1200"/>
            </a:xfrm>
          </p:grpSpPr>
          <p:sp>
            <p:nvSpPr>
              <p:cNvPr id="34" name="Line 64"/>
              <p:cNvSpPr>
                <a:spLocks noChangeShapeType="1"/>
              </p:cNvSpPr>
              <p:nvPr/>
            </p:nvSpPr>
            <p:spPr bwMode="auto">
              <a:xfrm rot="3452041">
                <a:off x="2760" y="360"/>
                <a:ext cx="1200" cy="2112"/>
              </a:xfrm>
              <a:prstGeom prst="line">
                <a:avLst/>
              </a:prstGeom>
              <a:noFill/>
              <a:ln w="57150">
                <a:solidFill>
                  <a:srgbClr val="0033CC"/>
                </a:solidFill>
                <a:round/>
                <a:headEnd/>
                <a:tailEnd type="triangle" w="med" len="med"/>
              </a:ln>
            </p:spPr>
            <p:txBody>
              <a:bodyPr wrap="none" anchor="ctr"/>
              <a:lstStyle/>
              <a:p>
                <a:endParaRPr lang="zh-CN" altLang="en-US"/>
              </a:p>
            </p:txBody>
          </p:sp>
          <p:graphicFrame>
            <p:nvGraphicFramePr>
              <p:cNvPr id="35" name="Object 65"/>
              <p:cNvGraphicFramePr>
                <a:graphicFrameLocks noChangeAspect="1"/>
              </p:cNvGraphicFramePr>
              <p:nvPr/>
            </p:nvGraphicFramePr>
            <p:xfrm>
              <a:off x="2844" y="1344"/>
              <a:ext cx="405" cy="412"/>
            </p:xfrm>
            <a:graphic>
              <a:graphicData uri="http://schemas.openxmlformats.org/presentationml/2006/ole">
                <p:oleObj spid="_x0000_s337933" name="Equation" r:id="rId10" imgW="215640" imgH="241200" progId="Equation.DSMT4">
                  <p:embed/>
                </p:oleObj>
              </a:graphicData>
            </a:graphic>
          </p:graphicFrame>
        </p:grpSp>
        <p:sp>
          <p:nvSpPr>
            <p:cNvPr id="31" name="Text Box 66"/>
            <p:cNvSpPr txBox="1">
              <a:spLocks noChangeArrowheads="1"/>
            </p:cNvSpPr>
            <p:nvPr/>
          </p:nvSpPr>
          <p:spPr bwMode="auto">
            <a:xfrm>
              <a:off x="4740" y="2931"/>
              <a:ext cx="1231" cy="535"/>
            </a:xfrm>
            <a:prstGeom prst="rect">
              <a:avLst/>
            </a:prstGeom>
            <a:noFill/>
            <a:ln w="25400" algn="ctr">
              <a:noFill/>
              <a:miter lim="800000"/>
              <a:headEnd/>
              <a:tailEnd/>
            </a:ln>
          </p:spPr>
          <p:txBody>
            <a:bodyPr wrap="none" lIns="92075" tIns="46038" rIns="92075" bIns="46038">
              <a:spAutoFit/>
            </a:bodyPr>
            <a:lstStyle/>
            <a:p>
              <a:pPr marL="342900" indent="-342900" algn="l" defTabSz="762000">
                <a:spcBef>
                  <a:spcPct val="20000"/>
                </a:spcBef>
              </a:pPr>
              <a:r>
                <a:rPr kumimoji="1" lang="en-US" altLang="zh-CN" sz="2800">
                  <a:latin typeface="Times New Roman" pitchFamily="18" charset="0"/>
                </a:rPr>
                <a:t>10 km/h</a:t>
              </a:r>
            </a:p>
          </p:txBody>
        </p:sp>
        <p:sp>
          <p:nvSpPr>
            <p:cNvPr id="32" name="Text Box 67"/>
            <p:cNvSpPr txBox="1">
              <a:spLocks noChangeArrowheads="1"/>
            </p:cNvSpPr>
            <p:nvPr/>
          </p:nvSpPr>
          <p:spPr bwMode="auto">
            <a:xfrm>
              <a:off x="3470" y="2931"/>
              <a:ext cx="1224" cy="540"/>
            </a:xfrm>
            <a:prstGeom prst="rect">
              <a:avLst/>
            </a:prstGeom>
            <a:noFill/>
            <a:ln w="25400" algn="ctr">
              <a:noFill/>
              <a:miter lim="800000"/>
              <a:headEnd/>
              <a:tailEnd/>
            </a:ln>
          </p:spPr>
          <p:txBody>
            <a:bodyPr wrap="none" lIns="92075" tIns="46038" rIns="92075" bIns="46038">
              <a:spAutoFit/>
            </a:bodyPr>
            <a:lstStyle/>
            <a:p>
              <a:pPr marL="342900" indent="-342900" algn="l" defTabSz="762000">
                <a:spcBef>
                  <a:spcPct val="20000"/>
                </a:spcBef>
              </a:pPr>
              <a:r>
                <a:rPr kumimoji="1" lang="en-US" altLang="zh-CN" sz="2800">
                  <a:latin typeface="Times New Roman" pitchFamily="18" charset="0"/>
                </a:rPr>
                <a:t>10 km/h</a:t>
              </a:r>
            </a:p>
          </p:txBody>
        </p:sp>
        <p:sp>
          <p:nvSpPr>
            <p:cNvPr id="33" name="Text Box 68"/>
            <p:cNvSpPr txBox="1">
              <a:spLocks noChangeArrowheads="1"/>
            </p:cNvSpPr>
            <p:nvPr/>
          </p:nvSpPr>
          <p:spPr bwMode="auto">
            <a:xfrm rot="3516245">
              <a:off x="4984" y="2097"/>
              <a:ext cx="1421" cy="464"/>
            </a:xfrm>
            <a:prstGeom prst="rect">
              <a:avLst/>
            </a:prstGeom>
            <a:noFill/>
            <a:ln w="25400" algn="ctr">
              <a:noFill/>
              <a:miter lim="800000"/>
              <a:headEnd/>
              <a:tailEnd/>
            </a:ln>
          </p:spPr>
          <p:txBody>
            <a:bodyPr wrap="none" lIns="92075" tIns="46038" rIns="92075" bIns="46038">
              <a:spAutoFit/>
            </a:bodyPr>
            <a:lstStyle/>
            <a:p>
              <a:pPr marL="342900" indent="-342900" algn="l" defTabSz="762000">
                <a:spcBef>
                  <a:spcPct val="20000"/>
                </a:spcBef>
              </a:pPr>
              <a:r>
                <a:rPr kumimoji="1" lang="en-US" altLang="zh-CN" sz="2800" dirty="0">
                  <a:latin typeface="Times New Roman" pitchFamily="18" charset="0"/>
                </a:rPr>
                <a:t>20 km/h</a:t>
              </a:r>
            </a:p>
          </p:txBody>
        </p:sp>
      </p:grpSp>
      <p:sp>
        <p:nvSpPr>
          <p:cNvPr id="44" name="Text Box 70"/>
          <p:cNvSpPr txBox="1">
            <a:spLocks noChangeArrowheads="1"/>
          </p:cNvSpPr>
          <p:nvPr/>
        </p:nvSpPr>
        <p:spPr bwMode="auto">
          <a:xfrm>
            <a:off x="539750" y="4652963"/>
            <a:ext cx="6444072" cy="905505"/>
          </a:xfrm>
          <a:prstGeom prst="rect">
            <a:avLst/>
          </a:prstGeom>
          <a:noFill/>
          <a:ln w="25400" algn="ctr">
            <a:noFill/>
            <a:miter lim="800000"/>
            <a:headEnd/>
            <a:tailEnd/>
          </a:ln>
        </p:spPr>
        <p:txBody>
          <a:bodyPr wrap="none" lIns="92075" tIns="46038" rIns="92075" bIns="46038">
            <a:spAutoFit/>
          </a:bodyPr>
          <a:lstStyle/>
          <a:p>
            <a:pPr marL="342900" indent="-342900" algn="l" defTabSz="762000">
              <a:spcBef>
                <a:spcPct val="20000"/>
              </a:spcBef>
            </a:pPr>
            <a:r>
              <a:rPr kumimoji="1" lang="zh-CN" altLang="en-US" sz="2400" b="1" dirty="0">
                <a:solidFill>
                  <a:schemeClr val="tx2"/>
                </a:solidFill>
                <a:latin typeface="楷体_GB2312" pitchFamily="49" charset="-122"/>
                <a:ea typeface="楷体_GB2312" pitchFamily="49" charset="-122"/>
              </a:rPr>
              <a:t>首先以地为固定参考系</a:t>
            </a:r>
            <a:r>
              <a:rPr kumimoji="1" lang="en-US" altLang="zh-CN" sz="2400" b="1" i="1" dirty="0">
                <a:solidFill>
                  <a:schemeClr val="tx2"/>
                </a:solidFill>
                <a:latin typeface="楷体_GB2312" pitchFamily="49" charset="-122"/>
                <a:ea typeface="楷体_GB2312" pitchFamily="49" charset="-122"/>
              </a:rPr>
              <a:t>S</a:t>
            </a:r>
            <a:r>
              <a:rPr kumimoji="1" lang="zh-CN" altLang="en-US" sz="2400" b="1" dirty="0">
                <a:solidFill>
                  <a:schemeClr val="tx2"/>
                </a:solidFill>
                <a:latin typeface="楷体_GB2312" pitchFamily="49" charset="-122"/>
                <a:ea typeface="楷体_GB2312" pitchFamily="49" charset="-122"/>
              </a:rPr>
              <a:t>，以水为运动参考系</a:t>
            </a:r>
            <a:r>
              <a:rPr kumimoji="1" lang="en-US" altLang="zh-CN" sz="2400" b="1" i="1" dirty="0">
                <a:solidFill>
                  <a:schemeClr val="tx2"/>
                </a:solidFill>
                <a:latin typeface="楷体_GB2312" pitchFamily="49" charset="-122"/>
                <a:ea typeface="楷体_GB2312" pitchFamily="49" charset="-122"/>
              </a:rPr>
              <a:t>S</a:t>
            </a:r>
            <a:r>
              <a:rPr kumimoji="1" lang="en-US" altLang="zh-CN" sz="2400" b="1" i="1" baseline="30000" dirty="0">
                <a:solidFill>
                  <a:schemeClr val="tx2"/>
                </a:solidFill>
                <a:latin typeface="楷体_GB2312" pitchFamily="49" charset="-122"/>
                <a:ea typeface="楷体_GB2312" pitchFamily="49" charset="-122"/>
              </a:rPr>
              <a:t>1</a:t>
            </a:r>
          </a:p>
          <a:p>
            <a:pPr marL="342900" indent="-342900" algn="l" defTabSz="762000">
              <a:spcBef>
                <a:spcPct val="20000"/>
              </a:spcBef>
            </a:pPr>
            <a:r>
              <a:rPr kumimoji="1" lang="zh-CN" altLang="en-US" sz="2400" b="1" dirty="0">
                <a:solidFill>
                  <a:schemeClr val="tx2"/>
                </a:solidFill>
                <a:latin typeface="楷体_GB2312" pitchFamily="49" charset="-122"/>
                <a:ea typeface="楷体_GB2312" pitchFamily="49" charset="-122"/>
              </a:rPr>
              <a:t>先求出船对地的速度和方向，</a:t>
            </a:r>
          </a:p>
        </p:txBody>
      </p:sp>
      <p:graphicFrame>
        <p:nvGraphicFramePr>
          <p:cNvPr id="45" name="Object 71"/>
          <p:cNvGraphicFramePr>
            <a:graphicFrameLocks noChangeAspect="1"/>
          </p:cNvGraphicFramePr>
          <p:nvPr/>
        </p:nvGraphicFramePr>
        <p:xfrm>
          <a:off x="4857752" y="5092716"/>
          <a:ext cx="2611438" cy="622300"/>
        </p:xfrm>
        <a:graphic>
          <a:graphicData uri="http://schemas.openxmlformats.org/presentationml/2006/ole">
            <p:oleObj spid="_x0000_s337934" name="Equation" r:id="rId11" imgW="876240" imgH="228600" progId="Equation.DSMT4">
              <p:embed/>
            </p:oleObj>
          </a:graphicData>
        </a:graphic>
      </p:graphicFrame>
      <p:graphicFrame>
        <p:nvGraphicFramePr>
          <p:cNvPr id="46" name="Object 72"/>
          <p:cNvGraphicFramePr>
            <a:graphicFrameLocks noChangeAspect="1"/>
          </p:cNvGraphicFramePr>
          <p:nvPr/>
        </p:nvGraphicFramePr>
        <p:xfrm>
          <a:off x="785786" y="5748358"/>
          <a:ext cx="5105400" cy="609600"/>
        </p:xfrm>
        <a:graphic>
          <a:graphicData uri="http://schemas.openxmlformats.org/presentationml/2006/ole">
            <p:oleObj spid="_x0000_s337935" name="公式" r:id="rId12" imgW="1714320" imgH="253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left)">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diamond(in)">
                                      <p:cBhvr>
                                        <p:cTn id="42" dur="20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5"/>
                                        </p:tgtEl>
                                        <p:attrNameLst>
                                          <p:attrName>style.visibility</p:attrName>
                                        </p:attrNameLst>
                                      </p:cBhvr>
                                      <p:to>
                                        <p:strVal val="visible"/>
                                      </p:to>
                                    </p:set>
                                    <p:animEffect transition="in" filter="wipe(left)">
                                      <p:cBhvr>
                                        <p:cTn id="47" dur="500"/>
                                        <p:tgtEl>
                                          <p:spTgt spid="4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left)">
                                      <p:cBhvr>
                                        <p:cTn id="5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20" grpId="0" autoUpdateAnimBg="0"/>
      <p:bldP spid="22" grpId="0" autoUpdateAnimBg="0"/>
      <p:bldP spid="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3"/>
          </p:nvPr>
        </p:nvSpPr>
        <p:spPr>
          <a:xfrm>
            <a:off x="500034" y="1000108"/>
            <a:ext cx="4857784" cy="1000132"/>
          </a:xfrm>
        </p:spPr>
        <p:txBody>
          <a:bodyPr>
            <a:normAutofit/>
          </a:bodyPr>
          <a:lstStyle/>
          <a:p>
            <a:r>
              <a:rPr kumimoji="1" lang="zh-CN" altLang="en-US" dirty="0" smtClean="0">
                <a:latin typeface="Times New Roman" pitchFamily="18" charset="0"/>
              </a:rPr>
              <a:t>烟的方向为船看风方向</a:t>
            </a:r>
            <a:r>
              <a:rPr kumimoji="1" lang="en-US" altLang="zh-CN" dirty="0" err="1" smtClean="0">
                <a:latin typeface="Times New Roman" pitchFamily="18" charset="0"/>
              </a:rPr>
              <a:t>fc</a:t>
            </a:r>
            <a:endParaRPr kumimoji="1" lang="en-US" altLang="zh-CN" dirty="0" smtClean="0">
              <a:latin typeface="Times New Roman" pitchFamily="18" charset="0"/>
            </a:endParaRPr>
          </a:p>
          <a:p>
            <a:r>
              <a:rPr kumimoji="1" lang="zh-CN" altLang="en-US" dirty="0" smtClean="0">
                <a:latin typeface="Times New Roman" pitchFamily="18" charset="0"/>
              </a:rPr>
              <a:t>参照系：船，物体：风</a:t>
            </a:r>
          </a:p>
          <a:p>
            <a:endParaRPr lang="zh-CN" altLang="en-US" dirty="0"/>
          </a:p>
        </p:txBody>
      </p:sp>
      <p:sp>
        <p:nvSpPr>
          <p:cNvPr id="5" name="灯片编号占位符 4"/>
          <p:cNvSpPr>
            <a:spLocks noGrp="1"/>
          </p:cNvSpPr>
          <p:nvPr>
            <p:ph type="sldNum" sz="quarter" idx="16"/>
          </p:nvPr>
        </p:nvSpPr>
        <p:spPr/>
        <p:txBody>
          <a:bodyPr/>
          <a:lstStyle/>
          <a:p>
            <a:pPr>
              <a:defRPr/>
            </a:pPr>
            <a:fld id="{73389C78-C01E-4C93-912B-69D122AD8636}" type="slidenum">
              <a:rPr lang="zh-CN" altLang="en-US" smtClean="0"/>
              <a:pPr>
                <a:defRPr/>
              </a:pPr>
              <a:t>16</a:t>
            </a:fld>
            <a:endParaRPr lang="zh-CN" altLang="en-US"/>
          </a:p>
        </p:txBody>
      </p:sp>
      <p:sp>
        <p:nvSpPr>
          <p:cNvPr id="6"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r>
              <a:rPr lang="en-US" altLang="zh-CN" dirty="0" smtClean="0">
                <a:latin typeface="方正姚体" pitchFamily="2" charset="-122"/>
                <a:ea typeface="方正姚体" pitchFamily="2" charset="-122"/>
              </a:rPr>
              <a:t>—</a:t>
            </a:r>
            <a:r>
              <a:rPr lang="zh-CN" altLang="en-US" dirty="0" smtClean="0">
                <a:latin typeface="方正姚体" pitchFamily="2" charset="-122"/>
                <a:ea typeface="方正姚体" pitchFamily="2" charset="-122"/>
              </a:rPr>
              <a:t>例题</a:t>
            </a:r>
            <a:endParaRPr lang="zh-CN" altLang="en-US" sz="1400" b="1" dirty="0" smtClean="0">
              <a:solidFill>
                <a:schemeClr val="tx2"/>
              </a:solidFill>
              <a:latin typeface="方正姚体" pitchFamily="2" charset="-122"/>
              <a:ea typeface="方正姚体" pitchFamily="2" charset="-122"/>
            </a:endParaRPr>
          </a:p>
        </p:txBody>
      </p:sp>
      <p:sp>
        <p:nvSpPr>
          <p:cNvPr id="7" name="标题 5"/>
          <p:cNvSpPr>
            <a:spLocks noGrp="1"/>
          </p:cNvSpPr>
          <p:nvPr>
            <p:ph type="title"/>
          </p:nvPr>
        </p:nvSpPr>
        <p:spPr>
          <a:xfrm>
            <a:off x="0" y="-71462"/>
            <a:ext cx="9144000" cy="785818"/>
          </a:xfrm>
        </p:spPr>
        <p:txBody>
          <a:bodyPr/>
          <a:lstStyle/>
          <a:p>
            <a:pPr eaLnBrk="1" hangingPunct="1"/>
            <a:r>
              <a:rPr kumimoji="1" lang="zh-CN" altLang="en-US" sz="2600" b="1" dirty="0" smtClean="0"/>
              <a:t>例</a:t>
            </a:r>
            <a:r>
              <a:rPr kumimoji="1" lang="en-US" altLang="zh-CN" sz="2600" b="1" dirty="0" smtClean="0"/>
              <a:t>1</a:t>
            </a:r>
            <a:r>
              <a:rPr kumimoji="1" lang="zh-CN" altLang="en-US" sz="2600" b="1" dirty="0" smtClean="0"/>
              <a:t>、烟</a:t>
            </a:r>
            <a:r>
              <a:rPr kumimoji="1" lang="en-US" altLang="zh-CN" sz="2600" b="1" dirty="0" smtClean="0"/>
              <a:t>-</a:t>
            </a:r>
            <a:r>
              <a:rPr kumimoji="1" lang="zh-CN" altLang="en-US" sz="2600" b="1" dirty="0" smtClean="0"/>
              <a:t>轮船</a:t>
            </a:r>
            <a:r>
              <a:rPr kumimoji="1" lang="en-US" altLang="zh-CN" sz="2600" b="1" dirty="0" smtClean="0"/>
              <a:t>-</a:t>
            </a:r>
            <a:r>
              <a:rPr kumimoji="1" lang="zh-CN" altLang="en-US" sz="2600" b="1" dirty="0" smtClean="0"/>
              <a:t>小河</a:t>
            </a:r>
          </a:p>
        </p:txBody>
      </p:sp>
      <p:cxnSp>
        <p:nvCxnSpPr>
          <p:cNvPr id="8" name="直接连接符 7"/>
          <p:cNvCxnSpPr/>
          <p:nvPr/>
        </p:nvCxnSpPr>
        <p:spPr>
          <a:xfrm>
            <a:off x="500063" y="857232"/>
            <a:ext cx="8215341"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4273550" y="1001727"/>
            <a:ext cx="4705350" cy="4498975"/>
            <a:chOff x="4273550" y="457200"/>
            <a:chExt cx="4705350" cy="4498975"/>
          </a:xfrm>
        </p:grpSpPr>
        <p:grpSp>
          <p:nvGrpSpPr>
            <p:cNvPr id="18" name="Group 52"/>
            <p:cNvGrpSpPr>
              <a:grpSpLocks/>
            </p:cNvGrpSpPr>
            <p:nvPr/>
          </p:nvGrpSpPr>
          <p:grpSpPr bwMode="auto">
            <a:xfrm>
              <a:off x="4273550" y="1212850"/>
              <a:ext cx="3352800" cy="1905000"/>
              <a:chOff x="2304" y="816"/>
              <a:chExt cx="2112" cy="1200"/>
            </a:xfrm>
          </p:grpSpPr>
          <p:sp>
            <p:nvSpPr>
              <p:cNvPr id="19" name="Line 9"/>
              <p:cNvSpPr>
                <a:spLocks noChangeShapeType="1"/>
              </p:cNvSpPr>
              <p:nvPr/>
            </p:nvSpPr>
            <p:spPr bwMode="auto">
              <a:xfrm rot="3452041">
                <a:off x="2760" y="360"/>
                <a:ext cx="1200" cy="2112"/>
              </a:xfrm>
              <a:prstGeom prst="line">
                <a:avLst/>
              </a:prstGeom>
              <a:noFill/>
              <a:ln w="57150">
                <a:solidFill>
                  <a:schemeClr val="tx1"/>
                </a:solidFill>
                <a:round/>
                <a:headEnd/>
                <a:tailEnd type="triangle" w="med" len="med"/>
              </a:ln>
            </p:spPr>
            <p:txBody>
              <a:bodyPr wrap="none" anchor="ctr"/>
              <a:lstStyle/>
              <a:p>
                <a:endParaRPr lang="zh-CN" altLang="en-US"/>
              </a:p>
            </p:txBody>
          </p:sp>
          <p:graphicFrame>
            <p:nvGraphicFramePr>
              <p:cNvPr id="20" name="Object 51"/>
              <p:cNvGraphicFramePr>
                <a:graphicFrameLocks noChangeAspect="1"/>
              </p:cNvGraphicFramePr>
              <p:nvPr/>
            </p:nvGraphicFramePr>
            <p:xfrm>
              <a:off x="2832" y="1344"/>
              <a:ext cx="429" cy="412"/>
            </p:xfrm>
            <a:graphic>
              <a:graphicData uri="http://schemas.openxmlformats.org/presentationml/2006/ole">
                <p:oleObj spid="_x0000_s339973" name="公式" r:id="rId3" imgW="228600" imgH="241200" progId="Equation.3">
                  <p:embed/>
                </p:oleObj>
              </a:graphicData>
            </a:graphic>
          </p:graphicFrame>
        </p:grpSp>
        <p:sp>
          <p:nvSpPr>
            <p:cNvPr id="23" name="Text Box 68"/>
            <p:cNvSpPr txBox="1">
              <a:spLocks noChangeArrowheads="1"/>
            </p:cNvSpPr>
            <p:nvPr/>
          </p:nvSpPr>
          <p:spPr bwMode="auto">
            <a:xfrm rot="3516245">
              <a:off x="8029575" y="2779713"/>
              <a:ext cx="1379538" cy="519112"/>
            </a:xfrm>
            <a:prstGeom prst="rect">
              <a:avLst/>
            </a:prstGeom>
            <a:noFill/>
            <a:ln w="25400" algn="ctr">
              <a:noFill/>
              <a:miter lim="800000"/>
              <a:headEnd/>
              <a:tailEnd/>
            </a:ln>
          </p:spPr>
          <p:txBody>
            <a:bodyPr wrap="none" lIns="92075" tIns="46038" rIns="92075" bIns="46038">
              <a:spAutoFit/>
            </a:bodyPr>
            <a:lstStyle/>
            <a:p>
              <a:pPr marL="342900" indent="-342900" algn="l" defTabSz="762000">
                <a:spcBef>
                  <a:spcPct val="20000"/>
                </a:spcBef>
              </a:pPr>
              <a:r>
                <a:rPr kumimoji="1" lang="en-US" altLang="zh-CN" sz="2800">
                  <a:solidFill>
                    <a:srgbClr val="0033CC"/>
                  </a:solidFill>
                  <a:latin typeface="Times New Roman" pitchFamily="18" charset="0"/>
                </a:rPr>
                <a:t>20 km/h</a:t>
              </a:r>
            </a:p>
          </p:txBody>
        </p:sp>
        <p:grpSp>
          <p:nvGrpSpPr>
            <p:cNvPr id="27" name="组合 26"/>
            <p:cNvGrpSpPr/>
            <p:nvPr/>
          </p:nvGrpSpPr>
          <p:grpSpPr>
            <a:xfrm>
              <a:off x="5035550" y="457200"/>
              <a:ext cx="3727450" cy="4498975"/>
              <a:chOff x="5035550" y="457200"/>
              <a:chExt cx="3727450" cy="4498975"/>
            </a:xfrm>
          </p:grpSpPr>
          <p:grpSp>
            <p:nvGrpSpPr>
              <p:cNvPr id="9" name="Group 48"/>
              <p:cNvGrpSpPr>
                <a:grpSpLocks/>
              </p:cNvGrpSpPr>
              <p:nvPr/>
            </p:nvGrpSpPr>
            <p:grpSpPr bwMode="auto">
              <a:xfrm>
                <a:off x="5035550" y="3810000"/>
                <a:ext cx="1828800" cy="685800"/>
                <a:chOff x="3552" y="3312"/>
                <a:chExt cx="1152" cy="432"/>
              </a:xfrm>
            </p:grpSpPr>
            <p:sp>
              <p:nvSpPr>
                <p:cNvPr id="10" name="Freeform 7"/>
                <p:cNvSpPr>
                  <a:spLocks/>
                </p:cNvSpPr>
                <p:nvPr/>
              </p:nvSpPr>
              <p:spPr bwMode="auto">
                <a:xfrm>
                  <a:off x="3552" y="3312"/>
                  <a:ext cx="1152" cy="1"/>
                </a:xfrm>
                <a:custGeom>
                  <a:avLst/>
                  <a:gdLst>
                    <a:gd name="T0" fmla="*/ 1152 w 1152"/>
                    <a:gd name="T1" fmla="*/ 0 h 1"/>
                    <a:gd name="T2" fmla="*/ 0 w 1152"/>
                    <a:gd name="T3" fmla="*/ 1 h 1"/>
                    <a:gd name="T4" fmla="*/ 0 60000 65536"/>
                    <a:gd name="T5" fmla="*/ 0 60000 65536"/>
                    <a:gd name="T6" fmla="*/ 0 w 1152"/>
                    <a:gd name="T7" fmla="*/ 0 h 1"/>
                    <a:gd name="T8" fmla="*/ 1152 w 1152"/>
                    <a:gd name="T9" fmla="*/ 1 h 1"/>
                  </a:gdLst>
                  <a:ahLst/>
                  <a:cxnLst>
                    <a:cxn ang="T4">
                      <a:pos x="T0" y="T1"/>
                    </a:cxn>
                    <a:cxn ang="T5">
                      <a:pos x="T2" y="T3"/>
                    </a:cxn>
                  </a:cxnLst>
                  <a:rect l="T6" t="T7" r="T8" b="T9"/>
                  <a:pathLst>
                    <a:path w="1152" h="1">
                      <a:moveTo>
                        <a:pt x="1152" y="0"/>
                      </a:moveTo>
                      <a:lnTo>
                        <a:pt x="0" y="1"/>
                      </a:lnTo>
                    </a:path>
                  </a:pathLst>
                </a:custGeom>
                <a:noFill/>
                <a:ln w="57150">
                  <a:solidFill>
                    <a:srgbClr val="0033CC"/>
                  </a:solidFill>
                  <a:round/>
                  <a:headEnd/>
                  <a:tailEnd type="triangle" w="med" len="med"/>
                </a:ln>
              </p:spPr>
              <p:txBody>
                <a:bodyPr wrap="none" anchor="ctr"/>
                <a:lstStyle/>
                <a:p>
                  <a:endParaRPr lang="zh-CN" altLang="en-US"/>
                </a:p>
              </p:txBody>
            </p:sp>
            <p:graphicFrame>
              <p:nvGraphicFramePr>
                <p:cNvPr id="11" name="Object 42"/>
                <p:cNvGraphicFramePr>
                  <a:graphicFrameLocks noChangeAspect="1"/>
                </p:cNvGraphicFramePr>
                <p:nvPr/>
              </p:nvGraphicFramePr>
              <p:xfrm>
                <a:off x="3899" y="3312"/>
                <a:ext cx="422" cy="432"/>
              </p:xfrm>
              <a:graphic>
                <a:graphicData uri="http://schemas.openxmlformats.org/presentationml/2006/ole">
                  <p:oleObj spid="_x0000_s339970" name="公式" r:id="rId4" imgW="228600" imgH="241200" progId="Equation.3">
                    <p:embed/>
                  </p:oleObj>
                </a:graphicData>
              </a:graphic>
            </p:graphicFrame>
          </p:grpSp>
          <p:grpSp>
            <p:nvGrpSpPr>
              <p:cNvPr id="12" name="Group 46"/>
              <p:cNvGrpSpPr>
                <a:grpSpLocks/>
              </p:cNvGrpSpPr>
              <p:nvPr/>
            </p:nvGrpSpPr>
            <p:grpSpPr bwMode="auto">
              <a:xfrm>
                <a:off x="6858000" y="457200"/>
                <a:ext cx="1905000" cy="3352800"/>
                <a:chOff x="4320" y="288"/>
                <a:chExt cx="1200" cy="2112"/>
              </a:xfrm>
            </p:grpSpPr>
            <p:sp>
              <p:nvSpPr>
                <p:cNvPr id="13" name="Line 8"/>
                <p:cNvSpPr>
                  <a:spLocks noChangeShapeType="1"/>
                </p:cNvSpPr>
                <p:nvPr/>
              </p:nvSpPr>
              <p:spPr bwMode="auto">
                <a:xfrm rot="10800000">
                  <a:off x="4320" y="288"/>
                  <a:ext cx="1200" cy="2112"/>
                </a:xfrm>
                <a:prstGeom prst="line">
                  <a:avLst/>
                </a:prstGeom>
                <a:noFill/>
                <a:ln w="57150">
                  <a:solidFill>
                    <a:srgbClr val="0033CC"/>
                  </a:solidFill>
                  <a:round/>
                  <a:headEnd/>
                  <a:tailEnd type="triangle" w="med" len="med"/>
                </a:ln>
              </p:spPr>
              <p:txBody>
                <a:bodyPr wrap="none" anchor="ctr"/>
                <a:lstStyle/>
                <a:p>
                  <a:endParaRPr lang="zh-CN" altLang="en-US"/>
                </a:p>
              </p:txBody>
            </p:sp>
            <p:graphicFrame>
              <p:nvGraphicFramePr>
                <p:cNvPr id="14" name="Object 45"/>
                <p:cNvGraphicFramePr>
                  <a:graphicFrameLocks noChangeAspect="1"/>
                </p:cNvGraphicFramePr>
                <p:nvPr/>
              </p:nvGraphicFramePr>
              <p:xfrm>
                <a:off x="4944" y="1152"/>
                <a:ext cx="398" cy="412"/>
              </p:xfrm>
              <a:graphic>
                <a:graphicData uri="http://schemas.openxmlformats.org/presentationml/2006/ole">
                  <p:oleObj spid="_x0000_s339971" name="Equation" r:id="rId5" imgW="215640" imgH="228600" progId="Equation.DSMT4">
                    <p:embed/>
                  </p:oleObj>
                </a:graphicData>
              </a:graphic>
            </p:graphicFrame>
          </p:grpSp>
          <p:grpSp>
            <p:nvGrpSpPr>
              <p:cNvPr id="15" name="Group 50"/>
              <p:cNvGrpSpPr>
                <a:grpSpLocks/>
              </p:cNvGrpSpPr>
              <p:nvPr/>
            </p:nvGrpSpPr>
            <p:grpSpPr bwMode="auto">
              <a:xfrm>
                <a:off x="6858000" y="457200"/>
                <a:ext cx="609600" cy="3352800"/>
                <a:chOff x="5088" y="2064"/>
                <a:chExt cx="384" cy="2112"/>
              </a:xfrm>
            </p:grpSpPr>
            <p:sp>
              <p:nvSpPr>
                <p:cNvPr id="16" name="Line 5"/>
                <p:cNvSpPr>
                  <a:spLocks noChangeShapeType="1"/>
                </p:cNvSpPr>
                <p:nvPr/>
              </p:nvSpPr>
              <p:spPr bwMode="auto">
                <a:xfrm flipV="1">
                  <a:off x="5088" y="2064"/>
                  <a:ext cx="0" cy="2112"/>
                </a:xfrm>
                <a:prstGeom prst="line">
                  <a:avLst/>
                </a:prstGeom>
                <a:noFill/>
                <a:ln w="57150">
                  <a:solidFill>
                    <a:srgbClr val="000000"/>
                  </a:solidFill>
                  <a:round/>
                  <a:headEnd/>
                  <a:tailEnd type="triangle" w="med" len="med"/>
                </a:ln>
              </p:spPr>
              <p:txBody>
                <a:bodyPr wrap="none" anchor="ctr"/>
                <a:lstStyle/>
                <a:p>
                  <a:endParaRPr lang="zh-CN" altLang="en-US"/>
                </a:p>
              </p:txBody>
            </p:sp>
            <p:graphicFrame>
              <p:nvGraphicFramePr>
                <p:cNvPr id="17" name="Object 49"/>
                <p:cNvGraphicFramePr>
                  <a:graphicFrameLocks noChangeAspect="1"/>
                </p:cNvGraphicFramePr>
                <p:nvPr/>
              </p:nvGraphicFramePr>
              <p:xfrm>
                <a:off x="5088" y="3168"/>
                <a:ext cx="384" cy="414"/>
              </p:xfrm>
              <a:graphic>
                <a:graphicData uri="http://schemas.openxmlformats.org/presentationml/2006/ole">
                  <p:oleObj spid="_x0000_s339972" name="Equation" r:id="rId6" imgW="228600" imgH="228600" progId="Equation.DSMT4">
                    <p:embed/>
                  </p:oleObj>
                </a:graphicData>
              </a:graphic>
            </p:graphicFrame>
          </p:grpSp>
          <p:sp>
            <p:nvSpPr>
              <p:cNvPr id="21" name="Text Box 66"/>
              <p:cNvSpPr txBox="1">
                <a:spLocks noChangeArrowheads="1"/>
              </p:cNvSpPr>
              <p:nvPr/>
            </p:nvSpPr>
            <p:spPr bwMode="auto">
              <a:xfrm>
                <a:off x="7308850" y="4437063"/>
                <a:ext cx="1379538" cy="519112"/>
              </a:xfrm>
              <a:prstGeom prst="rect">
                <a:avLst/>
              </a:prstGeom>
              <a:noFill/>
              <a:ln w="25400" algn="ctr">
                <a:noFill/>
                <a:miter lim="800000"/>
                <a:headEnd/>
                <a:tailEnd/>
              </a:ln>
            </p:spPr>
            <p:txBody>
              <a:bodyPr wrap="none" lIns="92075" tIns="46038" rIns="92075" bIns="46038">
                <a:spAutoFit/>
              </a:bodyPr>
              <a:lstStyle/>
              <a:p>
                <a:pPr marL="342900" indent="-342900" algn="l" defTabSz="762000">
                  <a:spcBef>
                    <a:spcPct val="20000"/>
                  </a:spcBef>
                </a:pPr>
                <a:r>
                  <a:rPr kumimoji="1" lang="en-US" altLang="zh-CN" sz="2800">
                    <a:latin typeface="Times New Roman" pitchFamily="18" charset="0"/>
                  </a:rPr>
                  <a:t>10 km/h</a:t>
                </a:r>
              </a:p>
            </p:txBody>
          </p:sp>
          <p:sp>
            <p:nvSpPr>
              <p:cNvPr id="22" name="Text Box 67"/>
              <p:cNvSpPr txBox="1">
                <a:spLocks noChangeArrowheads="1"/>
              </p:cNvSpPr>
              <p:nvPr/>
            </p:nvSpPr>
            <p:spPr bwMode="auto">
              <a:xfrm>
                <a:off x="5292725" y="4437063"/>
                <a:ext cx="1379538" cy="519112"/>
              </a:xfrm>
              <a:prstGeom prst="rect">
                <a:avLst/>
              </a:prstGeom>
              <a:noFill/>
              <a:ln w="25400" algn="ctr">
                <a:noFill/>
                <a:miter lim="800000"/>
                <a:headEnd/>
                <a:tailEnd/>
              </a:ln>
            </p:spPr>
            <p:txBody>
              <a:bodyPr wrap="none" lIns="92075" tIns="46038" rIns="92075" bIns="46038">
                <a:spAutoFit/>
              </a:bodyPr>
              <a:lstStyle/>
              <a:p>
                <a:pPr marL="342900" indent="-342900" algn="l" defTabSz="762000">
                  <a:spcBef>
                    <a:spcPct val="20000"/>
                  </a:spcBef>
                </a:pPr>
                <a:r>
                  <a:rPr kumimoji="1" lang="en-US" altLang="zh-CN" sz="2800" dirty="0">
                    <a:latin typeface="Times New Roman" pitchFamily="18" charset="0"/>
                  </a:rPr>
                  <a:t>10 km/h</a:t>
                </a:r>
              </a:p>
            </p:txBody>
          </p:sp>
          <p:grpSp>
            <p:nvGrpSpPr>
              <p:cNvPr id="24" name="Group 47"/>
              <p:cNvGrpSpPr>
                <a:grpSpLocks/>
              </p:cNvGrpSpPr>
              <p:nvPr/>
            </p:nvGrpSpPr>
            <p:grpSpPr bwMode="auto">
              <a:xfrm>
                <a:off x="6858000" y="3813175"/>
                <a:ext cx="1905000" cy="725488"/>
                <a:chOff x="4320" y="2402"/>
                <a:chExt cx="1200" cy="457"/>
              </a:xfrm>
            </p:grpSpPr>
            <p:sp>
              <p:nvSpPr>
                <p:cNvPr id="25" name="Line 6"/>
                <p:cNvSpPr>
                  <a:spLocks noChangeShapeType="1"/>
                </p:cNvSpPr>
                <p:nvPr/>
              </p:nvSpPr>
              <p:spPr bwMode="auto">
                <a:xfrm>
                  <a:off x="4320" y="2402"/>
                  <a:ext cx="1200" cy="0"/>
                </a:xfrm>
                <a:prstGeom prst="line">
                  <a:avLst/>
                </a:prstGeom>
                <a:noFill/>
                <a:ln w="57150">
                  <a:solidFill>
                    <a:srgbClr val="0033CC"/>
                  </a:solidFill>
                  <a:round/>
                  <a:headEnd/>
                  <a:tailEnd type="triangle" w="med" len="med"/>
                </a:ln>
              </p:spPr>
              <p:txBody>
                <a:bodyPr wrap="none" anchor="ctr"/>
                <a:lstStyle/>
                <a:p>
                  <a:endParaRPr lang="zh-CN" altLang="en-US"/>
                </a:p>
              </p:txBody>
            </p:sp>
            <p:graphicFrame>
              <p:nvGraphicFramePr>
                <p:cNvPr id="26" name="Object 39"/>
                <p:cNvGraphicFramePr>
                  <a:graphicFrameLocks noChangeAspect="1"/>
                </p:cNvGraphicFramePr>
                <p:nvPr/>
              </p:nvGraphicFramePr>
              <p:xfrm>
                <a:off x="4656" y="2448"/>
                <a:ext cx="426" cy="411"/>
              </p:xfrm>
              <a:graphic>
                <a:graphicData uri="http://schemas.openxmlformats.org/presentationml/2006/ole">
                  <p:oleObj spid="_x0000_s339974" name="公式" r:id="rId7" imgW="228600" imgH="228600" progId="Equation.3">
                    <p:embed/>
                  </p:oleObj>
                </a:graphicData>
              </a:graphic>
            </p:graphicFrame>
          </p:grpSp>
        </p:grpSp>
      </p:grpSp>
      <p:graphicFrame>
        <p:nvGraphicFramePr>
          <p:cNvPr id="29" name="Object 24"/>
          <p:cNvGraphicFramePr>
            <a:graphicFrameLocks noChangeAspect="1"/>
          </p:cNvGraphicFramePr>
          <p:nvPr/>
        </p:nvGraphicFramePr>
        <p:xfrm>
          <a:off x="642910" y="2143116"/>
          <a:ext cx="2949575" cy="698500"/>
        </p:xfrm>
        <a:graphic>
          <a:graphicData uri="http://schemas.openxmlformats.org/presentationml/2006/ole">
            <p:oleObj spid="_x0000_s339975" name="Equation" r:id="rId8" imgW="927000" imgH="241200" progId="Equation.DSMT4">
              <p:embed/>
            </p:oleObj>
          </a:graphicData>
        </a:graphic>
      </p:graphicFrame>
      <p:sp>
        <p:nvSpPr>
          <p:cNvPr id="30" name="Text Box 20"/>
          <p:cNvSpPr txBox="1">
            <a:spLocks noChangeArrowheads="1"/>
          </p:cNvSpPr>
          <p:nvPr/>
        </p:nvSpPr>
        <p:spPr bwMode="auto">
          <a:xfrm>
            <a:off x="250825" y="5207017"/>
            <a:ext cx="4114800" cy="579437"/>
          </a:xfrm>
          <a:prstGeom prst="rect">
            <a:avLst/>
          </a:prstGeom>
          <a:noFill/>
          <a:ln w="9525">
            <a:noFill/>
            <a:miter lim="800000"/>
            <a:headEnd/>
            <a:tailEnd/>
          </a:ln>
        </p:spPr>
        <p:txBody>
          <a:bodyPr>
            <a:spAutoFit/>
          </a:bodyPr>
          <a:lstStyle/>
          <a:p>
            <a:pPr algn="l" eaLnBrk="1" hangingPunct="1">
              <a:spcBef>
                <a:spcPct val="50000"/>
              </a:spcBef>
            </a:pPr>
            <a:r>
              <a:rPr kumimoji="1" lang="zh-CN" altLang="en-US" sz="3200" b="1" dirty="0">
                <a:latin typeface="Times New Roman" pitchFamily="18" charset="0"/>
                <a:ea typeface="楷体_GB2312" pitchFamily="49" charset="-122"/>
              </a:rPr>
              <a:t>方向为南偏西</a:t>
            </a:r>
            <a:r>
              <a:rPr kumimoji="1" lang="en-US" altLang="zh-CN" sz="3200" b="1" dirty="0">
                <a:latin typeface="Times New Roman" pitchFamily="18" charset="0"/>
                <a:ea typeface="楷体_GB2312" pitchFamily="49" charset="-122"/>
              </a:rPr>
              <a:t>30</a:t>
            </a:r>
            <a:r>
              <a:rPr kumimoji="1" lang="en-US" altLang="zh-CN" sz="3200" b="1" baseline="30000" dirty="0">
                <a:latin typeface="Times New Roman" pitchFamily="18" charset="0"/>
                <a:ea typeface="楷体_GB2312" pitchFamily="49" charset="-122"/>
              </a:rPr>
              <a:t>o</a:t>
            </a:r>
            <a:r>
              <a:rPr kumimoji="1" lang="zh-CN" altLang="en-US" sz="3200" b="1" dirty="0">
                <a:latin typeface="Times New Roman" pitchFamily="18" charset="0"/>
                <a:ea typeface="楷体_GB2312" pitchFamily="49" charset="-122"/>
              </a:rPr>
              <a:t>。</a:t>
            </a:r>
          </a:p>
        </p:txBody>
      </p:sp>
      <p:graphicFrame>
        <p:nvGraphicFramePr>
          <p:cNvPr id="31" name="Object 27"/>
          <p:cNvGraphicFramePr>
            <a:graphicFrameLocks noChangeAspect="1"/>
          </p:cNvGraphicFramePr>
          <p:nvPr/>
        </p:nvGraphicFramePr>
        <p:xfrm>
          <a:off x="1000100" y="3335354"/>
          <a:ext cx="2309812" cy="654050"/>
        </p:xfrm>
        <a:graphic>
          <a:graphicData uri="http://schemas.openxmlformats.org/presentationml/2006/ole">
            <p:oleObj spid="_x0000_s339976" name="Equation" r:id="rId9" imgW="812520" imgH="241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lt">
                                    <p:tmPct val="100000"/>
                                  </p:iterate>
                                  <p:childTnLst>
                                    <p:set>
                                      <p:cBhvr>
                                        <p:cTn id="16" dur="1" fill="hold">
                                          <p:stCondLst>
                                            <p:cond delay="0"/>
                                          </p:stCondLst>
                                        </p:cTn>
                                        <p:tgtEl>
                                          <p:spTgt spid="30"/>
                                        </p:tgtEl>
                                        <p:attrNameLst>
                                          <p:attrName>style.visibility</p:attrName>
                                        </p:attrNameLst>
                                      </p:cBhvr>
                                      <p:to>
                                        <p:strVal val="visible"/>
                                      </p:to>
                                    </p:set>
                                    <p:animEffect transition="in" filter="wipe(left)">
                                      <p:cBhvr>
                                        <p:cTn id="17" dur="75"/>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0" y="-24"/>
            <a:ext cx="9144000" cy="928694"/>
          </a:xfrm>
        </p:spPr>
        <p:txBody>
          <a:bodyPr/>
          <a:lstStyle/>
          <a:p>
            <a:pPr algn="just" eaLnBrk="1" hangingPunct="1"/>
            <a:r>
              <a:rPr kumimoji="1" lang="zh-CN" altLang="en-US" sz="2400" b="1" dirty="0" smtClean="0"/>
              <a:t>例</a:t>
            </a:r>
            <a:r>
              <a:rPr kumimoji="1" lang="en-US" altLang="zh-CN" sz="2400" b="1" dirty="0" smtClean="0"/>
              <a:t>2</a:t>
            </a:r>
            <a:r>
              <a:rPr kumimoji="1" lang="zh-CN" altLang="en-US" sz="2400" b="1" dirty="0" smtClean="0"/>
              <a:t>：一船逆水而上，在 </a:t>
            </a:r>
            <a:r>
              <a:rPr kumimoji="1" lang="en-US" altLang="zh-CN" sz="2400" b="1" i="1" dirty="0" smtClean="0"/>
              <a:t>t</a:t>
            </a:r>
            <a:r>
              <a:rPr kumimoji="1" lang="en-US" altLang="zh-CN" sz="2400" b="1" i="1" baseline="-25000" dirty="0" smtClean="0"/>
              <a:t>o</a:t>
            </a:r>
            <a:r>
              <a:rPr kumimoji="1" lang="zh-CN" altLang="en-US" sz="2400" b="1" dirty="0" smtClean="0"/>
              <a:t>时刻丢下一木材； </a:t>
            </a:r>
            <a:r>
              <a:rPr kumimoji="1" lang="en-US" altLang="zh-CN" sz="2400" b="1" i="1" dirty="0" smtClean="0"/>
              <a:t>t</a:t>
            </a:r>
            <a:r>
              <a:rPr kumimoji="1" lang="en-US" altLang="zh-CN" sz="2400" b="1" i="1" baseline="-25000" dirty="0" smtClean="0"/>
              <a:t>1</a:t>
            </a:r>
            <a:r>
              <a:rPr kumimoji="1" lang="zh-CN" altLang="en-US" sz="2400" b="1" dirty="0" smtClean="0"/>
              <a:t>时刻该船发现丢了木材，于是调转船头去追赶失去的木材。问用多少时间追上木材？</a:t>
            </a:r>
            <a:endParaRPr kumimoji="1" lang="zh-CN" altLang="en-US" sz="2400" b="1" dirty="0"/>
          </a:p>
        </p:txBody>
      </p:sp>
      <p:sp>
        <p:nvSpPr>
          <p:cNvPr id="7" name="文本占位符 6"/>
          <p:cNvSpPr>
            <a:spLocks noGrp="1"/>
          </p:cNvSpPr>
          <p:nvPr>
            <p:ph type="body" idx="13"/>
          </p:nvPr>
        </p:nvSpPr>
        <p:spPr>
          <a:xfrm>
            <a:off x="71406" y="1142984"/>
            <a:ext cx="6929486" cy="1071570"/>
          </a:xfrm>
        </p:spPr>
        <p:txBody>
          <a:bodyPr>
            <a:normAutofit/>
          </a:bodyPr>
          <a:lstStyle/>
          <a:p>
            <a:pPr eaLnBrk="1" hangingPunct="1"/>
            <a:r>
              <a:rPr kumimoji="1" lang="zh-CN" altLang="en-US" dirty="0" smtClean="0">
                <a:latin typeface="Times New Roman" pitchFamily="18" charset="0"/>
              </a:rPr>
              <a:t>解：在相对于地的</a:t>
            </a:r>
            <a:r>
              <a:rPr kumimoji="1" lang="en-US" altLang="zh-CN" dirty="0" smtClean="0">
                <a:latin typeface="Times New Roman" pitchFamily="18" charset="0"/>
              </a:rPr>
              <a:t>S</a:t>
            </a:r>
            <a:r>
              <a:rPr kumimoji="1" lang="zh-CN" altLang="en-US" dirty="0" smtClean="0">
                <a:latin typeface="Times New Roman" pitchFamily="18" charset="0"/>
              </a:rPr>
              <a:t>参照系，</a:t>
            </a:r>
            <a:r>
              <a:rPr kumimoji="1" lang="zh-CN" altLang="en-US" sz="2000" dirty="0" smtClean="0">
                <a:latin typeface="Times New Roman" pitchFamily="18" charset="0"/>
              </a:rPr>
              <a:t> </a:t>
            </a:r>
            <a:r>
              <a:rPr kumimoji="1" lang="zh-CN" altLang="en-US" dirty="0" smtClean="0">
                <a:latin typeface="Times New Roman" pitchFamily="18" charset="0"/>
              </a:rPr>
              <a:t>设 </a:t>
            </a:r>
            <a:r>
              <a:rPr kumimoji="1" lang="en-US" altLang="zh-CN" sz="2800" i="1" dirty="0" smtClean="0">
                <a:latin typeface="Times New Roman" pitchFamily="18" charset="0"/>
              </a:rPr>
              <a:t>t</a:t>
            </a:r>
            <a:r>
              <a:rPr kumimoji="1" lang="en-US" altLang="zh-CN" sz="2800" i="1" baseline="-25000" dirty="0" smtClean="0">
                <a:latin typeface="Times New Roman" pitchFamily="18" charset="0"/>
              </a:rPr>
              <a:t>2 </a:t>
            </a:r>
            <a:r>
              <a:rPr kumimoji="1" lang="zh-CN" altLang="en-US" dirty="0" smtClean="0">
                <a:latin typeface="Times New Roman" pitchFamily="18" charset="0"/>
              </a:rPr>
              <a:t>时刻追上木材。</a:t>
            </a:r>
          </a:p>
          <a:p>
            <a:pPr eaLnBrk="1" hangingPunct="1"/>
            <a:r>
              <a:rPr kumimoji="1" lang="zh-CN" altLang="en-US" dirty="0" smtClean="0">
                <a:latin typeface="Times New Roman" pitchFamily="18" charset="0"/>
              </a:rPr>
              <a:t>用         </a:t>
            </a:r>
            <a:r>
              <a:rPr kumimoji="1" lang="en-US" altLang="zh-CN" dirty="0" smtClean="0">
                <a:latin typeface="Times New Roman" pitchFamily="18" charset="0"/>
              </a:rPr>
              <a:t>      </a:t>
            </a:r>
            <a:r>
              <a:rPr kumimoji="1" lang="zh-CN" altLang="en-US" dirty="0" smtClean="0">
                <a:latin typeface="Times New Roman" pitchFamily="18" charset="0"/>
              </a:rPr>
              <a:t>表示船对水的速度</a:t>
            </a:r>
            <a:endParaRPr kumimoji="1" lang="zh-CN" altLang="en-US" dirty="0">
              <a:latin typeface="Times New Roman" pitchFamily="18" charset="0"/>
            </a:endParaRPr>
          </a:p>
        </p:txBody>
      </p:sp>
      <p:sp>
        <p:nvSpPr>
          <p:cNvPr id="5" name="灯片编号占位符 4"/>
          <p:cNvSpPr>
            <a:spLocks noGrp="1"/>
          </p:cNvSpPr>
          <p:nvPr>
            <p:ph type="sldNum" sz="quarter" idx="16"/>
          </p:nvPr>
        </p:nvSpPr>
        <p:spPr/>
        <p:txBody>
          <a:bodyPr/>
          <a:lstStyle/>
          <a:p>
            <a:pPr>
              <a:defRPr/>
            </a:pPr>
            <a:fld id="{E4B51934-62EF-44B6-8E4F-653C93A3D485}" type="slidenum">
              <a:rPr lang="zh-CN" altLang="en-US" smtClean="0"/>
              <a:pPr>
                <a:defRPr/>
              </a:pPr>
              <a:t>17</a:t>
            </a:fld>
            <a:endParaRPr lang="zh-CN" altLang="en-US" dirty="0"/>
          </a:p>
        </p:txBody>
      </p:sp>
      <p:cxnSp>
        <p:nvCxnSpPr>
          <p:cNvPr id="10" name="直接连接符 9"/>
          <p:cNvCxnSpPr/>
          <p:nvPr/>
        </p:nvCxnSpPr>
        <p:spPr>
          <a:xfrm>
            <a:off x="500063" y="1000108"/>
            <a:ext cx="8215341"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47" name="Object 5"/>
          <p:cNvGraphicFramePr>
            <a:graphicFrameLocks noChangeAspect="1"/>
          </p:cNvGraphicFramePr>
          <p:nvPr/>
        </p:nvGraphicFramePr>
        <p:xfrm>
          <a:off x="678794" y="1500174"/>
          <a:ext cx="922966" cy="614362"/>
        </p:xfrm>
        <a:graphic>
          <a:graphicData uri="http://schemas.openxmlformats.org/presentationml/2006/ole">
            <p:oleObj spid="_x0000_s341004" name="Equation" r:id="rId3" imgW="368280" imgH="228600" progId="Equation.DSMT4">
              <p:embed/>
            </p:oleObj>
          </a:graphicData>
        </a:graphic>
      </p:graphicFrame>
      <p:grpSp>
        <p:nvGrpSpPr>
          <p:cNvPr id="49" name="Group 85"/>
          <p:cNvGrpSpPr>
            <a:grpSpLocks/>
          </p:cNvGrpSpPr>
          <p:nvPr/>
        </p:nvGrpSpPr>
        <p:grpSpPr bwMode="auto">
          <a:xfrm>
            <a:off x="71406" y="2143120"/>
            <a:ext cx="4752975" cy="969965"/>
            <a:chOff x="249" y="1223"/>
            <a:chExt cx="2994" cy="611"/>
          </a:xfrm>
        </p:grpSpPr>
        <p:graphicFrame>
          <p:nvGraphicFramePr>
            <p:cNvPr id="50" name="Object 7"/>
            <p:cNvGraphicFramePr>
              <a:graphicFrameLocks noChangeAspect="1"/>
            </p:cNvGraphicFramePr>
            <p:nvPr/>
          </p:nvGraphicFramePr>
          <p:xfrm>
            <a:off x="339" y="1450"/>
            <a:ext cx="1035" cy="384"/>
          </p:xfrm>
          <a:graphic>
            <a:graphicData uri="http://schemas.openxmlformats.org/presentationml/2006/ole">
              <p:oleObj spid="_x0000_s341005" name="Equation" r:id="rId4" imgW="850680" imgH="241200" progId="Equation.DSMT4">
                <p:embed/>
              </p:oleObj>
            </a:graphicData>
          </a:graphic>
        </p:graphicFrame>
        <p:sp>
          <p:nvSpPr>
            <p:cNvPr id="51" name="Text Box 8"/>
            <p:cNvSpPr txBox="1">
              <a:spLocks noChangeArrowheads="1"/>
            </p:cNvSpPr>
            <p:nvPr/>
          </p:nvSpPr>
          <p:spPr bwMode="auto">
            <a:xfrm>
              <a:off x="249" y="1223"/>
              <a:ext cx="2994" cy="291"/>
            </a:xfrm>
            <a:prstGeom prst="rect">
              <a:avLst/>
            </a:prstGeom>
            <a:noFill/>
            <a:ln w="9525">
              <a:noFill/>
              <a:miter lim="800000"/>
              <a:headEnd/>
              <a:tailEnd/>
            </a:ln>
          </p:spPr>
          <p:txBody>
            <a:bodyPr>
              <a:spAutoFit/>
            </a:bodyPr>
            <a:lstStyle/>
            <a:p>
              <a:pPr algn="l" eaLnBrk="1" hangingPunct="1"/>
              <a:r>
                <a:rPr kumimoji="1" lang="zh-CN" altLang="en-US" sz="2400" b="1" dirty="0">
                  <a:latin typeface="Times New Roman" pitchFamily="18" charset="0"/>
                  <a:ea typeface="楷体_GB2312" pitchFamily="49" charset="-122"/>
                </a:rPr>
                <a:t>水和木头对地的速度相同</a:t>
              </a:r>
            </a:p>
          </p:txBody>
        </p:sp>
      </p:grpSp>
      <p:sp>
        <p:nvSpPr>
          <p:cNvPr id="52" name="Text Box 9"/>
          <p:cNvSpPr txBox="1">
            <a:spLocks noChangeArrowheads="1"/>
          </p:cNvSpPr>
          <p:nvPr/>
        </p:nvSpPr>
        <p:spPr bwMode="auto">
          <a:xfrm>
            <a:off x="673873" y="3253087"/>
            <a:ext cx="3826689" cy="461665"/>
          </a:xfrm>
          <a:prstGeom prst="rect">
            <a:avLst/>
          </a:prstGeom>
          <a:noFill/>
          <a:ln w="9525">
            <a:noFill/>
            <a:miter lim="800000"/>
            <a:headEnd/>
            <a:tailEnd/>
          </a:ln>
        </p:spPr>
        <p:txBody>
          <a:bodyPr wrap="none">
            <a:spAutoFit/>
          </a:bodyPr>
          <a:lstStyle/>
          <a:p>
            <a:pPr algn="l" eaLnBrk="1" hangingPunct="1"/>
            <a:r>
              <a:rPr kumimoji="1" lang="zh-CN" altLang="en-US" sz="2400" b="1" dirty="0">
                <a:latin typeface="Times New Roman" pitchFamily="18" charset="0"/>
                <a:ea typeface="楷体_GB2312" pitchFamily="49" charset="-122"/>
              </a:rPr>
              <a:t>在</a:t>
            </a:r>
            <a:r>
              <a:rPr kumimoji="1" lang="en-US" altLang="zh-CN" sz="2400" b="1" i="1" dirty="0">
                <a:latin typeface="Times New Roman" pitchFamily="18" charset="0"/>
                <a:ea typeface="楷体_GB2312" pitchFamily="49" charset="-122"/>
              </a:rPr>
              <a:t>t</a:t>
            </a:r>
            <a:r>
              <a:rPr kumimoji="1" lang="en-US" altLang="zh-CN" sz="2400" b="1" i="1" baseline="-25000" dirty="0">
                <a:latin typeface="Times New Roman" pitchFamily="18" charset="0"/>
                <a:ea typeface="楷体_GB2312" pitchFamily="49" charset="-122"/>
              </a:rPr>
              <a:t>1 </a:t>
            </a:r>
            <a:r>
              <a:rPr kumimoji="1" lang="zh-CN" altLang="en-US" sz="2400" b="1" dirty="0">
                <a:latin typeface="Times New Roman" pitchFamily="18" charset="0"/>
                <a:ea typeface="楷体_GB2312" pitchFamily="49" charset="-122"/>
              </a:rPr>
              <a:t>时刻船与木头的距离：</a:t>
            </a:r>
            <a:endParaRPr kumimoji="1" lang="zh-CN" altLang="en-US" sz="2400" b="1" i="1" baseline="-25000" dirty="0">
              <a:latin typeface="Times New Roman" pitchFamily="18" charset="0"/>
              <a:ea typeface="楷体_GB2312" pitchFamily="49" charset="-122"/>
            </a:endParaRPr>
          </a:p>
        </p:txBody>
      </p:sp>
      <p:sp>
        <p:nvSpPr>
          <p:cNvPr id="53" name="Text Box 10"/>
          <p:cNvSpPr txBox="1">
            <a:spLocks noChangeArrowheads="1"/>
          </p:cNvSpPr>
          <p:nvPr/>
        </p:nvSpPr>
        <p:spPr bwMode="auto">
          <a:xfrm>
            <a:off x="611188" y="5429264"/>
            <a:ext cx="6255239" cy="461665"/>
          </a:xfrm>
          <a:prstGeom prst="rect">
            <a:avLst/>
          </a:prstGeom>
          <a:noFill/>
          <a:ln w="9525">
            <a:noFill/>
            <a:miter lim="800000"/>
            <a:headEnd/>
            <a:tailEnd/>
          </a:ln>
        </p:spPr>
        <p:txBody>
          <a:bodyPr wrap="none">
            <a:spAutoFit/>
          </a:bodyPr>
          <a:lstStyle/>
          <a:p>
            <a:pPr algn="l" eaLnBrk="1" hangingPunct="1"/>
            <a:r>
              <a:rPr kumimoji="1" lang="zh-CN" altLang="en-US" sz="2400" b="1" dirty="0">
                <a:latin typeface="Times New Roman" pitchFamily="18" charset="0"/>
                <a:ea typeface="楷体_GB2312" pitchFamily="49" charset="-122"/>
              </a:rPr>
              <a:t>在</a:t>
            </a:r>
            <a:r>
              <a:rPr kumimoji="1" lang="en-US" altLang="zh-CN" sz="2400" b="1" dirty="0">
                <a:latin typeface="Times New Roman" pitchFamily="18" charset="0"/>
                <a:ea typeface="楷体_GB2312" pitchFamily="49" charset="-122"/>
              </a:rPr>
              <a:t>( </a:t>
            </a:r>
            <a:r>
              <a:rPr kumimoji="1" lang="en-US" altLang="zh-CN" sz="2400" b="1" i="1" dirty="0">
                <a:latin typeface="Times New Roman" pitchFamily="18" charset="0"/>
                <a:ea typeface="楷体_GB2312" pitchFamily="49" charset="-122"/>
              </a:rPr>
              <a:t>t</a:t>
            </a:r>
            <a:r>
              <a:rPr kumimoji="1" lang="en-US" altLang="zh-CN" sz="2400" b="1" i="1" baseline="-25000" dirty="0">
                <a:latin typeface="Times New Roman" pitchFamily="18" charset="0"/>
                <a:ea typeface="楷体_GB2312" pitchFamily="49" charset="-122"/>
              </a:rPr>
              <a:t>2 </a:t>
            </a:r>
            <a:r>
              <a:rPr kumimoji="1" lang="en-US" altLang="zh-CN" sz="2400" b="1" i="1" dirty="0">
                <a:latin typeface="Times New Roman" pitchFamily="18" charset="0"/>
                <a:ea typeface="楷体_GB2312" pitchFamily="49" charset="-122"/>
              </a:rPr>
              <a:t>-t</a:t>
            </a:r>
            <a:r>
              <a:rPr kumimoji="1" lang="en-US" altLang="zh-CN" sz="2400" b="1" i="1" baseline="-25000" dirty="0">
                <a:latin typeface="Times New Roman" pitchFamily="18" charset="0"/>
                <a:ea typeface="楷体_GB2312" pitchFamily="49" charset="-122"/>
              </a:rPr>
              <a:t>1</a:t>
            </a:r>
            <a:r>
              <a:rPr kumimoji="1" lang="en-US" altLang="zh-CN" sz="2400" b="1" dirty="0">
                <a:latin typeface="Times New Roman" pitchFamily="18" charset="0"/>
                <a:ea typeface="楷体_GB2312" pitchFamily="49" charset="-122"/>
              </a:rPr>
              <a:t>)</a:t>
            </a:r>
            <a:r>
              <a:rPr kumimoji="1" lang="zh-CN" altLang="en-US" sz="2400" b="1" dirty="0">
                <a:latin typeface="Times New Roman" pitchFamily="18" charset="0"/>
                <a:ea typeface="楷体_GB2312" pitchFamily="49" charset="-122"/>
              </a:rPr>
              <a:t>时间内船下行追上木头所走的路程：</a:t>
            </a:r>
            <a:endParaRPr kumimoji="1" lang="zh-CN" altLang="en-US" sz="2400" b="1" i="1" baseline="-25000" dirty="0">
              <a:latin typeface="Times New Roman" pitchFamily="18" charset="0"/>
              <a:ea typeface="楷体_GB2312" pitchFamily="49" charset="-122"/>
            </a:endParaRPr>
          </a:p>
        </p:txBody>
      </p:sp>
      <p:sp>
        <p:nvSpPr>
          <p:cNvPr id="54" name="Text Box 11"/>
          <p:cNvSpPr txBox="1">
            <a:spLocks noChangeArrowheads="1"/>
          </p:cNvSpPr>
          <p:nvPr/>
        </p:nvSpPr>
        <p:spPr bwMode="auto">
          <a:xfrm>
            <a:off x="611188" y="4365625"/>
            <a:ext cx="4708340" cy="461665"/>
          </a:xfrm>
          <a:prstGeom prst="rect">
            <a:avLst/>
          </a:prstGeom>
          <a:noFill/>
          <a:ln w="9525">
            <a:noFill/>
            <a:miter lim="800000"/>
            <a:headEnd/>
            <a:tailEnd/>
          </a:ln>
        </p:spPr>
        <p:txBody>
          <a:bodyPr wrap="none">
            <a:spAutoFit/>
          </a:bodyPr>
          <a:lstStyle/>
          <a:p>
            <a:pPr algn="l" eaLnBrk="1" hangingPunct="1"/>
            <a:r>
              <a:rPr kumimoji="1" lang="zh-CN" altLang="en-US" sz="2400" b="1" dirty="0">
                <a:latin typeface="Times New Roman" pitchFamily="18" charset="0"/>
                <a:ea typeface="楷体_GB2312" pitchFamily="49" charset="-122"/>
              </a:rPr>
              <a:t>在</a:t>
            </a:r>
            <a:r>
              <a:rPr kumimoji="1" lang="en-US" altLang="zh-CN" sz="2400" b="1" dirty="0">
                <a:latin typeface="Times New Roman" pitchFamily="18" charset="0"/>
                <a:ea typeface="楷体_GB2312" pitchFamily="49" charset="-122"/>
              </a:rPr>
              <a:t>( </a:t>
            </a:r>
            <a:r>
              <a:rPr kumimoji="1" lang="en-US" altLang="zh-CN" sz="2400" b="1" i="1" dirty="0">
                <a:latin typeface="Times New Roman" pitchFamily="18" charset="0"/>
                <a:ea typeface="楷体_GB2312" pitchFamily="49" charset="-122"/>
              </a:rPr>
              <a:t>t</a:t>
            </a:r>
            <a:r>
              <a:rPr kumimoji="1" lang="en-US" altLang="zh-CN" sz="2400" b="1" i="1" baseline="-25000" dirty="0">
                <a:latin typeface="Times New Roman" pitchFamily="18" charset="0"/>
                <a:ea typeface="楷体_GB2312" pitchFamily="49" charset="-122"/>
              </a:rPr>
              <a:t>2 </a:t>
            </a:r>
            <a:r>
              <a:rPr kumimoji="1" lang="en-US" altLang="zh-CN" sz="2400" b="1" i="1" dirty="0">
                <a:latin typeface="Times New Roman" pitchFamily="18" charset="0"/>
                <a:ea typeface="楷体_GB2312" pitchFamily="49" charset="-122"/>
              </a:rPr>
              <a:t>-t</a:t>
            </a:r>
            <a:r>
              <a:rPr kumimoji="1" lang="en-US" altLang="zh-CN" sz="2400" b="1" i="1" baseline="-25000" dirty="0">
                <a:latin typeface="Times New Roman" pitchFamily="18" charset="0"/>
                <a:ea typeface="楷体_GB2312" pitchFamily="49" charset="-122"/>
              </a:rPr>
              <a:t>1</a:t>
            </a:r>
            <a:r>
              <a:rPr kumimoji="1" lang="en-US" altLang="zh-CN" sz="2400" b="1" dirty="0">
                <a:latin typeface="Times New Roman" pitchFamily="18" charset="0"/>
                <a:ea typeface="楷体_GB2312" pitchFamily="49" charset="-122"/>
              </a:rPr>
              <a:t>)</a:t>
            </a:r>
            <a:r>
              <a:rPr kumimoji="1" lang="zh-CN" altLang="en-US" sz="2400" b="1" dirty="0">
                <a:latin typeface="Times New Roman" pitchFamily="18" charset="0"/>
                <a:ea typeface="楷体_GB2312" pitchFamily="49" charset="-122"/>
              </a:rPr>
              <a:t>时间内木头下行的距离：</a:t>
            </a:r>
            <a:endParaRPr kumimoji="1" lang="zh-CN" altLang="en-US" sz="2400" b="1" i="1" baseline="-25000" dirty="0">
              <a:latin typeface="Times New Roman" pitchFamily="18" charset="0"/>
              <a:ea typeface="楷体_GB2312" pitchFamily="49" charset="-122"/>
            </a:endParaRPr>
          </a:p>
        </p:txBody>
      </p:sp>
      <p:graphicFrame>
        <p:nvGraphicFramePr>
          <p:cNvPr id="55" name="Object 13"/>
          <p:cNvGraphicFramePr>
            <a:graphicFrameLocks noChangeAspect="1"/>
          </p:cNvGraphicFramePr>
          <p:nvPr/>
        </p:nvGraphicFramePr>
        <p:xfrm>
          <a:off x="214283" y="3714751"/>
          <a:ext cx="1857387" cy="549273"/>
        </p:xfrm>
        <a:graphic>
          <a:graphicData uri="http://schemas.openxmlformats.org/presentationml/2006/ole">
            <p:oleObj spid="_x0000_s341006" name="Equation" r:id="rId5" imgW="799920" imgH="241200" progId="Equation.DSMT4">
              <p:embed/>
            </p:oleObj>
          </a:graphicData>
        </a:graphic>
      </p:graphicFrame>
      <p:sp>
        <p:nvSpPr>
          <p:cNvPr id="56" name="Text Box 14"/>
          <p:cNvSpPr txBox="1">
            <a:spLocks noChangeArrowheads="1"/>
          </p:cNvSpPr>
          <p:nvPr/>
        </p:nvSpPr>
        <p:spPr bwMode="auto">
          <a:xfrm>
            <a:off x="3428992" y="3716338"/>
            <a:ext cx="600075" cy="519112"/>
          </a:xfrm>
          <a:prstGeom prst="rect">
            <a:avLst/>
          </a:prstGeom>
          <a:noFill/>
          <a:ln w="9525">
            <a:noFill/>
            <a:miter lim="800000"/>
            <a:headEnd/>
            <a:tailEnd/>
          </a:ln>
        </p:spPr>
        <p:txBody>
          <a:bodyPr wrap="none">
            <a:spAutoFit/>
          </a:bodyPr>
          <a:lstStyle/>
          <a:p>
            <a:pPr algn="l" eaLnBrk="1" hangingPunct="1"/>
            <a:r>
              <a:rPr kumimoji="1" lang="en-US" altLang="zh-CN" sz="2800" b="1" dirty="0">
                <a:solidFill>
                  <a:srgbClr val="0033CC"/>
                </a:solidFill>
                <a:latin typeface="Times New Roman" pitchFamily="18" charset="0"/>
                <a:ea typeface="楷体_GB2312" pitchFamily="49" charset="-122"/>
              </a:rPr>
              <a:t>(1)</a:t>
            </a:r>
          </a:p>
        </p:txBody>
      </p:sp>
      <p:graphicFrame>
        <p:nvGraphicFramePr>
          <p:cNvPr id="57" name="Object 16"/>
          <p:cNvGraphicFramePr>
            <a:graphicFrameLocks noChangeAspect="1"/>
          </p:cNvGraphicFramePr>
          <p:nvPr/>
        </p:nvGraphicFramePr>
        <p:xfrm>
          <a:off x="214283" y="4857760"/>
          <a:ext cx="2071702" cy="534209"/>
        </p:xfrm>
        <a:graphic>
          <a:graphicData uri="http://schemas.openxmlformats.org/presentationml/2006/ole">
            <p:oleObj spid="_x0000_s341007" name="Equation" r:id="rId6" imgW="850680" imgH="241200" progId="Equation.DSMT4">
              <p:embed/>
            </p:oleObj>
          </a:graphicData>
        </a:graphic>
      </p:graphicFrame>
      <p:sp>
        <p:nvSpPr>
          <p:cNvPr id="58" name="Text Box 17"/>
          <p:cNvSpPr txBox="1">
            <a:spLocks noChangeArrowheads="1"/>
          </p:cNvSpPr>
          <p:nvPr/>
        </p:nvSpPr>
        <p:spPr bwMode="auto">
          <a:xfrm>
            <a:off x="3428992" y="4786322"/>
            <a:ext cx="600075" cy="519112"/>
          </a:xfrm>
          <a:prstGeom prst="rect">
            <a:avLst/>
          </a:prstGeom>
          <a:noFill/>
          <a:ln w="9525">
            <a:noFill/>
            <a:miter lim="800000"/>
            <a:headEnd/>
            <a:tailEnd/>
          </a:ln>
        </p:spPr>
        <p:txBody>
          <a:bodyPr wrap="none">
            <a:spAutoFit/>
          </a:bodyPr>
          <a:lstStyle/>
          <a:p>
            <a:pPr algn="l" eaLnBrk="1" hangingPunct="1"/>
            <a:r>
              <a:rPr kumimoji="1" lang="en-US" altLang="zh-CN" sz="2800" b="1" dirty="0">
                <a:solidFill>
                  <a:srgbClr val="0033CC"/>
                </a:solidFill>
                <a:latin typeface="Times New Roman" pitchFamily="18" charset="0"/>
                <a:ea typeface="楷体_GB2312" pitchFamily="49" charset="-122"/>
              </a:rPr>
              <a:t>(2)</a:t>
            </a:r>
          </a:p>
        </p:txBody>
      </p:sp>
      <p:graphicFrame>
        <p:nvGraphicFramePr>
          <p:cNvPr id="59" name="Object 19"/>
          <p:cNvGraphicFramePr>
            <a:graphicFrameLocks noChangeAspect="1"/>
          </p:cNvGraphicFramePr>
          <p:nvPr/>
        </p:nvGraphicFramePr>
        <p:xfrm>
          <a:off x="2157413" y="5929313"/>
          <a:ext cx="3297237" cy="550862"/>
        </p:xfrm>
        <a:graphic>
          <a:graphicData uri="http://schemas.openxmlformats.org/presentationml/2006/ole">
            <p:oleObj spid="_x0000_s341008" name="Equation" r:id="rId7" imgW="1396800" imgH="228600" progId="Equation.DSMT4">
              <p:embed/>
            </p:oleObj>
          </a:graphicData>
        </a:graphic>
      </p:graphicFrame>
      <p:grpSp>
        <p:nvGrpSpPr>
          <p:cNvPr id="60" name="Group 117"/>
          <p:cNvGrpSpPr>
            <a:grpSpLocks/>
          </p:cNvGrpSpPr>
          <p:nvPr/>
        </p:nvGrpSpPr>
        <p:grpSpPr bwMode="auto">
          <a:xfrm>
            <a:off x="4787900" y="1484313"/>
            <a:ext cx="3638550" cy="2303462"/>
            <a:chOff x="2998" y="845"/>
            <a:chExt cx="2292" cy="1451"/>
          </a:xfrm>
        </p:grpSpPr>
        <p:sp>
          <p:nvSpPr>
            <p:cNvPr id="61" name="Rectangle 34"/>
            <p:cNvSpPr>
              <a:spLocks noChangeArrowheads="1"/>
            </p:cNvSpPr>
            <p:nvPr/>
          </p:nvSpPr>
          <p:spPr bwMode="auto">
            <a:xfrm>
              <a:off x="4059" y="1071"/>
              <a:ext cx="240" cy="48"/>
            </a:xfrm>
            <a:prstGeom prst="rect">
              <a:avLst/>
            </a:prstGeom>
            <a:solidFill>
              <a:srgbClr val="003300"/>
            </a:solidFill>
            <a:ln w="9525">
              <a:solidFill>
                <a:schemeClr val="hlink"/>
              </a:solidFill>
              <a:miter lim="800000"/>
              <a:headEnd/>
              <a:tailEnd/>
            </a:ln>
          </p:spPr>
          <p:txBody>
            <a:bodyPr wrap="none" anchor="ctr"/>
            <a:lstStyle/>
            <a:p>
              <a:endParaRPr lang="zh-CN" altLang="en-US"/>
            </a:p>
          </p:txBody>
        </p:sp>
        <p:grpSp>
          <p:nvGrpSpPr>
            <p:cNvPr id="62" name="Group 92"/>
            <p:cNvGrpSpPr>
              <a:grpSpLocks/>
            </p:cNvGrpSpPr>
            <p:nvPr/>
          </p:nvGrpSpPr>
          <p:grpSpPr bwMode="auto">
            <a:xfrm>
              <a:off x="2998" y="845"/>
              <a:ext cx="2292" cy="1451"/>
              <a:chOff x="2998" y="845"/>
              <a:chExt cx="2292" cy="1451"/>
            </a:xfrm>
          </p:grpSpPr>
          <p:grpSp>
            <p:nvGrpSpPr>
              <p:cNvPr id="63" name="Group 88"/>
              <p:cNvGrpSpPr>
                <a:grpSpLocks/>
              </p:cNvGrpSpPr>
              <p:nvPr/>
            </p:nvGrpSpPr>
            <p:grpSpPr bwMode="auto">
              <a:xfrm>
                <a:off x="2998" y="845"/>
                <a:ext cx="2292" cy="1451"/>
                <a:chOff x="2998" y="845"/>
                <a:chExt cx="2292" cy="1451"/>
              </a:xfrm>
            </p:grpSpPr>
            <p:graphicFrame>
              <p:nvGraphicFramePr>
                <p:cNvPr id="67" name="Object 45"/>
                <p:cNvGraphicFramePr>
                  <a:graphicFrameLocks noChangeAspect="1"/>
                </p:cNvGraphicFramePr>
                <p:nvPr/>
              </p:nvGraphicFramePr>
              <p:xfrm>
                <a:off x="3152" y="1979"/>
                <a:ext cx="346" cy="286"/>
              </p:xfrm>
              <a:graphic>
                <a:graphicData uri="http://schemas.openxmlformats.org/presentationml/2006/ole">
                  <p:oleObj spid="_x0000_s341009" name="公式" r:id="rId8" imgW="190440" imgH="215640" progId="Equation.3">
                    <p:embed/>
                  </p:oleObj>
                </a:graphicData>
              </a:graphic>
            </p:graphicFrame>
            <p:grpSp>
              <p:nvGrpSpPr>
                <p:cNvPr id="68" name="Group 32"/>
                <p:cNvGrpSpPr>
                  <a:grpSpLocks/>
                </p:cNvGrpSpPr>
                <p:nvPr/>
              </p:nvGrpSpPr>
              <p:grpSpPr bwMode="auto">
                <a:xfrm>
                  <a:off x="3878" y="981"/>
                  <a:ext cx="576" cy="96"/>
                  <a:chOff x="4128" y="3072"/>
                  <a:chExt cx="768" cy="101"/>
                </a:xfrm>
              </p:grpSpPr>
              <p:sp>
                <p:nvSpPr>
                  <p:cNvPr id="84" name="Freeform 30"/>
                  <p:cNvSpPr>
                    <a:spLocks/>
                  </p:cNvSpPr>
                  <p:nvPr/>
                </p:nvSpPr>
                <p:spPr bwMode="auto">
                  <a:xfrm>
                    <a:off x="4128" y="3072"/>
                    <a:ext cx="768" cy="101"/>
                  </a:xfrm>
                  <a:custGeom>
                    <a:avLst/>
                    <a:gdLst>
                      <a:gd name="T0" fmla="*/ 0 w 768"/>
                      <a:gd name="T1" fmla="*/ 0 h 101"/>
                      <a:gd name="T2" fmla="*/ 379 w 768"/>
                      <a:gd name="T3" fmla="*/ 101 h 101"/>
                      <a:gd name="T4" fmla="*/ 768 w 768"/>
                      <a:gd name="T5" fmla="*/ 0 h 101"/>
                      <a:gd name="T6" fmla="*/ 0 60000 65536"/>
                      <a:gd name="T7" fmla="*/ 0 60000 65536"/>
                      <a:gd name="T8" fmla="*/ 0 60000 65536"/>
                      <a:gd name="T9" fmla="*/ 0 w 768"/>
                      <a:gd name="T10" fmla="*/ 0 h 101"/>
                      <a:gd name="T11" fmla="*/ 768 w 768"/>
                      <a:gd name="T12" fmla="*/ 101 h 101"/>
                    </a:gdLst>
                    <a:ahLst/>
                    <a:cxnLst>
                      <a:cxn ang="T6">
                        <a:pos x="T0" y="T1"/>
                      </a:cxn>
                      <a:cxn ang="T7">
                        <a:pos x="T2" y="T3"/>
                      </a:cxn>
                      <a:cxn ang="T8">
                        <a:pos x="T4" y="T5"/>
                      </a:cxn>
                    </a:cxnLst>
                    <a:rect l="T9" t="T10" r="T11" b="T12"/>
                    <a:pathLst>
                      <a:path w="768" h="101">
                        <a:moveTo>
                          <a:pt x="0" y="0"/>
                        </a:moveTo>
                        <a:cubicBezTo>
                          <a:pt x="63" y="17"/>
                          <a:pt x="251" y="101"/>
                          <a:pt x="379" y="101"/>
                        </a:cubicBezTo>
                        <a:cubicBezTo>
                          <a:pt x="507" y="101"/>
                          <a:pt x="690" y="13"/>
                          <a:pt x="768" y="0"/>
                        </a:cubicBezTo>
                      </a:path>
                    </a:pathLst>
                  </a:custGeom>
                  <a:noFill/>
                  <a:ln w="38100">
                    <a:solidFill>
                      <a:schemeClr val="accent1"/>
                    </a:solidFill>
                    <a:round/>
                    <a:headEnd/>
                    <a:tailEnd/>
                  </a:ln>
                </p:spPr>
                <p:txBody>
                  <a:bodyPr wrap="none" anchor="ctr"/>
                  <a:lstStyle/>
                  <a:p>
                    <a:endParaRPr lang="zh-CN" altLang="en-US"/>
                  </a:p>
                </p:txBody>
              </p:sp>
              <p:sp>
                <p:nvSpPr>
                  <p:cNvPr id="85" name="Line 31"/>
                  <p:cNvSpPr>
                    <a:spLocks noChangeShapeType="1"/>
                  </p:cNvSpPr>
                  <p:nvPr/>
                </p:nvSpPr>
                <p:spPr bwMode="auto">
                  <a:xfrm>
                    <a:off x="4128" y="3072"/>
                    <a:ext cx="768" cy="0"/>
                  </a:xfrm>
                  <a:prstGeom prst="line">
                    <a:avLst/>
                  </a:prstGeom>
                  <a:noFill/>
                  <a:ln w="38100">
                    <a:solidFill>
                      <a:srgbClr val="0033CC"/>
                    </a:solidFill>
                    <a:round/>
                    <a:headEnd/>
                    <a:tailEnd/>
                  </a:ln>
                </p:spPr>
                <p:txBody>
                  <a:bodyPr wrap="none" anchor="ctr"/>
                  <a:lstStyle/>
                  <a:p>
                    <a:endParaRPr lang="zh-CN" altLang="en-US"/>
                  </a:p>
                </p:txBody>
              </p:sp>
            </p:grpSp>
            <p:graphicFrame>
              <p:nvGraphicFramePr>
                <p:cNvPr id="69" name="Object 46"/>
                <p:cNvGraphicFramePr>
                  <a:graphicFrameLocks noChangeAspect="1"/>
                </p:cNvGraphicFramePr>
                <p:nvPr/>
              </p:nvGraphicFramePr>
              <p:xfrm>
                <a:off x="4059" y="1979"/>
                <a:ext cx="346" cy="305"/>
              </p:xfrm>
              <a:graphic>
                <a:graphicData uri="http://schemas.openxmlformats.org/presentationml/2006/ole">
                  <p:oleObj spid="_x0000_s341010" name="公式" r:id="rId9" imgW="190440" imgH="228600" progId="Equation.3">
                    <p:embed/>
                  </p:oleObj>
                </a:graphicData>
              </a:graphic>
            </p:graphicFrame>
            <p:grpSp>
              <p:nvGrpSpPr>
                <p:cNvPr id="70" name="Group 53"/>
                <p:cNvGrpSpPr>
                  <a:grpSpLocks/>
                </p:cNvGrpSpPr>
                <p:nvPr/>
              </p:nvGrpSpPr>
              <p:grpSpPr bwMode="auto">
                <a:xfrm>
                  <a:off x="2998" y="890"/>
                  <a:ext cx="576" cy="96"/>
                  <a:chOff x="4128" y="3072"/>
                  <a:chExt cx="768" cy="101"/>
                </a:xfrm>
              </p:grpSpPr>
              <p:sp>
                <p:nvSpPr>
                  <p:cNvPr id="82" name="Freeform 54"/>
                  <p:cNvSpPr>
                    <a:spLocks/>
                  </p:cNvSpPr>
                  <p:nvPr/>
                </p:nvSpPr>
                <p:spPr bwMode="auto">
                  <a:xfrm>
                    <a:off x="4128" y="3072"/>
                    <a:ext cx="768" cy="101"/>
                  </a:xfrm>
                  <a:custGeom>
                    <a:avLst/>
                    <a:gdLst>
                      <a:gd name="T0" fmla="*/ 0 w 768"/>
                      <a:gd name="T1" fmla="*/ 0 h 101"/>
                      <a:gd name="T2" fmla="*/ 379 w 768"/>
                      <a:gd name="T3" fmla="*/ 101 h 101"/>
                      <a:gd name="T4" fmla="*/ 768 w 768"/>
                      <a:gd name="T5" fmla="*/ 0 h 101"/>
                      <a:gd name="T6" fmla="*/ 0 60000 65536"/>
                      <a:gd name="T7" fmla="*/ 0 60000 65536"/>
                      <a:gd name="T8" fmla="*/ 0 60000 65536"/>
                      <a:gd name="T9" fmla="*/ 0 w 768"/>
                      <a:gd name="T10" fmla="*/ 0 h 101"/>
                      <a:gd name="T11" fmla="*/ 768 w 768"/>
                      <a:gd name="T12" fmla="*/ 101 h 101"/>
                    </a:gdLst>
                    <a:ahLst/>
                    <a:cxnLst>
                      <a:cxn ang="T6">
                        <a:pos x="T0" y="T1"/>
                      </a:cxn>
                      <a:cxn ang="T7">
                        <a:pos x="T2" y="T3"/>
                      </a:cxn>
                      <a:cxn ang="T8">
                        <a:pos x="T4" y="T5"/>
                      </a:cxn>
                    </a:cxnLst>
                    <a:rect l="T9" t="T10" r="T11" b="T12"/>
                    <a:pathLst>
                      <a:path w="768" h="101">
                        <a:moveTo>
                          <a:pt x="0" y="0"/>
                        </a:moveTo>
                        <a:cubicBezTo>
                          <a:pt x="63" y="17"/>
                          <a:pt x="251" y="101"/>
                          <a:pt x="379" y="101"/>
                        </a:cubicBezTo>
                        <a:cubicBezTo>
                          <a:pt x="507" y="101"/>
                          <a:pt x="690" y="13"/>
                          <a:pt x="768" y="0"/>
                        </a:cubicBezTo>
                      </a:path>
                    </a:pathLst>
                  </a:custGeom>
                  <a:noFill/>
                  <a:ln w="38100">
                    <a:solidFill>
                      <a:srgbClr val="0033CC"/>
                    </a:solidFill>
                    <a:round/>
                    <a:headEnd/>
                    <a:tailEnd/>
                  </a:ln>
                </p:spPr>
                <p:txBody>
                  <a:bodyPr wrap="none" anchor="ctr"/>
                  <a:lstStyle/>
                  <a:p>
                    <a:endParaRPr lang="zh-CN" altLang="en-US"/>
                  </a:p>
                </p:txBody>
              </p:sp>
              <p:sp>
                <p:nvSpPr>
                  <p:cNvPr id="83" name="Line 55"/>
                  <p:cNvSpPr>
                    <a:spLocks noChangeShapeType="1"/>
                  </p:cNvSpPr>
                  <p:nvPr/>
                </p:nvSpPr>
                <p:spPr bwMode="auto">
                  <a:xfrm>
                    <a:off x="4128" y="3072"/>
                    <a:ext cx="768" cy="0"/>
                  </a:xfrm>
                  <a:prstGeom prst="line">
                    <a:avLst/>
                  </a:prstGeom>
                  <a:noFill/>
                  <a:ln w="38100">
                    <a:solidFill>
                      <a:srgbClr val="0033CC"/>
                    </a:solidFill>
                    <a:round/>
                    <a:headEnd/>
                    <a:tailEnd/>
                  </a:ln>
                </p:spPr>
                <p:txBody>
                  <a:bodyPr wrap="none" anchor="ctr"/>
                  <a:lstStyle/>
                  <a:p>
                    <a:endParaRPr lang="zh-CN" altLang="en-US"/>
                  </a:p>
                </p:txBody>
              </p:sp>
            </p:grpSp>
            <p:sp>
              <p:nvSpPr>
                <p:cNvPr id="71" name="Rectangle 57"/>
                <p:cNvSpPr>
                  <a:spLocks noChangeArrowheads="1"/>
                </p:cNvSpPr>
                <p:nvPr/>
              </p:nvSpPr>
              <p:spPr bwMode="auto">
                <a:xfrm>
                  <a:off x="4422" y="1389"/>
                  <a:ext cx="240" cy="48"/>
                </a:xfrm>
                <a:prstGeom prst="rect">
                  <a:avLst/>
                </a:prstGeom>
                <a:solidFill>
                  <a:srgbClr val="003300"/>
                </a:solidFill>
                <a:ln w="9525">
                  <a:solidFill>
                    <a:schemeClr val="hlink"/>
                  </a:solidFill>
                  <a:miter lim="800000"/>
                  <a:headEnd/>
                  <a:tailEnd/>
                </a:ln>
              </p:spPr>
              <p:txBody>
                <a:bodyPr wrap="none" anchor="ctr"/>
                <a:lstStyle/>
                <a:p>
                  <a:endParaRPr lang="zh-CN" altLang="en-US"/>
                </a:p>
              </p:txBody>
            </p:sp>
            <p:sp>
              <p:nvSpPr>
                <p:cNvPr id="72" name="Line 67"/>
                <p:cNvSpPr>
                  <a:spLocks noChangeShapeType="1"/>
                </p:cNvSpPr>
                <p:nvPr/>
              </p:nvSpPr>
              <p:spPr bwMode="auto">
                <a:xfrm>
                  <a:off x="4150" y="845"/>
                  <a:ext cx="0" cy="1134"/>
                </a:xfrm>
                <a:prstGeom prst="line">
                  <a:avLst/>
                </a:prstGeom>
                <a:noFill/>
                <a:ln w="6350">
                  <a:solidFill>
                    <a:schemeClr val="tx1"/>
                  </a:solidFill>
                  <a:round/>
                  <a:headEnd/>
                  <a:tailEnd/>
                </a:ln>
              </p:spPr>
              <p:txBody>
                <a:bodyPr lIns="92075" tIns="46038" rIns="92075" bIns="46038"/>
                <a:lstStyle/>
                <a:p>
                  <a:endParaRPr lang="zh-CN" altLang="en-US"/>
                </a:p>
              </p:txBody>
            </p:sp>
            <p:grpSp>
              <p:nvGrpSpPr>
                <p:cNvPr id="73" name="Group 69"/>
                <p:cNvGrpSpPr>
                  <a:grpSpLocks/>
                </p:cNvGrpSpPr>
                <p:nvPr/>
              </p:nvGrpSpPr>
              <p:grpSpPr bwMode="auto">
                <a:xfrm>
                  <a:off x="4694" y="1752"/>
                  <a:ext cx="576" cy="96"/>
                  <a:chOff x="4128" y="3072"/>
                  <a:chExt cx="768" cy="101"/>
                </a:xfrm>
              </p:grpSpPr>
              <p:sp>
                <p:nvSpPr>
                  <p:cNvPr id="80" name="Freeform 70"/>
                  <p:cNvSpPr>
                    <a:spLocks/>
                  </p:cNvSpPr>
                  <p:nvPr/>
                </p:nvSpPr>
                <p:spPr bwMode="auto">
                  <a:xfrm>
                    <a:off x="4128" y="3072"/>
                    <a:ext cx="768" cy="101"/>
                  </a:xfrm>
                  <a:custGeom>
                    <a:avLst/>
                    <a:gdLst>
                      <a:gd name="T0" fmla="*/ 0 w 768"/>
                      <a:gd name="T1" fmla="*/ 0 h 101"/>
                      <a:gd name="T2" fmla="*/ 379 w 768"/>
                      <a:gd name="T3" fmla="*/ 101 h 101"/>
                      <a:gd name="T4" fmla="*/ 768 w 768"/>
                      <a:gd name="T5" fmla="*/ 0 h 101"/>
                      <a:gd name="T6" fmla="*/ 0 60000 65536"/>
                      <a:gd name="T7" fmla="*/ 0 60000 65536"/>
                      <a:gd name="T8" fmla="*/ 0 60000 65536"/>
                      <a:gd name="T9" fmla="*/ 0 w 768"/>
                      <a:gd name="T10" fmla="*/ 0 h 101"/>
                      <a:gd name="T11" fmla="*/ 768 w 768"/>
                      <a:gd name="T12" fmla="*/ 101 h 101"/>
                    </a:gdLst>
                    <a:ahLst/>
                    <a:cxnLst>
                      <a:cxn ang="T6">
                        <a:pos x="T0" y="T1"/>
                      </a:cxn>
                      <a:cxn ang="T7">
                        <a:pos x="T2" y="T3"/>
                      </a:cxn>
                      <a:cxn ang="T8">
                        <a:pos x="T4" y="T5"/>
                      </a:cxn>
                    </a:cxnLst>
                    <a:rect l="T9" t="T10" r="T11" b="T12"/>
                    <a:pathLst>
                      <a:path w="768" h="101">
                        <a:moveTo>
                          <a:pt x="0" y="0"/>
                        </a:moveTo>
                        <a:cubicBezTo>
                          <a:pt x="63" y="17"/>
                          <a:pt x="251" y="101"/>
                          <a:pt x="379" y="101"/>
                        </a:cubicBezTo>
                        <a:cubicBezTo>
                          <a:pt x="507" y="101"/>
                          <a:pt x="690" y="13"/>
                          <a:pt x="768" y="0"/>
                        </a:cubicBezTo>
                      </a:path>
                    </a:pathLst>
                  </a:custGeom>
                  <a:noFill/>
                  <a:ln w="38100">
                    <a:solidFill>
                      <a:srgbClr val="0033CC"/>
                    </a:solidFill>
                    <a:round/>
                    <a:headEnd/>
                    <a:tailEnd/>
                  </a:ln>
                </p:spPr>
                <p:txBody>
                  <a:bodyPr wrap="none" anchor="ctr"/>
                  <a:lstStyle/>
                  <a:p>
                    <a:endParaRPr lang="zh-CN" altLang="en-US"/>
                  </a:p>
                </p:txBody>
              </p:sp>
              <p:sp>
                <p:nvSpPr>
                  <p:cNvPr id="81" name="Line 71"/>
                  <p:cNvSpPr>
                    <a:spLocks noChangeShapeType="1"/>
                  </p:cNvSpPr>
                  <p:nvPr/>
                </p:nvSpPr>
                <p:spPr bwMode="auto">
                  <a:xfrm>
                    <a:off x="4128" y="3072"/>
                    <a:ext cx="768" cy="0"/>
                  </a:xfrm>
                  <a:prstGeom prst="line">
                    <a:avLst/>
                  </a:prstGeom>
                  <a:noFill/>
                  <a:ln w="38100">
                    <a:solidFill>
                      <a:srgbClr val="0033CC"/>
                    </a:solidFill>
                    <a:round/>
                    <a:headEnd/>
                    <a:tailEnd/>
                  </a:ln>
                </p:spPr>
                <p:txBody>
                  <a:bodyPr wrap="none" anchor="ctr"/>
                  <a:lstStyle/>
                  <a:p>
                    <a:endParaRPr lang="zh-CN" altLang="en-US"/>
                  </a:p>
                </p:txBody>
              </p:sp>
            </p:grpSp>
            <p:sp>
              <p:nvSpPr>
                <p:cNvPr id="74" name="Rectangle 73"/>
                <p:cNvSpPr>
                  <a:spLocks noChangeArrowheads="1"/>
                </p:cNvSpPr>
                <p:nvPr/>
              </p:nvSpPr>
              <p:spPr bwMode="auto">
                <a:xfrm>
                  <a:off x="4876" y="1842"/>
                  <a:ext cx="240" cy="48"/>
                </a:xfrm>
                <a:prstGeom prst="rect">
                  <a:avLst/>
                </a:prstGeom>
                <a:solidFill>
                  <a:srgbClr val="003300"/>
                </a:solidFill>
                <a:ln w="9525">
                  <a:solidFill>
                    <a:schemeClr val="hlink"/>
                  </a:solidFill>
                  <a:miter lim="800000"/>
                  <a:headEnd/>
                  <a:tailEnd/>
                </a:ln>
              </p:spPr>
              <p:txBody>
                <a:bodyPr wrap="none" anchor="ctr"/>
                <a:lstStyle/>
                <a:p>
                  <a:endParaRPr lang="zh-CN" altLang="en-US"/>
                </a:p>
              </p:txBody>
            </p:sp>
            <p:sp>
              <p:nvSpPr>
                <p:cNvPr id="75" name="Line 75"/>
                <p:cNvSpPr>
                  <a:spLocks noChangeShapeType="1"/>
                </p:cNvSpPr>
                <p:nvPr/>
              </p:nvSpPr>
              <p:spPr bwMode="auto">
                <a:xfrm>
                  <a:off x="3288" y="845"/>
                  <a:ext cx="0" cy="1134"/>
                </a:xfrm>
                <a:prstGeom prst="line">
                  <a:avLst/>
                </a:prstGeom>
                <a:noFill/>
                <a:ln w="6350">
                  <a:solidFill>
                    <a:schemeClr val="tx1"/>
                  </a:solidFill>
                  <a:round/>
                  <a:headEnd/>
                  <a:tailEnd/>
                </a:ln>
              </p:spPr>
              <p:txBody>
                <a:bodyPr lIns="92075" tIns="46038" rIns="92075" bIns="46038"/>
                <a:lstStyle/>
                <a:p>
                  <a:endParaRPr lang="zh-CN" altLang="en-US"/>
                </a:p>
              </p:txBody>
            </p:sp>
            <p:sp>
              <p:nvSpPr>
                <p:cNvPr id="76" name="Line 77"/>
                <p:cNvSpPr>
                  <a:spLocks noChangeShapeType="1"/>
                </p:cNvSpPr>
                <p:nvPr/>
              </p:nvSpPr>
              <p:spPr bwMode="auto">
                <a:xfrm flipV="1">
                  <a:off x="5012" y="935"/>
                  <a:ext cx="0" cy="1044"/>
                </a:xfrm>
                <a:prstGeom prst="line">
                  <a:avLst/>
                </a:prstGeom>
                <a:noFill/>
                <a:ln w="25400">
                  <a:solidFill>
                    <a:schemeClr val="tx1"/>
                  </a:solidFill>
                  <a:round/>
                  <a:headEnd/>
                  <a:tailEnd/>
                </a:ln>
              </p:spPr>
              <p:txBody>
                <a:bodyPr lIns="92075" tIns="46038" rIns="92075" bIns="46038"/>
                <a:lstStyle/>
                <a:p>
                  <a:endParaRPr lang="zh-CN" altLang="en-US"/>
                </a:p>
              </p:txBody>
            </p:sp>
            <p:graphicFrame>
              <p:nvGraphicFramePr>
                <p:cNvPr id="77" name="Object 78"/>
                <p:cNvGraphicFramePr>
                  <a:graphicFrameLocks noChangeAspect="1"/>
                </p:cNvGraphicFramePr>
                <p:nvPr/>
              </p:nvGraphicFramePr>
              <p:xfrm>
                <a:off x="4921" y="1979"/>
                <a:ext cx="369" cy="303"/>
              </p:xfrm>
              <a:graphic>
                <a:graphicData uri="http://schemas.openxmlformats.org/presentationml/2006/ole">
                  <p:oleObj spid="_x0000_s341011" name="Equation" r:id="rId10" imgW="203040" imgH="228600" progId="Equation.DSMT4">
                    <p:embed/>
                  </p:oleObj>
                </a:graphicData>
              </a:graphic>
            </p:graphicFrame>
            <p:sp>
              <p:nvSpPr>
                <p:cNvPr id="78" name="Line 80"/>
                <p:cNvSpPr>
                  <a:spLocks noChangeShapeType="1"/>
                </p:cNvSpPr>
                <p:nvPr/>
              </p:nvSpPr>
              <p:spPr bwMode="auto">
                <a:xfrm>
                  <a:off x="4558" y="1434"/>
                  <a:ext cx="0" cy="545"/>
                </a:xfrm>
                <a:prstGeom prst="line">
                  <a:avLst/>
                </a:prstGeom>
                <a:noFill/>
                <a:ln w="6350">
                  <a:solidFill>
                    <a:schemeClr val="tx1"/>
                  </a:solidFill>
                  <a:round/>
                  <a:headEnd/>
                  <a:tailEnd/>
                </a:ln>
              </p:spPr>
              <p:txBody>
                <a:bodyPr lIns="92075" tIns="46038" rIns="92075" bIns="46038"/>
                <a:lstStyle/>
                <a:p>
                  <a:endParaRPr lang="zh-CN" altLang="en-US"/>
                </a:p>
              </p:txBody>
            </p:sp>
            <p:graphicFrame>
              <p:nvGraphicFramePr>
                <p:cNvPr id="79" name="Object 81"/>
                <p:cNvGraphicFramePr>
                  <a:graphicFrameLocks noChangeAspect="1"/>
                </p:cNvGraphicFramePr>
                <p:nvPr/>
              </p:nvGraphicFramePr>
              <p:xfrm>
                <a:off x="4468" y="1979"/>
                <a:ext cx="302" cy="317"/>
              </p:xfrm>
              <a:graphic>
                <a:graphicData uri="http://schemas.openxmlformats.org/presentationml/2006/ole">
                  <p:oleObj spid="_x0000_s341012" name="Equation" r:id="rId11" imgW="190440" imgH="215640" progId="Equation.DSMT4">
                    <p:embed/>
                  </p:oleObj>
                </a:graphicData>
              </a:graphic>
            </p:graphicFrame>
          </p:grpSp>
          <p:sp>
            <p:nvSpPr>
              <p:cNvPr id="64" name="Line 89"/>
              <p:cNvSpPr>
                <a:spLocks noChangeShapeType="1"/>
              </p:cNvSpPr>
              <p:nvPr/>
            </p:nvSpPr>
            <p:spPr bwMode="auto">
              <a:xfrm>
                <a:off x="3152" y="1071"/>
                <a:ext cx="1996" cy="0"/>
              </a:xfrm>
              <a:prstGeom prst="line">
                <a:avLst/>
              </a:prstGeom>
              <a:noFill/>
              <a:ln w="25400">
                <a:solidFill>
                  <a:srgbClr val="0033CC"/>
                </a:solidFill>
                <a:prstDash val="dash"/>
                <a:round/>
                <a:headEnd/>
                <a:tailEnd type="triangle"/>
              </a:ln>
            </p:spPr>
            <p:txBody>
              <a:bodyPr lIns="92075" tIns="46038" rIns="92075" bIns="46038"/>
              <a:lstStyle/>
              <a:p>
                <a:endParaRPr lang="zh-CN" altLang="en-US"/>
              </a:p>
            </p:txBody>
          </p:sp>
          <p:sp>
            <p:nvSpPr>
              <p:cNvPr id="65" name="Line 90"/>
              <p:cNvSpPr>
                <a:spLocks noChangeShapeType="1"/>
              </p:cNvSpPr>
              <p:nvPr/>
            </p:nvSpPr>
            <p:spPr bwMode="auto">
              <a:xfrm>
                <a:off x="3152" y="1389"/>
                <a:ext cx="1996" cy="0"/>
              </a:xfrm>
              <a:prstGeom prst="line">
                <a:avLst/>
              </a:prstGeom>
              <a:noFill/>
              <a:ln w="25400">
                <a:solidFill>
                  <a:srgbClr val="0033CC"/>
                </a:solidFill>
                <a:prstDash val="dash"/>
                <a:round/>
                <a:headEnd/>
                <a:tailEnd type="triangle"/>
              </a:ln>
            </p:spPr>
            <p:txBody>
              <a:bodyPr lIns="92075" tIns="46038" rIns="92075" bIns="46038"/>
              <a:lstStyle/>
              <a:p>
                <a:endParaRPr lang="zh-CN" altLang="en-US"/>
              </a:p>
            </p:txBody>
          </p:sp>
          <p:sp>
            <p:nvSpPr>
              <p:cNvPr id="66" name="Line 91"/>
              <p:cNvSpPr>
                <a:spLocks noChangeShapeType="1"/>
              </p:cNvSpPr>
              <p:nvPr/>
            </p:nvSpPr>
            <p:spPr bwMode="auto">
              <a:xfrm>
                <a:off x="3152" y="1842"/>
                <a:ext cx="1996" cy="0"/>
              </a:xfrm>
              <a:prstGeom prst="line">
                <a:avLst/>
              </a:prstGeom>
              <a:noFill/>
              <a:ln w="25400">
                <a:solidFill>
                  <a:srgbClr val="0033CC"/>
                </a:solidFill>
                <a:prstDash val="dash"/>
                <a:round/>
                <a:headEnd/>
                <a:tailEnd type="triangle"/>
              </a:ln>
            </p:spPr>
            <p:txBody>
              <a:bodyPr lIns="92075" tIns="46038" rIns="92075" bIns="46038"/>
              <a:lstStyle/>
              <a:p>
                <a:endParaRPr lang="zh-CN" altLang="en-US"/>
              </a:p>
            </p:txBody>
          </p:sp>
        </p:grpSp>
      </p:grpSp>
      <p:sp>
        <p:nvSpPr>
          <p:cNvPr id="86" name="Text Box 22"/>
          <p:cNvSpPr txBox="1">
            <a:spLocks noChangeArrowheads="1"/>
          </p:cNvSpPr>
          <p:nvPr/>
        </p:nvSpPr>
        <p:spPr bwMode="auto">
          <a:xfrm>
            <a:off x="6429388" y="5910284"/>
            <a:ext cx="792162" cy="519112"/>
          </a:xfrm>
          <a:prstGeom prst="rect">
            <a:avLst/>
          </a:prstGeom>
          <a:noFill/>
          <a:ln w="9525">
            <a:noFill/>
            <a:miter lim="800000"/>
            <a:headEnd/>
            <a:tailEnd/>
          </a:ln>
        </p:spPr>
        <p:txBody>
          <a:bodyPr>
            <a:spAutoFit/>
          </a:bodyPr>
          <a:lstStyle/>
          <a:p>
            <a:pPr algn="l" eaLnBrk="1" hangingPunct="1"/>
            <a:r>
              <a:rPr kumimoji="1" lang="en-US" altLang="zh-CN" sz="2800" b="1" dirty="0">
                <a:solidFill>
                  <a:srgbClr val="0033CC"/>
                </a:solidFill>
                <a:latin typeface="Times New Roman" pitchFamily="18" charset="0"/>
                <a:ea typeface="楷体_GB2312" pitchFamily="49" charset="-122"/>
              </a:rPr>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blinds(horizontal)">
                                      <p:cBhvr>
                                        <p:cTn id="7" dur="500"/>
                                        <p:tgtEl>
                                          <p:spTgt spid="6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checkerboard(across)">
                                      <p:cBhvr>
                                        <p:cTn id="12" dur="5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wipe(up)">
                                      <p:cBhvr>
                                        <p:cTn id="17" dur="500"/>
                                        <p:tgtEl>
                                          <p:spTgt spid="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wipe(left)">
                                      <p:cBhvr>
                                        <p:cTn id="22" dur="5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wipe(up)">
                                      <p:cBhvr>
                                        <p:cTn id="27" dur="500"/>
                                        <p:tgtEl>
                                          <p:spTgt spid="5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up)">
                                      <p:cBhvr>
                                        <p:cTn id="32" dur="500"/>
                                        <p:tgtEl>
                                          <p:spTgt spid="5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wipe(up)">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left)">
                                      <p:cBhvr>
                                        <p:cTn id="42" dur="500"/>
                                        <p:tgtEl>
                                          <p:spTgt spid="5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left)">
                                      <p:cBhvr>
                                        <p:cTn id="47" dur="500"/>
                                        <p:tgtEl>
                                          <p:spTgt spid="5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left)">
                                      <p:cBhvr>
                                        <p:cTn id="52" dur="500"/>
                                        <p:tgtEl>
                                          <p:spTgt spid="5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86"/>
                                        </p:tgtEl>
                                        <p:attrNameLst>
                                          <p:attrName>style.visibility</p:attrName>
                                        </p:attrNameLst>
                                      </p:cBhvr>
                                      <p:to>
                                        <p:strVal val="visible"/>
                                      </p:to>
                                    </p:set>
                                    <p:animEffect transition="in" filter="wipe(up)">
                                      <p:cBhvr>
                                        <p:cTn id="57"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utoUpdateAnimBg="0"/>
      <p:bldP spid="53" grpId="0" autoUpdateAnimBg="0"/>
      <p:bldP spid="54" grpId="0" autoUpdateAnimBg="0"/>
      <p:bldP spid="56" grpId="0" autoUpdateAnimBg="0"/>
      <p:bldP spid="58" grpId="0" autoUpdateAnimBg="0"/>
      <p:bldP spid="8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0" y="-24"/>
            <a:ext cx="9144000" cy="928694"/>
          </a:xfrm>
        </p:spPr>
        <p:txBody>
          <a:bodyPr/>
          <a:lstStyle/>
          <a:p>
            <a:pPr algn="just" eaLnBrk="1" hangingPunct="1"/>
            <a:r>
              <a:rPr kumimoji="1" lang="zh-CN" altLang="en-US" sz="2400" b="1" dirty="0" smtClean="0"/>
              <a:t>例</a:t>
            </a:r>
            <a:r>
              <a:rPr kumimoji="1" lang="en-US" altLang="zh-CN" sz="2400" b="1" dirty="0" smtClean="0"/>
              <a:t>2</a:t>
            </a:r>
            <a:r>
              <a:rPr kumimoji="1" lang="zh-CN" altLang="en-US" sz="2400" b="1" dirty="0" smtClean="0"/>
              <a:t>：船追木头</a:t>
            </a:r>
            <a:endParaRPr kumimoji="1" lang="zh-CN" altLang="en-US" sz="2400" b="1" dirty="0"/>
          </a:p>
        </p:txBody>
      </p:sp>
      <p:sp>
        <p:nvSpPr>
          <p:cNvPr id="5" name="灯片编号占位符 4"/>
          <p:cNvSpPr>
            <a:spLocks noGrp="1"/>
          </p:cNvSpPr>
          <p:nvPr>
            <p:ph type="sldNum" sz="quarter" idx="16"/>
          </p:nvPr>
        </p:nvSpPr>
        <p:spPr/>
        <p:txBody>
          <a:bodyPr/>
          <a:lstStyle/>
          <a:p>
            <a:pPr>
              <a:defRPr/>
            </a:pPr>
            <a:fld id="{E4B51934-62EF-44B6-8E4F-653C93A3D485}" type="slidenum">
              <a:rPr lang="zh-CN" altLang="en-US" smtClean="0"/>
              <a:pPr>
                <a:defRPr/>
              </a:pPr>
              <a:t>18</a:t>
            </a:fld>
            <a:endParaRPr lang="zh-CN" altLang="en-US" dirty="0"/>
          </a:p>
        </p:txBody>
      </p:sp>
      <p:cxnSp>
        <p:nvCxnSpPr>
          <p:cNvPr id="10" name="直接连接符 9"/>
          <p:cNvCxnSpPr/>
          <p:nvPr/>
        </p:nvCxnSpPr>
        <p:spPr>
          <a:xfrm>
            <a:off x="500063" y="1000108"/>
            <a:ext cx="8215341"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文本占位符 44"/>
          <p:cNvSpPr>
            <a:spLocks noGrp="1"/>
          </p:cNvSpPr>
          <p:nvPr>
            <p:ph type="body" idx="13"/>
          </p:nvPr>
        </p:nvSpPr>
        <p:spPr>
          <a:xfrm>
            <a:off x="428596" y="1428736"/>
            <a:ext cx="4143372" cy="571504"/>
          </a:xfrm>
        </p:spPr>
        <p:txBody>
          <a:bodyPr>
            <a:normAutofit/>
          </a:bodyPr>
          <a:lstStyle/>
          <a:p>
            <a:r>
              <a:rPr kumimoji="1" lang="zh-CN" altLang="en-US" sz="2800" dirty="0" smtClean="0"/>
              <a:t>因为</a:t>
            </a:r>
            <a:r>
              <a:rPr kumimoji="1" lang="en-US" altLang="zh-CN" sz="2800" dirty="0" smtClean="0">
                <a:latin typeface="Times New Roman" pitchFamily="18" charset="0"/>
                <a:cs typeface="Times New Roman" pitchFamily="18" charset="0"/>
              </a:rPr>
              <a:t>(1)+(2)=(3)</a:t>
            </a:r>
          </a:p>
        </p:txBody>
      </p:sp>
      <p:graphicFrame>
        <p:nvGraphicFramePr>
          <p:cNvPr id="46" name="Object 12"/>
          <p:cNvGraphicFramePr>
            <a:graphicFrameLocks noChangeAspect="1"/>
          </p:cNvGraphicFramePr>
          <p:nvPr/>
        </p:nvGraphicFramePr>
        <p:xfrm>
          <a:off x="250825" y="3533791"/>
          <a:ext cx="3505200" cy="669925"/>
        </p:xfrm>
        <a:graphic>
          <a:graphicData uri="http://schemas.openxmlformats.org/presentationml/2006/ole">
            <p:oleObj spid="_x0000_s342027" name="公式" r:id="rId3" imgW="1257120" imgH="228600" progId="Equation.3">
              <p:embed/>
            </p:oleObj>
          </a:graphicData>
        </a:graphic>
      </p:graphicFrame>
      <p:sp>
        <p:nvSpPr>
          <p:cNvPr id="48" name="AutoShape 13"/>
          <p:cNvSpPr>
            <a:spLocks noChangeArrowheads="1"/>
          </p:cNvSpPr>
          <p:nvPr/>
        </p:nvSpPr>
        <p:spPr bwMode="auto">
          <a:xfrm rot="630736">
            <a:off x="2339975" y="2238391"/>
            <a:ext cx="1066800" cy="228600"/>
          </a:xfrm>
          <a:prstGeom prst="rightArrow">
            <a:avLst>
              <a:gd name="adj1" fmla="val 33333"/>
              <a:gd name="adj2" fmla="val 116667"/>
            </a:avLst>
          </a:prstGeom>
          <a:solidFill>
            <a:srgbClr val="0033CC"/>
          </a:solidFill>
          <a:ln w="9525">
            <a:solidFill>
              <a:schemeClr val="tx1"/>
            </a:solidFill>
            <a:miter lim="800000"/>
            <a:headEnd/>
            <a:tailEnd/>
          </a:ln>
        </p:spPr>
        <p:txBody>
          <a:bodyPr wrap="none" anchor="ctr"/>
          <a:lstStyle/>
          <a:p>
            <a:endParaRPr lang="zh-CN" altLang="en-US"/>
          </a:p>
        </p:txBody>
      </p:sp>
      <p:graphicFrame>
        <p:nvGraphicFramePr>
          <p:cNvPr id="49" name="Object 14"/>
          <p:cNvGraphicFramePr>
            <a:graphicFrameLocks noChangeAspect="1"/>
          </p:cNvGraphicFramePr>
          <p:nvPr/>
        </p:nvGraphicFramePr>
        <p:xfrm>
          <a:off x="376238" y="4973653"/>
          <a:ext cx="2265362" cy="669925"/>
        </p:xfrm>
        <a:graphic>
          <a:graphicData uri="http://schemas.openxmlformats.org/presentationml/2006/ole">
            <p:oleObj spid="_x0000_s342028" name="公式" r:id="rId4" imgW="812520" imgH="228600" progId="Equation.3">
              <p:embed/>
            </p:oleObj>
          </a:graphicData>
        </a:graphic>
      </p:graphicFrame>
      <p:grpSp>
        <p:nvGrpSpPr>
          <p:cNvPr id="60" name="Group 48"/>
          <p:cNvGrpSpPr>
            <a:grpSpLocks/>
          </p:cNvGrpSpPr>
          <p:nvPr/>
        </p:nvGrpSpPr>
        <p:grpSpPr bwMode="auto">
          <a:xfrm>
            <a:off x="4787900" y="3605228"/>
            <a:ext cx="3111500" cy="954088"/>
            <a:chOff x="3281" y="3186"/>
            <a:chExt cx="1960" cy="601"/>
          </a:xfrm>
        </p:grpSpPr>
        <p:sp>
          <p:nvSpPr>
            <p:cNvPr id="62" name="Freeform 19"/>
            <p:cNvSpPr>
              <a:spLocks/>
            </p:cNvSpPr>
            <p:nvPr/>
          </p:nvSpPr>
          <p:spPr bwMode="auto">
            <a:xfrm>
              <a:off x="3346" y="3375"/>
              <a:ext cx="1720" cy="4"/>
            </a:xfrm>
            <a:custGeom>
              <a:avLst/>
              <a:gdLst>
                <a:gd name="T0" fmla="*/ 0 w 1720"/>
                <a:gd name="T1" fmla="*/ 0 h 4"/>
                <a:gd name="T2" fmla="*/ 1720 w 1720"/>
                <a:gd name="T3" fmla="*/ 4 h 4"/>
                <a:gd name="T4" fmla="*/ 0 60000 65536"/>
                <a:gd name="T5" fmla="*/ 0 60000 65536"/>
                <a:gd name="T6" fmla="*/ 0 w 1720"/>
                <a:gd name="T7" fmla="*/ 0 h 4"/>
                <a:gd name="T8" fmla="*/ 1720 w 1720"/>
                <a:gd name="T9" fmla="*/ 4 h 4"/>
              </a:gdLst>
              <a:ahLst/>
              <a:cxnLst>
                <a:cxn ang="T4">
                  <a:pos x="T0" y="T1"/>
                </a:cxn>
                <a:cxn ang="T5">
                  <a:pos x="T2" y="T3"/>
                </a:cxn>
              </a:cxnLst>
              <a:rect l="T6" t="T7" r="T8" b="T9"/>
              <a:pathLst>
                <a:path w="1720" h="4">
                  <a:moveTo>
                    <a:pt x="0" y="0"/>
                  </a:moveTo>
                  <a:lnTo>
                    <a:pt x="1720" y="4"/>
                  </a:lnTo>
                </a:path>
              </a:pathLst>
            </a:custGeom>
            <a:noFill/>
            <a:ln w="57150">
              <a:solidFill>
                <a:srgbClr val="0033CC"/>
              </a:solidFill>
              <a:round/>
              <a:headEnd/>
              <a:tailEnd/>
            </a:ln>
          </p:spPr>
          <p:txBody>
            <a:bodyPr wrap="none" anchor="ctr"/>
            <a:lstStyle/>
            <a:p>
              <a:endParaRPr lang="zh-CN" altLang="en-US"/>
            </a:p>
          </p:txBody>
        </p:sp>
        <p:sp>
          <p:nvSpPr>
            <p:cNvPr id="63" name="Line 20"/>
            <p:cNvSpPr>
              <a:spLocks noChangeShapeType="1"/>
            </p:cNvSpPr>
            <p:nvPr/>
          </p:nvSpPr>
          <p:spPr bwMode="auto">
            <a:xfrm>
              <a:off x="4202" y="3186"/>
              <a:ext cx="0" cy="192"/>
            </a:xfrm>
            <a:prstGeom prst="line">
              <a:avLst/>
            </a:prstGeom>
            <a:noFill/>
            <a:ln w="38100">
              <a:solidFill>
                <a:schemeClr val="tx1"/>
              </a:solidFill>
              <a:round/>
              <a:headEnd/>
              <a:tailEnd/>
            </a:ln>
          </p:spPr>
          <p:txBody>
            <a:bodyPr wrap="none" anchor="ctr"/>
            <a:lstStyle/>
            <a:p>
              <a:endParaRPr lang="zh-CN" altLang="en-US"/>
            </a:p>
          </p:txBody>
        </p:sp>
        <p:sp>
          <p:nvSpPr>
            <p:cNvPr id="68" name="Line 21"/>
            <p:cNvSpPr>
              <a:spLocks noChangeShapeType="1"/>
            </p:cNvSpPr>
            <p:nvPr/>
          </p:nvSpPr>
          <p:spPr bwMode="auto">
            <a:xfrm>
              <a:off x="3364" y="3186"/>
              <a:ext cx="0" cy="192"/>
            </a:xfrm>
            <a:prstGeom prst="line">
              <a:avLst/>
            </a:prstGeom>
            <a:noFill/>
            <a:ln w="38100">
              <a:solidFill>
                <a:schemeClr val="tx1"/>
              </a:solidFill>
              <a:round/>
              <a:headEnd/>
              <a:tailEnd/>
            </a:ln>
          </p:spPr>
          <p:txBody>
            <a:bodyPr wrap="none" anchor="ctr"/>
            <a:lstStyle/>
            <a:p>
              <a:endParaRPr lang="zh-CN" altLang="en-US"/>
            </a:p>
          </p:txBody>
        </p:sp>
        <p:sp>
          <p:nvSpPr>
            <p:cNvPr id="70" name="Line 22"/>
            <p:cNvSpPr>
              <a:spLocks noChangeShapeType="1"/>
            </p:cNvSpPr>
            <p:nvPr/>
          </p:nvSpPr>
          <p:spPr bwMode="auto">
            <a:xfrm>
              <a:off x="5066" y="3186"/>
              <a:ext cx="0" cy="192"/>
            </a:xfrm>
            <a:prstGeom prst="line">
              <a:avLst/>
            </a:prstGeom>
            <a:noFill/>
            <a:ln w="38100">
              <a:solidFill>
                <a:schemeClr val="tx1"/>
              </a:solidFill>
              <a:round/>
              <a:headEnd/>
              <a:tailEnd/>
            </a:ln>
          </p:spPr>
          <p:txBody>
            <a:bodyPr wrap="none" anchor="ctr"/>
            <a:lstStyle/>
            <a:p>
              <a:endParaRPr lang="zh-CN" altLang="en-US"/>
            </a:p>
          </p:txBody>
        </p:sp>
        <p:graphicFrame>
          <p:nvGraphicFramePr>
            <p:cNvPr id="73" name="Object 23"/>
            <p:cNvGraphicFramePr>
              <a:graphicFrameLocks noChangeAspect="1"/>
            </p:cNvGraphicFramePr>
            <p:nvPr/>
          </p:nvGraphicFramePr>
          <p:xfrm>
            <a:off x="4996" y="3352"/>
            <a:ext cx="245" cy="396"/>
          </p:xfrm>
          <a:graphic>
            <a:graphicData uri="http://schemas.openxmlformats.org/presentationml/2006/ole">
              <p:oleObj spid="_x0000_s342029" name="公式" r:id="rId5" imgW="139680" imgH="215640" progId="Equation.3">
                <p:embed/>
              </p:oleObj>
            </a:graphicData>
          </a:graphic>
        </p:graphicFrame>
        <p:graphicFrame>
          <p:nvGraphicFramePr>
            <p:cNvPr id="87" name="Object 24"/>
            <p:cNvGraphicFramePr>
              <a:graphicFrameLocks noChangeAspect="1"/>
            </p:cNvGraphicFramePr>
            <p:nvPr/>
          </p:nvGraphicFramePr>
          <p:xfrm>
            <a:off x="4119" y="3361"/>
            <a:ext cx="198" cy="396"/>
          </p:xfrm>
          <a:graphic>
            <a:graphicData uri="http://schemas.openxmlformats.org/presentationml/2006/ole">
              <p:oleObj spid="_x0000_s342030" name="公式" r:id="rId6" imgW="114120" imgH="215640" progId="Equation.3">
                <p:embed/>
              </p:oleObj>
            </a:graphicData>
          </a:graphic>
        </p:graphicFrame>
        <p:graphicFrame>
          <p:nvGraphicFramePr>
            <p:cNvPr id="88" name="Object 25"/>
            <p:cNvGraphicFramePr>
              <a:graphicFrameLocks noChangeAspect="1"/>
            </p:cNvGraphicFramePr>
            <p:nvPr/>
          </p:nvGraphicFramePr>
          <p:xfrm>
            <a:off x="3281" y="3365"/>
            <a:ext cx="246" cy="422"/>
          </p:xfrm>
          <a:graphic>
            <a:graphicData uri="http://schemas.openxmlformats.org/presentationml/2006/ole">
              <p:oleObj spid="_x0000_s342031" name="公式" r:id="rId7" imgW="139680" imgH="228600" progId="Equation.3">
                <p:embed/>
              </p:oleObj>
            </a:graphicData>
          </a:graphic>
        </p:graphicFrame>
      </p:grpSp>
      <p:graphicFrame>
        <p:nvGraphicFramePr>
          <p:cNvPr id="89" name="Object 42"/>
          <p:cNvGraphicFramePr>
            <a:graphicFrameLocks noChangeAspect="1"/>
          </p:cNvGraphicFramePr>
          <p:nvPr/>
        </p:nvGraphicFramePr>
        <p:xfrm>
          <a:off x="179388" y="2525728"/>
          <a:ext cx="8686800" cy="642938"/>
        </p:xfrm>
        <a:graphic>
          <a:graphicData uri="http://schemas.openxmlformats.org/presentationml/2006/ole">
            <p:oleObj spid="_x0000_s342032" name="Equation" r:id="rId8" imgW="3288960" imgH="241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up)">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wipe(left)">
                                      <p:cBhvr>
                                        <p:cTn id="12" dur="500"/>
                                        <p:tgtEl>
                                          <p:spTgt spid="8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left)">
                                      <p:cBhvr>
                                        <p:cTn id="17" dur="5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wipe(left)">
                                      <p:cBhvr>
                                        <p:cTn id="22" dur="500"/>
                                        <p:tgtEl>
                                          <p:spTgt spid="6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right)">
                                      <p:cBhvr>
                                        <p:cTn id="2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灯片编号占位符 3"/>
          <p:cNvSpPr>
            <a:spLocks noGrp="1"/>
          </p:cNvSpPr>
          <p:nvPr>
            <p:ph type="sldNum" sz="quarter" idx="12"/>
          </p:nvPr>
        </p:nvSpPr>
        <p:spPr>
          <a:noFill/>
        </p:spPr>
        <p:txBody>
          <a:bodyPr/>
          <a:lstStyle/>
          <a:p>
            <a:fld id="{7FB6AF52-B041-45F6-8448-827EFB82198B}" type="slidenum">
              <a:rPr lang="en-US" altLang="zh-CN">
                <a:latin typeface="方正姚体" pitchFamily="2" charset="-122"/>
                <a:ea typeface="方正姚体" pitchFamily="2" charset="-122"/>
              </a:rPr>
              <a:pPr/>
              <a:t>1</a:t>
            </a:fld>
            <a:endParaRPr lang="en-US" altLang="zh-CN">
              <a:latin typeface="方正姚体" pitchFamily="2" charset="-122"/>
              <a:ea typeface="方正姚体" pitchFamily="2" charset="-122"/>
            </a:endParaRPr>
          </a:p>
        </p:txBody>
      </p:sp>
      <p:sp>
        <p:nvSpPr>
          <p:cNvPr id="53250" name="Text Box 2"/>
          <p:cNvSpPr txBox="1">
            <a:spLocks noChangeArrowheads="1"/>
          </p:cNvSpPr>
          <p:nvPr/>
        </p:nvSpPr>
        <p:spPr bwMode="auto">
          <a:xfrm>
            <a:off x="1116013" y="920736"/>
            <a:ext cx="7029450" cy="579438"/>
          </a:xfrm>
          <a:prstGeom prst="rect">
            <a:avLst/>
          </a:prstGeom>
          <a:noFill/>
          <a:ln w="12699">
            <a:noFill/>
            <a:miter lim="800000"/>
            <a:headEnd type="none" w="sm" len="sm"/>
            <a:tailEnd type="none" w="sm" len="sm"/>
          </a:ln>
        </p:spPr>
        <p:txBody>
          <a:bodyPr>
            <a:spAutoFit/>
          </a:bodyPr>
          <a:lstStyle/>
          <a:p>
            <a:pPr defTabSz="762000">
              <a:spcBef>
                <a:spcPct val="50000"/>
              </a:spcBef>
            </a:pPr>
            <a:r>
              <a:rPr lang="en-US" altLang="zh-CN" sz="3200" b="1" dirty="0">
                <a:solidFill>
                  <a:srgbClr val="7030A0"/>
                </a:solidFill>
                <a:latin typeface="方正姚体" pitchFamily="2" charset="-122"/>
                <a:ea typeface="方正姚体" pitchFamily="2" charset="-122"/>
              </a:rPr>
              <a:t>§1   </a:t>
            </a:r>
            <a:r>
              <a:rPr lang="zh-CN" altLang="en-US" sz="3200" b="1" dirty="0" smtClean="0">
                <a:solidFill>
                  <a:srgbClr val="7030A0"/>
                </a:solidFill>
                <a:latin typeface="方正姚体" pitchFamily="2" charset="-122"/>
                <a:ea typeface="方正姚体" pitchFamily="2" charset="-122"/>
              </a:rPr>
              <a:t>运动的描述</a:t>
            </a:r>
            <a:endParaRPr lang="zh-CN" altLang="en-US" sz="3200" b="1" dirty="0">
              <a:solidFill>
                <a:srgbClr val="FF0000"/>
              </a:solidFill>
              <a:latin typeface="方正姚体" pitchFamily="2" charset="-122"/>
              <a:ea typeface="方正姚体" pitchFamily="2" charset="-122"/>
            </a:endParaRPr>
          </a:p>
        </p:txBody>
      </p:sp>
      <p:sp>
        <p:nvSpPr>
          <p:cNvPr id="53251" name="Text Box 3"/>
          <p:cNvSpPr txBox="1">
            <a:spLocks noChangeArrowheads="1"/>
          </p:cNvSpPr>
          <p:nvPr/>
        </p:nvSpPr>
        <p:spPr bwMode="auto">
          <a:xfrm>
            <a:off x="3352800" y="152400"/>
            <a:ext cx="2433646" cy="646331"/>
          </a:xfrm>
          <a:prstGeom prst="rect">
            <a:avLst/>
          </a:prstGeom>
          <a:noFill/>
          <a:ln w="12699">
            <a:noFill/>
            <a:miter lim="800000"/>
            <a:headEnd type="none" w="sm" len="sm"/>
            <a:tailEnd type="none" w="sm" len="sm"/>
          </a:ln>
        </p:spPr>
        <p:txBody>
          <a:bodyPr wrap="square">
            <a:spAutoFit/>
          </a:bodyPr>
          <a:lstStyle/>
          <a:p>
            <a:pPr defTabSz="762000">
              <a:spcBef>
                <a:spcPct val="50000"/>
              </a:spcBef>
            </a:pPr>
            <a:r>
              <a:rPr lang="zh-CN" altLang="en-US" sz="3600" dirty="0" smtClean="0">
                <a:latin typeface="方正姚体" pitchFamily="2" charset="-122"/>
                <a:ea typeface="方正姚体" pitchFamily="2" charset="-122"/>
              </a:rPr>
              <a:t>质点力学</a:t>
            </a:r>
            <a:endParaRPr lang="zh-CN" altLang="en-US" sz="3600" b="1" dirty="0">
              <a:latin typeface="方正姚体" pitchFamily="2" charset="-122"/>
              <a:ea typeface="方正姚体" pitchFamily="2" charset="-122"/>
            </a:endParaRPr>
          </a:p>
        </p:txBody>
      </p:sp>
      <p:sp>
        <p:nvSpPr>
          <p:cNvPr id="53255" name="Text Box 7"/>
          <p:cNvSpPr txBox="1">
            <a:spLocks noChangeArrowheads="1"/>
          </p:cNvSpPr>
          <p:nvPr/>
        </p:nvSpPr>
        <p:spPr bwMode="auto">
          <a:xfrm>
            <a:off x="1142976" y="1857364"/>
            <a:ext cx="6072230" cy="584775"/>
          </a:xfrm>
          <a:prstGeom prst="rect">
            <a:avLst/>
          </a:prstGeom>
          <a:noFill/>
          <a:ln w="12699">
            <a:noFill/>
            <a:miter lim="800000"/>
            <a:headEnd type="none" w="sm" len="sm"/>
            <a:tailEnd type="none" w="sm" len="sm"/>
          </a:ln>
        </p:spPr>
        <p:txBody>
          <a:bodyPr wrap="square">
            <a:spAutoFit/>
          </a:bodyPr>
          <a:lstStyle/>
          <a:p>
            <a:pPr defTabSz="762000">
              <a:spcBef>
                <a:spcPct val="50000"/>
              </a:spcBef>
            </a:pPr>
            <a:r>
              <a:rPr lang="en-US" altLang="zh-CN" sz="3200" b="1" dirty="0">
                <a:solidFill>
                  <a:srgbClr val="7030A0"/>
                </a:solidFill>
                <a:latin typeface="方正姚体" pitchFamily="2" charset="-122"/>
                <a:ea typeface="方正姚体" pitchFamily="2" charset="-122"/>
              </a:rPr>
              <a:t>§</a:t>
            </a:r>
            <a:r>
              <a:rPr lang="en-US" altLang="zh-CN" sz="3200" b="1" dirty="0" smtClean="0">
                <a:solidFill>
                  <a:srgbClr val="7030A0"/>
                </a:solidFill>
                <a:latin typeface="方正姚体" pitchFamily="2" charset="-122"/>
                <a:ea typeface="方正姚体" pitchFamily="2" charset="-122"/>
              </a:rPr>
              <a:t>2  </a:t>
            </a:r>
            <a:r>
              <a:rPr lang="zh-CN" altLang="en-US" sz="3200" b="1" dirty="0" smtClean="0">
                <a:solidFill>
                  <a:srgbClr val="7030A0"/>
                </a:solidFill>
                <a:latin typeface="方正姚体" pitchFamily="2" charset="-122"/>
                <a:ea typeface="方正姚体" pitchFamily="2" charset="-122"/>
              </a:rPr>
              <a:t>运动的相对性</a:t>
            </a:r>
            <a:endParaRPr lang="zh-CN" altLang="en-US" sz="3200" b="1" dirty="0">
              <a:solidFill>
                <a:srgbClr val="7030A0"/>
              </a:solidFill>
              <a:latin typeface="方正姚体" pitchFamily="2" charset="-122"/>
              <a:ea typeface="方正姚体" pitchFamily="2" charset="-122"/>
            </a:endParaRPr>
          </a:p>
        </p:txBody>
      </p:sp>
      <p:grpSp>
        <p:nvGrpSpPr>
          <p:cNvPr id="15" name="组合 14"/>
          <p:cNvGrpSpPr/>
          <p:nvPr/>
        </p:nvGrpSpPr>
        <p:grpSpPr>
          <a:xfrm>
            <a:off x="1835151" y="2786058"/>
            <a:ext cx="5308617" cy="1857388"/>
            <a:chOff x="1763713" y="1878008"/>
            <a:chExt cx="5880121" cy="1428455"/>
          </a:xfrm>
        </p:grpSpPr>
        <p:sp>
          <p:nvSpPr>
            <p:cNvPr id="12300" name="Text Box 13"/>
            <p:cNvSpPr txBox="1">
              <a:spLocks noChangeArrowheads="1"/>
            </p:cNvSpPr>
            <p:nvPr/>
          </p:nvSpPr>
          <p:spPr bwMode="auto">
            <a:xfrm>
              <a:off x="1763713" y="1878008"/>
              <a:ext cx="3962400" cy="461665"/>
            </a:xfrm>
            <a:prstGeom prst="rect">
              <a:avLst/>
            </a:prstGeom>
            <a:noFill/>
            <a:ln w="12699">
              <a:noFill/>
              <a:miter lim="800000"/>
              <a:headEnd type="none" w="sm" len="sm"/>
              <a:tailEnd type="none" w="sm" len="sm"/>
            </a:ln>
          </p:spPr>
          <p:txBody>
            <a:bodyPr>
              <a:spAutoFit/>
            </a:bodyPr>
            <a:lstStyle/>
            <a:p>
              <a:pPr defTabSz="762000">
                <a:spcBef>
                  <a:spcPct val="50000"/>
                </a:spcBef>
              </a:pPr>
              <a:r>
                <a:rPr lang="zh-CN" altLang="en-US" sz="2400" b="1" dirty="0">
                  <a:latin typeface="方正姚体" pitchFamily="2" charset="-122"/>
                  <a:ea typeface="方正姚体" pitchFamily="2" charset="-122"/>
                </a:rPr>
                <a:t>一</a:t>
              </a:r>
              <a:r>
                <a:rPr lang="zh-CN" altLang="en-US" sz="2400" b="1" dirty="0" smtClean="0">
                  <a:latin typeface="方正姚体" pitchFamily="2" charset="-122"/>
                  <a:ea typeface="方正姚体" pitchFamily="2" charset="-122"/>
                </a:rPr>
                <a:t>、绝对时空观</a:t>
              </a:r>
              <a:endParaRPr lang="zh-CN" altLang="en-US" sz="2400" b="1" dirty="0">
                <a:latin typeface="方正姚体" pitchFamily="2" charset="-122"/>
                <a:ea typeface="方正姚体" pitchFamily="2" charset="-122"/>
              </a:endParaRPr>
            </a:p>
          </p:txBody>
        </p:sp>
        <p:sp>
          <p:nvSpPr>
            <p:cNvPr id="12301" name="Text Box 14"/>
            <p:cNvSpPr txBox="1">
              <a:spLocks noChangeArrowheads="1"/>
            </p:cNvSpPr>
            <p:nvPr/>
          </p:nvSpPr>
          <p:spPr bwMode="auto">
            <a:xfrm>
              <a:off x="1763713" y="2844798"/>
              <a:ext cx="5867400" cy="461665"/>
            </a:xfrm>
            <a:prstGeom prst="rect">
              <a:avLst/>
            </a:prstGeom>
            <a:noFill/>
            <a:ln w="12699">
              <a:noFill/>
              <a:miter lim="800000"/>
              <a:headEnd type="none" w="sm" len="sm"/>
              <a:tailEnd type="none" w="sm" len="sm"/>
            </a:ln>
          </p:spPr>
          <p:txBody>
            <a:bodyPr>
              <a:spAutoFit/>
            </a:bodyPr>
            <a:lstStyle/>
            <a:p>
              <a:pPr defTabSz="762000">
                <a:spcBef>
                  <a:spcPct val="50000"/>
                </a:spcBef>
              </a:pPr>
              <a:r>
                <a:rPr lang="zh-CN" altLang="en-US" sz="2400" b="1" dirty="0" smtClean="0">
                  <a:latin typeface="方正姚体" pitchFamily="2" charset="-122"/>
                  <a:ea typeface="方正姚体" pitchFamily="2" charset="-122"/>
                </a:rPr>
                <a:t>三、伽利略变换</a:t>
              </a:r>
            </a:p>
          </p:txBody>
        </p:sp>
        <p:sp>
          <p:nvSpPr>
            <p:cNvPr id="14" name="Text Box 14"/>
            <p:cNvSpPr txBox="1">
              <a:spLocks noChangeArrowheads="1"/>
            </p:cNvSpPr>
            <p:nvPr/>
          </p:nvSpPr>
          <p:spPr bwMode="auto">
            <a:xfrm>
              <a:off x="1776434" y="2357430"/>
              <a:ext cx="5867400" cy="461665"/>
            </a:xfrm>
            <a:prstGeom prst="rect">
              <a:avLst/>
            </a:prstGeom>
            <a:noFill/>
            <a:ln w="12699">
              <a:noFill/>
              <a:miter lim="800000"/>
              <a:headEnd type="none" w="sm" len="sm"/>
              <a:tailEnd type="none" w="sm" len="sm"/>
            </a:ln>
          </p:spPr>
          <p:txBody>
            <a:bodyPr>
              <a:spAutoFit/>
            </a:bodyPr>
            <a:lstStyle/>
            <a:p>
              <a:pPr defTabSz="762000">
                <a:spcBef>
                  <a:spcPct val="50000"/>
                </a:spcBef>
              </a:pPr>
              <a:r>
                <a:rPr lang="zh-CN" altLang="en-US" sz="2400" b="1" dirty="0">
                  <a:latin typeface="方正姚体" pitchFamily="2" charset="-122"/>
                  <a:ea typeface="方正姚体" pitchFamily="2" charset="-122"/>
                </a:rPr>
                <a:t>二</a:t>
              </a:r>
              <a:r>
                <a:rPr lang="zh-CN" altLang="en-US" sz="2400" b="1" dirty="0" smtClean="0">
                  <a:latin typeface="方正姚体" pitchFamily="2" charset="-122"/>
                  <a:ea typeface="方正姚体" pitchFamily="2" charset="-122"/>
                </a:rPr>
                <a:t>、运动描述的相对性</a:t>
              </a:r>
              <a:endParaRPr lang="zh-CN" altLang="en-US" sz="2400" b="1" dirty="0">
                <a:latin typeface="方正姚体" pitchFamily="2" charset="-122"/>
                <a:ea typeface="方正姚体" pitchFamily="2" charset="-122"/>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0" y="-24"/>
            <a:ext cx="9144000" cy="928694"/>
          </a:xfrm>
        </p:spPr>
        <p:txBody>
          <a:bodyPr/>
          <a:lstStyle/>
          <a:p>
            <a:pPr algn="just" eaLnBrk="1" hangingPunct="1"/>
            <a:r>
              <a:rPr kumimoji="1" lang="zh-CN" altLang="en-US" sz="2400" b="1" dirty="0" smtClean="0"/>
              <a:t>例</a:t>
            </a:r>
            <a:r>
              <a:rPr kumimoji="1" lang="en-US" altLang="zh-CN" sz="2400" b="1" dirty="0" smtClean="0"/>
              <a:t>2</a:t>
            </a:r>
            <a:r>
              <a:rPr kumimoji="1" lang="zh-CN" altLang="en-US" sz="2400" b="1" dirty="0" smtClean="0"/>
              <a:t>：船追木头</a:t>
            </a:r>
            <a:endParaRPr kumimoji="1" lang="zh-CN" altLang="en-US" sz="2400" b="1" dirty="0"/>
          </a:p>
        </p:txBody>
      </p:sp>
      <p:sp>
        <p:nvSpPr>
          <p:cNvPr id="5" name="灯片编号占位符 4"/>
          <p:cNvSpPr>
            <a:spLocks noGrp="1"/>
          </p:cNvSpPr>
          <p:nvPr>
            <p:ph type="sldNum" sz="quarter" idx="16"/>
          </p:nvPr>
        </p:nvSpPr>
        <p:spPr/>
        <p:txBody>
          <a:bodyPr/>
          <a:lstStyle/>
          <a:p>
            <a:pPr>
              <a:defRPr/>
            </a:pPr>
            <a:fld id="{E4B51934-62EF-44B6-8E4F-653C93A3D485}" type="slidenum">
              <a:rPr lang="zh-CN" altLang="en-US" smtClean="0"/>
              <a:pPr>
                <a:defRPr/>
              </a:pPr>
              <a:t>19</a:t>
            </a:fld>
            <a:endParaRPr lang="zh-CN" altLang="en-US" dirty="0"/>
          </a:p>
        </p:txBody>
      </p:sp>
      <p:cxnSp>
        <p:nvCxnSpPr>
          <p:cNvPr id="10" name="直接连接符 9"/>
          <p:cNvCxnSpPr/>
          <p:nvPr/>
        </p:nvCxnSpPr>
        <p:spPr>
          <a:xfrm>
            <a:off x="500063" y="1000108"/>
            <a:ext cx="8215341" cy="157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Text Box 9"/>
          <p:cNvSpPr txBox="1">
            <a:spLocks noChangeArrowheads="1"/>
          </p:cNvSpPr>
          <p:nvPr/>
        </p:nvSpPr>
        <p:spPr bwMode="auto">
          <a:xfrm>
            <a:off x="304800" y="1082695"/>
            <a:ext cx="7296150" cy="519113"/>
          </a:xfrm>
          <a:prstGeom prst="rect">
            <a:avLst/>
          </a:prstGeom>
          <a:noFill/>
          <a:ln w="9525">
            <a:noFill/>
            <a:miter lim="800000"/>
            <a:headEnd/>
            <a:tailEnd/>
          </a:ln>
        </p:spPr>
        <p:txBody>
          <a:bodyPr wrap="none">
            <a:spAutoFit/>
          </a:bodyPr>
          <a:lstStyle/>
          <a:p>
            <a:pPr algn="l" eaLnBrk="1" hangingPunct="1"/>
            <a:r>
              <a:rPr kumimoji="1" lang="zh-CN" altLang="en-US" sz="2800" b="1">
                <a:solidFill>
                  <a:srgbClr val="0033CC"/>
                </a:solidFill>
                <a:latin typeface="Times New Roman" pitchFamily="18" charset="0"/>
                <a:ea typeface="楷体_GB2312" pitchFamily="49" charset="-122"/>
              </a:rPr>
              <a:t>在相对于水的参照系中，考虑该问题更简单些</a:t>
            </a:r>
          </a:p>
        </p:txBody>
      </p:sp>
      <p:sp>
        <p:nvSpPr>
          <p:cNvPr id="20" name="Text Box 10"/>
          <p:cNvSpPr txBox="1">
            <a:spLocks noChangeArrowheads="1"/>
          </p:cNvSpPr>
          <p:nvPr/>
        </p:nvSpPr>
        <p:spPr bwMode="auto">
          <a:xfrm>
            <a:off x="381000" y="3349645"/>
            <a:ext cx="8305800" cy="1031875"/>
          </a:xfrm>
          <a:prstGeom prst="rect">
            <a:avLst/>
          </a:prstGeom>
          <a:noFill/>
          <a:ln w="9525">
            <a:noFill/>
            <a:miter lim="800000"/>
            <a:headEnd/>
            <a:tailEnd/>
          </a:ln>
        </p:spPr>
        <p:txBody>
          <a:bodyPr>
            <a:spAutoFit/>
          </a:bodyPr>
          <a:lstStyle/>
          <a:p>
            <a:pPr algn="l" eaLnBrk="1" hangingPunct="1">
              <a:lnSpc>
                <a:spcPct val="110000"/>
              </a:lnSpc>
            </a:pPr>
            <a:r>
              <a:rPr kumimoji="1" lang="zh-CN" altLang="en-US" sz="2800" b="1">
                <a:latin typeface="Times New Roman" pitchFamily="18" charset="0"/>
                <a:ea typeface="楷体_GB2312" pitchFamily="49" charset="-122"/>
              </a:rPr>
              <a:t>船相对于水下行和上行相同的距离即能追上木头。</a:t>
            </a:r>
          </a:p>
          <a:p>
            <a:pPr algn="l" eaLnBrk="1" hangingPunct="1">
              <a:lnSpc>
                <a:spcPct val="110000"/>
              </a:lnSpc>
            </a:pPr>
            <a:r>
              <a:rPr kumimoji="1" lang="zh-CN" altLang="en-US" sz="2800" b="1">
                <a:latin typeface="Times New Roman" pitchFamily="18" charset="0"/>
                <a:ea typeface="楷体_GB2312" pitchFamily="49" charset="-122"/>
              </a:rPr>
              <a:t>而船上行和下行时相对于水的速率相同。</a:t>
            </a:r>
          </a:p>
        </p:txBody>
      </p:sp>
      <p:grpSp>
        <p:nvGrpSpPr>
          <p:cNvPr id="21" name="Group 11"/>
          <p:cNvGrpSpPr>
            <a:grpSpLocks/>
          </p:cNvGrpSpPr>
          <p:nvPr/>
        </p:nvGrpSpPr>
        <p:grpSpPr bwMode="auto">
          <a:xfrm>
            <a:off x="5257800" y="5332433"/>
            <a:ext cx="3111500" cy="954087"/>
            <a:chOff x="3281" y="3186"/>
            <a:chExt cx="1960" cy="601"/>
          </a:xfrm>
        </p:grpSpPr>
        <p:sp>
          <p:nvSpPr>
            <p:cNvPr id="22" name="Freeform 12"/>
            <p:cNvSpPr>
              <a:spLocks/>
            </p:cNvSpPr>
            <p:nvPr/>
          </p:nvSpPr>
          <p:spPr bwMode="auto">
            <a:xfrm>
              <a:off x="3346" y="3375"/>
              <a:ext cx="1720" cy="4"/>
            </a:xfrm>
            <a:custGeom>
              <a:avLst/>
              <a:gdLst>
                <a:gd name="T0" fmla="*/ 0 w 1720"/>
                <a:gd name="T1" fmla="*/ 0 h 4"/>
                <a:gd name="T2" fmla="*/ 1720 w 1720"/>
                <a:gd name="T3" fmla="*/ 4 h 4"/>
                <a:gd name="T4" fmla="*/ 0 60000 65536"/>
                <a:gd name="T5" fmla="*/ 0 60000 65536"/>
                <a:gd name="T6" fmla="*/ 0 w 1720"/>
                <a:gd name="T7" fmla="*/ 0 h 4"/>
                <a:gd name="T8" fmla="*/ 1720 w 1720"/>
                <a:gd name="T9" fmla="*/ 4 h 4"/>
              </a:gdLst>
              <a:ahLst/>
              <a:cxnLst>
                <a:cxn ang="T4">
                  <a:pos x="T0" y="T1"/>
                </a:cxn>
                <a:cxn ang="T5">
                  <a:pos x="T2" y="T3"/>
                </a:cxn>
              </a:cxnLst>
              <a:rect l="T6" t="T7" r="T8" b="T9"/>
              <a:pathLst>
                <a:path w="1720" h="4">
                  <a:moveTo>
                    <a:pt x="0" y="0"/>
                  </a:moveTo>
                  <a:lnTo>
                    <a:pt x="1720" y="4"/>
                  </a:lnTo>
                </a:path>
              </a:pathLst>
            </a:custGeom>
            <a:noFill/>
            <a:ln w="57150">
              <a:solidFill>
                <a:srgbClr val="0033CC"/>
              </a:solidFill>
              <a:round/>
              <a:headEnd/>
              <a:tailEnd/>
            </a:ln>
          </p:spPr>
          <p:txBody>
            <a:bodyPr wrap="none" anchor="ctr"/>
            <a:lstStyle/>
            <a:p>
              <a:endParaRPr lang="zh-CN" altLang="en-US"/>
            </a:p>
          </p:txBody>
        </p:sp>
        <p:sp>
          <p:nvSpPr>
            <p:cNvPr id="23" name="Line 13"/>
            <p:cNvSpPr>
              <a:spLocks noChangeShapeType="1"/>
            </p:cNvSpPr>
            <p:nvPr/>
          </p:nvSpPr>
          <p:spPr bwMode="auto">
            <a:xfrm>
              <a:off x="4202" y="3186"/>
              <a:ext cx="0" cy="192"/>
            </a:xfrm>
            <a:prstGeom prst="line">
              <a:avLst/>
            </a:prstGeom>
            <a:noFill/>
            <a:ln w="38100">
              <a:solidFill>
                <a:schemeClr val="tx1"/>
              </a:solidFill>
              <a:round/>
              <a:headEnd/>
              <a:tailEnd/>
            </a:ln>
          </p:spPr>
          <p:txBody>
            <a:bodyPr wrap="none" anchor="ctr"/>
            <a:lstStyle/>
            <a:p>
              <a:endParaRPr lang="zh-CN" altLang="en-US"/>
            </a:p>
          </p:txBody>
        </p:sp>
        <p:sp>
          <p:nvSpPr>
            <p:cNvPr id="24" name="Line 14"/>
            <p:cNvSpPr>
              <a:spLocks noChangeShapeType="1"/>
            </p:cNvSpPr>
            <p:nvPr/>
          </p:nvSpPr>
          <p:spPr bwMode="auto">
            <a:xfrm>
              <a:off x="3364" y="3186"/>
              <a:ext cx="0" cy="192"/>
            </a:xfrm>
            <a:prstGeom prst="line">
              <a:avLst/>
            </a:prstGeom>
            <a:noFill/>
            <a:ln w="38100">
              <a:solidFill>
                <a:schemeClr val="tx1"/>
              </a:solidFill>
              <a:round/>
              <a:headEnd/>
              <a:tailEnd/>
            </a:ln>
          </p:spPr>
          <p:txBody>
            <a:bodyPr wrap="none" anchor="ctr"/>
            <a:lstStyle/>
            <a:p>
              <a:endParaRPr lang="zh-CN" altLang="en-US"/>
            </a:p>
          </p:txBody>
        </p:sp>
        <p:sp>
          <p:nvSpPr>
            <p:cNvPr id="25" name="Line 15"/>
            <p:cNvSpPr>
              <a:spLocks noChangeShapeType="1"/>
            </p:cNvSpPr>
            <p:nvPr/>
          </p:nvSpPr>
          <p:spPr bwMode="auto">
            <a:xfrm>
              <a:off x="5066" y="3186"/>
              <a:ext cx="0" cy="192"/>
            </a:xfrm>
            <a:prstGeom prst="line">
              <a:avLst/>
            </a:prstGeom>
            <a:noFill/>
            <a:ln w="38100">
              <a:solidFill>
                <a:schemeClr val="tx1"/>
              </a:solidFill>
              <a:round/>
              <a:headEnd/>
              <a:tailEnd/>
            </a:ln>
          </p:spPr>
          <p:txBody>
            <a:bodyPr wrap="none" anchor="ctr"/>
            <a:lstStyle/>
            <a:p>
              <a:endParaRPr lang="zh-CN" altLang="en-US"/>
            </a:p>
          </p:txBody>
        </p:sp>
        <p:graphicFrame>
          <p:nvGraphicFramePr>
            <p:cNvPr id="26" name="Object 16"/>
            <p:cNvGraphicFramePr>
              <a:graphicFrameLocks noChangeAspect="1"/>
            </p:cNvGraphicFramePr>
            <p:nvPr/>
          </p:nvGraphicFramePr>
          <p:xfrm>
            <a:off x="4996" y="3352"/>
            <a:ext cx="245" cy="396"/>
          </p:xfrm>
          <a:graphic>
            <a:graphicData uri="http://schemas.openxmlformats.org/presentationml/2006/ole">
              <p:oleObj spid="_x0000_s343048" name="公式" r:id="rId3" imgW="139680" imgH="215640" progId="Equation.3">
                <p:embed/>
              </p:oleObj>
            </a:graphicData>
          </a:graphic>
        </p:graphicFrame>
        <p:graphicFrame>
          <p:nvGraphicFramePr>
            <p:cNvPr id="27" name="Object 17"/>
            <p:cNvGraphicFramePr>
              <a:graphicFrameLocks noChangeAspect="1"/>
            </p:cNvGraphicFramePr>
            <p:nvPr/>
          </p:nvGraphicFramePr>
          <p:xfrm>
            <a:off x="4119" y="3361"/>
            <a:ext cx="198" cy="396"/>
          </p:xfrm>
          <a:graphic>
            <a:graphicData uri="http://schemas.openxmlformats.org/presentationml/2006/ole">
              <p:oleObj spid="_x0000_s343049" name="公式" r:id="rId4" imgW="114120" imgH="215640" progId="Equation.3">
                <p:embed/>
              </p:oleObj>
            </a:graphicData>
          </a:graphic>
        </p:graphicFrame>
        <p:graphicFrame>
          <p:nvGraphicFramePr>
            <p:cNvPr id="28" name="Object 18"/>
            <p:cNvGraphicFramePr>
              <a:graphicFrameLocks noChangeAspect="1"/>
            </p:cNvGraphicFramePr>
            <p:nvPr/>
          </p:nvGraphicFramePr>
          <p:xfrm>
            <a:off x="3281" y="3365"/>
            <a:ext cx="246" cy="422"/>
          </p:xfrm>
          <a:graphic>
            <a:graphicData uri="http://schemas.openxmlformats.org/presentationml/2006/ole">
              <p:oleObj spid="_x0000_s343050" name="公式" r:id="rId5" imgW="139680" imgH="228600" progId="Equation.3">
                <p:embed/>
              </p:oleObj>
            </a:graphicData>
          </a:graphic>
        </p:graphicFrame>
      </p:grpSp>
      <p:graphicFrame>
        <p:nvGraphicFramePr>
          <p:cNvPr id="29" name="Object 19"/>
          <p:cNvGraphicFramePr>
            <a:graphicFrameLocks noChangeAspect="1"/>
          </p:cNvGraphicFramePr>
          <p:nvPr/>
        </p:nvGraphicFramePr>
        <p:xfrm>
          <a:off x="485775" y="4581525"/>
          <a:ext cx="4138613" cy="669925"/>
        </p:xfrm>
        <a:graphic>
          <a:graphicData uri="http://schemas.openxmlformats.org/presentationml/2006/ole">
            <p:oleObj spid="_x0000_s343051" name="Equation" r:id="rId6" imgW="1866600" imgH="228600" progId="Equation.DSMT4">
              <p:embed/>
            </p:oleObj>
          </a:graphicData>
        </a:graphic>
      </p:graphicFrame>
      <p:graphicFrame>
        <p:nvGraphicFramePr>
          <p:cNvPr id="30" name="Object 20"/>
          <p:cNvGraphicFramePr>
            <a:graphicFrameLocks noChangeAspect="1"/>
          </p:cNvGraphicFramePr>
          <p:nvPr/>
        </p:nvGraphicFramePr>
        <p:xfrm>
          <a:off x="539750" y="5516583"/>
          <a:ext cx="2138363" cy="669925"/>
        </p:xfrm>
        <a:graphic>
          <a:graphicData uri="http://schemas.openxmlformats.org/presentationml/2006/ole">
            <p:oleObj spid="_x0000_s343052" name="公式" r:id="rId7" imgW="965160" imgH="228600" progId="Equation.3">
              <p:embed/>
            </p:oleObj>
          </a:graphicData>
        </a:graphic>
      </p:graphicFrame>
      <p:sp>
        <p:nvSpPr>
          <p:cNvPr id="31" name="Text Box 29"/>
          <p:cNvSpPr txBox="1">
            <a:spLocks noChangeArrowheads="1"/>
          </p:cNvSpPr>
          <p:nvPr/>
        </p:nvSpPr>
        <p:spPr bwMode="auto">
          <a:xfrm>
            <a:off x="395288" y="1844695"/>
            <a:ext cx="3702050" cy="519113"/>
          </a:xfrm>
          <a:prstGeom prst="rect">
            <a:avLst/>
          </a:prstGeom>
          <a:noFill/>
          <a:ln w="9525">
            <a:noFill/>
            <a:miter lim="800000"/>
            <a:headEnd/>
            <a:tailEnd/>
          </a:ln>
        </p:spPr>
        <p:txBody>
          <a:bodyPr wrap="none">
            <a:spAutoFit/>
          </a:bodyPr>
          <a:lstStyle/>
          <a:p>
            <a:pPr algn="l" eaLnBrk="1" hangingPunct="1"/>
            <a:r>
              <a:rPr kumimoji="1" lang="zh-CN" altLang="en-US" sz="2800" b="1">
                <a:latin typeface="Times New Roman" pitchFamily="18" charset="0"/>
                <a:ea typeface="楷体_GB2312" pitchFamily="49" charset="-122"/>
              </a:rPr>
              <a:t>设相对于水的参照系</a:t>
            </a:r>
            <a:r>
              <a:rPr kumimoji="1" lang="en-US" altLang="zh-CN" sz="2800" b="1">
                <a:latin typeface="Times New Roman" pitchFamily="18" charset="0"/>
                <a:ea typeface="楷体_GB2312" pitchFamily="49" charset="-122"/>
              </a:rPr>
              <a:t>S’</a:t>
            </a:r>
          </a:p>
        </p:txBody>
      </p:sp>
      <p:sp>
        <p:nvSpPr>
          <p:cNvPr id="32" name="Line 30"/>
          <p:cNvSpPr>
            <a:spLocks noChangeShapeType="1"/>
          </p:cNvSpPr>
          <p:nvPr/>
        </p:nvSpPr>
        <p:spPr bwMode="auto">
          <a:xfrm>
            <a:off x="5118100" y="2449533"/>
            <a:ext cx="3170238" cy="0"/>
          </a:xfrm>
          <a:prstGeom prst="line">
            <a:avLst/>
          </a:prstGeom>
          <a:noFill/>
          <a:ln w="38100">
            <a:solidFill>
              <a:schemeClr val="tx1"/>
            </a:solidFill>
            <a:round/>
            <a:headEnd/>
            <a:tailEnd/>
          </a:ln>
        </p:spPr>
        <p:txBody>
          <a:bodyPr wrap="none" anchor="ctr"/>
          <a:lstStyle/>
          <a:p>
            <a:endParaRPr lang="zh-CN" altLang="en-US"/>
          </a:p>
        </p:txBody>
      </p:sp>
      <p:grpSp>
        <p:nvGrpSpPr>
          <p:cNvPr id="33" name="Group 50"/>
          <p:cNvGrpSpPr>
            <a:grpSpLocks/>
          </p:cNvGrpSpPr>
          <p:nvPr/>
        </p:nvGrpSpPr>
        <p:grpSpPr bwMode="auto">
          <a:xfrm>
            <a:off x="4724400" y="2247920"/>
            <a:ext cx="914400" cy="600075"/>
            <a:chOff x="2976" y="1008"/>
            <a:chExt cx="576" cy="378"/>
          </a:xfrm>
        </p:grpSpPr>
        <p:grpSp>
          <p:nvGrpSpPr>
            <p:cNvPr id="34" name="Group 32"/>
            <p:cNvGrpSpPr>
              <a:grpSpLocks/>
            </p:cNvGrpSpPr>
            <p:nvPr/>
          </p:nvGrpSpPr>
          <p:grpSpPr bwMode="auto">
            <a:xfrm>
              <a:off x="2976" y="1008"/>
              <a:ext cx="576" cy="96"/>
              <a:chOff x="4128" y="3072"/>
              <a:chExt cx="768" cy="101"/>
            </a:xfrm>
          </p:grpSpPr>
          <p:sp>
            <p:nvSpPr>
              <p:cNvPr id="37" name="Freeform 33"/>
              <p:cNvSpPr>
                <a:spLocks/>
              </p:cNvSpPr>
              <p:nvPr/>
            </p:nvSpPr>
            <p:spPr bwMode="auto">
              <a:xfrm>
                <a:off x="4128" y="3072"/>
                <a:ext cx="768" cy="101"/>
              </a:xfrm>
              <a:custGeom>
                <a:avLst/>
                <a:gdLst>
                  <a:gd name="T0" fmla="*/ 0 w 768"/>
                  <a:gd name="T1" fmla="*/ 0 h 101"/>
                  <a:gd name="T2" fmla="*/ 379 w 768"/>
                  <a:gd name="T3" fmla="*/ 101 h 101"/>
                  <a:gd name="T4" fmla="*/ 768 w 768"/>
                  <a:gd name="T5" fmla="*/ 0 h 101"/>
                  <a:gd name="T6" fmla="*/ 0 60000 65536"/>
                  <a:gd name="T7" fmla="*/ 0 60000 65536"/>
                  <a:gd name="T8" fmla="*/ 0 60000 65536"/>
                  <a:gd name="T9" fmla="*/ 0 w 768"/>
                  <a:gd name="T10" fmla="*/ 0 h 101"/>
                  <a:gd name="T11" fmla="*/ 768 w 768"/>
                  <a:gd name="T12" fmla="*/ 101 h 101"/>
                </a:gdLst>
                <a:ahLst/>
                <a:cxnLst>
                  <a:cxn ang="T6">
                    <a:pos x="T0" y="T1"/>
                  </a:cxn>
                  <a:cxn ang="T7">
                    <a:pos x="T2" y="T3"/>
                  </a:cxn>
                  <a:cxn ang="T8">
                    <a:pos x="T4" y="T5"/>
                  </a:cxn>
                </a:cxnLst>
                <a:rect l="T9" t="T10" r="T11" b="T12"/>
                <a:pathLst>
                  <a:path w="768" h="101">
                    <a:moveTo>
                      <a:pt x="0" y="0"/>
                    </a:moveTo>
                    <a:cubicBezTo>
                      <a:pt x="63" y="17"/>
                      <a:pt x="251" y="101"/>
                      <a:pt x="379" y="101"/>
                    </a:cubicBezTo>
                    <a:cubicBezTo>
                      <a:pt x="507" y="101"/>
                      <a:pt x="690" y="13"/>
                      <a:pt x="768" y="0"/>
                    </a:cubicBezTo>
                  </a:path>
                </a:pathLst>
              </a:custGeom>
              <a:noFill/>
              <a:ln w="38100">
                <a:solidFill>
                  <a:srgbClr val="0033CC"/>
                </a:solidFill>
                <a:round/>
                <a:headEnd/>
                <a:tailEnd/>
              </a:ln>
            </p:spPr>
            <p:txBody>
              <a:bodyPr wrap="none" anchor="ctr"/>
              <a:lstStyle/>
              <a:p>
                <a:endParaRPr lang="zh-CN" altLang="en-US"/>
              </a:p>
            </p:txBody>
          </p:sp>
          <p:sp>
            <p:nvSpPr>
              <p:cNvPr id="38" name="Line 34"/>
              <p:cNvSpPr>
                <a:spLocks noChangeShapeType="1"/>
              </p:cNvSpPr>
              <p:nvPr/>
            </p:nvSpPr>
            <p:spPr bwMode="auto">
              <a:xfrm>
                <a:off x="4128" y="3072"/>
                <a:ext cx="768" cy="0"/>
              </a:xfrm>
              <a:prstGeom prst="line">
                <a:avLst/>
              </a:prstGeom>
              <a:noFill/>
              <a:ln w="38100">
                <a:solidFill>
                  <a:srgbClr val="0033CC"/>
                </a:solidFill>
                <a:round/>
                <a:headEnd/>
                <a:tailEnd/>
              </a:ln>
            </p:spPr>
            <p:txBody>
              <a:bodyPr wrap="none" anchor="ctr"/>
              <a:lstStyle/>
              <a:p>
                <a:endParaRPr lang="zh-CN" altLang="en-US"/>
              </a:p>
            </p:txBody>
          </p:sp>
        </p:grpSp>
        <p:sp>
          <p:nvSpPr>
            <p:cNvPr id="35" name="Line 35"/>
            <p:cNvSpPr>
              <a:spLocks noChangeShapeType="1"/>
            </p:cNvSpPr>
            <p:nvPr/>
          </p:nvSpPr>
          <p:spPr bwMode="auto">
            <a:xfrm>
              <a:off x="3251" y="1048"/>
              <a:ext cx="0" cy="96"/>
            </a:xfrm>
            <a:prstGeom prst="line">
              <a:avLst/>
            </a:prstGeom>
            <a:noFill/>
            <a:ln w="9525">
              <a:solidFill>
                <a:schemeClr val="tx1"/>
              </a:solidFill>
              <a:round/>
              <a:headEnd/>
              <a:tailEnd/>
            </a:ln>
          </p:spPr>
          <p:txBody>
            <a:bodyPr wrap="none" anchor="ctr"/>
            <a:lstStyle/>
            <a:p>
              <a:endParaRPr lang="zh-CN" altLang="en-US"/>
            </a:p>
          </p:txBody>
        </p:sp>
        <p:graphicFrame>
          <p:nvGraphicFramePr>
            <p:cNvPr id="36" name="Object 37"/>
            <p:cNvGraphicFramePr>
              <a:graphicFrameLocks noChangeAspect="1"/>
            </p:cNvGraphicFramePr>
            <p:nvPr/>
          </p:nvGraphicFramePr>
          <p:xfrm>
            <a:off x="3174" y="1100"/>
            <a:ext cx="323" cy="286"/>
          </p:xfrm>
          <a:graphic>
            <a:graphicData uri="http://schemas.openxmlformats.org/presentationml/2006/ole">
              <p:oleObj spid="_x0000_s343053" name="公式" r:id="rId8" imgW="177480" imgH="215640" progId="Equation.3">
                <p:embed/>
              </p:oleObj>
            </a:graphicData>
          </a:graphic>
        </p:graphicFrame>
      </p:grpSp>
      <p:grpSp>
        <p:nvGrpSpPr>
          <p:cNvPr id="39" name="Group 45"/>
          <p:cNvGrpSpPr>
            <a:grpSpLocks/>
          </p:cNvGrpSpPr>
          <p:nvPr/>
        </p:nvGrpSpPr>
        <p:grpSpPr bwMode="auto">
          <a:xfrm>
            <a:off x="6781800" y="2282845"/>
            <a:ext cx="611188" cy="630238"/>
            <a:chOff x="2278" y="1584"/>
            <a:chExt cx="385" cy="397"/>
          </a:xfrm>
        </p:grpSpPr>
        <p:sp>
          <p:nvSpPr>
            <p:cNvPr id="40" name="Rectangle 42"/>
            <p:cNvSpPr>
              <a:spLocks noChangeArrowheads="1"/>
            </p:cNvSpPr>
            <p:nvPr/>
          </p:nvSpPr>
          <p:spPr bwMode="auto">
            <a:xfrm>
              <a:off x="2278" y="1614"/>
              <a:ext cx="240" cy="48"/>
            </a:xfrm>
            <a:prstGeom prst="rect">
              <a:avLst/>
            </a:prstGeom>
            <a:solidFill>
              <a:srgbClr val="00FF00"/>
            </a:solidFill>
            <a:ln w="9525">
              <a:solidFill>
                <a:schemeClr val="hlink"/>
              </a:solidFill>
              <a:miter lim="800000"/>
              <a:headEnd/>
              <a:tailEnd/>
            </a:ln>
          </p:spPr>
          <p:txBody>
            <a:bodyPr wrap="none" anchor="ctr"/>
            <a:lstStyle/>
            <a:p>
              <a:endParaRPr lang="zh-CN" altLang="en-US"/>
            </a:p>
          </p:txBody>
        </p:sp>
        <p:sp>
          <p:nvSpPr>
            <p:cNvPr id="41" name="Line 43"/>
            <p:cNvSpPr>
              <a:spLocks noChangeShapeType="1"/>
            </p:cNvSpPr>
            <p:nvPr/>
          </p:nvSpPr>
          <p:spPr bwMode="auto">
            <a:xfrm>
              <a:off x="2400" y="1584"/>
              <a:ext cx="0" cy="96"/>
            </a:xfrm>
            <a:prstGeom prst="line">
              <a:avLst/>
            </a:prstGeom>
            <a:noFill/>
            <a:ln w="9525">
              <a:solidFill>
                <a:schemeClr val="tx1"/>
              </a:solidFill>
              <a:round/>
              <a:headEnd/>
              <a:tailEnd/>
            </a:ln>
          </p:spPr>
          <p:txBody>
            <a:bodyPr wrap="none" anchor="ctr"/>
            <a:lstStyle/>
            <a:p>
              <a:endParaRPr lang="zh-CN" altLang="en-US"/>
            </a:p>
          </p:txBody>
        </p:sp>
        <p:graphicFrame>
          <p:nvGraphicFramePr>
            <p:cNvPr id="42" name="Object 44"/>
            <p:cNvGraphicFramePr>
              <a:graphicFrameLocks noChangeAspect="1"/>
            </p:cNvGraphicFramePr>
            <p:nvPr/>
          </p:nvGraphicFramePr>
          <p:xfrm>
            <a:off x="2317" y="1676"/>
            <a:ext cx="346" cy="305"/>
          </p:xfrm>
          <a:graphic>
            <a:graphicData uri="http://schemas.openxmlformats.org/presentationml/2006/ole">
              <p:oleObj spid="_x0000_s343054" name="公式" r:id="rId9" imgW="190440" imgH="228600" progId="Equation.3">
                <p:embed/>
              </p:oleObj>
            </a:graphicData>
          </a:graphic>
        </p:graphicFrame>
      </p:grpSp>
      <p:grpSp>
        <p:nvGrpSpPr>
          <p:cNvPr id="43" name="Group 49"/>
          <p:cNvGrpSpPr>
            <a:grpSpLocks/>
          </p:cNvGrpSpPr>
          <p:nvPr/>
        </p:nvGrpSpPr>
        <p:grpSpPr bwMode="auto">
          <a:xfrm>
            <a:off x="6538913" y="1790720"/>
            <a:ext cx="914400" cy="609600"/>
            <a:chOff x="3600" y="1536"/>
            <a:chExt cx="576" cy="384"/>
          </a:xfrm>
        </p:grpSpPr>
        <p:grpSp>
          <p:nvGrpSpPr>
            <p:cNvPr id="44" name="Group 39"/>
            <p:cNvGrpSpPr>
              <a:grpSpLocks/>
            </p:cNvGrpSpPr>
            <p:nvPr/>
          </p:nvGrpSpPr>
          <p:grpSpPr bwMode="auto">
            <a:xfrm>
              <a:off x="3600" y="1824"/>
              <a:ext cx="576" cy="96"/>
              <a:chOff x="4128" y="3072"/>
              <a:chExt cx="768" cy="101"/>
            </a:xfrm>
          </p:grpSpPr>
          <p:sp>
            <p:nvSpPr>
              <p:cNvPr id="51" name="Freeform 40"/>
              <p:cNvSpPr>
                <a:spLocks/>
              </p:cNvSpPr>
              <p:nvPr/>
            </p:nvSpPr>
            <p:spPr bwMode="auto">
              <a:xfrm>
                <a:off x="4128" y="3072"/>
                <a:ext cx="768" cy="101"/>
              </a:xfrm>
              <a:custGeom>
                <a:avLst/>
                <a:gdLst>
                  <a:gd name="T0" fmla="*/ 0 w 768"/>
                  <a:gd name="T1" fmla="*/ 0 h 101"/>
                  <a:gd name="T2" fmla="*/ 379 w 768"/>
                  <a:gd name="T3" fmla="*/ 101 h 101"/>
                  <a:gd name="T4" fmla="*/ 768 w 768"/>
                  <a:gd name="T5" fmla="*/ 0 h 101"/>
                  <a:gd name="T6" fmla="*/ 0 60000 65536"/>
                  <a:gd name="T7" fmla="*/ 0 60000 65536"/>
                  <a:gd name="T8" fmla="*/ 0 60000 65536"/>
                  <a:gd name="T9" fmla="*/ 0 w 768"/>
                  <a:gd name="T10" fmla="*/ 0 h 101"/>
                  <a:gd name="T11" fmla="*/ 768 w 768"/>
                  <a:gd name="T12" fmla="*/ 101 h 101"/>
                </a:gdLst>
                <a:ahLst/>
                <a:cxnLst>
                  <a:cxn ang="T6">
                    <a:pos x="T0" y="T1"/>
                  </a:cxn>
                  <a:cxn ang="T7">
                    <a:pos x="T2" y="T3"/>
                  </a:cxn>
                  <a:cxn ang="T8">
                    <a:pos x="T4" y="T5"/>
                  </a:cxn>
                </a:cxnLst>
                <a:rect l="T9" t="T10" r="T11" b="T12"/>
                <a:pathLst>
                  <a:path w="768" h="101">
                    <a:moveTo>
                      <a:pt x="0" y="0"/>
                    </a:moveTo>
                    <a:cubicBezTo>
                      <a:pt x="63" y="17"/>
                      <a:pt x="251" y="101"/>
                      <a:pt x="379" y="101"/>
                    </a:cubicBezTo>
                    <a:cubicBezTo>
                      <a:pt x="507" y="101"/>
                      <a:pt x="690" y="13"/>
                      <a:pt x="768" y="0"/>
                    </a:cubicBezTo>
                  </a:path>
                </a:pathLst>
              </a:custGeom>
              <a:noFill/>
              <a:ln w="38100">
                <a:solidFill>
                  <a:srgbClr val="0033CC"/>
                </a:solidFill>
                <a:round/>
                <a:headEnd/>
                <a:tailEnd/>
              </a:ln>
            </p:spPr>
            <p:txBody>
              <a:bodyPr wrap="none" anchor="ctr"/>
              <a:lstStyle/>
              <a:p>
                <a:endParaRPr lang="zh-CN" altLang="en-US"/>
              </a:p>
            </p:txBody>
          </p:sp>
          <p:sp>
            <p:nvSpPr>
              <p:cNvPr id="52" name="Line 41"/>
              <p:cNvSpPr>
                <a:spLocks noChangeShapeType="1"/>
              </p:cNvSpPr>
              <p:nvPr/>
            </p:nvSpPr>
            <p:spPr bwMode="auto">
              <a:xfrm>
                <a:off x="4128" y="3072"/>
                <a:ext cx="768" cy="0"/>
              </a:xfrm>
              <a:prstGeom prst="line">
                <a:avLst/>
              </a:prstGeom>
              <a:noFill/>
              <a:ln w="38100">
                <a:solidFill>
                  <a:srgbClr val="0033CC"/>
                </a:solidFill>
                <a:round/>
                <a:headEnd/>
                <a:tailEnd/>
              </a:ln>
            </p:spPr>
            <p:txBody>
              <a:bodyPr wrap="none" anchor="ctr"/>
              <a:lstStyle/>
              <a:p>
                <a:endParaRPr lang="zh-CN" altLang="en-US"/>
              </a:p>
            </p:txBody>
          </p:sp>
        </p:grpSp>
        <p:graphicFrame>
          <p:nvGraphicFramePr>
            <p:cNvPr id="47" name="Object 46"/>
            <p:cNvGraphicFramePr>
              <a:graphicFrameLocks noChangeAspect="1"/>
            </p:cNvGraphicFramePr>
            <p:nvPr/>
          </p:nvGraphicFramePr>
          <p:xfrm>
            <a:off x="3785" y="1536"/>
            <a:ext cx="343" cy="286"/>
          </p:xfrm>
          <a:graphic>
            <a:graphicData uri="http://schemas.openxmlformats.org/presentationml/2006/ole">
              <p:oleObj spid="_x0000_s343055" name="公式" r:id="rId10" imgW="190440" imgH="215640" progId="Equation.3">
                <p:embed/>
              </p:oleObj>
            </a:graphicData>
          </a:graphic>
        </p:graphicFrame>
        <p:sp>
          <p:nvSpPr>
            <p:cNvPr id="50" name="Line 48"/>
            <p:cNvSpPr>
              <a:spLocks noChangeShapeType="1"/>
            </p:cNvSpPr>
            <p:nvPr/>
          </p:nvSpPr>
          <p:spPr bwMode="auto">
            <a:xfrm>
              <a:off x="3879" y="1824"/>
              <a:ext cx="0" cy="96"/>
            </a:xfrm>
            <a:prstGeom prst="line">
              <a:avLst/>
            </a:prstGeom>
            <a:noFill/>
            <a:ln w="9525">
              <a:solidFill>
                <a:schemeClr val="tx1"/>
              </a:solidFill>
              <a:round/>
              <a:headEnd/>
              <a:tailEnd/>
            </a:ln>
          </p:spPr>
          <p:txBody>
            <a:bodyPr wrap="none" anchor="ctr"/>
            <a:lstStyle/>
            <a:p>
              <a:endParaRPr lang="zh-CN" altLang="en-US"/>
            </a:p>
          </p:txBody>
        </p:sp>
      </p:grpSp>
      <p:sp>
        <p:nvSpPr>
          <p:cNvPr id="53" name="Text Box 51"/>
          <p:cNvSpPr txBox="1">
            <a:spLocks noChangeArrowheads="1"/>
          </p:cNvSpPr>
          <p:nvPr/>
        </p:nvSpPr>
        <p:spPr bwMode="auto">
          <a:xfrm>
            <a:off x="395288" y="2636858"/>
            <a:ext cx="5486400" cy="519112"/>
          </a:xfrm>
          <a:prstGeom prst="rect">
            <a:avLst/>
          </a:prstGeom>
          <a:noFill/>
          <a:ln w="9525">
            <a:noFill/>
            <a:miter lim="800000"/>
            <a:headEnd/>
            <a:tailEnd/>
          </a:ln>
        </p:spPr>
        <p:txBody>
          <a:bodyPr>
            <a:spAutoFit/>
          </a:bodyPr>
          <a:lstStyle/>
          <a:p>
            <a:pPr algn="l" eaLnBrk="1" hangingPunct="1"/>
            <a:r>
              <a:rPr kumimoji="1" lang="zh-CN" altLang="en-US" sz="2800" b="1">
                <a:latin typeface="Times New Roman" pitchFamily="18" charset="0"/>
                <a:ea typeface="楷体_GB2312" pitchFamily="49" charset="-122"/>
              </a:rPr>
              <a:t>木头相对于水不动；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left)">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wipe(left)">
                                      <p:cBhvr>
                                        <p:cTn id="22" dur="500"/>
                                        <p:tgtEl>
                                          <p:spTgt spid="5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ipe(left)">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right)">
                                      <p:cBhvr>
                                        <p:cTn id="37" dur="500"/>
                                        <p:tgtEl>
                                          <p:spTgt spid="3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left)">
                                      <p:cBhvr>
                                        <p:cTn id="42" dur="500"/>
                                        <p:tgtEl>
                                          <p:spTgt spid="4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left)">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utoUpdateAnimBg="0"/>
      <p:bldP spid="20" grpId="0" autoUpdateAnimBg="0"/>
      <p:bldP spid="31" grpId="0" autoUpdateAnimBg="0"/>
      <p:bldP spid="32" grpId="0" animBg="1"/>
      <p:bldP spid="5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作业</a:t>
            </a:r>
            <a:endParaRPr lang="zh-CN" altLang="en-US" dirty="0">
              <a:solidFill>
                <a:schemeClr val="tx1"/>
              </a:solidFill>
            </a:endParaRPr>
          </a:p>
        </p:txBody>
      </p:sp>
      <p:sp>
        <p:nvSpPr>
          <p:cNvPr id="11" name="内容占位符 10"/>
          <p:cNvSpPr>
            <a:spLocks noGrp="1"/>
          </p:cNvSpPr>
          <p:nvPr>
            <p:ph sz="quarter" idx="1"/>
          </p:nvPr>
        </p:nvSpPr>
        <p:spPr>
          <a:xfrm>
            <a:off x="457200" y="1433514"/>
            <a:ext cx="8229600" cy="4710130"/>
          </a:xfrm>
        </p:spPr>
        <p:txBody>
          <a:bodyPr/>
          <a:lstStyle/>
          <a:p>
            <a:pPr>
              <a:lnSpc>
                <a:spcPct val="150000"/>
              </a:lnSpc>
            </a:pPr>
            <a:r>
              <a:rPr kumimoji="1" lang="en-US" altLang="zh-CN" sz="2400" smtClean="0">
                <a:latin typeface="Times New Roman" pitchFamily="18" charset="0"/>
                <a:ea typeface="楷体_GB2312" pitchFamily="49" charset="-122"/>
              </a:rPr>
              <a:t>2-15</a:t>
            </a:r>
            <a:r>
              <a:rPr kumimoji="1" lang="zh-CN" altLang="en-US" sz="2400" dirty="0" smtClean="0">
                <a:latin typeface="Times New Roman" pitchFamily="18" charset="0"/>
                <a:ea typeface="楷体_GB2312" pitchFamily="49" charset="-122"/>
              </a:rPr>
              <a:t>，</a:t>
            </a:r>
            <a:r>
              <a:rPr kumimoji="1" lang="en-US" altLang="zh-CN" sz="2400" dirty="0" smtClean="0">
                <a:latin typeface="Times New Roman" pitchFamily="18" charset="0"/>
                <a:ea typeface="楷体_GB2312" pitchFamily="49" charset="-122"/>
              </a:rPr>
              <a:t>2-16</a:t>
            </a:r>
            <a:r>
              <a:rPr kumimoji="1" lang="zh-CN" altLang="en-US" sz="2400" dirty="0" smtClean="0">
                <a:latin typeface="Times New Roman" pitchFamily="18" charset="0"/>
                <a:ea typeface="楷体_GB2312" pitchFamily="49" charset="-122"/>
              </a:rPr>
              <a:t>，</a:t>
            </a:r>
            <a:r>
              <a:rPr kumimoji="1" lang="en-US" altLang="zh-CN" sz="2400" dirty="0" smtClean="0">
                <a:latin typeface="Times New Roman" pitchFamily="18" charset="0"/>
                <a:ea typeface="楷体_GB2312" pitchFamily="49" charset="-122"/>
              </a:rPr>
              <a:t>2-17</a:t>
            </a:r>
          </a:p>
          <a:p>
            <a:pPr>
              <a:lnSpc>
                <a:spcPct val="150000"/>
              </a:lnSpc>
            </a:pPr>
            <a:endParaRPr lang="zh-CN" altLang="en-US" dirty="0"/>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20</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defTabSz="762000"/>
            <a:r>
              <a:rPr lang="en-US" altLang="zh-CN" dirty="0" smtClean="0"/>
              <a:t>§2.2  </a:t>
            </a:r>
            <a:r>
              <a:rPr lang="zh-CN" altLang="en-US" dirty="0" smtClean="0"/>
              <a:t>运动的相对性</a:t>
            </a:r>
          </a:p>
        </p:txBody>
      </p:sp>
      <p:sp>
        <p:nvSpPr>
          <p:cNvPr id="11" name="内容占位符 10"/>
          <p:cNvSpPr>
            <a:spLocks noGrp="1"/>
          </p:cNvSpPr>
          <p:nvPr>
            <p:ph sz="quarter" idx="1"/>
          </p:nvPr>
        </p:nvSpPr>
        <p:spPr/>
        <p:txBody>
          <a:bodyPr/>
          <a:lstStyle/>
          <a:p>
            <a:pPr>
              <a:lnSpc>
                <a:spcPct val="150000"/>
              </a:lnSpc>
            </a:pPr>
            <a:r>
              <a:rPr lang="zh-CN" altLang="en-US" dirty="0" smtClean="0"/>
              <a:t>一、</a:t>
            </a:r>
            <a:r>
              <a:rPr lang="zh-CN" altLang="en-US" dirty="0" smtClean="0">
                <a:solidFill>
                  <a:srgbClr val="FF0000"/>
                </a:solidFill>
              </a:rPr>
              <a:t>绝对时空观</a:t>
            </a:r>
          </a:p>
          <a:p>
            <a:pPr lvl="1">
              <a:lnSpc>
                <a:spcPct val="150000"/>
              </a:lnSpc>
            </a:pPr>
            <a:r>
              <a:rPr lang="zh-CN" altLang="en-US" dirty="0" smtClean="0"/>
              <a:t>牛顿力学认为</a:t>
            </a:r>
            <a:endParaRPr lang="en-US" altLang="zh-CN" dirty="0" smtClean="0"/>
          </a:p>
          <a:p>
            <a:pPr lvl="2">
              <a:lnSpc>
                <a:spcPct val="150000"/>
              </a:lnSpc>
            </a:pPr>
            <a:r>
              <a:rPr lang="zh-CN" altLang="en-US" sz="2400" dirty="0" smtClean="0"/>
              <a:t>长度和时间的测量与运动无关</a:t>
            </a:r>
            <a:r>
              <a:rPr lang="en-US" altLang="zh-CN" sz="2400" dirty="0" smtClean="0"/>
              <a:t>(</a:t>
            </a:r>
            <a:r>
              <a:rPr lang="zh-CN" altLang="en-US" sz="2400" dirty="0" smtClean="0">
                <a:solidFill>
                  <a:srgbClr val="FF0000"/>
                </a:solidFill>
              </a:rPr>
              <a:t>绝对性</a:t>
            </a:r>
            <a:r>
              <a:rPr lang="en-US" altLang="zh-CN" sz="2400" dirty="0" smtClean="0"/>
              <a:t>)</a:t>
            </a:r>
            <a:r>
              <a:rPr lang="zh-CN" altLang="en-US" sz="2400" dirty="0" smtClean="0"/>
              <a:t>，</a:t>
            </a:r>
            <a:endParaRPr lang="en-US" altLang="zh-CN" sz="2400" dirty="0" smtClean="0"/>
          </a:p>
          <a:p>
            <a:pPr lvl="2">
              <a:lnSpc>
                <a:spcPct val="150000"/>
              </a:lnSpc>
            </a:pPr>
            <a:r>
              <a:rPr lang="zh-CN" altLang="en-US" sz="2400" dirty="0" smtClean="0"/>
              <a:t>运动的描述与参考系有关</a:t>
            </a:r>
            <a:r>
              <a:rPr lang="en-US" altLang="zh-CN" sz="2400" dirty="0" smtClean="0"/>
              <a:t>(</a:t>
            </a:r>
            <a:r>
              <a:rPr lang="zh-CN" altLang="en-US" sz="2400" dirty="0" smtClean="0">
                <a:solidFill>
                  <a:srgbClr val="FF0000"/>
                </a:solidFill>
              </a:rPr>
              <a:t>相对性</a:t>
            </a:r>
            <a:r>
              <a:rPr lang="en-US" altLang="zh-CN" sz="2400" dirty="0" smtClean="0"/>
              <a:t>)</a:t>
            </a:r>
          </a:p>
          <a:p>
            <a:pPr lvl="1">
              <a:lnSpc>
                <a:spcPct val="150000"/>
              </a:lnSpc>
            </a:pPr>
            <a:r>
              <a:rPr lang="zh-CN" altLang="en-US" dirty="0" smtClean="0"/>
              <a:t>称为绝对时空观，适用于宏观低速。</a:t>
            </a:r>
          </a:p>
          <a:p>
            <a:pPr>
              <a:lnSpc>
                <a:spcPct val="150000"/>
              </a:lnSpc>
            </a:pPr>
            <a:r>
              <a:rPr lang="zh-CN" altLang="en-US" dirty="0" smtClean="0"/>
              <a:t>狭义相对论表明：</a:t>
            </a:r>
            <a:endParaRPr lang="en-US" altLang="zh-CN" dirty="0" smtClean="0"/>
          </a:p>
          <a:p>
            <a:pPr lvl="1">
              <a:lnSpc>
                <a:spcPct val="150000"/>
              </a:lnSpc>
            </a:pPr>
            <a:r>
              <a:rPr lang="zh-CN" altLang="en-US" dirty="0" smtClean="0"/>
              <a:t>时、空依赖于物体的运动，且时间、空间并不是独立的。</a:t>
            </a:r>
          </a:p>
          <a:p>
            <a:pPr>
              <a:lnSpc>
                <a:spcPct val="150000"/>
              </a:lnSpc>
            </a:pPr>
            <a:endParaRPr lang="zh-CN" altLang="en-US" dirty="0" smtClean="0"/>
          </a:p>
          <a:p>
            <a:pPr>
              <a:lnSpc>
                <a:spcPct val="150000"/>
              </a:lnSpc>
            </a:pPr>
            <a:endParaRPr lang="zh-CN" altLang="en-US" dirty="0" smtClean="0"/>
          </a:p>
          <a:p>
            <a:pPr>
              <a:lnSpc>
                <a:spcPct val="150000"/>
              </a:lnSpc>
            </a:pPr>
            <a:endParaRPr lang="zh-CN" altLang="en-US" dirty="0" smtClean="0"/>
          </a:p>
          <a:p>
            <a:pPr>
              <a:lnSpc>
                <a:spcPct val="150000"/>
              </a:lnSpc>
            </a:pPr>
            <a:endParaRPr lang="zh-CN" altLang="en-US" dirty="0"/>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2</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defTabSz="762000"/>
            <a:r>
              <a:rPr lang="en-US" altLang="zh-CN" dirty="0" smtClean="0"/>
              <a:t>§2.2  </a:t>
            </a:r>
            <a:r>
              <a:rPr lang="zh-CN" altLang="en-US" dirty="0" smtClean="0"/>
              <a:t>运动的相对性</a:t>
            </a:r>
          </a:p>
        </p:txBody>
      </p:sp>
      <p:sp>
        <p:nvSpPr>
          <p:cNvPr id="11" name="内容占位符 10"/>
          <p:cNvSpPr>
            <a:spLocks noGrp="1"/>
          </p:cNvSpPr>
          <p:nvPr>
            <p:ph sz="quarter" idx="1"/>
          </p:nvPr>
        </p:nvSpPr>
        <p:spPr>
          <a:xfrm>
            <a:off x="457200" y="1433514"/>
            <a:ext cx="8229600" cy="1138230"/>
          </a:xfrm>
        </p:spPr>
        <p:txBody>
          <a:bodyPr/>
          <a:lstStyle/>
          <a:p>
            <a:pPr>
              <a:lnSpc>
                <a:spcPct val="150000"/>
              </a:lnSpc>
            </a:pPr>
            <a:r>
              <a:rPr lang="zh-CN" altLang="en-US" dirty="0" smtClean="0"/>
              <a:t>二、</a:t>
            </a:r>
            <a:r>
              <a:rPr kumimoji="1" lang="zh-CN" altLang="en-US" sz="2400" dirty="0" smtClean="0">
                <a:solidFill>
                  <a:srgbClr val="FF0000"/>
                </a:solidFill>
                <a:latin typeface="Times New Roman" pitchFamily="18" charset="0"/>
              </a:rPr>
              <a:t>运动的描述具有相对性</a:t>
            </a:r>
            <a:endParaRPr lang="zh-CN" altLang="en-US" dirty="0">
              <a:solidFill>
                <a:srgbClr val="FF0000"/>
              </a:solidFill>
            </a:endParaRPr>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3</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sp>
        <p:nvSpPr>
          <p:cNvPr id="6" name="Text Box 6"/>
          <p:cNvSpPr txBox="1">
            <a:spLocks noChangeArrowheads="1"/>
          </p:cNvSpPr>
          <p:nvPr/>
        </p:nvSpPr>
        <p:spPr bwMode="auto">
          <a:xfrm>
            <a:off x="1371600" y="4932379"/>
            <a:ext cx="2514600" cy="519113"/>
          </a:xfrm>
          <a:prstGeom prst="rect">
            <a:avLst/>
          </a:prstGeom>
          <a:noFill/>
          <a:ln w="9525">
            <a:noFill/>
            <a:miter lim="800000"/>
            <a:headEnd/>
            <a:tailEnd/>
          </a:ln>
        </p:spPr>
        <p:txBody>
          <a:bodyPr>
            <a:spAutoFit/>
          </a:bodyPr>
          <a:lstStyle/>
          <a:p>
            <a:pPr algn="l" eaLnBrk="1" hangingPunct="1">
              <a:spcBef>
                <a:spcPct val="50000"/>
              </a:spcBef>
            </a:pPr>
            <a:r>
              <a:rPr kumimoji="1" lang="zh-CN" altLang="en-US" sz="2800" b="1" i="1">
                <a:latin typeface="Times New Roman" pitchFamily="18" charset="0"/>
              </a:rPr>
              <a:t>车上的人观察</a:t>
            </a:r>
          </a:p>
        </p:txBody>
      </p:sp>
      <p:grpSp>
        <p:nvGrpSpPr>
          <p:cNvPr id="7" name="Group 7"/>
          <p:cNvGrpSpPr>
            <a:grpSpLocks/>
          </p:cNvGrpSpPr>
          <p:nvPr/>
        </p:nvGrpSpPr>
        <p:grpSpPr bwMode="auto">
          <a:xfrm>
            <a:off x="4876800" y="2341579"/>
            <a:ext cx="3886200" cy="2343150"/>
            <a:chOff x="3072" y="1248"/>
            <a:chExt cx="2448" cy="1920"/>
          </a:xfrm>
        </p:grpSpPr>
        <p:sp>
          <p:nvSpPr>
            <p:cNvPr id="8" name="Rectangle 8"/>
            <p:cNvSpPr>
              <a:spLocks noChangeArrowheads="1"/>
            </p:cNvSpPr>
            <p:nvPr/>
          </p:nvSpPr>
          <p:spPr bwMode="auto">
            <a:xfrm>
              <a:off x="3072" y="2689"/>
              <a:ext cx="864" cy="288"/>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9" name="Line 9"/>
            <p:cNvSpPr>
              <a:spLocks noChangeShapeType="1"/>
            </p:cNvSpPr>
            <p:nvPr/>
          </p:nvSpPr>
          <p:spPr bwMode="auto">
            <a:xfrm flipV="1">
              <a:off x="3168" y="3168"/>
              <a:ext cx="2352" cy="0"/>
            </a:xfrm>
            <a:prstGeom prst="line">
              <a:avLst/>
            </a:prstGeom>
            <a:noFill/>
            <a:ln w="9525">
              <a:solidFill>
                <a:schemeClr val="tx1"/>
              </a:solidFill>
              <a:round/>
              <a:headEnd/>
              <a:tailEnd/>
            </a:ln>
          </p:spPr>
          <p:txBody>
            <a:bodyPr/>
            <a:lstStyle/>
            <a:p>
              <a:endParaRPr lang="zh-CN" altLang="en-US"/>
            </a:p>
          </p:txBody>
        </p:sp>
        <p:sp>
          <p:nvSpPr>
            <p:cNvPr id="13" name="Oval 10"/>
            <p:cNvSpPr>
              <a:spLocks noChangeArrowheads="1"/>
            </p:cNvSpPr>
            <p:nvPr/>
          </p:nvSpPr>
          <p:spPr bwMode="auto">
            <a:xfrm>
              <a:off x="3887" y="1441"/>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14" name="Oval 11"/>
            <p:cNvSpPr>
              <a:spLocks noChangeArrowheads="1"/>
            </p:cNvSpPr>
            <p:nvPr/>
          </p:nvSpPr>
          <p:spPr bwMode="auto">
            <a:xfrm>
              <a:off x="3600" y="1872"/>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15" name="Oval 12"/>
            <p:cNvSpPr>
              <a:spLocks noChangeArrowheads="1"/>
            </p:cNvSpPr>
            <p:nvPr/>
          </p:nvSpPr>
          <p:spPr bwMode="auto">
            <a:xfrm>
              <a:off x="4032" y="1296"/>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16" name="Oval 13"/>
            <p:cNvSpPr>
              <a:spLocks noChangeArrowheads="1"/>
            </p:cNvSpPr>
            <p:nvPr/>
          </p:nvSpPr>
          <p:spPr bwMode="auto">
            <a:xfrm>
              <a:off x="3744" y="1632"/>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17" name="Oval 14"/>
            <p:cNvSpPr>
              <a:spLocks noChangeArrowheads="1"/>
            </p:cNvSpPr>
            <p:nvPr/>
          </p:nvSpPr>
          <p:spPr bwMode="auto">
            <a:xfrm>
              <a:off x="3504" y="2160"/>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18" name="Oval 15"/>
            <p:cNvSpPr>
              <a:spLocks noChangeArrowheads="1"/>
            </p:cNvSpPr>
            <p:nvPr/>
          </p:nvSpPr>
          <p:spPr bwMode="auto">
            <a:xfrm>
              <a:off x="3408" y="2544"/>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19" name="Rectangle 16"/>
            <p:cNvSpPr>
              <a:spLocks noChangeArrowheads="1"/>
            </p:cNvSpPr>
            <p:nvPr/>
          </p:nvSpPr>
          <p:spPr bwMode="auto">
            <a:xfrm>
              <a:off x="4560" y="2690"/>
              <a:ext cx="864" cy="288"/>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20" name="Oval 17"/>
            <p:cNvSpPr>
              <a:spLocks noChangeArrowheads="1"/>
            </p:cNvSpPr>
            <p:nvPr/>
          </p:nvSpPr>
          <p:spPr bwMode="auto">
            <a:xfrm>
              <a:off x="4511" y="1442"/>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21" name="Oval 18"/>
            <p:cNvSpPr>
              <a:spLocks noChangeArrowheads="1"/>
            </p:cNvSpPr>
            <p:nvPr/>
          </p:nvSpPr>
          <p:spPr bwMode="auto">
            <a:xfrm>
              <a:off x="4751" y="1873"/>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22" name="Oval 19"/>
            <p:cNvSpPr>
              <a:spLocks noChangeArrowheads="1"/>
            </p:cNvSpPr>
            <p:nvPr/>
          </p:nvSpPr>
          <p:spPr bwMode="auto">
            <a:xfrm>
              <a:off x="4368" y="1297"/>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23" name="Oval 20"/>
            <p:cNvSpPr>
              <a:spLocks noChangeArrowheads="1"/>
            </p:cNvSpPr>
            <p:nvPr/>
          </p:nvSpPr>
          <p:spPr bwMode="auto">
            <a:xfrm>
              <a:off x="4655" y="1633"/>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24" name="Oval 21"/>
            <p:cNvSpPr>
              <a:spLocks noChangeArrowheads="1"/>
            </p:cNvSpPr>
            <p:nvPr/>
          </p:nvSpPr>
          <p:spPr bwMode="auto">
            <a:xfrm>
              <a:off x="4848" y="2162"/>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25" name="Oval 22"/>
            <p:cNvSpPr>
              <a:spLocks noChangeArrowheads="1"/>
            </p:cNvSpPr>
            <p:nvPr/>
          </p:nvSpPr>
          <p:spPr bwMode="auto">
            <a:xfrm>
              <a:off x="4943" y="2545"/>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sp>
          <p:nvSpPr>
            <p:cNvPr id="26" name="Line 23"/>
            <p:cNvSpPr>
              <a:spLocks noChangeShapeType="1"/>
            </p:cNvSpPr>
            <p:nvPr/>
          </p:nvSpPr>
          <p:spPr bwMode="auto">
            <a:xfrm>
              <a:off x="4128" y="2833"/>
              <a:ext cx="336" cy="0"/>
            </a:xfrm>
            <a:prstGeom prst="line">
              <a:avLst/>
            </a:prstGeom>
            <a:noFill/>
            <a:ln w="9525">
              <a:solidFill>
                <a:schemeClr val="tx1"/>
              </a:solidFill>
              <a:round/>
              <a:headEnd/>
              <a:tailEnd type="triangle" w="med" len="med"/>
            </a:ln>
          </p:spPr>
          <p:txBody>
            <a:bodyPr/>
            <a:lstStyle/>
            <a:p>
              <a:endParaRPr lang="zh-CN" altLang="en-US"/>
            </a:p>
          </p:txBody>
        </p:sp>
        <p:sp>
          <p:nvSpPr>
            <p:cNvPr id="27" name="AutoShape 24"/>
            <p:cNvSpPr>
              <a:spLocks noChangeArrowheads="1"/>
            </p:cNvSpPr>
            <p:nvPr/>
          </p:nvSpPr>
          <p:spPr bwMode="auto">
            <a:xfrm>
              <a:off x="3168" y="2976"/>
              <a:ext cx="190" cy="190"/>
            </a:xfrm>
            <a:custGeom>
              <a:avLst/>
              <a:gdLst>
                <a:gd name="T0" fmla="*/ 95 w 21600"/>
                <a:gd name="T1" fmla="*/ 0 h 21600"/>
                <a:gd name="T2" fmla="*/ 28 w 21600"/>
                <a:gd name="T3" fmla="*/ 28 h 21600"/>
                <a:gd name="T4" fmla="*/ 0 w 21600"/>
                <a:gd name="T5" fmla="*/ 95 h 21600"/>
                <a:gd name="T6" fmla="*/ 28 w 21600"/>
                <a:gd name="T7" fmla="*/ 162 h 21600"/>
                <a:gd name="T8" fmla="*/ 95 w 21600"/>
                <a:gd name="T9" fmla="*/ 190 h 21600"/>
                <a:gd name="T10" fmla="*/ 162 w 21600"/>
                <a:gd name="T11" fmla="*/ 162 h 21600"/>
                <a:gd name="T12" fmla="*/ 190 w 21600"/>
                <a:gd name="T13" fmla="*/ 95 h 21600"/>
                <a:gd name="T14" fmla="*/ 162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3183 w 21600"/>
                <a:gd name="T25" fmla="*/ 3183 h 21600"/>
                <a:gd name="T26" fmla="*/ 18417 w 21600"/>
                <a:gd name="T27" fmla="*/ 1841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p:spPr>
          <p:txBody>
            <a:bodyPr wrap="none" anchor="ctr"/>
            <a:lstStyle/>
            <a:p>
              <a:endParaRPr lang="zh-CN" altLang="en-US"/>
            </a:p>
          </p:txBody>
        </p:sp>
        <p:sp>
          <p:nvSpPr>
            <p:cNvPr id="28" name="AutoShape 25"/>
            <p:cNvSpPr>
              <a:spLocks noChangeArrowheads="1"/>
            </p:cNvSpPr>
            <p:nvPr/>
          </p:nvSpPr>
          <p:spPr bwMode="auto">
            <a:xfrm>
              <a:off x="3648" y="2976"/>
              <a:ext cx="190" cy="190"/>
            </a:xfrm>
            <a:custGeom>
              <a:avLst/>
              <a:gdLst>
                <a:gd name="T0" fmla="*/ 95 w 21600"/>
                <a:gd name="T1" fmla="*/ 0 h 21600"/>
                <a:gd name="T2" fmla="*/ 28 w 21600"/>
                <a:gd name="T3" fmla="*/ 28 h 21600"/>
                <a:gd name="T4" fmla="*/ 0 w 21600"/>
                <a:gd name="T5" fmla="*/ 95 h 21600"/>
                <a:gd name="T6" fmla="*/ 28 w 21600"/>
                <a:gd name="T7" fmla="*/ 162 h 21600"/>
                <a:gd name="T8" fmla="*/ 95 w 21600"/>
                <a:gd name="T9" fmla="*/ 190 h 21600"/>
                <a:gd name="T10" fmla="*/ 162 w 21600"/>
                <a:gd name="T11" fmla="*/ 162 h 21600"/>
                <a:gd name="T12" fmla="*/ 190 w 21600"/>
                <a:gd name="T13" fmla="*/ 95 h 21600"/>
                <a:gd name="T14" fmla="*/ 162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3183 w 21600"/>
                <a:gd name="T25" fmla="*/ 3183 h 21600"/>
                <a:gd name="T26" fmla="*/ 18417 w 21600"/>
                <a:gd name="T27" fmla="*/ 1841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p:spPr>
          <p:txBody>
            <a:bodyPr wrap="none" anchor="ctr"/>
            <a:lstStyle/>
            <a:p>
              <a:endParaRPr lang="zh-CN" altLang="en-US"/>
            </a:p>
          </p:txBody>
        </p:sp>
        <p:sp>
          <p:nvSpPr>
            <p:cNvPr id="29" name="AutoShape 26"/>
            <p:cNvSpPr>
              <a:spLocks noChangeArrowheads="1"/>
            </p:cNvSpPr>
            <p:nvPr/>
          </p:nvSpPr>
          <p:spPr bwMode="auto">
            <a:xfrm>
              <a:off x="5088" y="2976"/>
              <a:ext cx="190" cy="190"/>
            </a:xfrm>
            <a:custGeom>
              <a:avLst/>
              <a:gdLst>
                <a:gd name="T0" fmla="*/ 95 w 21600"/>
                <a:gd name="T1" fmla="*/ 0 h 21600"/>
                <a:gd name="T2" fmla="*/ 28 w 21600"/>
                <a:gd name="T3" fmla="*/ 28 h 21600"/>
                <a:gd name="T4" fmla="*/ 0 w 21600"/>
                <a:gd name="T5" fmla="*/ 95 h 21600"/>
                <a:gd name="T6" fmla="*/ 28 w 21600"/>
                <a:gd name="T7" fmla="*/ 162 h 21600"/>
                <a:gd name="T8" fmla="*/ 95 w 21600"/>
                <a:gd name="T9" fmla="*/ 190 h 21600"/>
                <a:gd name="T10" fmla="*/ 162 w 21600"/>
                <a:gd name="T11" fmla="*/ 162 h 21600"/>
                <a:gd name="T12" fmla="*/ 190 w 21600"/>
                <a:gd name="T13" fmla="*/ 95 h 21600"/>
                <a:gd name="T14" fmla="*/ 162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3183 w 21600"/>
                <a:gd name="T25" fmla="*/ 3183 h 21600"/>
                <a:gd name="T26" fmla="*/ 18417 w 21600"/>
                <a:gd name="T27" fmla="*/ 1841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p:spPr>
          <p:txBody>
            <a:bodyPr wrap="none" anchor="ctr"/>
            <a:lstStyle/>
            <a:p>
              <a:endParaRPr lang="zh-CN" altLang="en-US"/>
            </a:p>
          </p:txBody>
        </p:sp>
        <p:sp>
          <p:nvSpPr>
            <p:cNvPr id="30" name="AutoShape 27"/>
            <p:cNvSpPr>
              <a:spLocks noChangeArrowheads="1"/>
            </p:cNvSpPr>
            <p:nvPr/>
          </p:nvSpPr>
          <p:spPr bwMode="auto">
            <a:xfrm>
              <a:off x="4656" y="2976"/>
              <a:ext cx="190" cy="190"/>
            </a:xfrm>
            <a:custGeom>
              <a:avLst/>
              <a:gdLst>
                <a:gd name="T0" fmla="*/ 95 w 21600"/>
                <a:gd name="T1" fmla="*/ 0 h 21600"/>
                <a:gd name="T2" fmla="*/ 28 w 21600"/>
                <a:gd name="T3" fmla="*/ 28 h 21600"/>
                <a:gd name="T4" fmla="*/ 0 w 21600"/>
                <a:gd name="T5" fmla="*/ 95 h 21600"/>
                <a:gd name="T6" fmla="*/ 28 w 21600"/>
                <a:gd name="T7" fmla="*/ 162 h 21600"/>
                <a:gd name="T8" fmla="*/ 95 w 21600"/>
                <a:gd name="T9" fmla="*/ 190 h 21600"/>
                <a:gd name="T10" fmla="*/ 162 w 21600"/>
                <a:gd name="T11" fmla="*/ 162 h 21600"/>
                <a:gd name="T12" fmla="*/ 190 w 21600"/>
                <a:gd name="T13" fmla="*/ 95 h 21600"/>
                <a:gd name="T14" fmla="*/ 162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3183 w 21600"/>
                <a:gd name="T25" fmla="*/ 3183 h 21600"/>
                <a:gd name="T26" fmla="*/ 18417 w 21600"/>
                <a:gd name="T27" fmla="*/ 1841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p:spPr>
          <p:txBody>
            <a:bodyPr wrap="none" anchor="ctr"/>
            <a:lstStyle/>
            <a:p>
              <a:endParaRPr lang="zh-CN" altLang="en-US"/>
            </a:p>
          </p:txBody>
        </p:sp>
        <p:sp>
          <p:nvSpPr>
            <p:cNvPr id="31" name="Oval 28"/>
            <p:cNvSpPr>
              <a:spLocks noChangeArrowheads="1"/>
            </p:cNvSpPr>
            <p:nvPr/>
          </p:nvSpPr>
          <p:spPr bwMode="auto">
            <a:xfrm>
              <a:off x="4198" y="1248"/>
              <a:ext cx="145" cy="145"/>
            </a:xfrm>
            <a:prstGeom prst="ellipse">
              <a:avLst/>
            </a:prstGeom>
            <a:solidFill>
              <a:srgbClr val="0033CC"/>
            </a:solidFill>
            <a:ln w="9525">
              <a:solidFill>
                <a:schemeClr val="tx1"/>
              </a:solidFill>
              <a:round/>
              <a:headEnd/>
              <a:tailEnd/>
            </a:ln>
          </p:spPr>
          <p:txBody>
            <a:bodyPr wrap="none" anchor="ctr"/>
            <a:lstStyle/>
            <a:p>
              <a:endParaRPr lang="zh-CN" altLang="en-US"/>
            </a:p>
          </p:txBody>
        </p:sp>
      </p:grpSp>
      <p:sp>
        <p:nvSpPr>
          <p:cNvPr id="32" name="Text Box 29"/>
          <p:cNvSpPr txBox="1">
            <a:spLocks noChangeArrowheads="1"/>
          </p:cNvSpPr>
          <p:nvPr/>
        </p:nvSpPr>
        <p:spPr bwMode="auto">
          <a:xfrm>
            <a:off x="4953000" y="4946667"/>
            <a:ext cx="3048000" cy="519112"/>
          </a:xfrm>
          <a:prstGeom prst="rect">
            <a:avLst/>
          </a:prstGeom>
          <a:noFill/>
          <a:ln w="9525">
            <a:noFill/>
            <a:miter lim="800000"/>
            <a:headEnd/>
            <a:tailEnd/>
          </a:ln>
        </p:spPr>
        <p:txBody>
          <a:bodyPr>
            <a:spAutoFit/>
          </a:bodyPr>
          <a:lstStyle/>
          <a:p>
            <a:pPr algn="l" eaLnBrk="1" hangingPunct="1">
              <a:spcBef>
                <a:spcPct val="50000"/>
              </a:spcBef>
            </a:pPr>
            <a:r>
              <a:rPr kumimoji="1" lang="zh-CN" altLang="en-US" sz="2800" b="1" i="1">
                <a:latin typeface="Times New Roman" pitchFamily="18" charset="0"/>
              </a:rPr>
              <a:t>地面上的人观察</a:t>
            </a:r>
          </a:p>
        </p:txBody>
      </p:sp>
      <p:grpSp>
        <p:nvGrpSpPr>
          <p:cNvPr id="33" name="Group 30"/>
          <p:cNvGrpSpPr>
            <a:grpSpLocks/>
          </p:cNvGrpSpPr>
          <p:nvPr/>
        </p:nvGrpSpPr>
        <p:grpSpPr bwMode="auto">
          <a:xfrm>
            <a:off x="611188" y="2387617"/>
            <a:ext cx="3733800" cy="2286000"/>
            <a:chOff x="384" y="1296"/>
            <a:chExt cx="2352" cy="1872"/>
          </a:xfrm>
        </p:grpSpPr>
        <p:sp>
          <p:nvSpPr>
            <p:cNvPr id="34" name="Rectangle 31"/>
            <p:cNvSpPr>
              <a:spLocks noChangeArrowheads="1"/>
            </p:cNvSpPr>
            <p:nvPr/>
          </p:nvSpPr>
          <p:spPr bwMode="auto">
            <a:xfrm>
              <a:off x="384" y="2689"/>
              <a:ext cx="864" cy="288"/>
            </a:xfrm>
            <a:prstGeom prst="rect">
              <a:avLst/>
            </a:prstGeom>
            <a:solidFill>
              <a:schemeClr val="hlink"/>
            </a:solidFill>
            <a:ln w="9525">
              <a:solidFill>
                <a:schemeClr val="tx1"/>
              </a:solidFill>
              <a:miter lim="800000"/>
              <a:headEnd/>
              <a:tailEnd/>
            </a:ln>
          </p:spPr>
          <p:txBody>
            <a:bodyPr wrap="none" anchor="ctr"/>
            <a:lstStyle/>
            <a:p>
              <a:endParaRPr lang="zh-CN" altLang="en-US"/>
            </a:p>
          </p:txBody>
        </p:sp>
        <p:sp>
          <p:nvSpPr>
            <p:cNvPr id="35" name="Line 32"/>
            <p:cNvSpPr>
              <a:spLocks noChangeShapeType="1"/>
            </p:cNvSpPr>
            <p:nvPr/>
          </p:nvSpPr>
          <p:spPr bwMode="auto">
            <a:xfrm flipV="1">
              <a:off x="384" y="3168"/>
              <a:ext cx="2352" cy="0"/>
            </a:xfrm>
            <a:prstGeom prst="line">
              <a:avLst/>
            </a:prstGeom>
            <a:noFill/>
            <a:ln w="9525">
              <a:solidFill>
                <a:schemeClr val="tx1"/>
              </a:solidFill>
              <a:round/>
              <a:headEnd/>
              <a:tailEnd/>
            </a:ln>
          </p:spPr>
          <p:txBody>
            <a:bodyPr/>
            <a:lstStyle/>
            <a:p>
              <a:endParaRPr lang="zh-CN" altLang="en-US"/>
            </a:p>
          </p:txBody>
        </p:sp>
        <p:grpSp>
          <p:nvGrpSpPr>
            <p:cNvPr id="36" name="Group 33"/>
            <p:cNvGrpSpPr>
              <a:grpSpLocks/>
            </p:cNvGrpSpPr>
            <p:nvPr/>
          </p:nvGrpSpPr>
          <p:grpSpPr bwMode="auto">
            <a:xfrm>
              <a:off x="960" y="1296"/>
              <a:ext cx="145" cy="1393"/>
              <a:chOff x="911" y="1296"/>
              <a:chExt cx="145" cy="1393"/>
            </a:xfrm>
          </p:grpSpPr>
          <p:sp>
            <p:nvSpPr>
              <p:cNvPr id="44" name="Oval 34"/>
              <p:cNvSpPr>
                <a:spLocks noChangeArrowheads="1"/>
              </p:cNvSpPr>
              <p:nvPr/>
            </p:nvSpPr>
            <p:spPr bwMode="auto">
              <a:xfrm>
                <a:off x="911" y="1441"/>
                <a:ext cx="145" cy="145"/>
              </a:xfrm>
              <a:prstGeom prst="ellipse">
                <a:avLst/>
              </a:prstGeom>
              <a:solidFill>
                <a:srgbClr val="0033CC"/>
              </a:solidFill>
              <a:ln w="9525">
                <a:noFill/>
                <a:round/>
                <a:headEnd/>
                <a:tailEnd/>
              </a:ln>
            </p:spPr>
            <p:txBody>
              <a:bodyPr wrap="none" anchor="ctr"/>
              <a:lstStyle/>
              <a:p>
                <a:endParaRPr lang="zh-CN" altLang="en-US"/>
              </a:p>
            </p:txBody>
          </p:sp>
          <p:sp>
            <p:nvSpPr>
              <p:cNvPr id="45" name="Oval 35"/>
              <p:cNvSpPr>
                <a:spLocks noChangeArrowheads="1"/>
              </p:cNvSpPr>
              <p:nvPr/>
            </p:nvSpPr>
            <p:spPr bwMode="auto">
              <a:xfrm>
                <a:off x="911" y="1872"/>
                <a:ext cx="145" cy="145"/>
              </a:xfrm>
              <a:prstGeom prst="ellipse">
                <a:avLst/>
              </a:prstGeom>
              <a:solidFill>
                <a:srgbClr val="0033CC"/>
              </a:solidFill>
              <a:ln w="9525">
                <a:noFill/>
                <a:round/>
                <a:headEnd/>
                <a:tailEnd/>
              </a:ln>
            </p:spPr>
            <p:txBody>
              <a:bodyPr wrap="none" anchor="ctr"/>
              <a:lstStyle/>
              <a:p>
                <a:endParaRPr lang="zh-CN" altLang="en-US"/>
              </a:p>
            </p:txBody>
          </p:sp>
          <p:sp>
            <p:nvSpPr>
              <p:cNvPr id="46" name="Oval 36"/>
              <p:cNvSpPr>
                <a:spLocks noChangeArrowheads="1"/>
              </p:cNvSpPr>
              <p:nvPr/>
            </p:nvSpPr>
            <p:spPr bwMode="auto">
              <a:xfrm>
                <a:off x="911" y="1296"/>
                <a:ext cx="145" cy="145"/>
              </a:xfrm>
              <a:prstGeom prst="ellipse">
                <a:avLst/>
              </a:prstGeom>
              <a:solidFill>
                <a:srgbClr val="0033CC"/>
              </a:solidFill>
              <a:ln w="9525">
                <a:noFill/>
                <a:round/>
                <a:headEnd/>
                <a:tailEnd/>
              </a:ln>
            </p:spPr>
            <p:txBody>
              <a:bodyPr wrap="none" anchor="ctr"/>
              <a:lstStyle/>
              <a:p>
                <a:endParaRPr lang="zh-CN" altLang="en-US"/>
              </a:p>
            </p:txBody>
          </p:sp>
          <p:sp>
            <p:nvSpPr>
              <p:cNvPr id="47" name="Oval 37"/>
              <p:cNvSpPr>
                <a:spLocks noChangeArrowheads="1"/>
              </p:cNvSpPr>
              <p:nvPr/>
            </p:nvSpPr>
            <p:spPr bwMode="auto">
              <a:xfrm>
                <a:off x="911" y="1632"/>
                <a:ext cx="145" cy="145"/>
              </a:xfrm>
              <a:prstGeom prst="ellipse">
                <a:avLst/>
              </a:prstGeom>
              <a:solidFill>
                <a:srgbClr val="0033CC"/>
              </a:solidFill>
              <a:ln w="9525">
                <a:noFill/>
                <a:round/>
                <a:headEnd/>
                <a:tailEnd/>
              </a:ln>
            </p:spPr>
            <p:txBody>
              <a:bodyPr wrap="none" anchor="ctr"/>
              <a:lstStyle/>
              <a:p>
                <a:endParaRPr lang="zh-CN" altLang="en-US"/>
              </a:p>
            </p:txBody>
          </p:sp>
          <p:sp>
            <p:nvSpPr>
              <p:cNvPr id="48" name="Oval 38"/>
              <p:cNvSpPr>
                <a:spLocks noChangeArrowheads="1"/>
              </p:cNvSpPr>
              <p:nvPr/>
            </p:nvSpPr>
            <p:spPr bwMode="auto">
              <a:xfrm>
                <a:off x="911" y="2161"/>
                <a:ext cx="145" cy="145"/>
              </a:xfrm>
              <a:prstGeom prst="ellipse">
                <a:avLst/>
              </a:prstGeom>
              <a:solidFill>
                <a:srgbClr val="0033CC"/>
              </a:solidFill>
              <a:ln w="9525">
                <a:noFill/>
                <a:round/>
                <a:headEnd/>
                <a:tailEnd/>
              </a:ln>
            </p:spPr>
            <p:txBody>
              <a:bodyPr wrap="none" anchor="ctr"/>
              <a:lstStyle/>
              <a:p>
                <a:endParaRPr lang="zh-CN" altLang="en-US"/>
              </a:p>
            </p:txBody>
          </p:sp>
          <p:sp>
            <p:nvSpPr>
              <p:cNvPr id="49" name="Oval 39"/>
              <p:cNvSpPr>
                <a:spLocks noChangeArrowheads="1"/>
              </p:cNvSpPr>
              <p:nvPr/>
            </p:nvSpPr>
            <p:spPr bwMode="auto">
              <a:xfrm>
                <a:off x="911" y="2544"/>
                <a:ext cx="145" cy="145"/>
              </a:xfrm>
              <a:prstGeom prst="ellipse">
                <a:avLst/>
              </a:prstGeom>
              <a:solidFill>
                <a:srgbClr val="0033CC"/>
              </a:solidFill>
              <a:ln w="9525">
                <a:noFill/>
                <a:round/>
                <a:headEnd/>
                <a:tailEnd/>
              </a:ln>
            </p:spPr>
            <p:txBody>
              <a:bodyPr wrap="none" anchor="ctr"/>
              <a:lstStyle/>
              <a:p>
                <a:endParaRPr lang="zh-CN" altLang="en-US"/>
              </a:p>
            </p:txBody>
          </p:sp>
        </p:grpSp>
        <p:sp>
          <p:nvSpPr>
            <p:cNvPr id="37" name="AutoShape 40"/>
            <p:cNvSpPr>
              <a:spLocks noChangeArrowheads="1"/>
            </p:cNvSpPr>
            <p:nvPr/>
          </p:nvSpPr>
          <p:spPr bwMode="auto">
            <a:xfrm>
              <a:off x="480" y="2976"/>
              <a:ext cx="190" cy="190"/>
            </a:xfrm>
            <a:custGeom>
              <a:avLst/>
              <a:gdLst>
                <a:gd name="T0" fmla="*/ 95 w 21600"/>
                <a:gd name="T1" fmla="*/ 0 h 21600"/>
                <a:gd name="T2" fmla="*/ 28 w 21600"/>
                <a:gd name="T3" fmla="*/ 28 h 21600"/>
                <a:gd name="T4" fmla="*/ 0 w 21600"/>
                <a:gd name="T5" fmla="*/ 95 h 21600"/>
                <a:gd name="T6" fmla="*/ 28 w 21600"/>
                <a:gd name="T7" fmla="*/ 162 h 21600"/>
                <a:gd name="T8" fmla="*/ 95 w 21600"/>
                <a:gd name="T9" fmla="*/ 190 h 21600"/>
                <a:gd name="T10" fmla="*/ 162 w 21600"/>
                <a:gd name="T11" fmla="*/ 162 h 21600"/>
                <a:gd name="T12" fmla="*/ 190 w 21600"/>
                <a:gd name="T13" fmla="*/ 95 h 21600"/>
                <a:gd name="T14" fmla="*/ 162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3183 w 21600"/>
                <a:gd name="T25" fmla="*/ 3183 h 21600"/>
                <a:gd name="T26" fmla="*/ 18417 w 21600"/>
                <a:gd name="T27" fmla="*/ 1841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p:spPr>
          <p:txBody>
            <a:bodyPr wrap="none" anchor="ctr"/>
            <a:lstStyle/>
            <a:p>
              <a:endParaRPr lang="zh-CN" altLang="en-US"/>
            </a:p>
          </p:txBody>
        </p:sp>
        <p:sp>
          <p:nvSpPr>
            <p:cNvPr id="38" name="AutoShape 41"/>
            <p:cNvSpPr>
              <a:spLocks noChangeArrowheads="1"/>
            </p:cNvSpPr>
            <p:nvPr/>
          </p:nvSpPr>
          <p:spPr bwMode="auto">
            <a:xfrm>
              <a:off x="960" y="2976"/>
              <a:ext cx="190" cy="190"/>
            </a:xfrm>
            <a:custGeom>
              <a:avLst/>
              <a:gdLst>
                <a:gd name="T0" fmla="*/ 95 w 21600"/>
                <a:gd name="T1" fmla="*/ 0 h 21600"/>
                <a:gd name="T2" fmla="*/ 28 w 21600"/>
                <a:gd name="T3" fmla="*/ 28 h 21600"/>
                <a:gd name="T4" fmla="*/ 0 w 21600"/>
                <a:gd name="T5" fmla="*/ 95 h 21600"/>
                <a:gd name="T6" fmla="*/ 28 w 21600"/>
                <a:gd name="T7" fmla="*/ 162 h 21600"/>
                <a:gd name="T8" fmla="*/ 95 w 21600"/>
                <a:gd name="T9" fmla="*/ 190 h 21600"/>
                <a:gd name="T10" fmla="*/ 162 w 21600"/>
                <a:gd name="T11" fmla="*/ 162 h 21600"/>
                <a:gd name="T12" fmla="*/ 190 w 21600"/>
                <a:gd name="T13" fmla="*/ 95 h 21600"/>
                <a:gd name="T14" fmla="*/ 162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3183 w 21600"/>
                <a:gd name="T25" fmla="*/ 3183 h 21600"/>
                <a:gd name="T26" fmla="*/ 18417 w 21600"/>
                <a:gd name="T27" fmla="*/ 1841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p:spPr>
          <p:txBody>
            <a:bodyPr wrap="none" anchor="ctr"/>
            <a:lstStyle/>
            <a:p>
              <a:endParaRPr lang="zh-CN" altLang="en-US"/>
            </a:p>
          </p:txBody>
        </p:sp>
        <p:grpSp>
          <p:nvGrpSpPr>
            <p:cNvPr id="39" name="Group 42"/>
            <p:cNvGrpSpPr>
              <a:grpSpLocks/>
            </p:cNvGrpSpPr>
            <p:nvPr/>
          </p:nvGrpSpPr>
          <p:grpSpPr bwMode="auto">
            <a:xfrm>
              <a:off x="432" y="1968"/>
              <a:ext cx="432" cy="720"/>
              <a:chOff x="2976" y="1152"/>
              <a:chExt cx="432" cy="720"/>
            </a:xfrm>
          </p:grpSpPr>
          <p:sp>
            <p:nvSpPr>
              <p:cNvPr id="40" name="Oval 43"/>
              <p:cNvSpPr>
                <a:spLocks noChangeArrowheads="1"/>
              </p:cNvSpPr>
              <p:nvPr/>
            </p:nvSpPr>
            <p:spPr bwMode="auto">
              <a:xfrm>
                <a:off x="3072" y="1152"/>
                <a:ext cx="240" cy="240"/>
              </a:xfrm>
              <a:prstGeom prst="ellipse">
                <a:avLst/>
              </a:prstGeom>
              <a:solidFill>
                <a:schemeClr val="tx2"/>
              </a:solidFill>
              <a:ln w="9525">
                <a:noFill/>
                <a:round/>
                <a:headEnd/>
                <a:tailEnd/>
              </a:ln>
            </p:spPr>
            <p:txBody>
              <a:bodyPr wrap="none" anchor="ctr"/>
              <a:lstStyle/>
              <a:p>
                <a:endParaRPr lang="zh-CN" altLang="en-US"/>
              </a:p>
            </p:txBody>
          </p:sp>
          <p:sp>
            <p:nvSpPr>
              <p:cNvPr id="41" name="AutoShape 44"/>
              <p:cNvSpPr>
                <a:spLocks noChangeArrowheads="1"/>
              </p:cNvSpPr>
              <p:nvPr/>
            </p:nvSpPr>
            <p:spPr bwMode="auto">
              <a:xfrm flipV="1">
                <a:off x="2976" y="1392"/>
                <a:ext cx="432" cy="240"/>
              </a:xfrm>
              <a:custGeom>
                <a:avLst/>
                <a:gdLst>
                  <a:gd name="T0" fmla="*/ 353 w 21600"/>
                  <a:gd name="T1" fmla="*/ 120 h 21600"/>
                  <a:gd name="T2" fmla="*/ 216 w 21600"/>
                  <a:gd name="T3" fmla="*/ 240 h 21600"/>
                  <a:gd name="T4" fmla="*/ 79 w 21600"/>
                  <a:gd name="T5" fmla="*/ 120 h 21600"/>
                  <a:gd name="T6" fmla="*/ 216 w 21600"/>
                  <a:gd name="T7" fmla="*/ 0 h 21600"/>
                  <a:gd name="T8" fmla="*/ 0 60000 65536"/>
                  <a:gd name="T9" fmla="*/ 0 60000 65536"/>
                  <a:gd name="T10" fmla="*/ 0 60000 65536"/>
                  <a:gd name="T11" fmla="*/ 0 60000 65536"/>
                  <a:gd name="T12" fmla="*/ 5750 w 21600"/>
                  <a:gd name="T13" fmla="*/ 5760 h 21600"/>
                  <a:gd name="T14" fmla="*/ 15850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895" y="21600"/>
                    </a:lnTo>
                    <a:lnTo>
                      <a:pt x="13705" y="21600"/>
                    </a:lnTo>
                    <a:lnTo>
                      <a:pt x="21600" y="0"/>
                    </a:lnTo>
                    <a:close/>
                  </a:path>
                </a:pathLst>
              </a:custGeom>
              <a:solidFill>
                <a:schemeClr val="tx1"/>
              </a:solidFill>
              <a:ln w="9525">
                <a:solidFill>
                  <a:schemeClr val="tx1"/>
                </a:solidFill>
                <a:miter lim="800000"/>
                <a:headEnd/>
                <a:tailEnd/>
              </a:ln>
            </p:spPr>
            <p:txBody>
              <a:bodyPr rot="10800000" wrap="none" anchor="ctr"/>
              <a:lstStyle/>
              <a:p>
                <a:pPr marL="342900" indent="-342900" defTabSz="762000">
                  <a:spcBef>
                    <a:spcPct val="20000"/>
                  </a:spcBef>
                  <a:buFontTx/>
                  <a:buChar char="•"/>
                </a:pPr>
                <a:endParaRPr kumimoji="1" lang="zh-CN" altLang="zh-CN" sz="2800">
                  <a:latin typeface="Times New Roman" pitchFamily="18" charset="0"/>
                </a:endParaRPr>
              </a:p>
            </p:txBody>
          </p:sp>
          <p:sp>
            <p:nvSpPr>
              <p:cNvPr id="42" name="Rectangle 45"/>
              <p:cNvSpPr>
                <a:spLocks noChangeArrowheads="1"/>
              </p:cNvSpPr>
              <p:nvPr/>
            </p:nvSpPr>
            <p:spPr bwMode="auto">
              <a:xfrm>
                <a:off x="3120" y="1632"/>
                <a:ext cx="48" cy="240"/>
              </a:xfrm>
              <a:prstGeom prst="rect">
                <a:avLst/>
              </a:prstGeom>
              <a:solidFill>
                <a:schemeClr val="tx2"/>
              </a:solidFill>
              <a:ln w="9525">
                <a:noFill/>
                <a:miter lim="800000"/>
                <a:headEnd/>
                <a:tailEnd/>
              </a:ln>
            </p:spPr>
            <p:txBody>
              <a:bodyPr wrap="none" anchor="ctr"/>
              <a:lstStyle/>
              <a:p>
                <a:endParaRPr lang="zh-CN" altLang="en-US"/>
              </a:p>
            </p:txBody>
          </p:sp>
          <p:sp>
            <p:nvSpPr>
              <p:cNvPr id="43" name="Rectangle 46"/>
              <p:cNvSpPr>
                <a:spLocks noChangeArrowheads="1"/>
              </p:cNvSpPr>
              <p:nvPr/>
            </p:nvSpPr>
            <p:spPr bwMode="auto">
              <a:xfrm>
                <a:off x="3216" y="1632"/>
                <a:ext cx="48" cy="240"/>
              </a:xfrm>
              <a:prstGeom prst="rect">
                <a:avLst/>
              </a:prstGeom>
              <a:solidFill>
                <a:schemeClr val="tx2"/>
              </a:solidFill>
              <a:ln w="9525">
                <a:noFill/>
                <a:miter lim="800000"/>
                <a:headEnd/>
                <a:tailEnd/>
              </a:ln>
            </p:spPr>
            <p:txBody>
              <a:bodyPr wrap="none" anchor="ctr"/>
              <a:lstStyle/>
              <a:p>
                <a:endParaRPr lang="zh-CN" altLang="en-US"/>
              </a:p>
            </p:txBody>
          </p:sp>
        </p:grpSp>
      </p:grpSp>
      <p:grpSp>
        <p:nvGrpSpPr>
          <p:cNvPr id="50" name="Group 47"/>
          <p:cNvGrpSpPr>
            <a:grpSpLocks/>
          </p:cNvGrpSpPr>
          <p:nvPr/>
        </p:nvGrpSpPr>
        <p:grpSpPr bwMode="auto">
          <a:xfrm>
            <a:off x="8001000" y="4906979"/>
            <a:ext cx="1143000" cy="879475"/>
            <a:chOff x="5040" y="3120"/>
            <a:chExt cx="720" cy="720"/>
          </a:xfrm>
        </p:grpSpPr>
        <p:grpSp>
          <p:nvGrpSpPr>
            <p:cNvPr id="51" name="Group 48"/>
            <p:cNvGrpSpPr>
              <a:grpSpLocks/>
            </p:cNvGrpSpPr>
            <p:nvPr/>
          </p:nvGrpSpPr>
          <p:grpSpPr bwMode="auto">
            <a:xfrm>
              <a:off x="5136" y="3120"/>
              <a:ext cx="432" cy="720"/>
              <a:chOff x="2976" y="1152"/>
              <a:chExt cx="432" cy="720"/>
            </a:xfrm>
          </p:grpSpPr>
          <p:sp>
            <p:nvSpPr>
              <p:cNvPr id="53" name="Oval 49"/>
              <p:cNvSpPr>
                <a:spLocks noChangeArrowheads="1"/>
              </p:cNvSpPr>
              <p:nvPr/>
            </p:nvSpPr>
            <p:spPr bwMode="auto">
              <a:xfrm>
                <a:off x="3072" y="1152"/>
                <a:ext cx="240" cy="240"/>
              </a:xfrm>
              <a:prstGeom prst="ellipse">
                <a:avLst/>
              </a:prstGeom>
              <a:solidFill>
                <a:schemeClr val="tx2"/>
              </a:solidFill>
              <a:ln w="9525">
                <a:noFill/>
                <a:round/>
                <a:headEnd/>
                <a:tailEnd/>
              </a:ln>
            </p:spPr>
            <p:txBody>
              <a:bodyPr wrap="none" anchor="ctr"/>
              <a:lstStyle/>
              <a:p>
                <a:endParaRPr lang="zh-CN" altLang="en-US"/>
              </a:p>
            </p:txBody>
          </p:sp>
          <p:sp>
            <p:nvSpPr>
              <p:cNvPr id="54" name="AutoShape 50"/>
              <p:cNvSpPr>
                <a:spLocks noChangeArrowheads="1"/>
              </p:cNvSpPr>
              <p:nvPr/>
            </p:nvSpPr>
            <p:spPr bwMode="auto">
              <a:xfrm flipV="1">
                <a:off x="2976" y="1392"/>
                <a:ext cx="432" cy="240"/>
              </a:xfrm>
              <a:custGeom>
                <a:avLst/>
                <a:gdLst>
                  <a:gd name="T0" fmla="*/ 353 w 21600"/>
                  <a:gd name="T1" fmla="*/ 120 h 21600"/>
                  <a:gd name="T2" fmla="*/ 216 w 21600"/>
                  <a:gd name="T3" fmla="*/ 240 h 21600"/>
                  <a:gd name="T4" fmla="*/ 79 w 21600"/>
                  <a:gd name="T5" fmla="*/ 120 h 21600"/>
                  <a:gd name="T6" fmla="*/ 216 w 21600"/>
                  <a:gd name="T7" fmla="*/ 0 h 21600"/>
                  <a:gd name="T8" fmla="*/ 0 60000 65536"/>
                  <a:gd name="T9" fmla="*/ 0 60000 65536"/>
                  <a:gd name="T10" fmla="*/ 0 60000 65536"/>
                  <a:gd name="T11" fmla="*/ 0 60000 65536"/>
                  <a:gd name="T12" fmla="*/ 5750 w 21600"/>
                  <a:gd name="T13" fmla="*/ 5760 h 21600"/>
                  <a:gd name="T14" fmla="*/ 15850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895" y="21600"/>
                    </a:lnTo>
                    <a:lnTo>
                      <a:pt x="13705" y="21600"/>
                    </a:lnTo>
                    <a:lnTo>
                      <a:pt x="21600" y="0"/>
                    </a:lnTo>
                    <a:close/>
                  </a:path>
                </a:pathLst>
              </a:custGeom>
              <a:solidFill>
                <a:schemeClr val="tx1"/>
              </a:solidFill>
              <a:ln w="9525">
                <a:noFill/>
                <a:miter lim="800000"/>
                <a:headEnd/>
                <a:tailEnd/>
              </a:ln>
            </p:spPr>
            <p:txBody>
              <a:bodyPr wrap="none" anchor="ctr"/>
              <a:lstStyle/>
              <a:p>
                <a:endParaRPr lang="zh-CN" altLang="en-US"/>
              </a:p>
            </p:txBody>
          </p:sp>
          <p:sp>
            <p:nvSpPr>
              <p:cNvPr id="55" name="Rectangle 51"/>
              <p:cNvSpPr>
                <a:spLocks noChangeArrowheads="1"/>
              </p:cNvSpPr>
              <p:nvPr/>
            </p:nvSpPr>
            <p:spPr bwMode="auto">
              <a:xfrm>
                <a:off x="3120" y="1632"/>
                <a:ext cx="48" cy="240"/>
              </a:xfrm>
              <a:prstGeom prst="rect">
                <a:avLst/>
              </a:prstGeom>
              <a:solidFill>
                <a:schemeClr val="tx2"/>
              </a:solidFill>
              <a:ln w="9525">
                <a:noFill/>
                <a:miter lim="800000"/>
                <a:headEnd/>
                <a:tailEnd/>
              </a:ln>
            </p:spPr>
            <p:txBody>
              <a:bodyPr wrap="none" anchor="ctr"/>
              <a:lstStyle/>
              <a:p>
                <a:endParaRPr lang="zh-CN" altLang="en-US"/>
              </a:p>
            </p:txBody>
          </p:sp>
          <p:sp>
            <p:nvSpPr>
              <p:cNvPr id="56" name="Rectangle 52"/>
              <p:cNvSpPr>
                <a:spLocks noChangeArrowheads="1"/>
              </p:cNvSpPr>
              <p:nvPr/>
            </p:nvSpPr>
            <p:spPr bwMode="auto">
              <a:xfrm>
                <a:off x="3216" y="1632"/>
                <a:ext cx="48" cy="240"/>
              </a:xfrm>
              <a:prstGeom prst="rect">
                <a:avLst/>
              </a:prstGeom>
              <a:solidFill>
                <a:schemeClr val="tx2"/>
              </a:solidFill>
              <a:ln w="9525">
                <a:noFill/>
                <a:miter lim="800000"/>
                <a:headEnd/>
                <a:tailEnd/>
              </a:ln>
            </p:spPr>
            <p:txBody>
              <a:bodyPr wrap="none" anchor="ctr"/>
              <a:lstStyle/>
              <a:p>
                <a:endParaRPr lang="zh-CN" altLang="en-US"/>
              </a:p>
            </p:txBody>
          </p:sp>
        </p:grpSp>
        <p:sp>
          <p:nvSpPr>
            <p:cNvPr id="52" name="Line 53"/>
            <p:cNvSpPr>
              <a:spLocks noChangeShapeType="1"/>
            </p:cNvSpPr>
            <p:nvPr/>
          </p:nvSpPr>
          <p:spPr bwMode="auto">
            <a:xfrm>
              <a:off x="5040" y="3840"/>
              <a:ext cx="720" cy="0"/>
            </a:xfrm>
            <a:prstGeom prst="line">
              <a:avLst/>
            </a:prstGeom>
            <a:noFill/>
            <a:ln w="9525">
              <a:solidFill>
                <a:schemeClr val="tx1"/>
              </a:solidFill>
              <a:round/>
              <a:headEnd/>
              <a:tailEnd/>
            </a:ln>
          </p:spPr>
          <p:txBody>
            <a:bodyPr/>
            <a:lstStyle/>
            <a:p>
              <a:endParaRPr lang="zh-CN" altLang="en-US"/>
            </a:p>
          </p:txBody>
        </p:sp>
      </p:grpSp>
      <p:grpSp>
        <p:nvGrpSpPr>
          <p:cNvPr id="57" name="Group 54"/>
          <p:cNvGrpSpPr>
            <a:grpSpLocks/>
          </p:cNvGrpSpPr>
          <p:nvPr/>
        </p:nvGrpSpPr>
        <p:grpSpPr bwMode="auto">
          <a:xfrm>
            <a:off x="2124075" y="2387617"/>
            <a:ext cx="2057400" cy="2282825"/>
            <a:chOff x="1344" y="1296"/>
            <a:chExt cx="1296" cy="1870"/>
          </a:xfrm>
        </p:grpSpPr>
        <p:sp>
          <p:nvSpPr>
            <p:cNvPr id="58" name="Rectangle 55"/>
            <p:cNvSpPr>
              <a:spLocks noChangeArrowheads="1"/>
            </p:cNvSpPr>
            <p:nvPr/>
          </p:nvSpPr>
          <p:spPr bwMode="auto">
            <a:xfrm>
              <a:off x="1776" y="2690"/>
              <a:ext cx="864" cy="288"/>
            </a:xfrm>
            <a:prstGeom prst="rect">
              <a:avLst/>
            </a:prstGeom>
            <a:solidFill>
              <a:schemeClr val="hlink"/>
            </a:solidFill>
            <a:ln w="9525">
              <a:solidFill>
                <a:schemeClr val="tx1"/>
              </a:solidFill>
              <a:miter lim="800000"/>
              <a:headEnd/>
              <a:tailEnd/>
            </a:ln>
          </p:spPr>
          <p:txBody>
            <a:bodyPr wrap="none" anchor="ctr"/>
            <a:lstStyle/>
            <a:p>
              <a:endParaRPr lang="zh-CN" altLang="en-US"/>
            </a:p>
          </p:txBody>
        </p:sp>
        <p:grpSp>
          <p:nvGrpSpPr>
            <p:cNvPr id="59" name="Group 56"/>
            <p:cNvGrpSpPr>
              <a:grpSpLocks/>
            </p:cNvGrpSpPr>
            <p:nvPr/>
          </p:nvGrpSpPr>
          <p:grpSpPr bwMode="auto">
            <a:xfrm>
              <a:off x="2304" y="1296"/>
              <a:ext cx="145" cy="1393"/>
              <a:chOff x="2112" y="1297"/>
              <a:chExt cx="145" cy="1393"/>
            </a:xfrm>
          </p:grpSpPr>
          <p:sp>
            <p:nvSpPr>
              <p:cNvPr id="68" name="Oval 57"/>
              <p:cNvSpPr>
                <a:spLocks noChangeArrowheads="1"/>
              </p:cNvSpPr>
              <p:nvPr/>
            </p:nvSpPr>
            <p:spPr bwMode="auto">
              <a:xfrm>
                <a:off x="2112" y="1442"/>
                <a:ext cx="145" cy="145"/>
              </a:xfrm>
              <a:prstGeom prst="ellipse">
                <a:avLst/>
              </a:prstGeom>
              <a:solidFill>
                <a:srgbClr val="0033CC"/>
              </a:solidFill>
              <a:ln w="9525">
                <a:noFill/>
                <a:round/>
                <a:headEnd/>
                <a:tailEnd/>
              </a:ln>
            </p:spPr>
            <p:txBody>
              <a:bodyPr wrap="none" anchor="ctr"/>
              <a:lstStyle/>
              <a:p>
                <a:endParaRPr lang="zh-CN" altLang="en-US"/>
              </a:p>
            </p:txBody>
          </p:sp>
          <p:sp>
            <p:nvSpPr>
              <p:cNvPr id="69" name="Oval 58"/>
              <p:cNvSpPr>
                <a:spLocks noChangeArrowheads="1"/>
              </p:cNvSpPr>
              <p:nvPr/>
            </p:nvSpPr>
            <p:spPr bwMode="auto">
              <a:xfrm>
                <a:off x="2112" y="1873"/>
                <a:ext cx="145" cy="145"/>
              </a:xfrm>
              <a:prstGeom prst="ellipse">
                <a:avLst/>
              </a:prstGeom>
              <a:solidFill>
                <a:srgbClr val="0033CC"/>
              </a:solidFill>
              <a:ln w="9525">
                <a:noFill/>
                <a:round/>
                <a:headEnd/>
                <a:tailEnd/>
              </a:ln>
            </p:spPr>
            <p:txBody>
              <a:bodyPr wrap="none" anchor="ctr"/>
              <a:lstStyle/>
              <a:p>
                <a:endParaRPr lang="zh-CN" altLang="en-US"/>
              </a:p>
            </p:txBody>
          </p:sp>
          <p:sp>
            <p:nvSpPr>
              <p:cNvPr id="70" name="Oval 59"/>
              <p:cNvSpPr>
                <a:spLocks noChangeArrowheads="1"/>
              </p:cNvSpPr>
              <p:nvPr/>
            </p:nvSpPr>
            <p:spPr bwMode="auto">
              <a:xfrm>
                <a:off x="2112" y="1297"/>
                <a:ext cx="145" cy="145"/>
              </a:xfrm>
              <a:prstGeom prst="ellipse">
                <a:avLst/>
              </a:prstGeom>
              <a:solidFill>
                <a:srgbClr val="0033CC"/>
              </a:solidFill>
              <a:ln w="9525">
                <a:noFill/>
                <a:round/>
                <a:headEnd/>
                <a:tailEnd/>
              </a:ln>
            </p:spPr>
            <p:txBody>
              <a:bodyPr wrap="none" anchor="ctr"/>
              <a:lstStyle/>
              <a:p>
                <a:endParaRPr lang="zh-CN" altLang="en-US"/>
              </a:p>
            </p:txBody>
          </p:sp>
          <p:sp>
            <p:nvSpPr>
              <p:cNvPr id="71" name="Oval 60"/>
              <p:cNvSpPr>
                <a:spLocks noChangeArrowheads="1"/>
              </p:cNvSpPr>
              <p:nvPr/>
            </p:nvSpPr>
            <p:spPr bwMode="auto">
              <a:xfrm>
                <a:off x="2112" y="1633"/>
                <a:ext cx="145" cy="145"/>
              </a:xfrm>
              <a:prstGeom prst="ellipse">
                <a:avLst/>
              </a:prstGeom>
              <a:solidFill>
                <a:srgbClr val="0033CC"/>
              </a:solidFill>
              <a:ln w="9525">
                <a:noFill/>
                <a:round/>
                <a:headEnd/>
                <a:tailEnd/>
              </a:ln>
            </p:spPr>
            <p:txBody>
              <a:bodyPr wrap="none" anchor="ctr"/>
              <a:lstStyle/>
              <a:p>
                <a:endParaRPr lang="zh-CN" altLang="en-US"/>
              </a:p>
            </p:txBody>
          </p:sp>
          <p:sp>
            <p:nvSpPr>
              <p:cNvPr id="72" name="Oval 61"/>
              <p:cNvSpPr>
                <a:spLocks noChangeArrowheads="1"/>
              </p:cNvSpPr>
              <p:nvPr/>
            </p:nvSpPr>
            <p:spPr bwMode="auto">
              <a:xfrm>
                <a:off x="2112" y="2162"/>
                <a:ext cx="145" cy="145"/>
              </a:xfrm>
              <a:prstGeom prst="ellipse">
                <a:avLst/>
              </a:prstGeom>
              <a:solidFill>
                <a:srgbClr val="0033CC"/>
              </a:solidFill>
              <a:ln w="9525">
                <a:noFill/>
                <a:round/>
                <a:headEnd/>
                <a:tailEnd/>
              </a:ln>
            </p:spPr>
            <p:txBody>
              <a:bodyPr wrap="none" anchor="ctr"/>
              <a:lstStyle/>
              <a:p>
                <a:endParaRPr lang="zh-CN" altLang="en-US"/>
              </a:p>
            </p:txBody>
          </p:sp>
          <p:sp>
            <p:nvSpPr>
              <p:cNvPr id="73" name="Oval 62"/>
              <p:cNvSpPr>
                <a:spLocks noChangeArrowheads="1"/>
              </p:cNvSpPr>
              <p:nvPr/>
            </p:nvSpPr>
            <p:spPr bwMode="auto">
              <a:xfrm>
                <a:off x="2112" y="2545"/>
                <a:ext cx="145" cy="145"/>
              </a:xfrm>
              <a:prstGeom prst="ellipse">
                <a:avLst/>
              </a:prstGeom>
              <a:solidFill>
                <a:srgbClr val="0033CC"/>
              </a:solidFill>
              <a:ln w="9525">
                <a:noFill/>
                <a:round/>
                <a:headEnd/>
                <a:tailEnd/>
              </a:ln>
            </p:spPr>
            <p:txBody>
              <a:bodyPr wrap="none" anchor="ctr"/>
              <a:lstStyle/>
              <a:p>
                <a:endParaRPr lang="zh-CN" altLang="en-US"/>
              </a:p>
            </p:txBody>
          </p:sp>
        </p:grpSp>
        <p:sp>
          <p:nvSpPr>
            <p:cNvPr id="60" name="Line 63"/>
            <p:cNvSpPr>
              <a:spLocks noChangeShapeType="1"/>
            </p:cNvSpPr>
            <p:nvPr/>
          </p:nvSpPr>
          <p:spPr bwMode="auto">
            <a:xfrm>
              <a:off x="1344" y="2833"/>
              <a:ext cx="336" cy="0"/>
            </a:xfrm>
            <a:prstGeom prst="line">
              <a:avLst/>
            </a:prstGeom>
            <a:noFill/>
            <a:ln w="9525">
              <a:solidFill>
                <a:schemeClr val="tx1"/>
              </a:solidFill>
              <a:round/>
              <a:headEnd/>
              <a:tailEnd type="triangle" w="med" len="med"/>
            </a:ln>
          </p:spPr>
          <p:txBody>
            <a:bodyPr/>
            <a:lstStyle/>
            <a:p>
              <a:endParaRPr lang="zh-CN" altLang="en-US"/>
            </a:p>
          </p:txBody>
        </p:sp>
        <p:sp>
          <p:nvSpPr>
            <p:cNvPr id="61" name="AutoShape 64"/>
            <p:cNvSpPr>
              <a:spLocks noChangeArrowheads="1"/>
            </p:cNvSpPr>
            <p:nvPr/>
          </p:nvSpPr>
          <p:spPr bwMode="auto">
            <a:xfrm>
              <a:off x="2304" y="2976"/>
              <a:ext cx="190" cy="190"/>
            </a:xfrm>
            <a:custGeom>
              <a:avLst/>
              <a:gdLst>
                <a:gd name="T0" fmla="*/ 95 w 21600"/>
                <a:gd name="T1" fmla="*/ 0 h 21600"/>
                <a:gd name="T2" fmla="*/ 28 w 21600"/>
                <a:gd name="T3" fmla="*/ 28 h 21600"/>
                <a:gd name="T4" fmla="*/ 0 w 21600"/>
                <a:gd name="T5" fmla="*/ 95 h 21600"/>
                <a:gd name="T6" fmla="*/ 28 w 21600"/>
                <a:gd name="T7" fmla="*/ 162 h 21600"/>
                <a:gd name="T8" fmla="*/ 95 w 21600"/>
                <a:gd name="T9" fmla="*/ 190 h 21600"/>
                <a:gd name="T10" fmla="*/ 162 w 21600"/>
                <a:gd name="T11" fmla="*/ 162 h 21600"/>
                <a:gd name="T12" fmla="*/ 190 w 21600"/>
                <a:gd name="T13" fmla="*/ 95 h 21600"/>
                <a:gd name="T14" fmla="*/ 162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3183 w 21600"/>
                <a:gd name="T25" fmla="*/ 3183 h 21600"/>
                <a:gd name="T26" fmla="*/ 18417 w 21600"/>
                <a:gd name="T27" fmla="*/ 1841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p:spPr>
          <p:txBody>
            <a:bodyPr wrap="none" anchor="ctr"/>
            <a:lstStyle/>
            <a:p>
              <a:endParaRPr lang="zh-CN" altLang="en-US"/>
            </a:p>
          </p:txBody>
        </p:sp>
        <p:sp>
          <p:nvSpPr>
            <p:cNvPr id="62" name="AutoShape 65"/>
            <p:cNvSpPr>
              <a:spLocks noChangeArrowheads="1"/>
            </p:cNvSpPr>
            <p:nvPr/>
          </p:nvSpPr>
          <p:spPr bwMode="auto">
            <a:xfrm>
              <a:off x="1872" y="2976"/>
              <a:ext cx="190" cy="190"/>
            </a:xfrm>
            <a:custGeom>
              <a:avLst/>
              <a:gdLst>
                <a:gd name="T0" fmla="*/ 95 w 21600"/>
                <a:gd name="T1" fmla="*/ 0 h 21600"/>
                <a:gd name="T2" fmla="*/ 28 w 21600"/>
                <a:gd name="T3" fmla="*/ 28 h 21600"/>
                <a:gd name="T4" fmla="*/ 0 w 21600"/>
                <a:gd name="T5" fmla="*/ 95 h 21600"/>
                <a:gd name="T6" fmla="*/ 28 w 21600"/>
                <a:gd name="T7" fmla="*/ 162 h 21600"/>
                <a:gd name="T8" fmla="*/ 95 w 21600"/>
                <a:gd name="T9" fmla="*/ 190 h 21600"/>
                <a:gd name="T10" fmla="*/ 162 w 21600"/>
                <a:gd name="T11" fmla="*/ 162 h 21600"/>
                <a:gd name="T12" fmla="*/ 190 w 21600"/>
                <a:gd name="T13" fmla="*/ 95 h 21600"/>
                <a:gd name="T14" fmla="*/ 162 w 21600"/>
                <a:gd name="T15" fmla="*/ 28 h 21600"/>
                <a:gd name="T16" fmla="*/ 0 60000 65536"/>
                <a:gd name="T17" fmla="*/ 0 60000 65536"/>
                <a:gd name="T18" fmla="*/ 0 60000 65536"/>
                <a:gd name="T19" fmla="*/ 0 60000 65536"/>
                <a:gd name="T20" fmla="*/ 0 60000 65536"/>
                <a:gd name="T21" fmla="*/ 0 60000 65536"/>
                <a:gd name="T22" fmla="*/ 0 60000 65536"/>
                <a:gd name="T23" fmla="*/ 0 60000 65536"/>
                <a:gd name="T24" fmla="*/ 3183 w 21600"/>
                <a:gd name="T25" fmla="*/ 3183 h 21600"/>
                <a:gd name="T26" fmla="*/ 18417 w 21600"/>
                <a:gd name="T27" fmla="*/ 1841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hlink"/>
            </a:solidFill>
            <a:ln w="9525">
              <a:solidFill>
                <a:schemeClr val="tx1"/>
              </a:solidFill>
              <a:round/>
              <a:headEnd/>
              <a:tailEnd/>
            </a:ln>
          </p:spPr>
          <p:txBody>
            <a:bodyPr wrap="none" anchor="ctr"/>
            <a:lstStyle/>
            <a:p>
              <a:endParaRPr lang="zh-CN" altLang="en-US"/>
            </a:p>
          </p:txBody>
        </p:sp>
        <p:grpSp>
          <p:nvGrpSpPr>
            <p:cNvPr id="63" name="Group 66"/>
            <p:cNvGrpSpPr>
              <a:grpSpLocks/>
            </p:cNvGrpSpPr>
            <p:nvPr/>
          </p:nvGrpSpPr>
          <p:grpSpPr bwMode="auto">
            <a:xfrm>
              <a:off x="1728" y="1968"/>
              <a:ext cx="432" cy="720"/>
              <a:chOff x="2976" y="1152"/>
              <a:chExt cx="432" cy="720"/>
            </a:xfrm>
          </p:grpSpPr>
          <p:sp>
            <p:nvSpPr>
              <p:cNvPr id="64" name="Oval 67"/>
              <p:cNvSpPr>
                <a:spLocks noChangeArrowheads="1"/>
              </p:cNvSpPr>
              <p:nvPr/>
            </p:nvSpPr>
            <p:spPr bwMode="auto">
              <a:xfrm>
                <a:off x="3072" y="1152"/>
                <a:ext cx="240" cy="240"/>
              </a:xfrm>
              <a:prstGeom prst="ellipse">
                <a:avLst/>
              </a:prstGeom>
              <a:solidFill>
                <a:schemeClr val="tx1">
                  <a:alpha val="89803"/>
                </a:schemeClr>
              </a:solidFill>
              <a:ln w="9525">
                <a:noFill/>
                <a:round/>
                <a:headEnd/>
                <a:tailEnd/>
              </a:ln>
            </p:spPr>
            <p:txBody>
              <a:bodyPr wrap="none" anchor="ctr"/>
              <a:lstStyle/>
              <a:p>
                <a:endParaRPr lang="zh-CN" altLang="en-US"/>
              </a:p>
            </p:txBody>
          </p:sp>
          <p:sp>
            <p:nvSpPr>
              <p:cNvPr id="65" name="AutoShape 68"/>
              <p:cNvSpPr>
                <a:spLocks noChangeArrowheads="1"/>
              </p:cNvSpPr>
              <p:nvPr/>
            </p:nvSpPr>
            <p:spPr bwMode="auto">
              <a:xfrm flipV="1">
                <a:off x="2976" y="1392"/>
                <a:ext cx="432" cy="240"/>
              </a:xfrm>
              <a:custGeom>
                <a:avLst/>
                <a:gdLst>
                  <a:gd name="T0" fmla="*/ 353 w 21600"/>
                  <a:gd name="T1" fmla="*/ 120 h 21600"/>
                  <a:gd name="T2" fmla="*/ 216 w 21600"/>
                  <a:gd name="T3" fmla="*/ 240 h 21600"/>
                  <a:gd name="T4" fmla="*/ 79 w 21600"/>
                  <a:gd name="T5" fmla="*/ 120 h 21600"/>
                  <a:gd name="T6" fmla="*/ 216 w 21600"/>
                  <a:gd name="T7" fmla="*/ 0 h 21600"/>
                  <a:gd name="T8" fmla="*/ 0 60000 65536"/>
                  <a:gd name="T9" fmla="*/ 0 60000 65536"/>
                  <a:gd name="T10" fmla="*/ 0 60000 65536"/>
                  <a:gd name="T11" fmla="*/ 0 60000 65536"/>
                  <a:gd name="T12" fmla="*/ 5750 w 21600"/>
                  <a:gd name="T13" fmla="*/ 5760 h 21600"/>
                  <a:gd name="T14" fmla="*/ 15850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895" y="21600"/>
                    </a:lnTo>
                    <a:lnTo>
                      <a:pt x="13705" y="21600"/>
                    </a:lnTo>
                    <a:lnTo>
                      <a:pt x="21600" y="0"/>
                    </a:lnTo>
                    <a:close/>
                  </a:path>
                </a:pathLst>
              </a:custGeom>
              <a:solidFill>
                <a:schemeClr val="tx1"/>
              </a:solidFill>
              <a:ln w="9525">
                <a:noFill/>
                <a:miter lim="800000"/>
                <a:headEnd/>
                <a:tailEnd/>
              </a:ln>
            </p:spPr>
            <p:txBody>
              <a:bodyPr wrap="none" anchor="ctr"/>
              <a:lstStyle/>
              <a:p>
                <a:endParaRPr lang="zh-CN" altLang="en-US"/>
              </a:p>
            </p:txBody>
          </p:sp>
          <p:sp>
            <p:nvSpPr>
              <p:cNvPr id="66" name="Rectangle 69"/>
              <p:cNvSpPr>
                <a:spLocks noChangeArrowheads="1"/>
              </p:cNvSpPr>
              <p:nvPr/>
            </p:nvSpPr>
            <p:spPr bwMode="auto">
              <a:xfrm>
                <a:off x="3120" y="1632"/>
                <a:ext cx="48" cy="240"/>
              </a:xfrm>
              <a:prstGeom prst="rect">
                <a:avLst/>
              </a:prstGeom>
              <a:solidFill>
                <a:schemeClr val="tx1"/>
              </a:solidFill>
              <a:ln w="9525">
                <a:noFill/>
                <a:miter lim="800000"/>
                <a:headEnd/>
                <a:tailEnd/>
              </a:ln>
            </p:spPr>
            <p:txBody>
              <a:bodyPr wrap="none" anchor="ctr"/>
              <a:lstStyle/>
              <a:p>
                <a:endParaRPr lang="zh-CN" altLang="en-US"/>
              </a:p>
            </p:txBody>
          </p:sp>
          <p:sp>
            <p:nvSpPr>
              <p:cNvPr id="67" name="Rectangle 70"/>
              <p:cNvSpPr>
                <a:spLocks noChangeArrowheads="1"/>
              </p:cNvSpPr>
              <p:nvPr/>
            </p:nvSpPr>
            <p:spPr bwMode="auto">
              <a:xfrm>
                <a:off x="3216" y="1632"/>
                <a:ext cx="48" cy="240"/>
              </a:xfrm>
              <a:prstGeom prst="rect">
                <a:avLst/>
              </a:prstGeom>
              <a:solidFill>
                <a:schemeClr val="tx1"/>
              </a:solidFill>
              <a:ln w="9525">
                <a:noFill/>
                <a:miter lim="800000"/>
                <a:headEnd/>
                <a:tailEnd/>
              </a:ln>
            </p:spPr>
            <p:txBody>
              <a:bodyPr wrap="none" anchor="ctr"/>
              <a:lstStyle/>
              <a:p>
                <a:endParaRPr lang="zh-CN"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wipe(left)">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wipe(left)">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3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二、</a:t>
            </a:r>
            <a:r>
              <a:rPr kumimoji="1" lang="zh-CN" altLang="en-US" dirty="0" smtClean="0">
                <a:solidFill>
                  <a:schemeClr val="tx1"/>
                </a:solidFill>
                <a:latin typeface="Times New Roman" pitchFamily="18" charset="0"/>
              </a:rPr>
              <a:t>运动描述的相对性</a:t>
            </a:r>
            <a:endParaRPr lang="zh-CN" altLang="en-US" dirty="0">
              <a:solidFill>
                <a:schemeClr val="tx1"/>
              </a:solidFill>
            </a:endParaRPr>
          </a:p>
        </p:txBody>
      </p:sp>
      <p:sp>
        <p:nvSpPr>
          <p:cNvPr id="11" name="内容占位符 10"/>
          <p:cNvSpPr>
            <a:spLocks noGrp="1"/>
          </p:cNvSpPr>
          <p:nvPr>
            <p:ph sz="quarter" idx="1"/>
          </p:nvPr>
        </p:nvSpPr>
        <p:spPr>
          <a:xfrm>
            <a:off x="457200" y="1433514"/>
            <a:ext cx="8229600" cy="4710130"/>
          </a:xfrm>
        </p:spPr>
        <p:txBody>
          <a:bodyPr/>
          <a:lstStyle/>
          <a:p>
            <a:pPr>
              <a:lnSpc>
                <a:spcPct val="150000"/>
              </a:lnSpc>
            </a:pPr>
            <a:r>
              <a:rPr lang="zh-CN" altLang="en-US" dirty="0" smtClean="0"/>
              <a:t>对于同一个运动物体，在不同的参照系中观察，将得到不同的位矢、速度和加速度。</a:t>
            </a:r>
            <a:endParaRPr lang="en-US" altLang="zh-CN" dirty="0" smtClean="0"/>
          </a:p>
          <a:p>
            <a:pPr>
              <a:lnSpc>
                <a:spcPct val="150000"/>
              </a:lnSpc>
            </a:pPr>
            <a:r>
              <a:rPr lang="zh-CN" altLang="en-US" dirty="0" smtClean="0"/>
              <a:t>它们之间的关系如何？</a:t>
            </a:r>
          </a:p>
          <a:p>
            <a:pPr>
              <a:lnSpc>
                <a:spcPct val="150000"/>
              </a:lnSpc>
            </a:pPr>
            <a:endParaRPr lang="zh-CN" altLang="en-US" dirty="0"/>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4</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二、</a:t>
            </a:r>
            <a:r>
              <a:rPr kumimoji="1" lang="zh-CN" altLang="en-US" dirty="0" smtClean="0">
                <a:solidFill>
                  <a:schemeClr val="tx1"/>
                </a:solidFill>
                <a:latin typeface="Times New Roman" pitchFamily="18" charset="0"/>
              </a:rPr>
              <a:t>运动描述的相对性</a:t>
            </a:r>
            <a:endParaRPr lang="zh-CN" altLang="en-US" dirty="0">
              <a:solidFill>
                <a:schemeClr val="tx1"/>
              </a:solidFill>
            </a:endParaRPr>
          </a:p>
        </p:txBody>
      </p:sp>
      <p:sp>
        <p:nvSpPr>
          <p:cNvPr id="11" name="内容占位符 10"/>
          <p:cNvSpPr>
            <a:spLocks noGrp="1"/>
          </p:cNvSpPr>
          <p:nvPr>
            <p:ph sz="quarter" idx="1"/>
          </p:nvPr>
        </p:nvSpPr>
        <p:spPr>
          <a:xfrm>
            <a:off x="457200" y="1433514"/>
            <a:ext cx="8229600" cy="4710130"/>
          </a:xfrm>
        </p:spPr>
        <p:txBody>
          <a:bodyPr/>
          <a:lstStyle/>
          <a:p>
            <a:pPr>
              <a:lnSpc>
                <a:spcPct val="150000"/>
              </a:lnSpc>
            </a:pPr>
            <a:r>
              <a:rPr lang="zh-CN" altLang="en-US" dirty="0" smtClean="0"/>
              <a:t>惯性参照系：</a:t>
            </a:r>
            <a:endParaRPr lang="en-US" altLang="zh-CN" dirty="0" smtClean="0"/>
          </a:p>
          <a:p>
            <a:pPr lvl="1">
              <a:lnSpc>
                <a:spcPct val="150000"/>
              </a:lnSpc>
            </a:pPr>
            <a:r>
              <a:rPr lang="zh-CN" altLang="en-US" dirty="0" smtClean="0"/>
              <a:t>相对于一组星球（</a:t>
            </a:r>
            <a:r>
              <a:rPr lang="zh-CN" altLang="en-US" dirty="0" smtClean="0">
                <a:solidFill>
                  <a:srgbClr val="FF0000"/>
                </a:solidFill>
              </a:rPr>
              <a:t>恒星</a:t>
            </a:r>
            <a:r>
              <a:rPr lang="zh-CN" altLang="en-US" dirty="0" smtClean="0"/>
              <a:t>）静止或作匀速直线运动的参照系叫做</a:t>
            </a:r>
            <a:r>
              <a:rPr lang="zh-CN" altLang="en-US" dirty="0" smtClean="0">
                <a:solidFill>
                  <a:srgbClr val="0070C0"/>
                </a:solidFill>
              </a:rPr>
              <a:t>惯性参照系</a:t>
            </a:r>
            <a:r>
              <a:rPr lang="zh-CN" altLang="en-US" dirty="0" smtClean="0"/>
              <a:t>。</a:t>
            </a:r>
          </a:p>
          <a:p>
            <a:pPr>
              <a:lnSpc>
                <a:spcPct val="150000"/>
              </a:lnSpc>
            </a:pPr>
            <a:r>
              <a:rPr lang="zh-CN" altLang="en-US" dirty="0" smtClean="0"/>
              <a:t>以下讨论都只涉及惯性参照系</a:t>
            </a:r>
            <a:endParaRPr lang="zh-CN" altLang="en-US" dirty="0"/>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5</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二、</a:t>
            </a:r>
            <a:r>
              <a:rPr kumimoji="1" lang="zh-CN" altLang="en-US" dirty="0" smtClean="0">
                <a:solidFill>
                  <a:schemeClr val="tx1"/>
                </a:solidFill>
                <a:latin typeface="Times New Roman" pitchFamily="18" charset="0"/>
              </a:rPr>
              <a:t>运动描述的相对性</a:t>
            </a:r>
            <a:endParaRPr lang="zh-CN" altLang="en-US" dirty="0">
              <a:solidFill>
                <a:schemeClr val="tx1"/>
              </a:solidFill>
            </a:endParaRPr>
          </a:p>
        </p:txBody>
      </p:sp>
      <p:sp>
        <p:nvSpPr>
          <p:cNvPr id="11" name="内容占位符 10"/>
          <p:cNvSpPr>
            <a:spLocks noGrp="1"/>
          </p:cNvSpPr>
          <p:nvPr>
            <p:ph sz="quarter" idx="1"/>
          </p:nvPr>
        </p:nvSpPr>
        <p:spPr>
          <a:xfrm>
            <a:off x="457200" y="1433514"/>
            <a:ext cx="8229600" cy="1924048"/>
          </a:xfrm>
        </p:spPr>
        <p:txBody>
          <a:bodyPr/>
          <a:lstStyle/>
          <a:p>
            <a:pPr>
              <a:lnSpc>
                <a:spcPct val="150000"/>
              </a:lnSpc>
            </a:pPr>
            <a:r>
              <a:rPr lang="en-US" altLang="zh-CN" dirty="0" smtClean="0"/>
              <a:t>1</a:t>
            </a:r>
            <a:r>
              <a:rPr lang="zh-CN" altLang="en-US" dirty="0" smtClean="0"/>
              <a:t>、</a:t>
            </a:r>
            <a:r>
              <a:rPr lang="zh-CN" altLang="en-US" dirty="0" smtClean="0">
                <a:solidFill>
                  <a:srgbClr val="FF0000"/>
                </a:solidFill>
              </a:rPr>
              <a:t>位矢的相对性</a:t>
            </a:r>
            <a:endParaRPr lang="en-US" altLang="zh-CN" dirty="0" smtClean="0">
              <a:solidFill>
                <a:srgbClr val="FF0000"/>
              </a:solidFill>
            </a:endParaRPr>
          </a:p>
          <a:p>
            <a:pPr lvl="1">
              <a:lnSpc>
                <a:spcPct val="150000"/>
              </a:lnSpc>
            </a:pPr>
            <a:r>
              <a:rPr lang="zh-CN" altLang="en-US" dirty="0" smtClean="0"/>
              <a:t>实验室参照系 </a:t>
            </a:r>
            <a:r>
              <a:rPr lang="en-US" altLang="zh-CN" i="1" dirty="0" smtClean="0"/>
              <a:t>S</a:t>
            </a:r>
            <a:r>
              <a:rPr lang="en-US" altLang="zh-CN" dirty="0" smtClean="0"/>
              <a:t> :  </a:t>
            </a:r>
            <a:r>
              <a:rPr lang="zh-CN" altLang="en-US" dirty="0" smtClean="0"/>
              <a:t>相对观察者固定</a:t>
            </a:r>
            <a:endParaRPr lang="en-US" altLang="zh-CN" dirty="0" smtClean="0"/>
          </a:p>
          <a:p>
            <a:pPr lvl="1">
              <a:lnSpc>
                <a:spcPct val="150000"/>
              </a:lnSpc>
            </a:pPr>
            <a:r>
              <a:rPr lang="zh-CN" altLang="en-US" dirty="0" smtClean="0"/>
              <a:t>运动参照系 </a:t>
            </a:r>
            <a:r>
              <a:rPr lang="en-US" altLang="zh-CN" i="1" dirty="0" smtClean="0"/>
              <a:t>S’</a:t>
            </a:r>
            <a:r>
              <a:rPr lang="en-US" altLang="zh-CN" dirty="0" smtClean="0"/>
              <a:t>:   </a:t>
            </a:r>
            <a:r>
              <a:rPr lang="zh-CN" altLang="en-US" dirty="0" smtClean="0"/>
              <a:t>相对实验室参照系运动</a:t>
            </a:r>
          </a:p>
          <a:p>
            <a:pPr>
              <a:lnSpc>
                <a:spcPct val="150000"/>
              </a:lnSpc>
            </a:pPr>
            <a:endParaRPr lang="zh-CN" altLang="en-US" dirty="0" smtClean="0"/>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6</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graphicFrame>
        <p:nvGraphicFramePr>
          <p:cNvPr id="6" name="Object 38"/>
          <p:cNvGraphicFramePr>
            <a:graphicFrameLocks noChangeAspect="1"/>
          </p:cNvGraphicFramePr>
          <p:nvPr/>
        </p:nvGraphicFramePr>
        <p:xfrm>
          <a:off x="1042988" y="4365625"/>
          <a:ext cx="609600" cy="609600"/>
        </p:xfrm>
        <a:graphic>
          <a:graphicData uri="http://schemas.openxmlformats.org/presentationml/2006/ole">
            <p:oleObj spid="_x0000_s301058" name="公式" r:id="rId4" imgW="177480" imgH="177480" progId="Equation.3">
              <p:embed/>
            </p:oleObj>
          </a:graphicData>
        </a:graphic>
      </p:graphicFrame>
      <p:graphicFrame>
        <p:nvGraphicFramePr>
          <p:cNvPr id="7" name="Object 39"/>
          <p:cNvGraphicFramePr>
            <a:graphicFrameLocks noChangeAspect="1"/>
          </p:cNvGraphicFramePr>
          <p:nvPr/>
        </p:nvGraphicFramePr>
        <p:xfrm>
          <a:off x="1042988" y="3573463"/>
          <a:ext cx="522287" cy="609600"/>
        </p:xfrm>
        <a:graphic>
          <a:graphicData uri="http://schemas.openxmlformats.org/presentationml/2006/ole">
            <p:oleObj spid="_x0000_s301059" name="Equation" r:id="rId5" imgW="152280" imgH="177480" progId="Equation.DSMT4">
              <p:embed/>
            </p:oleObj>
          </a:graphicData>
        </a:graphic>
      </p:graphicFrame>
      <p:graphicFrame>
        <p:nvGraphicFramePr>
          <p:cNvPr id="8" name="Object 42"/>
          <p:cNvGraphicFramePr>
            <a:graphicFrameLocks noChangeAspect="1"/>
          </p:cNvGraphicFramePr>
          <p:nvPr/>
        </p:nvGraphicFramePr>
        <p:xfrm>
          <a:off x="2339975" y="3500438"/>
          <a:ext cx="647700" cy="692150"/>
        </p:xfrm>
        <a:graphic>
          <a:graphicData uri="http://schemas.openxmlformats.org/presentationml/2006/ole">
            <p:oleObj spid="_x0000_s301060" name="公式" r:id="rId6" imgW="126720" imgH="164880" progId="Equation.3">
              <p:embed/>
            </p:oleObj>
          </a:graphicData>
        </a:graphic>
      </p:graphicFrame>
      <p:graphicFrame>
        <p:nvGraphicFramePr>
          <p:cNvPr id="9" name="Object 44"/>
          <p:cNvGraphicFramePr>
            <a:graphicFrameLocks noChangeAspect="1"/>
          </p:cNvGraphicFramePr>
          <p:nvPr/>
        </p:nvGraphicFramePr>
        <p:xfrm>
          <a:off x="2339975" y="4221163"/>
          <a:ext cx="563563" cy="692150"/>
        </p:xfrm>
        <a:graphic>
          <a:graphicData uri="http://schemas.openxmlformats.org/presentationml/2006/ole">
            <p:oleObj spid="_x0000_s301061" name="公式" r:id="rId7" imgW="152280" imgH="164880" progId="Equation.3">
              <p:embed/>
            </p:oleObj>
          </a:graphicData>
        </a:graphic>
      </p:graphicFrame>
      <p:grpSp>
        <p:nvGrpSpPr>
          <p:cNvPr id="13" name="Group 105"/>
          <p:cNvGrpSpPr>
            <a:grpSpLocks/>
          </p:cNvGrpSpPr>
          <p:nvPr/>
        </p:nvGrpSpPr>
        <p:grpSpPr bwMode="auto">
          <a:xfrm>
            <a:off x="684213" y="5286388"/>
            <a:ext cx="2743200" cy="685800"/>
            <a:chOff x="432" y="3552"/>
            <a:chExt cx="1728" cy="432"/>
          </a:xfrm>
        </p:grpSpPr>
        <p:graphicFrame>
          <p:nvGraphicFramePr>
            <p:cNvPr id="14" name="Object 43"/>
            <p:cNvGraphicFramePr>
              <a:graphicFrameLocks noChangeAspect="1"/>
            </p:cNvGraphicFramePr>
            <p:nvPr/>
          </p:nvGraphicFramePr>
          <p:xfrm>
            <a:off x="432" y="3552"/>
            <a:ext cx="288" cy="384"/>
          </p:xfrm>
          <a:graphic>
            <a:graphicData uri="http://schemas.openxmlformats.org/presentationml/2006/ole">
              <p:oleObj spid="_x0000_s301062" name="公式" r:id="rId8" imgW="126720" imgH="164880" progId="Equation.3">
                <p:embed/>
              </p:oleObj>
            </a:graphicData>
          </a:graphic>
        </p:graphicFrame>
        <p:graphicFrame>
          <p:nvGraphicFramePr>
            <p:cNvPr id="15" name="Object 48"/>
            <p:cNvGraphicFramePr>
              <a:graphicFrameLocks noChangeAspect="1"/>
            </p:cNvGraphicFramePr>
            <p:nvPr/>
          </p:nvGraphicFramePr>
          <p:xfrm>
            <a:off x="1776" y="3552"/>
            <a:ext cx="384" cy="388"/>
          </p:xfrm>
          <a:graphic>
            <a:graphicData uri="http://schemas.openxmlformats.org/presentationml/2006/ole">
              <p:oleObj spid="_x0000_s301063" name="公式" r:id="rId9" imgW="164880" imgH="164880" progId="Equation.3">
                <p:embed/>
              </p:oleObj>
            </a:graphicData>
          </a:graphic>
        </p:graphicFrame>
        <p:sp>
          <p:nvSpPr>
            <p:cNvPr id="16" name="Text Box 45"/>
            <p:cNvSpPr txBox="1">
              <a:spLocks noChangeArrowheads="1"/>
            </p:cNvSpPr>
            <p:nvPr/>
          </p:nvSpPr>
          <p:spPr bwMode="auto">
            <a:xfrm>
              <a:off x="624" y="3552"/>
              <a:ext cx="1536" cy="404"/>
            </a:xfrm>
            <a:prstGeom prst="rect">
              <a:avLst/>
            </a:prstGeom>
            <a:noFill/>
            <a:ln w="9525">
              <a:noFill/>
              <a:miter lim="800000"/>
              <a:headEnd/>
              <a:tailEnd/>
            </a:ln>
          </p:spPr>
          <p:txBody>
            <a:bodyPr>
              <a:spAutoFit/>
            </a:bodyPr>
            <a:lstStyle/>
            <a:p>
              <a:pPr algn="l" eaLnBrk="1" hangingPunct="1">
                <a:spcBef>
                  <a:spcPct val="50000"/>
                </a:spcBef>
              </a:pPr>
              <a:r>
                <a:rPr kumimoji="1" lang="zh-CN" altLang="en-US" sz="3600">
                  <a:latin typeface="Times New Roman" pitchFamily="18" charset="0"/>
                  <a:ea typeface="楷体_GB2312" pitchFamily="49" charset="-122"/>
                </a:rPr>
                <a:t>＝        ＋</a:t>
              </a:r>
            </a:p>
          </p:txBody>
        </p:sp>
        <p:graphicFrame>
          <p:nvGraphicFramePr>
            <p:cNvPr id="17" name="Object 47"/>
            <p:cNvGraphicFramePr>
              <a:graphicFrameLocks noChangeAspect="1"/>
            </p:cNvGraphicFramePr>
            <p:nvPr/>
          </p:nvGraphicFramePr>
          <p:xfrm>
            <a:off x="1008" y="3600"/>
            <a:ext cx="546" cy="384"/>
          </p:xfrm>
          <a:graphic>
            <a:graphicData uri="http://schemas.openxmlformats.org/presentationml/2006/ole">
              <p:oleObj spid="_x0000_s301064" name="公式" r:id="rId10" imgW="304560" imgH="228600" progId="Equation.3">
                <p:embed/>
              </p:oleObj>
            </a:graphicData>
          </a:graphic>
        </p:graphicFrame>
      </p:grpSp>
      <p:grpSp>
        <p:nvGrpSpPr>
          <p:cNvPr id="31" name="Group 75"/>
          <p:cNvGrpSpPr>
            <a:grpSpLocks/>
          </p:cNvGrpSpPr>
          <p:nvPr/>
        </p:nvGrpSpPr>
        <p:grpSpPr bwMode="auto">
          <a:xfrm>
            <a:off x="5257800" y="3962400"/>
            <a:ext cx="887413" cy="712788"/>
            <a:chOff x="3281" y="2320"/>
            <a:chExt cx="559" cy="449"/>
          </a:xfrm>
        </p:grpSpPr>
        <p:sp>
          <p:nvSpPr>
            <p:cNvPr id="32" name="Line 19"/>
            <p:cNvSpPr>
              <a:spLocks noChangeShapeType="1"/>
            </p:cNvSpPr>
            <p:nvPr/>
          </p:nvSpPr>
          <p:spPr bwMode="auto">
            <a:xfrm>
              <a:off x="3281" y="2736"/>
              <a:ext cx="336" cy="0"/>
            </a:xfrm>
            <a:prstGeom prst="line">
              <a:avLst/>
            </a:prstGeom>
            <a:noFill/>
            <a:ln w="38100">
              <a:solidFill>
                <a:srgbClr val="0033CC"/>
              </a:solidFill>
              <a:round/>
              <a:headEnd type="none" w="sm" len="sm"/>
              <a:tailEnd type="triangle" w="med" len="med"/>
            </a:ln>
          </p:spPr>
          <p:txBody>
            <a:bodyPr wrap="none" anchor="ctr"/>
            <a:lstStyle/>
            <a:p>
              <a:endParaRPr lang="zh-CN" altLang="en-US"/>
            </a:p>
          </p:txBody>
        </p:sp>
        <p:graphicFrame>
          <p:nvGraphicFramePr>
            <p:cNvPr id="33" name="Object 20"/>
            <p:cNvGraphicFramePr>
              <a:graphicFrameLocks noChangeAspect="1"/>
            </p:cNvGraphicFramePr>
            <p:nvPr/>
          </p:nvGraphicFramePr>
          <p:xfrm>
            <a:off x="3456" y="2320"/>
            <a:ext cx="384" cy="449"/>
          </p:xfrm>
          <a:graphic>
            <a:graphicData uri="http://schemas.openxmlformats.org/presentationml/2006/ole">
              <p:oleObj spid="_x0000_s301069" name="公式" r:id="rId11" imgW="126720" imgH="164880" progId="Equation.3">
                <p:embed/>
              </p:oleObj>
            </a:graphicData>
          </a:graphic>
        </p:graphicFrame>
      </p:grpSp>
      <p:grpSp>
        <p:nvGrpSpPr>
          <p:cNvPr id="34" name="Group 78"/>
          <p:cNvGrpSpPr>
            <a:grpSpLocks/>
          </p:cNvGrpSpPr>
          <p:nvPr/>
        </p:nvGrpSpPr>
        <p:grpSpPr bwMode="auto">
          <a:xfrm>
            <a:off x="6523038" y="4440238"/>
            <a:ext cx="417512" cy="457200"/>
            <a:chOff x="4145" y="2784"/>
            <a:chExt cx="263" cy="288"/>
          </a:xfrm>
        </p:grpSpPr>
        <p:graphicFrame>
          <p:nvGraphicFramePr>
            <p:cNvPr id="35" name="Object 27"/>
            <p:cNvGraphicFramePr>
              <a:graphicFrameLocks noChangeAspect="1"/>
            </p:cNvGraphicFramePr>
            <p:nvPr/>
          </p:nvGraphicFramePr>
          <p:xfrm>
            <a:off x="4185" y="2828"/>
            <a:ext cx="223" cy="244"/>
          </p:xfrm>
          <a:graphic>
            <a:graphicData uri="http://schemas.openxmlformats.org/presentationml/2006/ole">
              <p:oleObj spid="_x0000_s301070" name="Equation" r:id="rId12" imgW="152280" imgH="164880" progId="Equation.DSMT4">
                <p:embed/>
              </p:oleObj>
            </a:graphicData>
          </a:graphic>
        </p:graphicFrame>
        <p:sp>
          <p:nvSpPr>
            <p:cNvPr id="36" name="Oval 28"/>
            <p:cNvSpPr>
              <a:spLocks noChangeArrowheads="1"/>
            </p:cNvSpPr>
            <p:nvPr/>
          </p:nvSpPr>
          <p:spPr bwMode="auto">
            <a:xfrm>
              <a:off x="4145" y="2784"/>
              <a:ext cx="96" cy="96"/>
            </a:xfrm>
            <a:prstGeom prst="ellipse">
              <a:avLst/>
            </a:prstGeom>
            <a:solidFill>
              <a:schemeClr val="hlink"/>
            </a:solidFill>
            <a:ln w="44450">
              <a:solidFill>
                <a:schemeClr val="tx1"/>
              </a:solidFill>
              <a:round/>
              <a:headEnd type="none" w="sm" len="sm"/>
              <a:tailEnd type="none" w="sm" len="sm"/>
            </a:ln>
          </p:spPr>
          <p:txBody>
            <a:bodyPr wrap="none" anchor="ctr"/>
            <a:lstStyle/>
            <a:p>
              <a:endParaRPr lang="zh-CN" altLang="en-US"/>
            </a:p>
          </p:txBody>
        </p:sp>
      </p:grpSp>
      <p:grpSp>
        <p:nvGrpSpPr>
          <p:cNvPr id="60" name="组合 59"/>
          <p:cNvGrpSpPr/>
          <p:nvPr/>
        </p:nvGrpSpPr>
        <p:grpSpPr>
          <a:xfrm>
            <a:off x="3924300" y="3213100"/>
            <a:ext cx="4460875" cy="3095625"/>
            <a:chOff x="3924300" y="3213100"/>
            <a:chExt cx="4460875" cy="3095625"/>
          </a:xfrm>
        </p:grpSpPr>
        <p:grpSp>
          <p:nvGrpSpPr>
            <p:cNvPr id="37" name="Group 76"/>
            <p:cNvGrpSpPr>
              <a:grpSpLocks/>
            </p:cNvGrpSpPr>
            <p:nvPr/>
          </p:nvGrpSpPr>
          <p:grpSpPr bwMode="auto">
            <a:xfrm>
              <a:off x="4411663" y="4462463"/>
              <a:ext cx="2209800" cy="1219200"/>
              <a:chOff x="3840" y="1584"/>
              <a:chExt cx="1392" cy="768"/>
            </a:xfrm>
          </p:grpSpPr>
          <p:sp>
            <p:nvSpPr>
              <p:cNvPr id="38" name="Line 30"/>
              <p:cNvSpPr>
                <a:spLocks noChangeShapeType="1"/>
              </p:cNvSpPr>
              <p:nvPr/>
            </p:nvSpPr>
            <p:spPr bwMode="auto">
              <a:xfrm flipV="1">
                <a:off x="3840" y="1584"/>
                <a:ext cx="1392" cy="768"/>
              </a:xfrm>
              <a:prstGeom prst="line">
                <a:avLst/>
              </a:prstGeom>
              <a:noFill/>
              <a:ln w="38100">
                <a:solidFill>
                  <a:schemeClr val="tx1"/>
                </a:solidFill>
                <a:round/>
                <a:headEnd type="none" w="sm" len="sm"/>
                <a:tailEnd type="arrow" w="med" len="med"/>
              </a:ln>
            </p:spPr>
            <p:txBody>
              <a:bodyPr wrap="none" anchor="ctr"/>
              <a:lstStyle/>
              <a:p>
                <a:endParaRPr lang="zh-CN" altLang="en-US"/>
              </a:p>
            </p:txBody>
          </p:sp>
          <p:graphicFrame>
            <p:nvGraphicFramePr>
              <p:cNvPr id="39" name="Object 31"/>
              <p:cNvGraphicFramePr>
                <a:graphicFrameLocks noChangeAspect="1"/>
              </p:cNvGraphicFramePr>
              <p:nvPr/>
            </p:nvGraphicFramePr>
            <p:xfrm>
              <a:off x="3967" y="1680"/>
              <a:ext cx="312" cy="384"/>
            </p:xfrm>
            <a:graphic>
              <a:graphicData uri="http://schemas.openxmlformats.org/presentationml/2006/ole">
                <p:oleObj spid="_x0000_s301071" name="公式" r:id="rId13" imgW="126720" imgH="164880" progId="Equation.3">
                  <p:embed/>
                </p:oleObj>
              </a:graphicData>
            </a:graphic>
          </p:graphicFrame>
        </p:grpSp>
        <p:grpSp>
          <p:nvGrpSpPr>
            <p:cNvPr id="43" name="Group 93"/>
            <p:cNvGrpSpPr>
              <a:grpSpLocks/>
            </p:cNvGrpSpPr>
            <p:nvPr/>
          </p:nvGrpSpPr>
          <p:grpSpPr bwMode="auto">
            <a:xfrm>
              <a:off x="3924300" y="3213100"/>
              <a:ext cx="4460875" cy="3095625"/>
              <a:chOff x="2470" y="1992"/>
              <a:chExt cx="2810" cy="1950"/>
            </a:xfrm>
          </p:grpSpPr>
          <p:graphicFrame>
            <p:nvGraphicFramePr>
              <p:cNvPr id="44" name="Object 94"/>
              <p:cNvGraphicFramePr>
                <a:graphicFrameLocks noChangeAspect="1"/>
              </p:cNvGraphicFramePr>
              <p:nvPr/>
            </p:nvGraphicFramePr>
            <p:xfrm>
              <a:off x="2784" y="2352"/>
              <a:ext cx="304" cy="384"/>
            </p:xfrm>
            <a:graphic>
              <a:graphicData uri="http://schemas.openxmlformats.org/presentationml/2006/ole">
                <p:oleObj spid="_x0000_s301073" name="公式" r:id="rId14" imgW="139680" imgH="177480" progId="Equation.3">
                  <p:embed/>
                </p:oleObj>
              </a:graphicData>
            </a:graphic>
          </p:graphicFrame>
          <p:sp>
            <p:nvSpPr>
              <p:cNvPr id="45" name="Line 95"/>
              <p:cNvSpPr>
                <a:spLocks noChangeShapeType="1"/>
              </p:cNvSpPr>
              <p:nvPr/>
            </p:nvSpPr>
            <p:spPr bwMode="auto">
              <a:xfrm flipV="1">
                <a:off x="2753" y="2210"/>
                <a:ext cx="0" cy="1392"/>
              </a:xfrm>
              <a:prstGeom prst="line">
                <a:avLst/>
              </a:prstGeom>
              <a:noFill/>
              <a:ln w="38100">
                <a:solidFill>
                  <a:schemeClr val="tx1"/>
                </a:solidFill>
                <a:round/>
                <a:headEnd type="none" w="sm" len="sm"/>
                <a:tailEnd type="arrow" w="med" len="med"/>
              </a:ln>
            </p:spPr>
            <p:txBody>
              <a:bodyPr wrap="none" anchor="ctr"/>
              <a:lstStyle/>
              <a:p>
                <a:endParaRPr lang="zh-CN" altLang="en-US"/>
              </a:p>
            </p:txBody>
          </p:sp>
          <p:sp>
            <p:nvSpPr>
              <p:cNvPr id="46" name="Text Box 96"/>
              <p:cNvSpPr txBox="1">
                <a:spLocks noChangeArrowheads="1"/>
              </p:cNvSpPr>
              <p:nvPr/>
            </p:nvSpPr>
            <p:spPr bwMode="auto">
              <a:xfrm>
                <a:off x="2521" y="3577"/>
                <a:ext cx="432" cy="365"/>
              </a:xfrm>
              <a:prstGeom prst="rect">
                <a:avLst/>
              </a:prstGeom>
              <a:noFill/>
              <a:ln w="9525">
                <a:noFill/>
                <a:miter lim="800000"/>
                <a:headEnd/>
                <a:tailEnd/>
              </a:ln>
            </p:spPr>
            <p:txBody>
              <a:bodyPr>
                <a:spAutoFit/>
              </a:bodyPr>
              <a:lstStyle/>
              <a:p>
                <a:pPr algn="l" eaLnBrk="1" hangingPunct="1">
                  <a:spcBef>
                    <a:spcPct val="50000"/>
                  </a:spcBef>
                </a:pPr>
                <a:r>
                  <a:rPr kumimoji="1" lang="en-US" altLang="zh-CN" sz="3200" i="1">
                    <a:latin typeface="Times New Roman" pitchFamily="18" charset="0"/>
                    <a:ea typeface="楷体_GB2312" pitchFamily="49" charset="-122"/>
                  </a:rPr>
                  <a:t>O</a:t>
                </a:r>
              </a:p>
            </p:txBody>
          </p:sp>
          <p:sp>
            <p:nvSpPr>
              <p:cNvPr id="47" name="Line 97"/>
              <p:cNvSpPr>
                <a:spLocks noChangeShapeType="1"/>
              </p:cNvSpPr>
              <p:nvPr/>
            </p:nvSpPr>
            <p:spPr bwMode="auto">
              <a:xfrm>
                <a:off x="2736" y="3600"/>
                <a:ext cx="2544" cy="0"/>
              </a:xfrm>
              <a:prstGeom prst="line">
                <a:avLst/>
              </a:prstGeom>
              <a:noFill/>
              <a:ln w="38100">
                <a:solidFill>
                  <a:schemeClr val="tx1"/>
                </a:solidFill>
                <a:round/>
                <a:headEnd type="none" w="sm" len="sm"/>
                <a:tailEnd type="arrow" w="med" len="med"/>
              </a:ln>
            </p:spPr>
            <p:txBody>
              <a:bodyPr wrap="none" anchor="ctr"/>
              <a:lstStyle/>
              <a:p>
                <a:endParaRPr lang="zh-CN" altLang="en-US"/>
              </a:p>
            </p:txBody>
          </p:sp>
          <p:sp>
            <p:nvSpPr>
              <p:cNvPr id="48" name="Text Box 98"/>
              <p:cNvSpPr txBox="1">
                <a:spLocks noChangeArrowheads="1"/>
              </p:cNvSpPr>
              <p:nvPr/>
            </p:nvSpPr>
            <p:spPr bwMode="auto">
              <a:xfrm>
                <a:off x="2470" y="1992"/>
                <a:ext cx="288" cy="404"/>
              </a:xfrm>
              <a:prstGeom prst="rect">
                <a:avLst/>
              </a:prstGeom>
              <a:noFill/>
              <a:ln w="9525">
                <a:noFill/>
                <a:miter lim="800000"/>
                <a:headEnd/>
                <a:tailEnd/>
              </a:ln>
            </p:spPr>
            <p:txBody>
              <a:bodyPr>
                <a:spAutoFit/>
              </a:bodyPr>
              <a:lstStyle/>
              <a:p>
                <a:pPr algn="l" eaLnBrk="1" hangingPunct="1">
                  <a:spcBef>
                    <a:spcPct val="50000"/>
                  </a:spcBef>
                </a:pPr>
                <a:r>
                  <a:rPr kumimoji="1" lang="en-US" altLang="zh-CN" sz="3600" i="1">
                    <a:latin typeface="Times New Roman" pitchFamily="18" charset="0"/>
                    <a:ea typeface="楷体_GB2312" pitchFamily="49" charset="-122"/>
                  </a:rPr>
                  <a:t>y</a:t>
                </a:r>
              </a:p>
            </p:txBody>
          </p:sp>
          <p:sp>
            <p:nvSpPr>
              <p:cNvPr id="49" name="Text Box 99"/>
              <p:cNvSpPr txBox="1">
                <a:spLocks noChangeArrowheads="1"/>
              </p:cNvSpPr>
              <p:nvPr/>
            </p:nvSpPr>
            <p:spPr bwMode="auto">
              <a:xfrm>
                <a:off x="4944" y="3504"/>
                <a:ext cx="288" cy="404"/>
              </a:xfrm>
              <a:prstGeom prst="rect">
                <a:avLst/>
              </a:prstGeom>
              <a:noFill/>
              <a:ln w="9525">
                <a:noFill/>
                <a:miter lim="800000"/>
                <a:headEnd/>
                <a:tailEnd/>
              </a:ln>
            </p:spPr>
            <p:txBody>
              <a:bodyPr>
                <a:spAutoFit/>
              </a:bodyPr>
              <a:lstStyle/>
              <a:p>
                <a:pPr algn="l" eaLnBrk="1" hangingPunct="1">
                  <a:spcBef>
                    <a:spcPct val="50000"/>
                  </a:spcBef>
                </a:pPr>
                <a:r>
                  <a:rPr kumimoji="1" lang="en-US" altLang="zh-CN" sz="3600" i="1">
                    <a:latin typeface="Times New Roman" pitchFamily="18" charset="0"/>
                    <a:ea typeface="楷体_GB2312" pitchFamily="49" charset="-122"/>
                  </a:rPr>
                  <a:t>x</a:t>
                </a:r>
              </a:p>
            </p:txBody>
          </p:sp>
        </p:grpSp>
      </p:grpSp>
      <p:sp>
        <p:nvSpPr>
          <p:cNvPr id="50" name="Freeform 100"/>
          <p:cNvSpPr>
            <a:spLocks/>
          </p:cNvSpPr>
          <p:nvPr/>
        </p:nvSpPr>
        <p:spPr bwMode="auto">
          <a:xfrm>
            <a:off x="4356100" y="5734050"/>
            <a:ext cx="919163" cy="1588"/>
          </a:xfrm>
          <a:custGeom>
            <a:avLst/>
            <a:gdLst>
              <a:gd name="T0" fmla="*/ 0 w 579"/>
              <a:gd name="T1" fmla="*/ 0 h 1"/>
              <a:gd name="T2" fmla="*/ 579 w 579"/>
              <a:gd name="T3" fmla="*/ 1 h 1"/>
              <a:gd name="T4" fmla="*/ 0 60000 65536"/>
              <a:gd name="T5" fmla="*/ 0 60000 65536"/>
              <a:gd name="T6" fmla="*/ 0 w 579"/>
              <a:gd name="T7" fmla="*/ 0 h 1"/>
              <a:gd name="T8" fmla="*/ 579 w 579"/>
              <a:gd name="T9" fmla="*/ 1 h 1"/>
            </a:gdLst>
            <a:ahLst/>
            <a:cxnLst>
              <a:cxn ang="T4">
                <a:pos x="T0" y="T1"/>
              </a:cxn>
              <a:cxn ang="T5">
                <a:pos x="T2" y="T3"/>
              </a:cxn>
            </a:cxnLst>
            <a:rect l="T6" t="T7" r="T8" b="T9"/>
            <a:pathLst>
              <a:path w="579" h="1">
                <a:moveTo>
                  <a:pt x="0" y="0"/>
                </a:moveTo>
                <a:lnTo>
                  <a:pt x="579" y="1"/>
                </a:lnTo>
              </a:path>
            </a:pathLst>
          </a:custGeom>
          <a:noFill/>
          <a:ln w="38100">
            <a:solidFill>
              <a:srgbClr val="FF0000"/>
            </a:solidFill>
            <a:round/>
            <a:headEnd/>
            <a:tailEnd type="triangle" w="med" len="med"/>
          </a:ln>
        </p:spPr>
        <p:txBody>
          <a:bodyPr wrap="none" anchor="ctr"/>
          <a:lstStyle/>
          <a:p>
            <a:endParaRPr lang="zh-CN" altLang="en-US"/>
          </a:p>
        </p:txBody>
      </p:sp>
      <p:grpSp>
        <p:nvGrpSpPr>
          <p:cNvPr id="59" name="组合 58"/>
          <p:cNvGrpSpPr/>
          <p:nvPr/>
        </p:nvGrpSpPr>
        <p:grpSpPr>
          <a:xfrm>
            <a:off x="4938713" y="3151188"/>
            <a:ext cx="4205287" cy="3159125"/>
            <a:chOff x="4938713" y="3151188"/>
            <a:chExt cx="4205287" cy="3159125"/>
          </a:xfrm>
        </p:grpSpPr>
        <p:grpSp>
          <p:nvGrpSpPr>
            <p:cNvPr id="40" name="Group 77"/>
            <p:cNvGrpSpPr>
              <a:grpSpLocks/>
            </p:cNvGrpSpPr>
            <p:nvPr/>
          </p:nvGrpSpPr>
          <p:grpSpPr bwMode="auto">
            <a:xfrm>
              <a:off x="5273675" y="4541838"/>
              <a:ext cx="1371600" cy="1143000"/>
              <a:chOff x="3888" y="2976"/>
              <a:chExt cx="864" cy="720"/>
            </a:xfrm>
          </p:grpSpPr>
          <p:sp>
            <p:nvSpPr>
              <p:cNvPr id="41" name="Line 33"/>
              <p:cNvSpPr>
                <a:spLocks noChangeShapeType="1"/>
              </p:cNvSpPr>
              <p:nvPr/>
            </p:nvSpPr>
            <p:spPr bwMode="auto">
              <a:xfrm flipV="1">
                <a:off x="3888" y="2976"/>
                <a:ext cx="816" cy="720"/>
              </a:xfrm>
              <a:prstGeom prst="line">
                <a:avLst/>
              </a:prstGeom>
              <a:noFill/>
              <a:ln w="38100">
                <a:solidFill>
                  <a:srgbClr val="0070C0"/>
                </a:solidFill>
                <a:round/>
                <a:headEnd type="none" w="sm" len="sm"/>
                <a:tailEnd type="arrow" w="med" len="med"/>
              </a:ln>
            </p:spPr>
            <p:txBody>
              <a:bodyPr wrap="none" anchor="ctr"/>
              <a:lstStyle/>
              <a:p>
                <a:endParaRPr lang="zh-CN" altLang="en-US"/>
              </a:p>
            </p:txBody>
          </p:sp>
          <p:graphicFrame>
            <p:nvGraphicFramePr>
              <p:cNvPr id="42" name="Object 34"/>
              <p:cNvGraphicFramePr>
                <a:graphicFrameLocks noChangeAspect="1"/>
              </p:cNvGraphicFramePr>
              <p:nvPr/>
            </p:nvGraphicFramePr>
            <p:xfrm>
              <a:off x="4416" y="3264"/>
              <a:ext cx="336" cy="388"/>
            </p:xfrm>
            <a:graphic>
              <a:graphicData uri="http://schemas.openxmlformats.org/presentationml/2006/ole">
                <p:oleObj spid="_x0000_s301072" name="公式" r:id="rId15" imgW="164880" imgH="164880" progId="Equation.3">
                  <p:embed/>
                </p:oleObj>
              </a:graphicData>
            </a:graphic>
          </p:graphicFrame>
        </p:grpSp>
        <p:grpSp>
          <p:nvGrpSpPr>
            <p:cNvPr id="51" name="Group 84"/>
            <p:cNvGrpSpPr>
              <a:grpSpLocks/>
            </p:cNvGrpSpPr>
            <p:nvPr/>
          </p:nvGrpSpPr>
          <p:grpSpPr bwMode="auto">
            <a:xfrm>
              <a:off x="4938713" y="3151188"/>
              <a:ext cx="4205287" cy="3159125"/>
              <a:chOff x="3111" y="1776"/>
              <a:chExt cx="2649" cy="1990"/>
            </a:xfrm>
          </p:grpSpPr>
          <p:graphicFrame>
            <p:nvGraphicFramePr>
              <p:cNvPr id="52" name="Object 36"/>
              <p:cNvGraphicFramePr>
                <a:graphicFrameLocks noChangeAspect="1"/>
              </p:cNvGraphicFramePr>
              <p:nvPr/>
            </p:nvGraphicFramePr>
            <p:xfrm>
              <a:off x="3282" y="2112"/>
              <a:ext cx="384" cy="384"/>
            </p:xfrm>
            <a:graphic>
              <a:graphicData uri="http://schemas.openxmlformats.org/presentationml/2006/ole">
                <p:oleObj spid="_x0000_s301074" name="公式" r:id="rId16" imgW="177480" imgH="177480" progId="Equation.3">
                  <p:embed/>
                </p:oleObj>
              </a:graphicData>
            </a:graphic>
          </p:graphicFrame>
          <p:sp>
            <p:nvSpPr>
              <p:cNvPr id="53" name="Text Box 61"/>
              <p:cNvSpPr txBox="1">
                <a:spLocks noChangeArrowheads="1"/>
              </p:cNvSpPr>
              <p:nvPr/>
            </p:nvSpPr>
            <p:spPr bwMode="auto">
              <a:xfrm>
                <a:off x="3264" y="2016"/>
                <a:ext cx="720" cy="404"/>
              </a:xfrm>
              <a:prstGeom prst="rect">
                <a:avLst/>
              </a:prstGeom>
              <a:noFill/>
              <a:ln w="9525">
                <a:noFill/>
                <a:miter lim="800000"/>
                <a:headEnd/>
                <a:tailEnd/>
              </a:ln>
            </p:spPr>
            <p:txBody>
              <a:bodyPr>
                <a:spAutoFit/>
              </a:bodyPr>
              <a:lstStyle/>
              <a:p>
                <a:pPr algn="l" eaLnBrk="1" hangingPunct="1">
                  <a:spcBef>
                    <a:spcPct val="50000"/>
                  </a:spcBef>
                </a:pPr>
                <a:r>
                  <a:rPr kumimoji="1" lang="en-US" altLang="zh-CN" sz="3600" i="1">
                    <a:latin typeface="Times New Roman" pitchFamily="18" charset="0"/>
                    <a:ea typeface="楷体_GB2312" pitchFamily="49" charset="-122"/>
                  </a:rPr>
                  <a:t></a:t>
                </a:r>
              </a:p>
            </p:txBody>
          </p:sp>
          <p:sp>
            <p:nvSpPr>
              <p:cNvPr id="54" name="Line 23"/>
              <p:cNvSpPr>
                <a:spLocks noChangeShapeType="1"/>
              </p:cNvSpPr>
              <p:nvPr/>
            </p:nvSpPr>
            <p:spPr bwMode="auto">
              <a:xfrm flipV="1">
                <a:off x="3294" y="2029"/>
                <a:ext cx="0" cy="1392"/>
              </a:xfrm>
              <a:prstGeom prst="line">
                <a:avLst/>
              </a:prstGeom>
              <a:noFill/>
              <a:ln w="38100">
                <a:solidFill>
                  <a:srgbClr val="0070C0"/>
                </a:solidFill>
                <a:round/>
                <a:headEnd/>
                <a:tailEnd type="arrow" w="med" len="med"/>
              </a:ln>
            </p:spPr>
            <p:txBody>
              <a:bodyPr wrap="none" anchor="ctr"/>
              <a:lstStyle/>
              <a:p>
                <a:endParaRPr lang="zh-CN" altLang="en-US"/>
              </a:p>
            </p:txBody>
          </p:sp>
          <p:sp>
            <p:nvSpPr>
              <p:cNvPr id="55" name="Text Box 62"/>
              <p:cNvSpPr txBox="1">
                <a:spLocks noChangeArrowheads="1"/>
              </p:cNvSpPr>
              <p:nvPr/>
            </p:nvSpPr>
            <p:spPr bwMode="auto">
              <a:xfrm>
                <a:off x="3312" y="1776"/>
                <a:ext cx="624" cy="404"/>
              </a:xfrm>
              <a:prstGeom prst="rect">
                <a:avLst/>
              </a:prstGeom>
              <a:noFill/>
              <a:ln w="9525">
                <a:noFill/>
                <a:miter lim="800000"/>
                <a:headEnd/>
                <a:tailEnd/>
              </a:ln>
            </p:spPr>
            <p:txBody>
              <a:bodyPr>
                <a:spAutoFit/>
              </a:bodyPr>
              <a:lstStyle/>
              <a:p>
                <a:pPr algn="l" eaLnBrk="1" hangingPunct="1">
                  <a:spcBef>
                    <a:spcPct val="50000"/>
                  </a:spcBef>
                </a:pPr>
                <a:r>
                  <a:rPr kumimoji="1" lang="en-US" altLang="zh-CN" sz="3600" i="1">
                    <a:solidFill>
                      <a:srgbClr val="0033CC"/>
                    </a:solidFill>
                    <a:latin typeface="Times New Roman" pitchFamily="18" charset="0"/>
                    <a:ea typeface="楷体_GB2312" pitchFamily="49" charset="-122"/>
                  </a:rPr>
                  <a:t>y′</a:t>
                </a:r>
              </a:p>
            </p:txBody>
          </p:sp>
          <p:sp>
            <p:nvSpPr>
              <p:cNvPr id="56" name="Text Box 64"/>
              <p:cNvSpPr txBox="1">
                <a:spLocks noChangeArrowheads="1"/>
              </p:cNvSpPr>
              <p:nvPr/>
            </p:nvSpPr>
            <p:spPr bwMode="auto">
              <a:xfrm>
                <a:off x="3111" y="3401"/>
                <a:ext cx="576" cy="365"/>
              </a:xfrm>
              <a:prstGeom prst="rect">
                <a:avLst/>
              </a:prstGeom>
              <a:noFill/>
              <a:ln w="9525">
                <a:noFill/>
                <a:miter lim="800000"/>
                <a:headEnd/>
                <a:tailEnd/>
              </a:ln>
            </p:spPr>
            <p:txBody>
              <a:bodyPr>
                <a:spAutoFit/>
              </a:bodyPr>
              <a:lstStyle/>
              <a:p>
                <a:pPr algn="l" eaLnBrk="1" hangingPunct="1">
                  <a:spcBef>
                    <a:spcPct val="50000"/>
                  </a:spcBef>
                </a:pPr>
                <a:r>
                  <a:rPr kumimoji="1" lang="en-US" altLang="zh-CN" sz="3200" i="1">
                    <a:solidFill>
                      <a:srgbClr val="0033CC"/>
                    </a:solidFill>
                    <a:latin typeface="Times New Roman" pitchFamily="18" charset="0"/>
                    <a:ea typeface="楷体_GB2312" pitchFamily="49" charset="-122"/>
                  </a:rPr>
                  <a:t>O′</a:t>
                </a:r>
              </a:p>
            </p:txBody>
          </p:sp>
          <p:sp>
            <p:nvSpPr>
              <p:cNvPr id="57" name="Text Box 67"/>
              <p:cNvSpPr txBox="1">
                <a:spLocks noChangeArrowheads="1"/>
              </p:cNvSpPr>
              <p:nvPr/>
            </p:nvSpPr>
            <p:spPr bwMode="auto">
              <a:xfrm>
                <a:off x="4992" y="2976"/>
                <a:ext cx="768" cy="404"/>
              </a:xfrm>
              <a:prstGeom prst="rect">
                <a:avLst/>
              </a:prstGeom>
              <a:noFill/>
              <a:ln w="9525">
                <a:noFill/>
                <a:miter lim="800000"/>
                <a:headEnd/>
                <a:tailEnd/>
              </a:ln>
            </p:spPr>
            <p:txBody>
              <a:bodyPr>
                <a:spAutoFit/>
              </a:bodyPr>
              <a:lstStyle/>
              <a:p>
                <a:pPr algn="l" eaLnBrk="1" hangingPunct="1">
                  <a:spcBef>
                    <a:spcPct val="50000"/>
                  </a:spcBef>
                </a:pPr>
                <a:r>
                  <a:rPr kumimoji="1" lang="en-US" altLang="zh-CN" sz="3600" i="1">
                    <a:solidFill>
                      <a:srgbClr val="0033CC"/>
                    </a:solidFill>
                    <a:latin typeface="Times New Roman" pitchFamily="18" charset="0"/>
                    <a:ea typeface="楷体_GB2312" pitchFamily="49" charset="-122"/>
                  </a:rPr>
                  <a:t>x′</a:t>
                </a:r>
              </a:p>
            </p:txBody>
          </p:sp>
          <p:sp>
            <p:nvSpPr>
              <p:cNvPr id="58" name="Freeform 12"/>
              <p:cNvSpPr>
                <a:spLocks/>
              </p:cNvSpPr>
              <p:nvPr/>
            </p:nvSpPr>
            <p:spPr bwMode="auto">
              <a:xfrm>
                <a:off x="3299" y="3408"/>
                <a:ext cx="1987" cy="6"/>
              </a:xfrm>
              <a:custGeom>
                <a:avLst/>
                <a:gdLst>
                  <a:gd name="T0" fmla="*/ 0 w 1987"/>
                  <a:gd name="T1" fmla="*/ 0 h 6"/>
                  <a:gd name="T2" fmla="*/ 1987 w 1987"/>
                  <a:gd name="T3" fmla="*/ 6 h 6"/>
                  <a:gd name="T4" fmla="*/ 0 60000 65536"/>
                  <a:gd name="T5" fmla="*/ 0 60000 65536"/>
                  <a:gd name="T6" fmla="*/ 0 w 1987"/>
                  <a:gd name="T7" fmla="*/ 0 h 6"/>
                  <a:gd name="T8" fmla="*/ 1987 w 1987"/>
                  <a:gd name="T9" fmla="*/ 6 h 6"/>
                </a:gdLst>
                <a:ahLst/>
                <a:cxnLst>
                  <a:cxn ang="T4">
                    <a:pos x="T0" y="T1"/>
                  </a:cxn>
                  <a:cxn ang="T5">
                    <a:pos x="T2" y="T3"/>
                  </a:cxn>
                </a:cxnLst>
                <a:rect l="T6" t="T7" r="T8" b="T9"/>
                <a:pathLst>
                  <a:path w="1987" h="6">
                    <a:moveTo>
                      <a:pt x="0" y="0"/>
                    </a:moveTo>
                    <a:lnTo>
                      <a:pt x="1987" y="6"/>
                    </a:lnTo>
                  </a:path>
                </a:pathLst>
              </a:custGeom>
              <a:noFill/>
              <a:ln w="38100">
                <a:solidFill>
                  <a:srgbClr val="0070C0"/>
                </a:solidFill>
                <a:round/>
                <a:headEnd type="none" w="sm" len="sm"/>
                <a:tailEnd type="arrow" w="med" len="med"/>
              </a:ln>
            </p:spPr>
            <p:txBody>
              <a:bodyPr wrap="none" anchor="ctr"/>
              <a:lstStyle/>
              <a:p>
                <a:endParaRPr lang="zh-CN"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strVal val="2/3*#ppt_w"/>
                                          </p:val>
                                        </p:tav>
                                        <p:tav tm="100000">
                                          <p:val>
                                            <p:strVal val="#ppt_w"/>
                                          </p:val>
                                        </p:tav>
                                      </p:tavLst>
                                    </p:anim>
                                    <p:anim calcmode="lin" valueType="num">
                                      <p:cBhvr>
                                        <p:cTn id="8" dur="500" fill="hold"/>
                                        <p:tgtEl>
                                          <p:spTgt spid="34"/>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box(in)">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272"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strVal val="2/3*#ppt_w"/>
                                          </p:val>
                                        </p:tav>
                                        <p:tav tm="100000">
                                          <p:val>
                                            <p:strVal val="#ppt_w"/>
                                          </p:val>
                                        </p:tav>
                                      </p:tavLst>
                                    </p:anim>
                                    <p:anim calcmode="lin" valueType="num">
                                      <p:cBhvr>
                                        <p:cTn id="19" dur="500" fill="hold"/>
                                        <p:tgtEl>
                                          <p:spTgt spid="7"/>
                                        </p:tgtEl>
                                        <p:attrNameLst>
                                          <p:attrName>ppt_h</p:attrName>
                                        </p:attrNameLst>
                                      </p:cBhvr>
                                      <p:tavLst>
                                        <p:tav tm="0">
                                          <p:val>
                                            <p:strVal val="2/3*#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59"/>
                                        </p:tgtEl>
                                        <p:attrNameLst>
                                          <p:attrName>style.visibility</p:attrName>
                                        </p:attrNameLst>
                                      </p:cBhvr>
                                      <p:to>
                                        <p:strVal val="visible"/>
                                      </p:to>
                                    </p:set>
                                    <p:animEffect transition="in" filter="box(in)">
                                      <p:cBhvr>
                                        <p:cTn id="29" dur="500"/>
                                        <p:tgtEl>
                                          <p:spTgt spid="59"/>
                                        </p:tgtEl>
                                      </p:cBhvr>
                                    </p:animEffect>
                                  </p:childTnLst>
                                </p:cTn>
                              </p:par>
                            </p:childTnLst>
                          </p:cTn>
                        </p:par>
                      </p:childTnLst>
                    </p:cTn>
                  </p:par>
                  <p:par>
                    <p:cTn id="30" fill="hold">
                      <p:stCondLst>
                        <p:cond delay="indefinite"/>
                      </p:stCondLst>
                      <p:childTnLst>
                        <p:par>
                          <p:cTn id="31" fill="hold">
                            <p:stCondLst>
                              <p:cond delay="0"/>
                            </p:stCondLst>
                            <p:childTnLst>
                              <p:par>
                                <p:cTn id="32" presetID="23" presetClass="entr" presetSubtype="272"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strVal val="2/3*#ppt_w"/>
                                          </p:val>
                                        </p:tav>
                                        <p:tav tm="100000">
                                          <p:val>
                                            <p:strVal val="#ppt_w"/>
                                          </p:val>
                                        </p:tav>
                                      </p:tavLst>
                                    </p:anim>
                                    <p:anim calcmode="lin" valueType="num">
                                      <p:cBhvr>
                                        <p:cTn id="35" dur="500" fill="hold"/>
                                        <p:tgtEl>
                                          <p:spTgt spid="6"/>
                                        </p:tgtEl>
                                        <p:attrNameLst>
                                          <p:attrName>ppt_h</p:attrName>
                                        </p:attrNameLst>
                                      </p:cBhvr>
                                      <p:tavLst>
                                        <p:tav tm="0">
                                          <p:val>
                                            <p:strVal val="2/3*#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3" presetClass="entr" presetSubtype="5"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linds(vertical)">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box(in)">
                                      <p:cBhvr>
                                        <p:cTn id="45" dur="500"/>
                                        <p:tgtEl>
                                          <p:spTgt spid="5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left)">
                                      <p:cBhvr>
                                        <p:cTn id="50" dur="5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box(in)">
                                      <p:cBhvr>
                                        <p:cTn id="5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二、</a:t>
            </a:r>
            <a:r>
              <a:rPr kumimoji="1" lang="zh-CN" altLang="en-US" dirty="0" smtClean="0">
                <a:solidFill>
                  <a:schemeClr val="tx1"/>
                </a:solidFill>
                <a:latin typeface="Times New Roman" pitchFamily="18" charset="0"/>
              </a:rPr>
              <a:t>运动描述的相对性</a:t>
            </a:r>
            <a:endParaRPr lang="zh-CN" altLang="en-US" dirty="0">
              <a:solidFill>
                <a:schemeClr val="tx1"/>
              </a:solidFill>
            </a:endParaRPr>
          </a:p>
        </p:txBody>
      </p:sp>
      <p:sp>
        <p:nvSpPr>
          <p:cNvPr id="11" name="内容占位符 10"/>
          <p:cNvSpPr>
            <a:spLocks noGrp="1"/>
          </p:cNvSpPr>
          <p:nvPr>
            <p:ph sz="quarter" idx="1"/>
          </p:nvPr>
        </p:nvSpPr>
        <p:spPr>
          <a:xfrm>
            <a:off x="457200" y="1433514"/>
            <a:ext cx="8229600" cy="4567254"/>
          </a:xfrm>
        </p:spPr>
        <p:txBody>
          <a:bodyPr/>
          <a:lstStyle/>
          <a:p>
            <a:pPr lvl="1">
              <a:lnSpc>
                <a:spcPct val="150000"/>
              </a:lnSpc>
            </a:pPr>
            <a:r>
              <a:rPr lang="zh-CN" altLang="en-US" dirty="0" smtClean="0"/>
              <a:t>不带撇</a:t>
            </a:r>
            <a:r>
              <a:rPr lang="en-US" altLang="zh-CN" dirty="0" smtClean="0"/>
              <a:t>:  </a:t>
            </a:r>
            <a:r>
              <a:rPr lang="zh-CN" altLang="en-US" dirty="0" smtClean="0"/>
              <a:t>相对观察者固定</a:t>
            </a:r>
            <a:endParaRPr lang="en-US" altLang="zh-CN" dirty="0" smtClean="0"/>
          </a:p>
          <a:p>
            <a:pPr lvl="1">
              <a:lnSpc>
                <a:spcPct val="150000"/>
              </a:lnSpc>
            </a:pPr>
            <a:r>
              <a:rPr lang="zh-CN" altLang="en-US" dirty="0" smtClean="0"/>
              <a:t>带撇 </a:t>
            </a:r>
            <a:r>
              <a:rPr lang="en-US" altLang="zh-CN" dirty="0" smtClean="0"/>
              <a:t>:  </a:t>
            </a:r>
            <a:r>
              <a:rPr lang="zh-CN" altLang="en-US" dirty="0" smtClean="0"/>
              <a:t>相对实验室参照系运动</a:t>
            </a:r>
            <a:endParaRPr lang="en-US" altLang="zh-CN" dirty="0" smtClean="0"/>
          </a:p>
          <a:p>
            <a:pPr>
              <a:lnSpc>
                <a:spcPct val="150000"/>
              </a:lnSpc>
            </a:pPr>
            <a:r>
              <a:rPr lang="en-US" altLang="zh-CN" dirty="0" smtClean="0"/>
              <a:t>1</a:t>
            </a:r>
            <a:r>
              <a:rPr lang="zh-CN" altLang="en-US" dirty="0" smtClean="0"/>
              <a:t>、位矢的相对性</a:t>
            </a:r>
            <a:endParaRPr lang="en-US" altLang="zh-CN" dirty="0" smtClean="0"/>
          </a:p>
          <a:p>
            <a:pPr>
              <a:lnSpc>
                <a:spcPct val="150000"/>
              </a:lnSpc>
            </a:pPr>
            <a:endParaRPr lang="en-US" altLang="zh-CN" dirty="0" smtClean="0">
              <a:solidFill>
                <a:srgbClr val="FF0000"/>
              </a:solidFill>
            </a:endParaRPr>
          </a:p>
          <a:p>
            <a:pPr>
              <a:lnSpc>
                <a:spcPct val="150000"/>
              </a:lnSpc>
            </a:pPr>
            <a:r>
              <a:rPr lang="en-US" altLang="zh-CN" dirty="0" smtClean="0">
                <a:solidFill>
                  <a:srgbClr val="FF0000"/>
                </a:solidFill>
              </a:rPr>
              <a:t>2</a:t>
            </a:r>
            <a:r>
              <a:rPr lang="zh-CN" altLang="en-US" dirty="0" smtClean="0">
                <a:solidFill>
                  <a:srgbClr val="FF0000"/>
                </a:solidFill>
              </a:rPr>
              <a:t>、速度的相对性</a:t>
            </a:r>
            <a:endParaRPr lang="en-US" altLang="zh-CN" dirty="0" smtClean="0">
              <a:solidFill>
                <a:srgbClr val="FF0000"/>
              </a:solidFill>
            </a:endParaRPr>
          </a:p>
          <a:p>
            <a:pPr>
              <a:lnSpc>
                <a:spcPct val="150000"/>
              </a:lnSpc>
            </a:pPr>
            <a:endParaRPr lang="en-US" altLang="zh-CN" dirty="0" smtClean="0">
              <a:solidFill>
                <a:srgbClr val="FF0000"/>
              </a:solidFill>
            </a:endParaRPr>
          </a:p>
          <a:p>
            <a:pPr>
              <a:lnSpc>
                <a:spcPct val="150000"/>
              </a:lnSpc>
            </a:pPr>
            <a:r>
              <a:rPr lang="en-US" altLang="zh-CN" dirty="0" smtClean="0">
                <a:solidFill>
                  <a:srgbClr val="FF0000"/>
                </a:solidFill>
              </a:rPr>
              <a:t>3</a:t>
            </a:r>
            <a:r>
              <a:rPr lang="zh-CN" altLang="en-US" dirty="0" smtClean="0">
                <a:solidFill>
                  <a:srgbClr val="FF0000"/>
                </a:solidFill>
              </a:rPr>
              <a:t>、加速度的相对性</a:t>
            </a:r>
            <a:endParaRPr lang="en-US" altLang="zh-CN" dirty="0" smtClean="0">
              <a:solidFill>
                <a:srgbClr val="FF0000"/>
              </a:solidFill>
            </a:endParaRPr>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7</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grpSp>
        <p:nvGrpSpPr>
          <p:cNvPr id="2" name="Group 105"/>
          <p:cNvGrpSpPr>
            <a:grpSpLocks/>
          </p:cNvGrpSpPr>
          <p:nvPr/>
        </p:nvGrpSpPr>
        <p:grpSpPr bwMode="auto">
          <a:xfrm>
            <a:off x="4257692" y="2671762"/>
            <a:ext cx="2743200" cy="685800"/>
            <a:chOff x="432" y="3552"/>
            <a:chExt cx="1728" cy="432"/>
          </a:xfrm>
        </p:grpSpPr>
        <p:graphicFrame>
          <p:nvGraphicFramePr>
            <p:cNvPr id="14" name="Object 43"/>
            <p:cNvGraphicFramePr>
              <a:graphicFrameLocks noChangeAspect="1"/>
            </p:cNvGraphicFramePr>
            <p:nvPr/>
          </p:nvGraphicFramePr>
          <p:xfrm>
            <a:off x="432" y="3552"/>
            <a:ext cx="288" cy="384"/>
          </p:xfrm>
          <a:graphic>
            <a:graphicData uri="http://schemas.openxmlformats.org/presentationml/2006/ole">
              <p:oleObj spid="_x0000_s329734" name="公式" r:id="rId4" imgW="126720" imgH="164880" progId="Equation.3">
                <p:embed/>
              </p:oleObj>
            </a:graphicData>
          </a:graphic>
        </p:graphicFrame>
        <p:graphicFrame>
          <p:nvGraphicFramePr>
            <p:cNvPr id="15" name="Object 48"/>
            <p:cNvGraphicFramePr>
              <a:graphicFrameLocks noChangeAspect="1"/>
            </p:cNvGraphicFramePr>
            <p:nvPr/>
          </p:nvGraphicFramePr>
          <p:xfrm>
            <a:off x="1776" y="3552"/>
            <a:ext cx="384" cy="388"/>
          </p:xfrm>
          <a:graphic>
            <a:graphicData uri="http://schemas.openxmlformats.org/presentationml/2006/ole">
              <p:oleObj spid="_x0000_s329735" name="公式" r:id="rId5" imgW="164880" imgH="164880" progId="Equation.3">
                <p:embed/>
              </p:oleObj>
            </a:graphicData>
          </a:graphic>
        </p:graphicFrame>
        <p:sp>
          <p:nvSpPr>
            <p:cNvPr id="16" name="Text Box 45"/>
            <p:cNvSpPr txBox="1">
              <a:spLocks noChangeArrowheads="1"/>
            </p:cNvSpPr>
            <p:nvPr/>
          </p:nvSpPr>
          <p:spPr bwMode="auto">
            <a:xfrm>
              <a:off x="624" y="3552"/>
              <a:ext cx="1536" cy="404"/>
            </a:xfrm>
            <a:prstGeom prst="rect">
              <a:avLst/>
            </a:prstGeom>
            <a:noFill/>
            <a:ln w="9525">
              <a:noFill/>
              <a:miter lim="800000"/>
              <a:headEnd/>
              <a:tailEnd/>
            </a:ln>
          </p:spPr>
          <p:txBody>
            <a:bodyPr>
              <a:spAutoFit/>
            </a:bodyPr>
            <a:lstStyle/>
            <a:p>
              <a:pPr algn="l" eaLnBrk="1" hangingPunct="1">
                <a:spcBef>
                  <a:spcPct val="50000"/>
                </a:spcBef>
              </a:pPr>
              <a:r>
                <a:rPr kumimoji="1" lang="zh-CN" altLang="en-US" sz="3600" dirty="0">
                  <a:latin typeface="Times New Roman" pitchFamily="18" charset="0"/>
                  <a:ea typeface="楷体_GB2312" pitchFamily="49" charset="-122"/>
                </a:rPr>
                <a:t>＝        ＋</a:t>
              </a:r>
            </a:p>
          </p:txBody>
        </p:sp>
        <p:graphicFrame>
          <p:nvGraphicFramePr>
            <p:cNvPr id="17" name="Object 47"/>
            <p:cNvGraphicFramePr>
              <a:graphicFrameLocks noChangeAspect="1"/>
            </p:cNvGraphicFramePr>
            <p:nvPr/>
          </p:nvGraphicFramePr>
          <p:xfrm>
            <a:off x="1008" y="3600"/>
            <a:ext cx="546" cy="384"/>
          </p:xfrm>
          <a:graphic>
            <a:graphicData uri="http://schemas.openxmlformats.org/presentationml/2006/ole">
              <p:oleObj spid="_x0000_s329736" name="公式" r:id="rId6" imgW="304560" imgH="228600" progId="Equation.3">
                <p:embed/>
              </p:oleObj>
            </a:graphicData>
          </a:graphic>
        </p:graphicFrame>
      </p:grpSp>
      <p:graphicFrame>
        <p:nvGraphicFramePr>
          <p:cNvPr id="360450" name="Object 2"/>
          <p:cNvGraphicFramePr>
            <a:graphicFrameLocks noChangeAspect="1"/>
          </p:cNvGraphicFramePr>
          <p:nvPr/>
        </p:nvGraphicFramePr>
        <p:xfrm>
          <a:off x="4257692" y="4000504"/>
          <a:ext cx="2438400" cy="762000"/>
        </p:xfrm>
        <a:graphic>
          <a:graphicData uri="http://schemas.openxmlformats.org/presentationml/2006/ole">
            <p:oleObj spid="_x0000_s329743" name="公式" r:id="rId7" imgW="711000" imgH="228600" progId="Equation.3">
              <p:embed/>
            </p:oleObj>
          </a:graphicData>
        </a:graphic>
      </p:graphicFrame>
      <p:graphicFrame>
        <p:nvGraphicFramePr>
          <p:cNvPr id="38918" name="Object 6"/>
          <p:cNvGraphicFramePr>
            <a:graphicFrameLocks noChangeAspect="1"/>
          </p:cNvGraphicFramePr>
          <p:nvPr/>
        </p:nvGraphicFramePr>
        <p:xfrm>
          <a:off x="4357686" y="5143512"/>
          <a:ext cx="2184400" cy="1095375"/>
        </p:xfrm>
        <a:graphic>
          <a:graphicData uri="http://schemas.openxmlformats.org/presentationml/2006/ole">
            <p:oleObj spid="_x0000_s329744" name="Equation" r:id="rId8" imgW="774360" imgH="39348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918"/>
                                        </p:tgtEl>
                                        <p:attrNameLst>
                                          <p:attrName>style.visibility</p:attrName>
                                        </p:attrNameLst>
                                      </p:cBhvr>
                                      <p:to>
                                        <p:strVal val="visible"/>
                                      </p:to>
                                    </p:set>
                                    <p:animEffect transition="in" filter="wipe(left)">
                                      <p:cBhvr>
                                        <p:cTn id="7" dur="500"/>
                                        <p:tgtEl>
                                          <p:spTgt spid="38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标题 9"/>
          <p:cNvSpPr>
            <a:spLocks noGrp="1"/>
          </p:cNvSpPr>
          <p:nvPr>
            <p:ph type="title"/>
          </p:nvPr>
        </p:nvSpPr>
        <p:spPr/>
        <p:txBody>
          <a:bodyPr/>
          <a:lstStyle/>
          <a:p>
            <a:pPr>
              <a:lnSpc>
                <a:spcPct val="150000"/>
              </a:lnSpc>
            </a:pPr>
            <a:r>
              <a:rPr lang="zh-CN" altLang="en-US" dirty="0" smtClean="0">
                <a:solidFill>
                  <a:schemeClr val="tx1"/>
                </a:solidFill>
              </a:rPr>
              <a:t>二、</a:t>
            </a:r>
            <a:r>
              <a:rPr kumimoji="1" lang="zh-CN" altLang="en-US" dirty="0" smtClean="0">
                <a:solidFill>
                  <a:schemeClr val="tx1"/>
                </a:solidFill>
                <a:latin typeface="Times New Roman" pitchFamily="18" charset="0"/>
              </a:rPr>
              <a:t>运动描述的相对性</a:t>
            </a:r>
            <a:endParaRPr lang="zh-CN" altLang="en-US" dirty="0">
              <a:solidFill>
                <a:schemeClr val="tx1"/>
              </a:solidFill>
            </a:endParaRPr>
          </a:p>
        </p:txBody>
      </p:sp>
      <p:sp>
        <p:nvSpPr>
          <p:cNvPr id="11" name="内容占位符 10"/>
          <p:cNvSpPr>
            <a:spLocks noGrp="1"/>
          </p:cNvSpPr>
          <p:nvPr>
            <p:ph sz="quarter" idx="1"/>
          </p:nvPr>
        </p:nvSpPr>
        <p:spPr>
          <a:xfrm>
            <a:off x="457200" y="1142984"/>
            <a:ext cx="8229600" cy="5214974"/>
          </a:xfrm>
        </p:spPr>
        <p:txBody>
          <a:bodyPr/>
          <a:lstStyle/>
          <a:p>
            <a:pPr>
              <a:lnSpc>
                <a:spcPct val="150000"/>
              </a:lnSpc>
            </a:pPr>
            <a:r>
              <a:rPr lang="en-US" altLang="zh-CN" dirty="0" smtClean="0"/>
              <a:t>1</a:t>
            </a:r>
            <a:r>
              <a:rPr lang="zh-CN" altLang="en-US" dirty="0" smtClean="0"/>
              <a:t>、位矢的相对性</a:t>
            </a:r>
            <a:endParaRPr lang="en-US" altLang="zh-CN" dirty="0" smtClean="0">
              <a:solidFill>
                <a:srgbClr val="FF0000"/>
              </a:solidFill>
            </a:endParaRPr>
          </a:p>
          <a:p>
            <a:pPr>
              <a:lnSpc>
                <a:spcPct val="150000"/>
              </a:lnSpc>
            </a:pPr>
            <a:r>
              <a:rPr lang="en-US" altLang="zh-CN" dirty="0" smtClean="0"/>
              <a:t>2</a:t>
            </a:r>
            <a:r>
              <a:rPr lang="zh-CN" altLang="en-US" dirty="0" smtClean="0"/>
              <a:t>、速度的相对性</a:t>
            </a:r>
            <a:endParaRPr lang="en-US" altLang="zh-CN" dirty="0" smtClean="0"/>
          </a:p>
          <a:p>
            <a:pPr>
              <a:lnSpc>
                <a:spcPct val="150000"/>
              </a:lnSpc>
            </a:pPr>
            <a:r>
              <a:rPr lang="en-US" altLang="zh-CN" dirty="0" smtClean="0">
                <a:solidFill>
                  <a:srgbClr val="FF0000"/>
                </a:solidFill>
              </a:rPr>
              <a:t>3</a:t>
            </a:r>
            <a:r>
              <a:rPr lang="zh-CN" altLang="en-US" dirty="0" smtClean="0">
                <a:solidFill>
                  <a:srgbClr val="FF0000"/>
                </a:solidFill>
              </a:rPr>
              <a:t>、加速度的相对性</a:t>
            </a:r>
            <a:endParaRPr lang="en-US" altLang="zh-CN" dirty="0" smtClean="0">
              <a:solidFill>
                <a:srgbClr val="FF0000"/>
              </a:solidFill>
            </a:endParaRPr>
          </a:p>
          <a:p>
            <a:pPr>
              <a:lnSpc>
                <a:spcPct val="150000"/>
              </a:lnSpc>
            </a:pPr>
            <a:r>
              <a:rPr lang="zh-CN" altLang="en-US" dirty="0" smtClean="0"/>
              <a:t>结论：</a:t>
            </a:r>
            <a:endParaRPr lang="en-US" altLang="zh-CN" dirty="0" smtClean="0"/>
          </a:p>
          <a:p>
            <a:pPr lvl="1">
              <a:lnSpc>
                <a:spcPct val="150000"/>
              </a:lnSpc>
            </a:pPr>
            <a:r>
              <a:rPr lang="zh-CN" altLang="en-US" dirty="0" smtClean="0"/>
              <a:t>作匀速相对平动的观察者所测得的质点加速度相同。</a:t>
            </a:r>
            <a:endParaRPr lang="en-US" altLang="zh-CN" dirty="0" smtClean="0"/>
          </a:p>
          <a:p>
            <a:pPr lvl="1">
              <a:lnSpc>
                <a:spcPct val="150000"/>
              </a:lnSpc>
            </a:pPr>
            <a:r>
              <a:rPr lang="zh-CN" altLang="en-US" dirty="0" smtClean="0"/>
              <a:t>其结果对牛顿定律的表述有深刻的影响。</a:t>
            </a:r>
            <a:endParaRPr lang="en-US" altLang="zh-CN" dirty="0" smtClean="0"/>
          </a:p>
          <a:p>
            <a:pPr>
              <a:lnSpc>
                <a:spcPct val="150000"/>
              </a:lnSpc>
            </a:pPr>
            <a:r>
              <a:rPr lang="zh-CN" altLang="en-US" dirty="0" smtClean="0">
                <a:solidFill>
                  <a:srgbClr val="C00000"/>
                </a:solidFill>
              </a:rPr>
              <a:t>力学的相对性原理</a:t>
            </a:r>
            <a:r>
              <a:rPr lang="en-US" altLang="zh-CN" dirty="0" smtClean="0"/>
              <a:t/>
            </a:r>
            <a:br>
              <a:rPr lang="en-US" altLang="zh-CN" dirty="0" smtClean="0"/>
            </a:br>
            <a:r>
              <a:rPr lang="zh-CN" altLang="en-US" dirty="0" smtClean="0"/>
              <a:t>在各个惯性参照系中力学规律的形式等同。</a:t>
            </a:r>
          </a:p>
        </p:txBody>
      </p:sp>
      <p:sp>
        <p:nvSpPr>
          <p:cNvPr id="12" name="灯片编号占位符 4"/>
          <p:cNvSpPr>
            <a:spLocks noGrp="1"/>
          </p:cNvSpPr>
          <p:nvPr>
            <p:ph type="sldNum" sz="quarter" idx="12"/>
          </p:nvPr>
        </p:nvSpPr>
        <p:spPr>
          <a:xfrm>
            <a:off x="612775" y="6356350"/>
            <a:ext cx="1981200" cy="365125"/>
          </a:xfrm>
          <a:noFill/>
        </p:spPr>
        <p:txBody>
          <a:bodyPr/>
          <a:lstStyle/>
          <a:p>
            <a:fld id="{546563F1-D754-4A58-B521-3ACF40B4D82B}" type="slidenum">
              <a:rPr lang="en-US" altLang="zh-CN"/>
              <a:pPr/>
              <a:t>8</a:t>
            </a:fld>
            <a:endParaRPr lang="en-US" altLang="zh-CN" dirty="0"/>
          </a:p>
        </p:txBody>
      </p:sp>
      <p:sp>
        <p:nvSpPr>
          <p:cNvPr id="5" name="页脚占位符 8"/>
          <p:cNvSpPr>
            <a:spLocks noGrp="1"/>
          </p:cNvSpPr>
          <p:nvPr>
            <p:ph type="ftr" sz="quarter" idx="4294967295"/>
          </p:nvPr>
        </p:nvSpPr>
        <p:spPr bwMode="auto">
          <a:xfrm>
            <a:off x="2898775" y="6356350"/>
            <a:ext cx="3505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r>
              <a:rPr lang="zh-CN" altLang="en-US" dirty="0" smtClean="0">
                <a:latin typeface="方正姚体" pitchFamily="2" charset="-122"/>
                <a:ea typeface="方正姚体" pitchFamily="2" charset="-122"/>
              </a:rPr>
              <a:t>质点运动的描述</a:t>
            </a:r>
            <a:endParaRPr lang="zh-CN" altLang="en-US" sz="1400" b="1" dirty="0" smtClean="0">
              <a:solidFill>
                <a:schemeClr val="tx2"/>
              </a:solidFill>
              <a:latin typeface="方正姚体" pitchFamily="2" charset="-122"/>
              <a:ea typeface="方正姚体" pitchFamily="2" charset="-122"/>
            </a:endParaRPr>
          </a:p>
        </p:txBody>
      </p:sp>
      <p:grpSp>
        <p:nvGrpSpPr>
          <p:cNvPr id="13" name="Group 105"/>
          <p:cNvGrpSpPr>
            <a:grpSpLocks/>
          </p:cNvGrpSpPr>
          <p:nvPr/>
        </p:nvGrpSpPr>
        <p:grpSpPr bwMode="auto">
          <a:xfrm>
            <a:off x="4472006" y="1512218"/>
            <a:ext cx="2743200" cy="488022"/>
            <a:chOff x="432" y="3457"/>
            <a:chExt cx="1728" cy="527"/>
          </a:xfrm>
        </p:grpSpPr>
        <p:graphicFrame>
          <p:nvGraphicFramePr>
            <p:cNvPr id="18" name="Object 43"/>
            <p:cNvGraphicFramePr>
              <a:graphicFrameLocks noChangeAspect="1"/>
            </p:cNvGraphicFramePr>
            <p:nvPr/>
          </p:nvGraphicFramePr>
          <p:xfrm>
            <a:off x="432" y="3552"/>
            <a:ext cx="288" cy="384"/>
          </p:xfrm>
          <a:graphic>
            <a:graphicData uri="http://schemas.openxmlformats.org/presentationml/2006/ole">
              <p:oleObj spid="_x0000_s330758" name="公式" r:id="rId4" imgW="126720" imgH="164880" progId="Equation.3">
                <p:embed/>
              </p:oleObj>
            </a:graphicData>
          </a:graphic>
        </p:graphicFrame>
        <p:graphicFrame>
          <p:nvGraphicFramePr>
            <p:cNvPr id="19" name="Object 48"/>
            <p:cNvGraphicFramePr>
              <a:graphicFrameLocks noChangeAspect="1"/>
            </p:cNvGraphicFramePr>
            <p:nvPr/>
          </p:nvGraphicFramePr>
          <p:xfrm>
            <a:off x="1776" y="3552"/>
            <a:ext cx="384" cy="388"/>
          </p:xfrm>
          <a:graphic>
            <a:graphicData uri="http://schemas.openxmlformats.org/presentationml/2006/ole">
              <p:oleObj spid="_x0000_s330759" name="公式" r:id="rId5" imgW="164880" imgH="164880" progId="Equation.3">
                <p:embed/>
              </p:oleObj>
            </a:graphicData>
          </a:graphic>
        </p:graphicFrame>
        <p:sp>
          <p:nvSpPr>
            <p:cNvPr id="20" name="Text Box 45"/>
            <p:cNvSpPr txBox="1">
              <a:spLocks noChangeArrowheads="1"/>
            </p:cNvSpPr>
            <p:nvPr/>
          </p:nvSpPr>
          <p:spPr bwMode="auto">
            <a:xfrm>
              <a:off x="624" y="3457"/>
              <a:ext cx="1536" cy="404"/>
            </a:xfrm>
            <a:prstGeom prst="rect">
              <a:avLst/>
            </a:prstGeom>
            <a:noFill/>
            <a:ln w="9525">
              <a:noFill/>
              <a:miter lim="800000"/>
              <a:headEnd/>
              <a:tailEnd/>
            </a:ln>
          </p:spPr>
          <p:txBody>
            <a:bodyPr>
              <a:spAutoFit/>
            </a:bodyPr>
            <a:lstStyle/>
            <a:p>
              <a:pPr algn="l" eaLnBrk="1" hangingPunct="1">
                <a:spcBef>
                  <a:spcPct val="50000"/>
                </a:spcBef>
              </a:pPr>
              <a:r>
                <a:rPr kumimoji="1" lang="zh-CN" altLang="en-US" sz="3600" dirty="0">
                  <a:latin typeface="Times New Roman" pitchFamily="18" charset="0"/>
                  <a:ea typeface="楷体_GB2312" pitchFamily="49" charset="-122"/>
                </a:rPr>
                <a:t>＝        ＋</a:t>
              </a:r>
            </a:p>
          </p:txBody>
        </p:sp>
        <p:graphicFrame>
          <p:nvGraphicFramePr>
            <p:cNvPr id="21" name="Object 47"/>
            <p:cNvGraphicFramePr>
              <a:graphicFrameLocks noChangeAspect="1"/>
            </p:cNvGraphicFramePr>
            <p:nvPr/>
          </p:nvGraphicFramePr>
          <p:xfrm>
            <a:off x="1008" y="3600"/>
            <a:ext cx="546" cy="384"/>
          </p:xfrm>
          <a:graphic>
            <a:graphicData uri="http://schemas.openxmlformats.org/presentationml/2006/ole">
              <p:oleObj spid="_x0000_s330760" name="公式" r:id="rId6" imgW="304560" imgH="228600" progId="Equation.3">
                <p:embed/>
              </p:oleObj>
            </a:graphicData>
          </a:graphic>
        </p:graphicFrame>
      </p:grpSp>
      <p:graphicFrame>
        <p:nvGraphicFramePr>
          <p:cNvPr id="22" name="Object 2"/>
          <p:cNvGraphicFramePr>
            <a:graphicFrameLocks noChangeAspect="1"/>
          </p:cNvGraphicFramePr>
          <p:nvPr/>
        </p:nvGraphicFramePr>
        <p:xfrm>
          <a:off x="4419616" y="2214554"/>
          <a:ext cx="2438400" cy="447668"/>
        </p:xfrm>
        <a:graphic>
          <a:graphicData uri="http://schemas.openxmlformats.org/presentationml/2006/ole">
            <p:oleObj spid="_x0000_s330761" name="公式" r:id="rId7" imgW="711000" imgH="228600" progId="Equation.3">
              <p:embed/>
            </p:oleObj>
          </a:graphicData>
        </a:graphic>
      </p:graphicFrame>
      <p:graphicFrame>
        <p:nvGraphicFramePr>
          <p:cNvPr id="38918" name="Object 6"/>
          <p:cNvGraphicFramePr>
            <a:graphicFrameLocks noChangeAspect="1"/>
          </p:cNvGraphicFramePr>
          <p:nvPr/>
        </p:nvGraphicFramePr>
        <p:xfrm>
          <a:off x="4500562" y="3001963"/>
          <a:ext cx="1038225" cy="354012"/>
        </p:xfrm>
        <a:graphic>
          <a:graphicData uri="http://schemas.openxmlformats.org/presentationml/2006/ole">
            <p:oleObj spid="_x0000_s330762" name="Equation" r:id="rId8" imgW="368280" imgH="177480" progId="Equation.DSMT4">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8918"/>
                                        </p:tgtEl>
                                        <p:attrNameLst>
                                          <p:attrName>style.visibility</p:attrName>
                                        </p:attrNameLst>
                                      </p:cBhvr>
                                      <p:to>
                                        <p:strVal val="visible"/>
                                      </p:to>
                                    </p:set>
                                    <p:animEffect transition="in" filter="wipe(left)">
                                      <p:cBhvr>
                                        <p:cTn id="7" dur="500"/>
                                        <p:tgtEl>
                                          <p:spTgt spid="38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质朴">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质朴">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3</Template>
  <TotalTime>3119</TotalTime>
  <Words>1054</Words>
  <Application>Microsoft Office PowerPoint</Application>
  <PresentationFormat>全屏显示(4:3)</PresentationFormat>
  <Paragraphs>187</Paragraphs>
  <Slides>21</Slides>
  <Notes>16</Notes>
  <HiddenSlides>0</HiddenSlides>
  <MMClips>0</MMClips>
  <ScaleCrop>false</ScaleCrop>
  <HeadingPairs>
    <vt:vector size="6" baseType="variant">
      <vt:variant>
        <vt:lpstr>主题</vt:lpstr>
      </vt:variant>
      <vt:variant>
        <vt:i4>1</vt:i4>
      </vt:variant>
      <vt:variant>
        <vt:lpstr>嵌入 OLE 服务器</vt:lpstr>
      </vt:variant>
      <vt:variant>
        <vt:i4>4</vt:i4>
      </vt:variant>
      <vt:variant>
        <vt:lpstr>幻灯片标题</vt:lpstr>
      </vt:variant>
      <vt:variant>
        <vt:i4>21</vt:i4>
      </vt:variant>
    </vt:vector>
  </HeadingPairs>
  <TitlesOfParts>
    <vt:vector size="26" baseType="lpstr">
      <vt:lpstr>3</vt:lpstr>
      <vt:lpstr>公式</vt:lpstr>
      <vt:lpstr>Equation</vt:lpstr>
      <vt:lpstr>MathType 5.0 Equation</vt:lpstr>
      <vt:lpstr>Microsoft 公式 3.0</vt:lpstr>
      <vt:lpstr>第2章 质点力学</vt:lpstr>
      <vt:lpstr>幻灯片 1</vt:lpstr>
      <vt:lpstr>§2.2  运动的相对性</vt:lpstr>
      <vt:lpstr>§2.2  运动的相对性</vt:lpstr>
      <vt:lpstr>二、运动描述的相对性</vt:lpstr>
      <vt:lpstr>二、运动描述的相对性</vt:lpstr>
      <vt:lpstr>二、运动描述的相对性</vt:lpstr>
      <vt:lpstr>二、运动描述的相对性</vt:lpstr>
      <vt:lpstr>二、运动描述的相对性</vt:lpstr>
      <vt:lpstr>二、运动描述的相对性</vt:lpstr>
      <vt:lpstr>三、伽利略变换</vt:lpstr>
      <vt:lpstr>三、伽利略变换</vt:lpstr>
      <vt:lpstr>解决相对运动问题的基本步骤</vt:lpstr>
      <vt:lpstr>例2.8 雨天一辆客车在水平马路上以20m/s的速度向东开行，雨滴在空中以10m/s的速度竖直下落。 求：雨滴相对于车厢的速度(相对速度)大小与方向 </vt:lpstr>
      <vt:lpstr>例2.8 雨滴问题</vt:lpstr>
      <vt:lpstr>例1、河水自西向东流动，速度为10 km/h,一轮船在水中航行，船相对于河水的航向为北偏西30o,航速为20km/h。此时风向朝正西，风速为10km/h。试求在船上观察到的烟囱冒出的烟缕的飘向。（设烟离开烟囱后即获得与风相同的速度）</vt:lpstr>
      <vt:lpstr>例1、烟-轮船-小河</vt:lpstr>
      <vt:lpstr>例2：一船逆水而上，在 to时刻丢下一木材； t1时刻该船发现丢了木材，于是调转船头去追赶失去的木材。问用多少时间追上木材？</vt:lpstr>
      <vt:lpstr>例2：船追木头</vt:lpstr>
      <vt:lpstr>例2：船追木头</vt:lpstr>
      <vt:lpstr>作业</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 动能、势能及机械能守恒</dc:title>
  <dc:creator>dell</dc:creator>
  <cp:lastModifiedBy>dell</cp:lastModifiedBy>
  <cp:revision>508</cp:revision>
  <dcterms:created xsi:type="dcterms:W3CDTF">2014-01-02T06:17:13Z</dcterms:created>
  <dcterms:modified xsi:type="dcterms:W3CDTF">2016-03-01T01:48:51Z</dcterms:modified>
</cp:coreProperties>
</file>