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75" r:id="rId2"/>
    <p:sldId id="284" r:id="rId3"/>
    <p:sldId id="276" r:id="rId4"/>
    <p:sldId id="286" r:id="rId5"/>
    <p:sldId id="257" r:id="rId6"/>
    <p:sldId id="283" r:id="rId7"/>
    <p:sldId id="282" r:id="rId8"/>
    <p:sldId id="258" r:id="rId9"/>
    <p:sldId id="287" r:id="rId10"/>
    <p:sldId id="288" r:id="rId11"/>
    <p:sldId id="259" r:id="rId12"/>
    <p:sldId id="260" r:id="rId13"/>
    <p:sldId id="289" r:id="rId14"/>
    <p:sldId id="261" r:id="rId15"/>
    <p:sldId id="290" r:id="rId16"/>
    <p:sldId id="263" r:id="rId17"/>
    <p:sldId id="291" r:id="rId18"/>
    <p:sldId id="281" r:id="rId19"/>
    <p:sldId id="293" r:id="rId20"/>
    <p:sldId id="264" r:id="rId21"/>
    <p:sldId id="292" r:id="rId22"/>
    <p:sldId id="266" r:id="rId23"/>
    <p:sldId id="294" r:id="rId24"/>
    <p:sldId id="262" r:id="rId25"/>
    <p:sldId id="267" r:id="rId26"/>
    <p:sldId id="268" r:id="rId27"/>
    <p:sldId id="269" r:id="rId28"/>
    <p:sldId id="295" r:id="rId29"/>
    <p:sldId id="270" r:id="rId30"/>
    <p:sldId id="271" r:id="rId31"/>
    <p:sldId id="272" r:id="rId32"/>
    <p:sldId id="296" r:id="rId33"/>
    <p:sldId id="273" r:id="rId34"/>
    <p:sldId id="277" r:id="rId35"/>
    <p:sldId id="280" r:id="rId36"/>
    <p:sldId id="285" r:id="rId3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CC"/>
    <a:srgbClr val="FFCC99"/>
    <a:srgbClr val="FF9900"/>
    <a:srgbClr val="FF3300"/>
    <a:srgbClr val="CCFFFF"/>
    <a:srgbClr val="99FF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0830" autoAdjust="0"/>
  </p:normalViewPr>
  <p:slideViewPr>
    <p:cSldViewPr>
      <p:cViewPr varScale="1">
        <p:scale>
          <a:sx n="62" d="100"/>
          <a:sy n="62" d="100"/>
        </p:scale>
        <p:origin x="-90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090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image" Target="../media/image47.emf"/><Relationship Id="rId1" Type="http://schemas.openxmlformats.org/officeDocument/2006/relationships/image" Target="../media/image46.w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9.emf"/><Relationship Id="rId9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image" Target="../media/image80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12" Type="http://schemas.openxmlformats.org/officeDocument/2006/relationships/image" Target="../media/image79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6" Type="http://schemas.openxmlformats.org/officeDocument/2006/relationships/image" Target="../media/image73.emf"/><Relationship Id="rId11" Type="http://schemas.openxmlformats.org/officeDocument/2006/relationships/image" Target="../media/image78.emf"/><Relationship Id="rId5" Type="http://schemas.openxmlformats.org/officeDocument/2006/relationships/image" Target="../media/image72.emf"/><Relationship Id="rId10" Type="http://schemas.openxmlformats.org/officeDocument/2006/relationships/image" Target="../media/image77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12" Type="http://schemas.openxmlformats.org/officeDocument/2006/relationships/image" Target="../media/image92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Relationship Id="rId6" Type="http://schemas.openxmlformats.org/officeDocument/2006/relationships/image" Target="../media/image86.emf"/><Relationship Id="rId11" Type="http://schemas.openxmlformats.org/officeDocument/2006/relationships/image" Target="../media/image91.emf"/><Relationship Id="rId5" Type="http://schemas.openxmlformats.org/officeDocument/2006/relationships/image" Target="../media/image85.emf"/><Relationship Id="rId10" Type="http://schemas.openxmlformats.org/officeDocument/2006/relationships/image" Target="../media/image90.emf"/><Relationship Id="rId4" Type="http://schemas.openxmlformats.org/officeDocument/2006/relationships/image" Target="../media/image84.emf"/><Relationship Id="rId9" Type="http://schemas.openxmlformats.org/officeDocument/2006/relationships/image" Target="../media/image8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image" Target="../media/image105.emf"/><Relationship Id="rId3" Type="http://schemas.openxmlformats.org/officeDocument/2006/relationships/image" Target="../media/image95.emf"/><Relationship Id="rId7" Type="http://schemas.openxmlformats.org/officeDocument/2006/relationships/image" Target="../media/image99.emf"/><Relationship Id="rId12" Type="http://schemas.openxmlformats.org/officeDocument/2006/relationships/image" Target="../media/image104.emf"/><Relationship Id="rId2" Type="http://schemas.openxmlformats.org/officeDocument/2006/relationships/image" Target="../media/image94.emf"/><Relationship Id="rId1" Type="http://schemas.openxmlformats.org/officeDocument/2006/relationships/image" Target="../media/image93.emf"/><Relationship Id="rId6" Type="http://schemas.openxmlformats.org/officeDocument/2006/relationships/image" Target="../media/image98.emf"/><Relationship Id="rId11" Type="http://schemas.openxmlformats.org/officeDocument/2006/relationships/image" Target="../media/image103.emf"/><Relationship Id="rId5" Type="http://schemas.openxmlformats.org/officeDocument/2006/relationships/image" Target="../media/image97.emf"/><Relationship Id="rId10" Type="http://schemas.openxmlformats.org/officeDocument/2006/relationships/image" Target="../media/image102.emf"/><Relationship Id="rId4" Type="http://schemas.openxmlformats.org/officeDocument/2006/relationships/image" Target="../media/image96.emf"/><Relationship Id="rId9" Type="http://schemas.openxmlformats.org/officeDocument/2006/relationships/image" Target="../media/image10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image" Target="../media/image106.emf"/><Relationship Id="rId6" Type="http://schemas.openxmlformats.org/officeDocument/2006/relationships/image" Target="../media/image111.emf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08.emf"/><Relationship Id="rId1" Type="http://schemas.openxmlformats.org/officeDocument/2006/relationships/image" Target="../media/image107.emf"/><Relationship Id="rId5" Type="http://schemas.openxmlformats.org/officeDocument/2006/relationships/image" Target="../media/image114.emf"/><Relationship Id="rId4" Type="http://schemas.openxmlformats.org/officeDocument/2006/relationships/image" Target="../media/image113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Relationship Id="rId6" Type="http://schemas.openxmlformats.org/officeDocument/2006/relationships/image" Target="../media/image120.emf"/><Relationship Id="rId5" Type="http://schemas.openxmlformats.org/officeDocument/2006/relationships/image" Target="../media/image119.emf"/><Relationship Id="rId4" Type="http://schemas.openxmlformats.org/officeDocument/2006/relationships/image" Target="../media/image118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image" Target="../media/image121.emf"/><Relationship Id="rId6" Type="http://schemas.openxmlformats.org/officeDocument/2006/relationships/image" Target="../media/image126.emf"/><Relationship Id="rId5" Type="http://schemas.openxmlformats.org/officeDocument/2006/relationships/image" Target="../media/image125.emf"/><Relationship Id="rId4" Type="http://schemas.openxmlformats.org/officeDocument/2006/relationships/image" Target="../media/image124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image" Target="../media/image127.emf"/><Relationship Id="rId4" Type="http://schemas.openxmlformats.org/officeDocument/2006/relationships/image" Target="../media/image106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7" Type="http://schemas.openxmlformats.org/officeDocument/2006/relationships/image" Target="../media/image135.emf"/><Relationship Id="rId2" Type="http://schemas.openxmlformats.org/officeDocument/2006/relationships/image" Target="../media/image128.emf"/><Relationship Id="rId1" Type="http://schemas.openxmlformats.org/officeDocument/2006/relationships/image" Target="../media/image130.emf"/><Relationship Id="rId6" Type="http://schemas.openxmlformats.org/officeDocument/2006/relationships/image" Target="../media/image134.emf"/><Relationship Id="rId5" Type="http://schemas.openxmlformats.org/officeDocument/2006/relationships/image" Target="../media/image133.emf"/><Relationship Id="rId4" Type="http://schemas.openxmlformats.org/officeDocument/2006/relationships/image" Target="../media/image132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image" Target="../media/image136.emf"/><Relationship Id="rId5" Type="http://schemas.openxmlformats.org/officeDocument/2006/relationships/image" Target="../media/image140.emf"/><Relationship Id="rId4" Type="http://schemas.openxmlformats.org/officeDocument/2006/relationships/image" Target="../media/image139.e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3" Type="http://schemas.openxmlformats.org/officeDocument/2006/relationships/image" Target="../media/image143.emf"/><Relationship Id="rId7" Type="http://schemas.openxmlformats.org/officeDocument/2006/relationships/image" Target="../media/image147.emf"/><Relationship Id="rId2" Type="http://schemas.openxmlformats.org/officeDocument/2006/relationships/image" Target="../media/image142.emf"/><Relationship Id="rId1" Type="http://schemas.openxmlformats.org/officeDocument/2006/relationships/image" Target="../media/image141.emf"/><Relationship Id="rId6" Type="http://schemas.openxmlformats.org/officeDocument/2006/relationships/image" Target="../media/image146.emf"/><Relationship Id="rId5" Type="http://schemas.openxmlformats.org/officeDocument/2006/relationships/image" Target="../media/image145.emf"/><Relationship Id="rId4" Type="http://schemas.openxmlformats.org/officeDocument/2006/relationships/image" Target="../media/image144.emf"/><Relationship Id="rId9" Type="http://schemas.openxmlformats.org/officeDocument/2006/relationships/image" Target="../media/image149.e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3" Type="http://schemas.openxmlformats.org/officeDocument/2006/relationships/image" Target="../media/image152.emf"/><Relationship Id="rId7" Type="http://schemas.openxmlformats.org/officeDocument/2006/relationships/image" Target="../media/image156.emf"/><Relationship Id="rId2" Type="http://schemas.openxmlformats.org/officeDocument/2006/relationships/image" Target="../media/image151.emf"/><Relationship Id="rId1" Type="http://schemas.openxmlformats.org/officeDocument/2006/relationships/image" Target="../media/image150.emf"/><Relationship Id="rId6" Type="http://schemas.openxmlformats.org/officeDocument/2006/relationships/image" Target="../media/image155.emf"/><Relationship Id="rId5" Type="http://schemas.openxmlformats.org/officeDocument/2006/relationships/image" Target="../media/image154.emf"/><Relationship Id="rId4" Type="http://schemas.openxmlformats.org/officeDocument/2006/relationships/image" Target="../media/image15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2.emf"/><Relationship Id="rId7" Type="http://schemas.openxmlformats.org/officeDocument/2006/relationships/image" Target="../media/image25.emf"/><Relationship Id="rId2" Type="http://schemas.openxmlformats.org/officeDocument/2006/relationships/image" Target="../media/image21.emf"/><Relationship Id="rId1" Type="http://schemas.openxmlformats.org/officeDocument/2006/relationships/image" Target="../media/image13.emf"/><Relationship Id="rId6" Type="http://schemas.openxmlformats.org/officeDocument/2006/relationships/image" Target="../media/image24.emf"/><Relationship Id="rId5" Type="http://schemas.openxmlformats.org/officeDocument/2006/relationships/image" Target="../media/image17.emf"/><Relationship Id="rId4" Type="http://schemas.openxmlformats.org/officeDocument/2006/relationships/image" Target="../media/image23.emf"/><Relationship Id="rId9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27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662AF66-90A8-4C52-9ECE-FA597AA5D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9724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8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单击以编辑母版文本样式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79E1C14-36F1-40D6-96CF-C6526665AE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7978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2C6C26-FE1D-46BB-8082-ACBDAE178EEC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2C6C26-FE1D-46BB-8082-ACBDAE178EEC}" type="slidenum">
              <a:rPr lang="en-US" altLang="zh-CN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http://www.guokr.com/answer/696671/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E1C14-36F1-40D6-96CF-C6526665AEFF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E1C14-36F1-40D6-96CF-C6526665AEFF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306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</p:grpSp>
      <p:sp>
        <p:nvSpPr>
          <p:cNvPr id="14" name="AutoShape 17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797925" y="6477000"/>
            <a:ext cx="244475" cy="2444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5" name="AutoShape 18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8534400" y="6477000"/>
            <a:ext cx="244475" cy="244475"/>
          </a:xfrm>
          <a:prstGeom prst="actionButtonBackPrevious">
            <a:avLst/>
          </a:prstGeom>
          <a:solidFill>
            <a:srgbClr val="FFCC99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928D69E-38E7-40C5-AF5C-17B2F83626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30A10-E6C2-45AD-96BC-7371A00EFF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ACA96-0833-458A-B97F-4D90AD1B6F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5E9F2-945A-46C0-AF0A-E0C5FBDDB0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31D45-6846-4F5A-80BD-964AF0AC33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FACEB-C5B1-43FE-B8DD-D596F2609C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4FFCC-AB15-4918-A261-7B2BE21927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B1C2-509E-4B36-BAEE-3534F9E7A7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7B56-529A-4B82-9269-7555C0B283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CAEC-B1D7-4EC4-BE80-57C9709DE1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F9CDD-E318-40A3-BF14-02C4972B3B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284913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6B653E4-98EF-4801-A11E-B1C2B14230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8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864600" y="6477000"/>
            <a:ext cx="244475" cy="2444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39" name="AutoShape 15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8601075" y="6477000"/>
            <a:ext cx="244475" cy="244475"/>
          </a:xfrm>
          <a:prstGeom prst="actionButtonBackPrevious">
            <a:avLst/>
          </a:prstGeom>
          <a:solidFill>
            <a:srgbClr val="FFCC99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44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1.e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emf"/><Relationship Id="rId20" Type="http://schemas.openxmlformats.org/officeDocument/2006/relationships/image" Target="../media/image45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0.e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37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44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41.e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emf"/><Relationship Id="rId20" Type="http://schemas.openxmlformats.org/officeDocument/2006/relationships/image" Target="../media/image45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49.e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3.e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65.emf"/><Relationship Id="rId4" Type="http://schemas.openxmlformats.org/officeDocument/2006/relationships/image" Target="../media/image62.emf"/><Relationship Id="rId9" Type="http://schemas.openxmlformats.org/officeDocument/2006/relationships/oleObject" Target="../embeddings/oleObject7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72.emf"/><Relationship Id="rId18" Type="http://schemas.openxmlformats.org/officeDocument/2006/relationships/oleObject" Target="../embeddings/oleObject79.bin"/><Relationship Id="rId26" Type="http://schemas.openxmlformats.org/officeDocument/2006/relationships/oleObject" Target="../embeddings/oleObject83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76.emf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74.emf"/><Relationship Id="rId25" Type="http://schemas.openxmlformats.org/officeDocument/2006/relationships/image" Target="../media/image78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8.bin"/><Relationship Id="rId20" Type="http://schemas.openxmlformats.org/officeDocument/2006/relationships/oleObject" Target="../embeddings/oleObject80.bin"/><Relationship Id="rId29" Type="http://schemas.openxmlformats.org/officeDocument/2006/relationships/image" Target="../media/image80.e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1.emf"/><Relationship Id="rId24" Type="http://schemas.openxmlformats.org/officeDocument/2006/relationships/oleObject" Target="../embeddings/oleObject82.bin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23" Type="http://schemas.openxmlformats.org/officeDocument/2006/relationships/image" Target="../media/image77.emf"/><Relationship Id="rId28" Type="http://schemas.openxmlformats.org/officeDocument/2006/relationships/oleObject" Target="../embeddings/oleObject84.bin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75.e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0.emf"/><Relationship Id="rId14" Type="http://schemas.openxmlformats.org/officeDocument/2006/relationships/oleObject" Target="../embeddings/oleObject77.bin"/><Relationship Id="rId22" Type="http://schemas.openxmlformats.org/officeDocument/2006/relationships/oleObject" Target="../embeddings/oleObject81.bin"/><Relationship Id="rId27" Type="http://schemas.openxmlformats.org/officeDocument/2006/relationships/image" Target="../media/image7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88.emf"/><Relationship Id="rId26" Type="http://schemas.openxmlformats.org/officeDocument/2006/relationships/image" Target="../media/image92.emf"/><Relationship Id="rId3" Type="http://schemas.openxmlformats.org/officeDocument/2006/relationships/oleObject" Target="../embeddings/oleObject85.bin"/><Relationship Id="rId21" Type="http://schemas.openxmlformats.org/officeDocument/2006/relationships/oleObject" Target="../embeddings/oleObject94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85.emf"/><Relationship Id="rId17" Type="http://schemas.openxmlformats.org/officeDocument/2006/relationships/oleObject" Target="../embeddings/oleObject92.bin"/><Relationship Id="rId25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7.emf"/><Relationship Id="rId20" Type="http://schemas.openxmlformats.org/officeDocument/2006/relationships/image" Target="../media/image89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2.emf"/><Relationship Id="rId11" Type="http://schemas.openxmlformats.org/officeDocument/2006/relationships/oleObject" Target="../embeddings/oleObject89.bin"/><Relationship Id="rId24" Type="http://schemas.openxmlformats.org/officeDocument/2006/relationships/image" Target="../media/image91.emf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23" Type="http://schemas.openxmlformats.org/officeDocument/2006/relationships/oleObject" Target="../embeddings/oleObject95.bin"/><Relationship Id="rId10" Type="http://schemas.openxmlformats.org/officeDocument/2006/relationships/image" Target="../media/image84.emf"/><Relationship Id="rId19" Type="http://schemas.openxmlformats.org/officeDocument/2006/relationships/oleObject" Target="../embeddings/oleObject93.bin"/><Relationship Id="rId4" Type="http://schemas.openxmlformats.org/officeDocument/2006/relationships/image" Target="../media/image81.e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86.emf"/><Relationship Id="rId22" Type="http://schemas.openxmlformats.org/officeDocument/2006/relationships/image" Target="../media/image9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100.emf"/><Relationship Id="rId26" Type="http://schemas.openxmlformats.org/officeDocument/2006/relationships/image" Target="../media/image104.emf"/><Relationship Id="rId3" Type="http://schemas.openxmlformats.org/officeDocument/2006/relationships/oleObject" Target="../embeddings/oleObject97.bin"/><Relationship Id="rId21" Type="http://schemas.openxmlformats.org/officeDocument/2006/relationships/oleObject" Target="../embeddings/oleObject106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97.emf"/><Relationship Id="rId17" Type="http://schemas.openxmlformats.org/officeDocument/2006/relationships/oleObject" Target="../embeddings/oleObject104.bin"/><Relationship Id="rId25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9.emf"/><Relationship Id="rId20" Type="http://schemas.openxmlformats.org/officeDocument/2006/relationships/image" Target="../media/image101.e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4.emf"/><Relationship Id="rId11" Type="http://schemas.openxmlformats.org/officeDocument/2006/relationships/oleObject" Target="../embeddings/oleObject101.bin"/><Relationship Id="rId24" Type="http://schemas.openxmlformats.org/officeDocument/2006/relationships/image" Target="../media/image103.emf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23" Type="http://schemas.openxmlformats.org/officeDocument/2006/relationships/oleObject" Target="../embeddings/oleObject107.bin"/><Relationship Id="rId28" Type="http://schemas.openxmlformats.org/officeDocument/2006/relationships/image" Target="../media/image105.emf"/><Relationship Id="rId10" Type="http://schemas.openxmlformats.org/officeDocument/2006/relationships/image" Target="../media/image96.emf"/><Relationship Id="rId19" Type="http://schemas.openxmlformats.org/officeDocument/2006/relationships/oleObject" Target="../embeddings/oleObject105.bin"/><Relationship Id="rId4" Type="http://schemas.openxmlformats.org/officeDocument/2006/relationships/image" Target="../media/image93.e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98.emf"/><Relationship Id="rId22" Type="http://schemas.openxmlformats.org/officeDocument/2006/relationships/image" Target="../media/image102.emf"/><Relationship Id="rId27" Type="http://schemas.openxmlformats.org/officeDocument/2006/relationships/oleObject" Target="../embeddings/oleObject10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13" Type="http://schemas.openxmlformats.org/officeDocument/2006/relationships/oleObject" Target="../embeddings/oleObject115.bin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7.e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09.emf"/><Relationship Id="rId4" Type="http://schemas.openxmlformats.org/officeDocument/2006/relationships/image" Target="../media/image106.e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1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8.e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13.emf"/><Relationship Id="rId4" Type="http://schemas.openxmlformats.org/officeDocument/2006/relationships/image" Target="../media/image107.emf"/><Relationship Id="rId9" Type="http://schemas.openxmlformats.org/officeDocument/2006/relationships/oleObject" Target="../embeddings/oleObject11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13" Type="http://schemas.openxmlformats.org/officeDocument/2006/relationships/oleObject" Target="../embeddings/oleObject126.bin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6.e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18.emf"/><Relationship Id="rId4" Type="http://schemas.openxmlformats.org/officeDocument/2006/relationships/image" Target="../media/image115.e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12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13" Type="http://schemas.openxmlformats.org/officeDocument/2006/relationships/oleObject" Target="../embeddings/oleObject132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2.e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24.emf"/><Relationship Id="rId4" Type="http://schemas.openxmlformats.org/officeDocument/2006/relationships/image" Target="../media/image121.emf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126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8.emf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106.emf"/><Relationship Id="rId4" Type="http://schemas.openxmlformats.org/officeDocument/2006/relationships/image" Target="../media/image127.emf"/><Relationship Id="rId9" Type="http://schemas.openxmlformats.org/officeDocument/2006/relationships/oleObject" Target="../embeddings/oleObject13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13" Type="http://schemas.openxmlformats.org/officeDocument/2006/relationships/oleObject" Target="../embeddings/oleObject142.bin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3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5.e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8.e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10" Type="http://schemas.openxmlformats.org/officeDocument/2006/relationships/image" Target="../media/image132.emf"/><Relationship Id="rId4" Type="http://schemas.openxmlformats.org/officeDocument/2006/relationships/image" Target="../media/image130.e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134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7.e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0" Type="http://schemas.openxmlformats.org/officeDocument/2006/relationships/image" Target="../media/image139.emf"/><Relationship Id="rId4" Type="http://schemas.openxmlformats.org/officeDocument/2006/relationships/image" Target="../media/image136.emf"/><Relationship Id="rId9" Type="http://schemas.openxmlformats.org/officeDocument/2006/relationships/oleObject" Target="../embeddings/oleObject14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emf"/><Relationship Id="rId13" Type="http://schemas.openxmlformats.org/officeDocument/2006/relationships/oleObject" Target="../embeddings/oleObject154.bin"/><Relationship Id="rId18" Type="http://schemas.openxmlformats.org/officeDocument/2006/relationships/image" Target="../media/image148.emf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45.emf"/><Relationship Id="rId17" Type="http://schemas.openxmlformats.org/officeDocument/2006/relationships/oleObject" Target="../embeddings/oleObject1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7.emf"/><Relationship Id="rId20" Type="http://schemas.openxmlformats.org/officeDocument/2006/relationships/image" Target="../media/image149.e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2.emf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50.bin"/><Relationship Id="rId15" Type="http://schemas.openxmlformats.org/officeDocument/2006/relationships/oleObject" Target="../embeddings/oleObject155.bin"/><Relationship Id="rId10" Type="http://schemas.openxmlformats.org/officeDocument/2006/relationships/image" Target="../media/image144.emf"/><Relationship Id="rId19" Type="http://schemas.openxmlformats.org/officeDocument/2006/relationships/oleObject" Target="../embeddings/oleObject157.bin"/><Relationship Id="rId4" Type="http://schemas.openxmlformats.org/officeDocument/2006/relationships/image" Target="../media/image141.emf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4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13" Type="http://schemas.openxmlformats.org/officeDocument/2006/relationships/oleObject" Target="../embeddings/oleObject163.bin"/><Relationship Id="rId18" Type="http://schemas.openxmlformats.org/officeDocument/2006/relationships/image" Target="../media/image157.e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54.emf"/><Relationship Id="rId17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6.e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51.e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10" Type="http://schemas.openxmlformats.org/officeDocument/2006/relationships/image" Target="../media/image153.emf"/><Relationship Id="rId19" Type="http://schemas.openxmlformats.org/officeDocument/2006/relationships/slide" Target="slide1.xml"/><Relationship Id="rId4" Type="http://schemas.openxmlformats.org/officeDocument/2006/relationships/image" Target="../media/image150.e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5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e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0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7.e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emf"/><Relationship Id="rId20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3.e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13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WINDOWS\Desktop\DXWL\光学、振、波图片\a12（多普勒测速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2400"/>
            <a:ext cx="4057650" cy="5943600"/>
          </a:xfrm>
          <a:prstGeom prst="rect">
            <a:avLst/>
          </a:prstGeom>
          <a:noFill/>
          <a:effectLst>
            <a:glow rad="127000">
              <a:schemeClr val="accent1">
                <a:alpha val="2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3851920" y="1844824"/>
            <a:ext cx="4985048" cy="933624"/>
          </a:xfrm>
        </p:spPr>
        <p:txBody>
          <a:bodyPr/>
          <a:lstStyle/>
          <a:p>
            <a:pPr algn="ctr"/>
            <a:r>
              <a:rPr kumimoji="1" lang="en-US" altLang="zh-CN" b="1" dirty="0" smtClean="0">
                <a:latin typeface="方正姚体" pitchFamily="2" charset="-122"/>
                <a:ea typeface="方正姚体" pitchFamily="2" charset="-122"/>
              </a:rPr>
              <a:t>§7   </a:t>
            </a:r>
            <a:r>
              <a:rPr kumimoji="1" lang="zh-CN" altLang="en-US" b="1" dirty="0" smtClean="0">
                <a:latin typeface="方正姚体" pitchFamily="2" charset="-122"/>
                <a:ea typeface="方正姚体" pitchFamily="2" charset="-122"/>
              </a:rPr>
              <a:t>多普勒效应</a:t>
            </a:r>
            <a:endParaRPr lang="zh-CN" altLang="en-US" dirty="0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4148955" y="3886200"/>
            <a:ext cx="5031557" cy="1752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kumimoji="1" lang="en-US" altLang="zh-CN" b="1" dirty="0" smtClean="0">
                <a:latin typeface="方正姚体" pitchFamily="2" charset="-122"/>
                <a:ea typeface="方正姚体" pitchFamily="2" charset="-122"/>
              </a:rPr>
              <a:t>7.1    </a:t>
            </a:r>
            <a:r>
              <a:rPr kumimoji="1" lang="zh-CN" altLang="en-US" b="1" dirty="0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kumimoji="1" lang="en-US" altLang="zh-CN" b="1" dirty="0" smtClean="0">
              <a:latin typeface="方正姚体" pitchFamily="2" charset="-122"/>
              <a:ea typeface="方正姚体" pitchFamily="2" charset="-122"/>
            </a:endParaRPr>
          </a:p>
          <a:p>
            <a:pPr algn="l"/>
            <a:r>
              <a:rPr kumimoji="1" lang="en-US" altLang="zh-CN" b="1" dirty="0" smtClean="0">
                <a:latin typeface="方正姚体" pitchFamily="2" charset="-122"/>
                <a:ea typeface="方正姚体" pitchFamily="2" charset="-122"/>
                <a:cs typeface="Times New Roman" pitchFamily="18" charset="0"/>
                <a:sym typeface="Symbol" pitchFamily="18" charset="2"/>
              </a:rPr>
              <a:t>7.2</a:t>
            </a:r>
            <a:r>
              <a:rPr kumimoji="1" lang="en-US" altLang="zh-CN" sz="3600" b="1" dirty="0">
                <a:latin typeface="方正姚体" pitchFamily="2" charset="-122"/>
                <a:ea typeface="方正姚体" pitchFamily="2" charset="-122"/>
                <a:cs typeface="Times New Roman" pitchFamily="18" charset="0"/>
                <a:sym typeface="Symbol" pitchFamily="18" charset="2"/>
              </a:rPr>
              <a:t>* </a:t>
            </a:r>
            <a:r>
              <a:rPr kumimoji="1" lang="en-US" altLang="zh-CN" sz="3600" b="1" dirty="0" smtClean="0">
                <a:latin typeface="方正姚体" pitchFamily="2" charset="-122"/>
                <a:ea typeface="方正姚体" pitchFamily="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kumimoji="1" lang="zh-CN" altLang="en-US" b="1" dirty="0" smtClean="0"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电磁波的多普勒效应</a:t>
            </a:r>
          </a:p>
          <a:p>
            <a:pPr algn="r"/>
            <a:endParaRPr kumimoji="1" lang="zh-CN" altLang="en-US" b="1" dirty="0" smtClean="0">
              <a:latin typeface="方正姚体" pitchFamily="2" charset="-122"/>
              <a:ea typeface="方正姚体" pitchFamily="2" charset="-122"/>
            </a:endParaRPr>
          </a:p>
          <a:p>
            <a:pPr algn="r"/>
            <a:endParaRPr lang="zh-CN" altLang="en-US" dirty="0"/>
          </a:p>
        </p:txBody>
      </p:sp>
      <p:sp>
        <p:nvSpPr>
          <p:cNvPr id="102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83FAA0B1-AA04-4033-BD3F-EB023A80A85D}" type="slidenum">
              <a:rPr lang="en-US" altLang="zh-CN"/>
              <a:pPr algn="ctr"/>
              <a:t>1</a:t>
            </a:fld>
            <a:endParaRPr lang="en-US" altLang="zh-CN"/>
          </a:p>
        </p:txBody>
      </p:sp>
      <p:sp>
        <p:nvSpPr>
          <p:cNvPr id="5" name="页脚占位符 7"/>
          <p:cNvSpPr>
            <a:spLocks noGrp="1"/>
          </p:cNvSpPr>
          <p:nvPr>
            <p:ph type="ftr" sz="quarter" idx="11"/>
          </p:nvPr>
        </p:nvSpPr>
        <p:spPr>
          <a:xfrm>
            <a:off x="971600" y="6393061"/>
            <a:ext cx="558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dirty="0"/>
              <a:t>南开大学物理学院</a:t>
            </a:r>
            <a:r>
              <a:rPr lang="en-US" altLang="zh-CN" dirty="0"/>
              <a:t>		</a:t>
            </a:r>
            <a:r>
              <a:rPr lang="zh-CN" altLang="en-US" dirty="0"/>
              <a:t>本版修订：王新宇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68363" y="1927236"/>
            <a:ext cx="3775075" cy="3216276"/>
            <a:chOff x="288" y="912"/>
            <a:chExt cx="2378" cy="2026"/>
          </a:xfrm>
        </p:grpSpPr>
        <p:sp>
          <p:nvSpPr>
            <p:cNvPr id="5159" name="Text Box 3"/>
            <p:cNvSpPr txBox="1">
              <a:spLocks noChangeArrowheads="1"/>
            </p:cNvSpPr>
            <p:nvPr/>
          </p:nvSpPr>
          <p:spPr bwMode="auto">
            <a:xfrm>
              <a:off x="288" y="912"/>
              <a:ext cx="2378" cy="2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因为波源所发出的相邻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的两个同相振动状态是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在不同地点发出的，这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两个地点相隔的距离为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         。</a:t>
              </a:r>
            </a:p>
          </p:txBody>
        </p:sp>
        <p:graphicFrame>
          <p:nvGraphicFramePr>
            <p:cNvPr id="5129" name="Object 4"/>
            <p:cNvGraphicFramePr>
              <a:graphicFrameLocks noChangeAspect="1"/>
            </p:cNvGraphicFramePr>
            <p:nvPr/>
          </p:nvGraphicFramePr>
          <p:xfrm>
            <a:off x="353" y="2584"/>
            <a:ext cx="469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6" name="公式" r:id="rId3" imgW="236880" imgH="167400" progId="Equation.3">
                    <p:embed/>
                  </p:oleObj>
                </mc:Choice>
                <mc:Fallback>
                  <p:oleObj name="公式" r:id="rId3" imgW="236880" imgH="167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" y="2584"/>
                          <a:ext cx="469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3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763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DC21C4EB-43F1-41E1-96FF-F9786F28384B}" type="slidenum">
              <a:rPr lang="en-US" altLang="zh-CN"/>
              <a:pPr algn="ctr"/>
              <a:t>10</a:t>
            </a:fld>
            <a:endParaRPr lang="en-US" altLang="zh-CN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041400" y="228600"/>
            <a:ext cx="5749925" cy="1208089"/>
            <a:chOff x="384" y="144"/>
            <a:chExt cx="3622" cy="761"/>
          </a:xfrm>
        </p:grpSpPr>
        <p:sp>
          <p:nvSpPr>
            <p:cNvPr id="5158" name="Text Box 23"/>
            <p:cNvSpPr txBox="1">
              <a:spLocks noChangeArrowheads="1"/>
            </p:cNvSpPr>
            <p:nvPr/>
          </p:nvSpPr>
          <p:spPr bwMode="auto">
            <a:xfrm>
              <a:off x="384" y="144"/>
              <a:ext cx="3622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solidFill>
                    <a:srgbClr val="0000CC"/>
                  </a:solidFill>
                  <a:latin typeface="方正姚体" pitchFamily="2" charset="-122"/>
                  <a:ea typeface="方正姚体" pitchFamily="2" charset="-122"/>
                  <a:sym typeface="Symbol" pitchFamily="18" charset="2"/>
                </a:rPr>
                <a:t>三、</a:t>
              </a:r>
              <a:r>
                <a:rPr kumimoji="1" lang="zh-CN" altLang="en-US" sz="2800" dirty="0">
                  <a:solidFill>
                    <a:srgbClr val="0000CC"/>
                  </a:solidFill>
                  <a:latin typeface="方正姚体" pitchFamily="2" charset="-122"/>
                  <a:ea typeface="方正姚体" pitchFamily="2" charset="-122"/>
                </a:rPr>
                <a:t>相对于媒质观察者不动，</a:t>
              </a:r>
            </a:p>
            <a:p>
              <a:pPr eaLnBrk="1" hangingPunct="1"/>
              <a:r>
                <a:rPr kumimoji="1" lang="zh-CN" altLang="en-US" sz="2800" dirty="0">
                  <a:solidFill>
                    <a:srgbClr val="0000CC"/>
                  </a:solidFill>
                  <a:latin typeface="方正姚体" pitchFamily="2" charset="-122"/>
                  <a:ea typeface="方正姚体" pitchFamily="2" charset="-122"/>
                </a:rPr>
                <a:t>        波源以速度      向着观察者运动</a:t>
              </a:r>
            </a:p>
          </p:txBody>
        </p:sp>
        <p:graphicFrame>
          <p:nvGraphicFramePr>
            <p:cNvPr id="5128" name="Object 24"/>
            <p:cNvGraphicFramePr>
              <a:graphicFrameLocks noChangeAspect="1"/>
            </p:cNvGraphicFramePr>
            <p:nvPr/>
          </p:nvGraphicFramePr>
          <p:xfrm>
            <a:off x="2023" y="540"/>
            <a:ext cx="320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7" name="公式" r:id="rId5" imgW="130680" imgH="167400" progId="Equation.3">
                    <p:embed/>
                  </p:oleObj>
                </mc:Choice>
                <mc:Fallback>
                  <p:oleObj name="公式" r:id="rId5" imgW="130680" imgH="16740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3" y="540"/>
                          <a:ext cx="320" cy="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857224" y="5427680"/>
            <a:ext cx="3795712" cy="573088"/>
            <a:chOff x="685" y="2414"/>
            <a:chExt cx="2391" cy="361"/>
          </a:xfrm>
        </p:grpSpPr>
        <p:graphicFrame>
          <p:nvGraphicFramePr>
            <p:cNvPr id="5127" name="Object 28"/>
            <p:cNvGraphicFramePr>
              <a:graphicFrameLocks noChangeAspect="1"/>
            </p:cNvGraphicFramePr>
            <p:nvPr/>
          </p:nvGraphicFramePr>
          <p:xfrm>
            <a:off x="1203" y="2421"/>
            <a:ext cx="254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8" name="公式" r:id="rId7" imgW="114480" imgH="167400" progId="Equation.3">
                    <p:embed/>
                  </p:oleObj>
                </mc:Choice>
                <mc:Fallback>
                  <p:oleObj name="公式" r:id="rId7" imgW="114480" imgH="1674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3" y="2421"/>
                          <a:ext cx="254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7" name="Text Box 29"/>
            <p:cNvSpPr txBox="1">
              <a:spLocks noChangeArrowheads="1"/>
            </p:cNvSpPr>
            <p:nvPr/>
          </p:nvSpPr>
          <p:spPr bwMode="auto">
            <a:xfrm>
              <a:off x="685" y="2414"/>
              <a:ext cx="239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式中    为波源的周期。</a:t>
              </a:r>
            </a:p>
          </p:txBody>
        </p:sp>
      </p:grpSp>
      <p:sp>
        <p:nvSpPr>
          <p:cNvPr id="10301" name="Oval 61"/>
          <p:cNvSpPr>
            <a:spLocks noChangeArrowheads="1"/>
          </p:cNvSpPr>
          <p:nvPr/>
        </p:nvSpPr>
        <p:spPr bwMode="auto">
          <a:xfrm>
            <a:off x="4995891" y="1928830"/>
            <a:ext cx="3352800" cy="33543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0302" name="Oval 62"/>
          <p:cNvSpPr>
            <a:spLocks noChangeArrowheads="1"/>
          </p:cNvSpPr>
          <p:nvPr/>
        </p:nvSpPr>
        <p:spPr bwMode="auto">
          <a:xfrm>
            <a:off x="5521354" y="2317767"/>
            <a:ext cx="2633662" cy="26336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0303" name="Oval 63"/>
          <p:cNvSpPr>
            <a:spLocks noChangeArrowheads="1"/>
          </p:cNvSpPr>
          <p:nvPr/>
        </p:nvSpPr>
        <p:spPr bwMode="auto">
          <a:xfrm>
            <a:off x="6032529" y="2692417"/>
            <a:ext cx="1914525" cy="1914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0304" name="Oval 64"/>
          <p:cNvSpPr>
            <a:spLocks noChangeArrowheads="1"/>
          </p:cNvSpPr>
          <p:nvPr/>
        </p:nvSpPr>
        <p:spPr bwMode="auto">
          <a:xfrm>
            <a:off x="6596091" y="3073417"/>
            <a:ext cx="1195388" cy="11953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0305" name="Oval 65"/>
          <p:cNvSpPr>
            <a:spLocks noChangeArrowheads="1"/>
          </p:cNvSpPr>
          <p:nvPr/>
        </p:nvSpPr>
        <p:spPr bwMode="auto">
          <a:xfrm>
            <a:off x="7205691" y="3368692"/>
            <a:ext cx="474663" cy="4746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0306" name="Oval 66"/>
          <p:cNvSpPr>
            <a:spLocks noChangeArrowheads="1"/>
          </p:cNvSpPr>
          <p:nvPr/>
        </p:nvSpPr>
        <p:spPr bwMode="auto">
          <a:xfrm>
            <a:off x="7426354" y="3540142"/>
            <a:ext cx="150812" cy="1508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891491" y="3660792"/>
            <a:ext cx="296863" cy="2036763"/>
            <a:chOff x="4848" y="2202"/>
            <a:chExt cx="187" cy="1283"/>
          </a:xfrm>
        </p:grpSpPr>
        <p:graphicFrame>
          <p:nvGraphicFramePr>
            <p:cNvPr id="5125" name="Object 68"/>
            <p:cNvGraphicFramePr>
              <a:graphicFrameLocks noChangeAspect="1"/>
            </p:cNvGraphicFramePr>
            <p:nvPr/>
          </p:nvGraphicFramePr>
          <p:xfrm>
            <a:off x="4848" y="3249"/>
            <a:ext cx="187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9" name="公式" r:id="rId9" imgW="97920" imgH="127440" progId="Equation.3">
                    <p:embed/>
                  </p:oleObj>
                </mc:Choice>
                <mc:Fallback>
                  <p:oleObj name="公式" r:id="rId9" imgW="97920" imgH="127440" progId="Equation.3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3249"/>
                          <a:ext cx="187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4" name="Line 69"/>
            <p:cNvSpPr>
              <a:spLocks noChangeShapeType="1"/>
            </p:cNvSpPr>
            <p:nvPr/>
          </p:nvSpPr>
          <p:spPr bwMode="auto">
            <a:xfrm>
              <a:off x="4887" y="2215"/>
              <a:ext cx="0" cy="118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5" name="Line 70"/>
            <p:cNvSpPr>
              <a:spLocks noChangeShapeType="1"/>
            </p:cNvSpPr>
            <p:nvPr/>
          </p:nvSpPr>
          <p:spPr bwMode="auto">
            <a:xfrm>
              <a:off x="5018" y="2202"/>
              <a:ext cx="0" cy="120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7891491" y="3116280"/>
            <a:ext cx="228600" cy="457200"/>
            <a:chOff x="4464" y="3818"/>
            <a:chExt cx="169" cy="214"/>
          </a:xfrm>
        </p:grpSpPr>
        <p:sp>
          <p:nvSpPr>
            <p:cNvPr id="5152" name="Freeform 72"/>
            <p:cNvSpPr>
              <a:spLocks/>
            </p:cNvSpPr>
            <p:nvPr/>
          </p:nvSpPr>
          <p:spPr bwMode="auto">
            <a:xfrm>
              <a:off x="4464" y="3818"/>
              <a:ext cx="169" cy="214"/>
            </a:xfrm>
            <a:custGeom>
              <a:avLst/>
              <a:gdLst>
                <a:gd name="T0" fmla="*/ 53 w 169"/>
                <a:gd name="T1" fmla="*/ 0 h 214"/>
                <a:gd name="T2" fmla="*/ 160 w 169"/>
                <a:gd name="T3" fmla="*/ 80 h 214"/>
                <a:gd name="T4" fmla="*/ 0 w 169"/>
                <a:gd name="T5" fmla="*/ 214 h 214"/>
                <a:gd name="T6" fmla="*/ 0 60000 65536"/>
                <a:gd name="T7" fmla="*/ 0 60000 65536"/>
                <a:gd name="T8" fmla="*/ 0 60000 65536"/>
                <a:gd name="T9" fmla="*/ 0 w 169"/>
                <a:gd name="T10" fmla="*/ 0 h 214"/>
                <a:gd name="T11" fmla="*/ 169 w 169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14">
                  <a:moveTo>
                    <a:pt x="53" y="0"/>
                  </a:moveTo>
                  <a:cubicBezTo>
                    <a:pt x="91" y="9"/>
                    <a:pt x="169" y="44"/>
                    <a:pt x="160" y="80"/>
                  </a:cubicBezTo>
                  <a:cubicBezTo>
                    <a:pt x="151" y="116"/>
                    <a:pt x="33" y="186"/>
                    <a:pt x="0" y="214"/>
                  </a:cubicBezTo>
                </a:path>
              </a:pathLst>
            </a:custGeom>
            <a:noFill/>
            <a:ln w="412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3" name="Freeform 73"/>
            <p:cNvSpPr>
              <a:spLocks/>
            </p:cNvSpPr>
            <p:nvPr/>
          </p:nvSpPr>
          <p:spPr bwMode="auto">
            <a:xfrm>
              <a:off x="4512" y="3862"/>
              <a:ext cx="48" cy="96"/>
            </a:xfrm>
            <a:custGeom>
              <a:avLst/>
              <a:gdLst>
                <a:gd name="T0" fmla="*/ 0 w 169"/>
                <a:gd name="T1" fmla="*/ 0 h 214"/>
                <a:gd name="T2" fmla="*/ 1 w 169"/>
                <a:gd name="T3" fmla="*/ 3 h 214"/>
                <a:gd name="T4" fmla="*/ 0 w 169"/>
                <a:gd name="T5" fmla="*/ 9 h 214"/>
                <a:gd name="T6" fmla="*/ 0 60000 65536"/>
                <a:gd name="T7" fmla="*/ 0 60000 65536"/>
                <a:gd name="T8" fmla="*/ 0 60000 65536"/>
                <a:gd name="T9" fmla="*/ 0 w 169"/>
                <a:gd name="T10" fmla="*/ 0 h 214"/>
                <a:gd name="T11" fmla="*/ 169 w 169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14">
                  <a:moveTo>
                    <a:pt x="53" y="0"/>
                  </a:moveTo>
                  <a:cubicBezTo>
                    <a:pt x="91" y="9"/>
                    <a:pt x="169" y="44"/>
                    <a:pt x="160" y="80"/>
                  </a:cubicBezTo>
                  <a:cubicBezTo>
                    <a:pt x="151" y="116"/>
                    <a:pt x="33" y="186"/>
                    <a:pt x="0" y="214"/>
                  </a:cubicBezTo>
                </a:path>
              </a:pathLst>
            </a:custGeom>
            <a:noFill/>
            <a:ln w="412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6658004" y="3898917"/>
            <a:ext cx="1052512" cy="1958975"/>
            <a:chOff x="4035" y="2352"/>
            <a:chExt cx="663" cy="1234"/>
          </a:xfrm>
        </p:grpSpPr>
        <p:graphicFrame>
          <p:nvGraphicFramePr>
            <p:cNvPr id="5124" name="Object 75"/>
            <p:cNvGraphicFramePr>
              <a:graphicFrameLocks noChangeAspect="1"/>
            </p:cNvGraphicFramePr>
            <p:nvPr/>
          </p:nvGraphicFramePr>
          <p:xfrm>
            <a:off x="4181" y="3264"/>
            <a:ext cx="366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0" name="公式" r:id="rId11" imgW="236880" imgH="167400" progId="Equation.3">
                    <p:embed/>
                  </p:oleObj>
                </mc:Choice>
                <mc:Fallback>
                  <p:oleObj name="公式" r:id="rId11" imgW="236880" imgH="167400" progId="Equation.3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1" y="3264"/>
                          <a:ext cx="366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7" name="Line 76"/>
            <p:cNvSpPr>
              <a:spLocks noChangeShapeType="1"/>
            </p:cNvSpPr>
            <p:nvPr/>
          </p:nvSpPr>
          <p:spPr bwMode="auto">
            <a:xfrm flipH="1">
              <a:off x="4551" y="3408"/>
              <a:ext cx="1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8" name="Line 77"/>
            <p:cNvSpPr>
              <a:spLocks noChangeShapeType="1"/>
            </p:cNvSpPr>
            <p:nvPr/>
          </p:nvSpPr>
          <p:spPr bwMode="auto">
            <a:xfrm>
              <a:off x="4035" y="3408"/>
              <a:ext cx="1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9" name="Line 78"/>
            <p:cNvSpPr>
              <a:spLocks noChangeShapeType="1"/>
            </p:cNvSpPr>
            <p:nvPr/>
          </p:nvSpPr>
          <p:spPr bwMode="auto">
            <a:xfrm>
              <a:off x="4149" y="3585"/>
              <a:ext cx="420" cy="0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0" name="Line 79"/>
            <p:cNvSpPr>
              <a:spLocks noChangeShapeType="1"/>
            </p:cNvSpPr>
            <p:nvPr/>
          </p:nvSpPr>
          <p:spPr bwMode="auto">
            <a:xfrm>
              <a:off x="4176" y="2400"/>
              <a:ext cx="0" cy="1183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1" name="Line 80"/>
            <p:cNvSpPr>
              <a:spLocks noChangeShapeType="1"/>
            </p:cNvSpPr>
            <p:nvPr/>
          </p:nvSpPr>
          <p:spPr bwMode="auto">
            <a:xfrm>
              <a:off x="4560" y="2352"/>
              <a:ext cx="0" cy="120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6499254" y="3163905"/>
            <a:ext cx="2144712" cy="977900"/>
            <a:chOff x="4025" y="391"/>
            <a:chExt cx="1351" cy="616"/>
          </a:xfrm>
        </p:grpSpPr>
        <p:graphicFrame>
          <p:nvGraphicFramePr>
            <p:cNvPr id="5122" name="Object 82"/>
            <p:cNvGraphicFramePr>
              <a:graphicFrameLocks noChangeAspect="1"/>
            </p:cNvGraphicFramePr>
            <p:nvPr/>
          </p:nvGraphicFramePr>
          <p:xfrm>
            <a:off x="4025" y="391"/>
            <a:ext cx="202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1" name="公式" r:id="rId13" imgW="106200" imgH="127440" progId="Equation.3">
                    <p:embed/>
                  </p:oleObj>
                </mc:Choice>
                <mc:Fallback>
                  <p:oleObj name="公式" r:id="rId13" imgW="106200" imgH="127440" progId="Equation.3">
                    <p:embed/>
                    <p:pic>
                      <p:nvPicPr>
                        <p:cNvPr id="0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" y="391"/>
                          <a:ext cx="202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" name="Object 83"/>
            <p:cNvGraphicFramePr>
              <a:graphicFrameLocks noChangeAspect="1"/>
            </p:cNvGraphicFramePr>
            <p:nvPr/>
          </p:nvGraphicFramePr>
          <p:xfrm>
            <a:off x="4170" y="701"/>
            <a:ext cx="17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2" name="公式" r:id="rId15" imgW="130680" imgH="167400" progId="Equation.3">
                    <p:embed/>
                  </p:oleObj>
                </mc:Choice>
                <mc:Fallback>
                  <p:oleObj name="公式" r:id="rId15" imgW="130680" imgH="167400" progId="Equation.3">
                    <p:embed/>
                    <p:pic>
                      <p:nvPicPr>
                        <p:cNvPr id="0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0" y="701"/>
                          <a:ext cx="175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6" name="Line 84"/>
            <p:cNvSpPr>
              <a:spLocks noChangeShapeType="1"/>
            </p:cNvSpPr>
            <p:nvPr/>
          </p:nvSpPr>
          <p:spPr bwMode="auto">
            <a:xfrm>
              <a:off x="4224" y="679"/>
              <a:ext cx="1152" cy="0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145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" grpId="0" animBg="1"/>
      <p:bldP spid="10302" grpId="0" animBg="1"/>
      <p:bldP spid="10303" grpId="0" animBg="1"/>
      <p:bldP spid="10304" grpId="0" animBg="1"/>
      <p:bldP spid="10305" grpId="0" animBg="1"/>
      <p:bldP spid="103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763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DC21C4EB-43F1-41E1-96FF-F9786F28384B}" type="slidenum">
              <a:rPr lang="en-US" altLang="zh-CN"/>
              <a:pPr algn="ctr"/>
              <a:t>11</a:t>
            </a:fld>
            <a:endParaRPr lang="en-US" altLang="zh-CN"/>
          </a:p>
        </p:txBody>
      </p:sp>
      <p:grpSp>
        <p:nvGrpSpPr>
          <p:cNvPr id="5132" name="Group 57"/>
          <p:cNvGrpSpPr>
            <a:grpSpLocks/>
          </p:cNvGrpSpPr>
          <p:nvPr/>
        </p:nvGrpSpPr>
        <p:grpSpPr bwMode="auto">
          <a:xfrm>
            <a:off x="1041400" y="228600"/>
            <a:ext cx="5749925" cy="1208089"/>
            <a:chOff x="384" y="144"/>
            <a:chExt cx="3622" cy="761"/>
          </a:xfrm>
        </p:grpSpPr>
        <p:sp>
          <p:nvSpPr>
            <p:cNvPr id="5158" name="Text Box 23"/>
            <p:cNvSpPr txBox="1">
              <a:spLocks noChangeArrowheads="1"/>
            </p:cNvSpPr>
            <p:nvPr/>
          </p:nvSpPr>
          <p:spPr bwMode="auto">
            <a:xfrm>
              <a:off x="384" y="144"/>
              <a:ext cx="3622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solidFill>
                    <a:srgbClr val="0000CC"/>
                  </a:solidFill>
                  <a:latin typeface="方正姚体" pitchFamily="2" charset="-122"/>
                  <a:ea typeface="方正姚体" pitchFamily="2" charset="-122"/>
                  <a:sym typeface="Symbol" pitchFamily="18" charset="2"/>
                </a:rPr>
                <a:t>三、</a:t>
              </a:r>
              <a:r>
                <a:rPr kumimoji="1" lang="zh-CN" altLang="en-US" sz="2800" dirty="0">
                  <a:solidFill>
                    <a:srgbClr val="0000CC"/>
                  </a:solidFill>
                  <a:latin typeface="方正姚体" pitchFamily="2" charset="-122"/>
                  <a:ea typeface="方正姚体" pitchFamily="2" charset="-122"/>
                </a:rPr>
                <a:t>相对于媒质观察者不动，</a:t>
              </a:r>
            </a:p>
            <a:p>
              <a:pPr eaLnBrk="1" hangingPunct="1"/>
              <a:r>
                <a:rPr kumimoji="1" lang="zh-CN" altLang="en-US" sz="2800" dirty="0">
                  <a:solidFill>
                    <a:srgbClr val="0000CC"/>
                  </a:solidFill>
                  <a:latin typeface="方正姚体" pitchFamily="2" charset="-122"/>
                  <a:ea typeface="方正姚体" pitchFamily="2" charset="-122"/>
                </a:rPr>
                <a:t>        波源以速度      向着观察者运动</a:t>
              </a:r>
            </a:p>
          </p:txBody>
        </p:sp>
        <p:graphicFrame>
          <p:nvGraphicFramePr>
            <p:cNvPr id="5128" name="Object 24"/>
            <p:cNvGraphicFramePr>
              <a:graphicFrameLocks noChangeAspect="1"/>
            </p:cNvGraphicFramePr>
            <p:nvPr/>
          </p:nvGraphicFramePr>
          <p:xfrm>
            <a:off x="2023" y="540"/>
            <a:ext cx="320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7" name="公式" r:id="rId3" imgW="130680" imgH="167400" progId="Equation.3">
                    <p:embed/>
                  </p:oleObj>
                </mc:Choice>
                <mc:Fallback>
                  <p:oleObj name="公式" r:id="rId3" imgW="130680" imgH="16740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3" y="540"/>
                          <a:ext cx="320" cy="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34" name="Group 60"/>
          <p:cNvGrpSpPr>
            <a:grpSpLocks/>
          </p:cNvGrpSpPr>
          <p:nvPr/>
        </p:nvGrpSpPr>
        <p:grpSpPr bwMode="auto">
          <a:xfrm>
            <a:off x="609600" y="2232031"/>
            <a:ext cx="3590925" cy="3232151"/>
            <a:chOff x="384" y="2870"/>
            <a:chExt cx="2262" cy="2036"/>
          </a:xfrm>
        </p:grpSpPr>
        <p:sp>
          <p:nvSpPr>
            <p:cNvPr id="5156" name="Rectangle 31"/>
            <p:cNvSpPr>
              <a:spLocks noChangeArrowheads="1"/>
            </p:cNvSpPr>
            <p:nvPr/>
          </p:nvSpPr>
          <p:spPr bwMode="auto">
            <a:xfrm>
              <a:off x="384" y="2870"/>
              <a:ext cx="2262" cy="2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如果波源是向着观察者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运动的，这后一地点到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前方最近的同相点之间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的距离是现在媒质中</a:t>
              </a:r>
              <a:r>
                <a:rPr kumimoji="1" lang="zh-CN" altLang="en-US" sz="2800" dirty="0" smtClean="0">
                  <a:latin typeface="方正姚体" pitchFamily="2" charset="-122"/>
                  <a:ea typeface="方正姚体" pitchFamily="2" charset="-122"/>
                </a:rPr>
                <a:t>的</a:t>
              </a:r>
              <a:endParaRPr kumimoji="1" lang="en-US" altLang="zh-CN" sz="2800" dirty="0" smtClean="0">
                <a:latin typeface="方正姚体" pitchFamily="2" charset="-122"/>
                <a:ea typeface="方正姚体" pitchFamily="2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 smtClean="0">
                  <a:latin typeface="方正姚体" pitchFamily="2" charset="-122"/>
                  <a:ea typeface="方正姚体" pitchFamily="2" charset="-122"/>
                </a:rPr>
                <a:t>波长</a:t>
              </a:r>
              <a:endParaRPr kumimoji="1" lang="zh-CN" altLang="en-US" sz="2800" dirty="0">
                <a:latin typeface="方正姚体" pitchFamily="2" charset="-122"/>
                <a:ea typeface="方正姚体" pitchFamily="2" charset="-122"/>
              </a:endParaRPr>
            </a:p>
          </p:txBody>
        </p:sp>
        <p:graphicFrame>
          <p:nvGraphicFramePr>
            <p:cNvPr id="5126" name="Object 32"/>
            <p:cNvGraphicFramePr>
              <a:graphicFrameLocks noChangeAspect="1"/>
            </p:cNvGraphicFramePr>
            <p:nvPr/>
          </p:nvGraphicFramePr>
          <p:xfrm>
            <a:off x="906" y="4551"/>
            <a:ext cx="264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8" name="公式" r:id="rId5" imgW="97920" imgH="127440" progId="Equation.3">
                    <p:embed/>
                  </p:oleObj>
                </mc:Choice>
                <mc:Fallback>
                  <p:oleObj name="公式" r:id="rId5" imgW="97920" imgH="12744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6" y="4551"/>
                          <a:ext cx="264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01" name="Oval 61"/>
          <p:cNvSpPr>
            <a:spLocks noChangeArrowheads="1"/>
          </p:cNvSpPr>
          <p:nvPr/>
        </p:nvSpPr>
        <p:spPr bwMode="auto">
          <a:xfrm>
            <a:off x="4800600" y="1763713"/>
            <a:ext cx="3352800" cy="33543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0302" name="Oval 62"/>
          <p:cNvSpPr>
            <a:spLocks noChangeArrowheads="1"/>
          </p:cNvSpPr>
          <p:nvPr/>
        </p:nvSpPr>
        <p:spPr bwMode="auto">
          <a:xfrm>
            <a:off x="5326063" y="2152650"/>
            <a:ext cx="2633662" cy="26336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0303" name="Oval 63"/>
          <p:cNvSpPr>
            <a:spLocks noChangeArrowheads="1"/>
          </p:cNvSpPr>
          <p:nvPr/>
        </p:nvSpPr>
        <p:spPr bwMode="auto">
          <a:xfrm>
            <a:off x="5837238" y="2527300"/>
            <a:ext cx="1914525" cy="1914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0304" name="Oval 64"/>
          <p:cNvSpPr>
            <a:spLocks noChangeArrowheads="1"/>
          </p:cNvSpPr>
          <p:nvPr/>
        </p:nvSpPr>
        <p:spPr bwMode="auto">
          <a:xfrm>
            <a:off x="6400800" y="2908300"/>
            <a:ext cx="1195388" cy="11953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0305" name="Oval 65"/>
          <p:cNvSpPr>
            <a:spLocks noChangeArrowheads="1"/>
          </p:cNvSpPr>
          <p:nvPr/>
        </p:nvSpPr>
        <p:spPr bwMode="auto">
          <a:xfrm>
            <a:off x="7010400" y="3203575"/>
            <a:ext cx="474663" cy="4746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0306" name="Oval 66"/>
          <p:cNvSpPr>
            <a:spLocks noChangeArrowheads="1"/>
          </p:cNvSpPr>
          <p:nvPr/>
        </p:nvSpPr>
        <p:spPr bwMode="auto">
          <a:xfrm>
            <a:off x="7231063" y="3375025"/>
            <a:ext cx="150812" cy="1508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696200" y="3495675"/>
            <a:ext cx="296863" cy="2036763"/>
            <a:chOff x="4848" y="2202"/>
            <a:chExt cx="187" cy="1283"/>
          </a:xfrm>
        </p:grpSpPr>
        <p:graphicFrame>
          <p:nvGraphicFramePr>
            <p:cNvPr id="5125" name="Object 68"/>
            <p:cNvGraphicFramePr>
              <a:graphicFrameLocks noChangeAspect="1"/>
            </p:cNvGraphicFramePr>
            <p:nvPr/>
          </p:nvGraphicFramePr>
          <p:xfrm>
            <a:off x="4848" y="3249"/>
            <a:ext cx="187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9" name="公式" r:id="rId7" imgW="97920" imgH="127440" progId="Equation.3">
                    <p:embed/>
                  </p:oleObj>
                </mc:Choice>
                <mc:Fallback>
                  <p:oleObj name="公式" r:id="rId7" imgW="97920" imgH="127440" progId="Equation.3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3249"/>
                          <a:ext cx="187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4" name="Line 69"/>
            <p:cNvSpPr>
              <a:spLocks noChangeShapeType="1"/>
            </p:cNvSpPr>
            <p:nvPr/>
          </p:nvSpPr>
          <p:spPr bwMode="auto">
            <a:xfrm>
              <a:off x="4887" y="2215"/>
              <a:ext cx="0" cy="118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5" name="Line 70"/>
            <p:cNvSpPr>
              <a:spLocks noChangeShapeType="1"/>
            </p:cNvSpPr>
            <p:nvPr/>
          </p:nvSpPr>
          <p:spPr bwMode="auto">
            <a:xfrm>
              <a:off x="5018" y="2202"/>
              <a:ext cx="0" cy="120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7696200" y="2951163"/>
            <a:ext cx="228600" cy="457200"/>
            <a:chOff x="4464" y="3818"/>
            <a:chExt cx="169" cy="214"/>
          </a:xfrm>
        </p:grpSpPr>
        <p:sp>
          <p:nvSpPr>
            <p:cNvPr id="5152" name="Freeform 72"/>
            <p:cNvSpPr>
              <a:spLocks/>
            </p:cNvSpPr>
            <p:nvPr/>
          </p:nvSpPr>
          <p:spPr bwMode="auto">
            <a:xfrm>
              <a:off x="4464" y="3818"/>
              <a:ext cx="169" cy="214"/>
            </a:xfrm>
            <a:custGeom>
              <a:avLst/>
              <a:gdLst>
                <a:gd name="T0" fmla="*/ 53 w 169"/>
                <a:gd name="T1" fmla="*/ 0 h 214"/>
                <a:gd name="T2" fmla="*/ 160 w 169"/>
                <a:gd name="T3" fmla="*/ 80 h 214"/>
                <a:gd name="T4" fmla="*/ 0 w 169"/>
                <a:gd name="T5" fmla="*/ 214 h 214"/>
                <a:gd name="T6" fmla="*/ 0 60000 65536"/>
                <a:gd name="T7" fmla="*/ 0 60000 65536"/>
                <a:gd name="T8" fmla="*/ 0 60000 65536"/>
                <a:gd name="T9" fmla="*/ 0 w 169"/>
                <a:gd name="T10" fmla="*/ 0 h 214"/>
                <a:gd name="T11" fmla="*/ 169 w 169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14">
                  <a:moveTo>
                    <a:pt x="53" y="0"/>
                  </a:moveTo>
                  <a:cubicBezTo>
                    <a:pt x="91" y="9"/>
                    <a:pt x="169" y="44"/>
                    <a:pt x="160" y="80"/>
                  </a:cubicBezTo>
                  <a:cubicBezTo>
                    <a:pt x="151" y="116"/>
                    <a:pt x="33" y="186"/>
                    <a:pt x="0" y="214"/>
                  </a:cubicBezTo>
                </a:path>
              </a:pathLst>
            </a:custGeom>
            <a:noFill/>
            <a:ln w="412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3" name="Freeform 73"/>
            <p:cNvSpPr>
              <a:spLocks/>
            </p:cNvSpPr>
            <p:nvPr/>
          </p:nvSpPr>
          <p:spPr bwMode="auto">
            <a:xfrm>
              <a:off x="4512" y="3862"/>
              <a:ext cx="48" cy="96"/>
            </a:xfrm>
            <a:custGeom>
              <a:avLst/>
              <a:gdLst>
                <a:gd name="T0" fmla="*/ 0 w 169"/>
                <a:gd name="T1" fmla="*/ 0 h 214"/>
                <a:gd name="T2" fmla="*/ 1 w 169"/>
                <a:gd name="T3" fmla="*/ 3 h 214"/>
                <a:gd name="T4" fmla="*/ 0 w 169"/>
                <a:gd name="T5" fmla="*/ 9 h 214"/>
                <a:gd name="T6" fmla="*/ 0 60000 65536"/>
                <a:gd name="T7" fmla="*/ 0 60000 65536"/>
                <a:gd name="T8" fmla="*/ 0 60000 65536"/>
                <a:gd name="T9" fmla="*/ 0 w 169"/>
                <a:gd name="T10" fmla="*/ 0 h 214"/>
                <a:gd name="T11" fmla="*/ 169 w 169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14">
                  <a:moveTo>
                    <a:pt x="53" y="0"/>
                  </a:moveTo>
                  <a:cubicBezTo>
                    <a:pt x="91" y="9"/>
                    <a:pt x="169" y="44"/>
                    <a:pt x="160" y="80"/>
                  </a:cubicBezTo>
                  <a:cubicBezTo>
                    <a:pt x="151" y="116"/>
                    <a:pt x="33" y="186"/>
                    <a:pt x="0" y="214"/>
                  </a:cubicBezTo>
                </a:path>
              </a:pathLst>
            </a:custGeom>
            <a:noFill/>
            <a:ln w="412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6462713" y="3733800"/>
            <a:ext cx="1052512" cy="1958975"/>
            <a:chOff x="4035" y="2352"/>
            <a:chExt cx="663" cy="1234"/>
          </a:xfrm>
        </p:grpSpPr>
        <p:graphicFrame>
          <p:nvGraphicFramePr>
            <p:cNvPr id="5124" name="Object 75"/>
            <p:cNvGraphicFramePr>
              <a:graphicFrameLocks noChangeAspect="1"/>
            </p:cNvGraphicFramePr>
            <p:nvPr/>
          </p:nvGraphicFramePr>
          <p:xfrm>
            <a:off x="4181" y="3264"/>
            <a:ext cx="366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0" name="公式" r:id="rId9" imgW="236880" imgH="167400" progId="Equation.3">
                    <p:embed/>
                  </p:oleObj>
                </mc:Choice>
                <mc:Fallback>
                  <p:oleObj name="公式" r:id="rId9" imgW="236880" imgH="167400" progId="Equation.3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1" y="3264"/>
                          <a:ext cx="366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7" name="Line 76"/>
            <p:cNvSpPr>
              <a:spLocks noChangeShapeType="1"/>
            </p:cNvSpPr>
            <p:nvPr/>
          </p:nvSpPr>
          <p:spPr bwMode="auto">
            <a:xfrm flipH="1">
              <a:off x="4551" y="3408"/>
              <a:ext cx="1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8" name="Line 77"/>
            <p:cNvSpPr>
              <a:spLocks noChangeShapeType="1"/>
            </p:cNvSpPr>
            <p:nvPr/>
          </p:nvSpPr>
          <p:spPr bwMode="auto">
            <a:xfrm>
              <a:off x="4035" y="3408"/>
              <a:ext cx="1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9" name="Line 78"/>
            <p:cNvSpPr>
              <a:spLocks noChangeShapeType="1"/>
            </p:cNvSpPr>
            <p:nvPr/>
          </p:nvSpPr>
          <p:spPr bwMode="auto">
            <a:xfrm>
              <a:off x="4149" y="3585"/>
              <a:ext cx="420" cy="0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0" name="Line 79"/>
            <p:cNvSpPr>
              <a:spLocks noChangeShapeType="1"/>
            </p:cNvSpPr>
            <p:nvPr/>
          </p:nvSpPr>
          <p:spPr bwMode="auto">
            <a:xfrm>
              <a:off x="4176" y="2400"/>
              <a:ext cx="0" cy="1183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1" name="Line 80"/>
            <p:cNvSpPr>
              <a:spLocks noChangeShapeType="1"/>
            </p:cNvSpPr>
            <p:nvPr/>
          </p:nvSpPr>
          <p:spPr bwMode="auto">
            <a:xfrm>
              <a:off x="4560" y="2352"/>
              <a:ext cx="0" cy="120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6303963" y="2998788"/>
            <a:ext cx="2144712" cy="977900"/>
            <a:chOff x="4025" y="391"/>
            <a:chExt cx="1351" cy="616"/>
          </a:xfrm>
        </p:grpSpPr>
        <p:graphicFrame>
          <p:nvGraphicFramePr>
            <p:cNvPr id="5122" name="Object 82"/>
            <p:cNvGraphicFramePr>
              <a:graphicFrameLocks noChangeAspect="1"/>
            </p:cNvGraphicFramePr>
            <p:nvPr/>
          </p:nvGraphicFramePr>
          <p:xfrm>
            <a:off x="4025" y="391"/>
            <a:ext cx="202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1" name="公式" r:id="rId11" imgW="106200" imgH="127440" progId="Equation.3">
                    <p:embed/>
                  </p:oleObj>
                </mc:Choice>
                <mc:Fallback>
                  <p:oleObj name="公式" r:id="rId11" imgW="106200" imgH="127440" progId="Equation.3">
                    <p:embed/>
                    <p:pic>
                      <p:nvPicPr>
                        <p:cNvPr id="0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" y="391"/>
                          <a:ext cx="202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" name="Object 83"/>
            <p:cNvGraphicFramePr>
              <a:graphicFrameLocks noChangeAspect="1"/>
            </p:cNvGraphicFramePr>
            <p:nvPr/>
          </p:nvGraphicFramePr>
          <p:xfrm>
            <a:off x="4170" y="701"/>
            <a:ext cx="17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2" name="公式" r:id="rId13" imgW="130680" imgH="167400" progId="Equation.3">
                    <p:embed/>
                  </p:oleObj>
                </mc:Choice>
                <mc:Fallback>
                  <p:oleObj name="公式" r:id="rId13" imgW="130680" imgH="167400" progId="Equation.3">
                    <p:embed/>
                    <p:pic>
                      <p:nvPicPr>
                        <p:cNvPr id="0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0" y="701"/>
                          <a:ext cx="175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6" name="Line 84"/>
            <p:cNvSpPr>
              <a:spLocks noChangeShapeType="1"/>
            </p:cNvSpPr>
            <p:nvPr/>
          </p:nvSpPr>
          <p:spPr bwMode="auto">
            <a:xfrm>
              <a:off x="4224" y="679"/>
              <a:ext cx="1152" cy="0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145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" grpId="0" animBg="1"/>
      <p:bldP spid="10302" grpId="0" animBg="1"/>
      <p:bldP spid="10303" grpId="0" animBg="1"/>
      <p:bldP spid="10304" grpId="0" animBg="1"/>
      <p:bldP spid="10305" grpId="0" animBg="1"/>
      <p:bldP spid="103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4B5CEB63-C058-4333-A0E3-6904A441ACFB}" type="slidenum">
              <a:rPr lang="en-US" altLang="zh-CN"/>
              <a:pPr algn="ctr"/>
              <a:t>12</a:t>
            </a:fld>
            <a:endParaRPr lang="en-US" altLang="zh-CN"/>
          </a:p>
        </p:txBody>
      </p:sp>
      <p:grpSp>
        <p:nvGrpSpPr>
          <p:cNvPr id="6158" name="Group 64"/>
          <p:cNvGrpSpPr>
            <a:grpSpLocks/>
          </p:cNvGrpSpPr>
          <p:nvPr/>
        </p:nvGrpSpPr>
        <p:grpSpPr bwMode="auto">
          <a:xfrm>
            <a:off x="714348" y="2214554"/>
            <a:ext cx="3232150" cy="1428752"/>
            <a:chOff x="592" y="192"/>
            <a:chExt cx="2036" cy="900"/>
          </a:xfrm>
        </p:grpSpPr>
        <p:sp>
          <p:nvSpPr>
            <p:cNvPr id="6184" name="Rectangle 29"/>
            <p:cNvSpPr>
              <a:spLocks noChangeArrowheads="1"/>
            </p:cNvSpPr>
            <p:nvPr/>
          </p:nvSpPr>
          <p:spPr bwMode="auto">
            <a:xfrm>
              <a:off x="592" y="192"/>
              <a:ext cx="2036" cy="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若波源静止时媒质中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的波长为</a:t>
              </a:r>
            </a:p>
          </p:txBody>
        </p:sp>
        <p:graphicFrame>
          <p:nvGraphicFramePr>
            <p:cNvPr id="6156" name="Object 30"/>
            <p:cNvGraphicFramePr>
              <a:graphicFrameLocks noChangeAspect="1"/>
            </p:cNvGraphicFramePr>
            <p:nvPr/>
          </p:nvGraphicFramePr>
          <p:xfrm>
            <a:off x="1487" y="616"/>
            <a:ext cx="353" cy="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9" name="公式" r:id="rId3" imgW="130680" imgH="167400" progId="Equation.3">
                    <p:embed/>
                  </p:oleObj>
                </mc:Choice>
                <mc:Fallback>
                  <p:oleObj name="公式" r:id="rId3" imgW="130680" imgH="167400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" y="616"/>
                          <a:ext cx="353" cy="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46" name="Object 31"/>
          <p:cNvGraphicFramePr>
            <a:graphicFrameLocks noChangeAspect="1"/>
          </p:cNvGraphicFramePr>
          <p:nvPr/>
        </p:nvGraphicFramePr>
        <p:xfrm>
          <a:off x="3143240" y="3143248"/>
          <a:ext cx="14732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公式" r:id="rId5" imgW="465840" imgH="167400" progId="Equation.3">
                  <p:embed/>
                </p:oleObj>
              </mc:Choice>
              <mc:Fallback>
                <p:oleObj name="公式" r:id="rId5" imgW="465840" imgH="1674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3143248"/>
                        <a:ext cx="1473200" cy="588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Text Box 32"/>
          <p:cNvSpPr txBox="1">
            <a:spLocks noChangeArrowheads="1"/>
          </p:cNvSpPr>
          <p:nvPr/>
        </p:nvSpPr>
        <p:spPr bwMode="auto">
          <a:xfrm>
            <a:off x="857224" y="3857628"/>
            <a:ext cx="7072362" cy="6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波源运动，在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媒质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中的波长：</a:t>
            </a:r>
          </a:p>
        </p:txBody>
      </p:sp>
      <p:graphicFrame>
        <p:nvGraphicFramePr>
          <p:cNvPr id="6147" name="Object 35"/>
          <p:cNvGraphicFramePr>
            <a:graphicFrameLocks noChangeAspect="1"/>
          </p:cNvGraphicFramePr>
          <p:nvPr/>
        </p:nvGraphicFramePr>
        <p:xfrm>
          <a:off x="2071670" y="4572008"/>
          <a:ext cx="5227638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公式" r:id="rId7" imgW="1838160" imgH="350640" progId="Equation.3">
                  <p:embed/>
                </p:oleObj>
              </mc:Choice>
              <mc:Fallback>
                <p:oleObj name="公式" r:id="rId7" imgW="1838160" imgH="35064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4572008"/>
                        <a:ext cx="5227638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6002338" y="1412875"/>
            <a:ext cx="2514600" cy="1295400"/>
            <a:chOff x="1338" y="1888"/>
            <a:chExt cx="1584" cy="816"/>
          </a:xfrm>
        </p:grpSpPr>
        <p:sp>
          <p:nvSpPr>
            <p:cNvPr id="6180" name="Freeform 66"/>
            <p:cNvSpPr>
              <a:spLocks/>
            </p:cNvSpPr>
            <p:nvPr/>
          </p:nvSpPr>
          <p:spPr bwMode="auto">
            <a:xfrm>
              <a:off x="1338" y="1888"/>
              <a:ext cx="1584" cy="624"/>
            </a:xfrm>
            <a:custGeom>
              <a:avLst/>
              <a:gdLst>
                <a:gd name="T0" fmla="*/ 0 w 552"/>
                <a:gd name="T1" fmla="*/ 1996 h 336"/>
                <a:gd name="T2" fmla="*/ 9355 w 552"/>
                <a:gd name="T3" fmla="*/ 0 h 336"/>
                <a:gd name="T4" fmla="*/ 18718 w 552"/>
                <a:gd name="T5" fmla="*/ 1996 h 336"/>
                <a:gd name="T6" fmla="*/ 28070 w 552"/>
                <a:gd name="T7" fmla="*/ 3997 h 336"/>
                <a:gd name="T8" fmla="*/ 37425 w 552"/>
                <a:gd name="T9" fmla="*/ 199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336"/>
                <a:gd name="T17" fmla="*/ 552 w 55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336">
                  <a:moveTo>
                    <a:pt x="0" y="168"/>
                  </a:moveTo>
                  <a:cubicBezTo>
                    <a:pt x="27" y="115"/>
                    <a:pt x="92" y="0"/>
                    <a:pt x="138" y="0"/>
                  </a:cubicBezTo>
                  <a:cubicBezTo>
                    <a:pt x="184" y="0"/>
                    <a:pt x="231" y="98"/>
                    <a:pt x="276" y="168"/>
                  </a:cubicBezTo>
                  <a:cubicBezTo>
                    <a:pt x="321" y="238"/>
                    <a:pt x="368" y="336"/>
                    <a:pt x="414" y="336"/>
                  </a:cubicBezTo>
                  <a:cubicBezTo>
                    <a:pt x="460" y="336"/>
                    <a:pt x="529" y="196"/>
                    <a:pt x="552" y="168"/>
                  </a:cubicBezTo>
                </a:path>
              </a:pathLst>
            </a:custGeom>
            <a:noFill/>
            <a:ln w="412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Line 67"/>
            <p:cNvSpPr>
              <a:spLocks noChangeShapeType="1"/>
            </p:cNvSpPr>
            <p:nvPr/>
          </p:nvSpPr>
          <p:spPr bwMode="auto">
            <a:xfrm>
              <a:off x="1338" y="219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2" name="Line 68"/>
            <p:cNvSpPr>
              <a:spLocks noChangeShapeType="1"/>
            </p:cNvSpPr>
            <p:nvPr/>
          </p:nvSpPr>
          <p:spPr bwMode="auto">
            <a:xfrm>
              <a:off x="2433" y="2591"/>
              <a:ext cx="4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3" name="Line 69"/>
            <p:cNvSpPr>
              <a:spLocks noChangeShapeType="1"/>
            </p:cNvSpPr>
            <p:nvPr/>
          </p:nvSpPr>
          <p:spPr bwMode="auto">
            <a:xfrm flipH="1">
              <a:off x="1338" y="258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155" name="Object 70"/>
            <p:cNvGraphicFramePr>
              <a:graphicFrameLocks noChangeAspect="1"/>
            </p:cNvGraphicFramePr>
            <p:nvPr/>
          </p:nvGraphicFramePr>
          <p:xfrm>
            <a:off x="2058" y="2486"/>
            <a:ext cx="292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2" name="公式" r:id="rId9" imgW="97920" imgH="127440" progId="Equation.3">
                    <p:embed/>
                  </p:oleObj>
                </mc:Choice>
                <mc:Fallback>
                  <p:oleObj name="公式" r:id="rId9" imgW="97920" imgH="127440" progId="Equation.3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8" y="2486"/>
                          <a:ext cx="292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4957763" y="1371600"/>
            <a:ext cx="1066800" cy="1120775"/>
            <a:chOff x="3141" y="864"/>
            <a:chExt cx="672" cy="706"/>
          </a:xfrm>
        </p:grpSpPr>
        <p:graphicFrame>
          <p:nvGraphicFramePr>
            <p:cNvPr id="6153" name="Object 72"/>
            <p:cNvGraphicFramePr>
              <a:graphicFrameLocks noChangeAspect="1"/>
            </p:cNvGraphicFramePr>
            <p:nvPr/>
          </p:nvGraphicFramePr>
          <p:xfrm>
            <a:off x="3258" y="1248"/>
            <a:ext cx="428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3" name="公式" r:id="rId11" imgW="236880" imgH="167400" progId="Equation.3">
                    <p:embed/>
                  </p:oleObj>
                </mc:Choice>
                <mc:Fallback>
                  <p:oleObj name="公式" r:id="rId11" imgW="236880" imgH="167400" progId="Equation.3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8" y="1248"/>
                          <a:ext cx="428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7" name="Line 73"/>
            <p:cNvSpPr>
              <a:spLocks noChangeShapeType="1"/>
            </p:cNvSpPr>
            <p:nvPr/>
          </p:nvSpPr>
          <p:spPr bwMode="auto">
            <a:xfrm>
              <a:off x="3641" y="1392"/>
              <a:ext cx="1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8" name="Line 74"/>
            <p:cNvSpPr>
              <a:spLocks noChangeShapeType="1"/>
            </p:cNvSpPr>
            <p:nvPr/>
          </p:nvSpPr>
          <p:spPr bwMode="auto">
            <a:xfrm flipH="1">
              <a:off x="3141" y="1392"/>
              <a:ext cx="1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Line 75"/>
            <p:cNvSpPr>
              <a:spLocks noChangeShapeType="1"/>
            </p:cNvSpPr>
            <p:nvPr/>
          </p:nvSpPr>
          <p:spPr bwMode="auto">
            <a:xfrm>
              <a:off x="3189" y="1200"/>
              <a:ext cx="490" cy="0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154" name="Object 76"/>
            <p:cNvGraphicFramePr>
              <a:graphicFrameLocks noChangeAspect="1"/>
            </p:cNvGraphicFramePr>
            <p:nvPr/>
          </p:nvGraphicFramePr>
          <p:xfrm>
            <a:off x="3478" y="864"/>
            <a:ext cx="248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4" name="公式" r:id="rId13" imgW="130680" imgH="167400" progId="Equation.3">
                    <p:embed/>
                  </p:oleObj>
                </mc:Choice>
                <mc:Fallback>
                  <p:oleObj name="公式" r:id="rId13" imgW="130680" imgH="167400" progId="Equation.3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8" y="864"/>
                          <a:ext cx="248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4486275" y="549275"/>
            <a:ext cx="4119563" cy="2667000"/>
            <a:chOff x="2925" y="2205"/>
            <a:chExt cx="2595" cy="1680"/>
          </a:xfrm>
        </p:grpSpPr>
        <p:sp>
          <p:nvSpPr>
            <p:cNvPr id="6167" name="Line 78"/>
            <p:cNvSpPr>
              <a:spLocks noChangeShapeType="1"/>
            </p:cNvSpPr>
            <p:nvPr/>
          </p:nvSpPr>
          <p:spPr bwMode="auto">
            <a:xfrm>
              <a:off x="3233" y="3069"/>
              <a:ext cx="22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8" name="Freeform 79"/>
            <p:cNvSpPr>
              <a:spLocks/>
            </p:cNvSpPr>
            <p:nvPr/>
          </p:nvSpPr>
          <p:spPr bwMode="auto">
            <a:xfrm>
              <a:off x="3237" y="2733"/>
              <a:ext cx="2256" cy="624"/>
            </a:xfrm>
            <a:custGeom>
              <a:avLst/>
              <a:gdLst>
                <a:gd name="T0" fmla="*/ 0 w 552"/>
                <a:gd name="T1" fmla="*/ 1996 h 336"/>
                <a:gd name="T2" fmla="*/ 38499 w 552"/>
                <a:gd name="T3" fmla="*/ 0 h 336"/>
                <a:gd name="T4" fmla="*/ 77002 w 552"/>
                <a:gd name="T5" fmla="*/ 1996 h 336"/>
                <a:gd name="T6" fmla="*/ 115501 w 552"/>
                <a:gd name="T7" fmla="*/ 3997 h 336"/>
                <a:gd name="T8" fmla="*/ 154005 w 552"/>
                <a:gd name="T9" fmla="*/ 199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336"/>
                <a:gd name="T17" fmla="*/ 552 w 55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336">
                  <a:moveTo>
                    <a:pt x="0" y="168"/>
                  </a:moveTo>
                  <a:cubicBezTo>
                    <a:pt x="27" y="115"/>
                    <a:pt x="92" y="0"/>
                    <a:pt x="138" y="0"/>
                  </a:cubicBezTo>
                  <a:cubicBezTo>
                    <a:pt x="184" y="0"/>
                    <a:pt x="231" y="98"/>
                    <a:pt x="276" y="168"/>
                  </a:cubicBezTo>
                  <a:cubicBezTo>
                    <a:pt x="321" y="238"/>
                    <a:pt x="368" y="336"/>
                    <a:pt x="414" y="336"/>
                  </a:cubicBezTo>
                  <a:cubicBezTo>
                    <a:pt x="460" y="336"/>
                    <a:pt x="529" y="196"/>
                    <a:pt x="552" y="168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Line 80"/>
            <p:cNvSpPr>
              <a:spLocks noChangeShapeType="1"/>
            </p:cNvSpPr>
            <p:nvPr/>
          </p:nvSpPr>
          <p:spPr bwMode="auto">
            <a:xfrm>
              <a:off x="5480" y="3069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Line 81"/>
            <p:cNvSpPr>
              <a:spLocks noChangeShapeType="1"/>
            </p:cNvSpPr>
            <p:nvPr/>
          </p:nvSpPr>
          <p:spPr bwMode="auto">
            <a:xfrm>
              <a:off x="3246" y="3021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Line 82"/>
            <p:cNvSpPr>
              <a:spLocks noChangeShapeType="1"/>
            </p:cNvSpPr>
            <p:nvPr/>
          </p:nvSpPr>
          <p:spPr bwMode="auto">
            <a:xfrm>
              <a:off x="4568" y="3693"/>
              <a:ext cx="8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2" name="Line 83"/>
            <p:cNvSpPr>
              <a:spLocks noChangeShapeType="1"/>
            </p:cNvSpPr>
            <p:nvPr/>
          </p:nvSpPr>
          <p:spPr bwMode="auto">
            <a:xfrm flipH="1">
              <a:off x="3281" y="3693"/>
              <a:ext cx="8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150" name="Object 84"/>
            <p:cNvGraphicFramePr>
              <a:graphicFrameLocks noChangeAspect="1"/>
            </p:cNvGraphicFramePr>
            <p:nvPr/>
          </p:nvGraphicFramePr>
          <p:xfrm>
            <a:off x="4232" y="3501"/>
            <a:ext cx="254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5" name="公式" r:id="rId15" imgW="130680" imgH="167400" progId="Equation.3">
                    <p:embed/>
                  </p:oleObj>
                </mc:Choice>
                <mc:Fallback>
                  <p:oleObj name="公式" r:id="rId15" imgW="130680" imgH="167400" progId="Equation.3">
                    <p:embed/>
                    <p:pic>
                      <p:nvPicPr>
                        <p:cNvPr id="0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2" y="3501"/>
                          <a:ext cx="254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3" name="Line 85"/>
            <p:cNvSpPr>
              <a:spLocks noChangeShapeType="1"/>
            </p:cNvSpPr>
            <p:nvPr/>
          </p:nvSpPr>
          <p:spPr bwMode="auto">
            <a:xfrm>
              <a:off x="3250" y="2205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Line 86"/>
            <p:cNvSpPr>
              <a:spLocks noChangeShapeType="1"/>
            </p:cNvSpPr>
            <p:nvPr/>
          </p:nvSpPr>
          <p:spPr bwMode="auto">
            <a:xfrm>
              <a:off x="5480" y="2349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Line 87"/>
            <p:cNvSpPr>
              <a:spLocks noChangeShapeType="1"/>
            </p:cNvSpPr>
            <p:nvPr/>
          </p:nvSpPr>
          <p:spPr bwMode="auto">
            <a:xfrm>
              <a:off x="4568" y="2637"/>
              <a:ext cx="8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Line 88"/>
            <p:cNvSpPr>
              <a:spLocks noChangeShapeType="1"/>
            </p:cNvSpPr>
            <p:nvPr/>
          </p:nvSpPr>
          <p:spPr bwMode="auto">
            <a:xfrm flipH="1">
              <a:off x="3224" y="2637"/>
              <a:ext cx="8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151" name="Object 89"/>
            <p:cNvGraphicFramePr>
              <a:graphicFrameLocks noChangeAspect="1"/>
            </p:cNvGraphicFramePr>
            <p:nvPr/>
          </p:nvGraphicFramePr>
          <p:xfrm>
            <a:off x="4118" y="2445"/>
            <a:ext cx="384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6" name="公式" r:id="rId17" imgW="204120" imgH="167400" progId="Equation.3">
                    <p:embed/>
                  </p:oleObj>
                </mc:Choice>
                <mc:Fallback>
                  <p:oleObj name="公式" r:id="rId17" imgW="204120" imgH="167400" progId="Equation.3">
                    <p:embed/>
                    <p:pic>
                      <p:nvPicPr>
                        <p:cNvPr id="0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8" y="2445"/>
                          <a:ext cx="384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2" name="Object 90"/>
            <p:cNvGraphicFramePr>
              <a:graphicFrameLocks noChangeAspect="1"/>
            </p:cNvGraphicFramePr>
            <p:nvPr/>
          </p:nvGraphicFramePr>
          <p:xfrm>
            <a:off x="2925" y="2877"/>
            <a:ext cx="315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7" name="公式" r:id="rId19" imgW="106200" imgH="127440" progId="Equation.3">
                    <p:embed/>
                  </p:oleObj>
                </mc:Choice>
                <mc:Fallback>
                  <p:oleObj name="公式" r:id="rId19" imgW="106200" imgH="127440" progId="Equation.3">
                    <p:embed/>
                    <p:pic>
                      <p:nvPicPr>
                        <p:cNvPr id="0" name="Object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2877"/>
                          <a:ext cx="315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6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4B5CEB63-C058-4333-A0E3-6904A441ACFB}" type="slidenum">
              <a:rPr lang="en-US" altLang="zh-CN"/>
              <a:pPr algn="ctr"/>
              <a:t>13</a:t>
            </a:fld>
            <a:endParaRPr lang="en-US" altLang="zh-CN"/>
          </a:p>
        </p:txBody>
      </p:sp>
      <p:sp>
        <p:nvSpPr>
          <p:cNvPr id="6159" name="Text Box 32"/>
          <p:cNvSpPr txBox="1">
            <a:spLocks noChangeArrowheads="1"/>
          </p:cNvSpPr>
          <p:nvPr/>
        </p:nvSpPr>
        <p:spPr bwMode="auto">
          <a:xfrm>
            <a:off x="1357290" y="500042"/>
            <a:ext cx="2698175" cy="12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波源运动，在媒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质中的波长：</a:t>
            </a:r>
          </a:p>
        </p:txBody>
      </p:sp>
      <p:graphicFrame>
        <p:nvGraphicFramePr>
          <p:cNvPr id="6147" name="Object 35"/>
          <p:cNvGraphicFramePr>
            <a:graphicFrameLocks noChangeAspect="1"/>
          </p:cNvGraphicFramePr>
          <p:nvPr/>
        </p:nvGraphicFramePr>
        <p:xfrm>
          <a:off x="1428728" y="1857365"/>
          <a:ext cx="1878012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8" name="公式" r:id="rId3" imgW="660240" imgH="431640" progId="Equation.3">
                  <p:embed/>
                </p:oleObj>
              </mc:Choice>
              <mc:Fallback>
                <p:oleObj name="公式" r:id="rId3" imgW="660240" imgH="43164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1857365"/>
                        <a:ext cx="1878012" cy="1000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36"/>
          <p:cNvSpPr txBox="1">
            <a:spLocks noChangeArrowheads="1"/>
          </p:cNvSpPr>
          <p:nvPr/>
        </p:nvSpPr>
        <p:spPr bwMode="auto">
          <a:xfrm>
            <a:off x="714348" y="3000372"/>
            <a:ext cx="3054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此时波的频率为：</a:t>
            </a:r>
          </a:p>
        </p:txBody>
      </p:sp>
      <p:graphicFrame>
        <p:nvGraphicFramePr>
          <p:cNvPr id="6148" name="Object 37"/>
          <p:cNvGraphicFramePr>
            <a:graphicFrameLocks noChangeAspect="1"/>
          </p:cNvGraphicFramePr>
          <p:nvPr/>
        </p:nvGraphicFramePr>
        <p:xfrm>
          <a:off x="3643306" y="3286124"/>
          <a:ext cx="279558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9" name="公式" r:id="rId5" imgW="923040" imgH="350640" progId="Equation.3">
                  <p:embed/>
                </p:oleObj>
              </mc:Choice>
              <mc:Fallback>
                <p:oleObj name="公式" r:id="rId5" imgW="923040" imgH="35064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3286124"/>
                        <a:ext cx="2795588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Text Box 38"/>
          <p:cNvSpPr txBox="1">
            <a:spLocks noChangeArrowheads="1"/>
          </p:cNvSpPr>
          <p:nvPr/>
        </p:nvSpPr>
        <p:spPr bwMode="auto">
          <a:xfrm>
            <a:off x="642910" y="4214818"/>
            <a:ext cx="3416320" cy="192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由于观察者静止，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所以他接收到的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频率就是波的频率：</a:t>
            </a:r>
          </a:p>
        </p:txBody>
      </p:sp>
      <p:graphicFrame>
        <p:nvGraphicFramePr>
          <p:cNvPr id="6149" name="Object 39"/>
          <p:cNvGraphicFramePr>
            <a:graphicFrameLocks noChangeAspect="1"/>
          </p:cNvGraphicFramePr>
          <p:nvPr/>
        </p:nvGraphicFramePr>
        <p:xfrm>
          <a:off x="3929058" y="4643446"/>
          <a:ext cx="267176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0" name="公式" r:id="rId7" imgW="735120" imgH="350640" progId="Equation.3">
                  <p:embed/>
                </p:oleObj>
              </mc:Choice>
              <mc:Fallback>
                <p:oleObj name="公式" r:id="rId7" imgW="735120" imgH="3506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4643446"/>
                        <a:ext cx="2671763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Text Box 40"/>
          <p:cNvSpPr txBox="1">
            <a:spLocks noChangeArrowheads="1"/>
          </p:cNvSpPr>
          <p:nvPr/>
        </p:nvSpPr>
        <p:spPr bwMode="auto">
          <a:xfrm>
            <a:off x="7072330" y="4929198"/>
            <a:ext cx="1619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频率升高</a:t>
            </a: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6002338" y="1412875"/>
            <a:ext cx="2514600" cy="1295400"/>
            <a:chOff x="1338" y="1888"/>
            <a:chExt cx="1584" cy="816"/>
          </a:xfrm>
        </p:grpSpPr>
        <p:sp>
          <p:nvSpPr>
            <p:cNvPr id="6180" name="Freeform 66"/>
            <p:cNvSpPr>
              <a:spLocks/>
            </p:cNvSpPr>
            <p:nvPr/>
          </p:nvSpPr>
          <p:spPr bwMode="auto">
            <a:xfrm>
              <a:off x="1338" y="1888"/>
              <a:ext cx="1584" cy="624"/>
            </a:xfrm>
            <a:custGeom>
              <a:avLst/>
              <a:gdLst>
                <a:gd name="T0" fmla="*/ 0 w 552"/>
                <a:gd name="T1" fmla="*/ 1996 h 336"/>
                <a:gd name="T2" fmla="*/ 9355 w 552"/>
                <a:gd name="T3" fmla="*/ 0 h 336"/>
                <a:gd name="T4" fmla="*/ 18718 w 552"/>
                <a:gd name="T5" fmla="*/ 1996 h 336"/>
                <a:gd name="T6" fmla="*/ 28070 w 552"/>
                <a:gd name="T7" fmla="*/ 3997 h 336"/>
                <a:gd name="T8" fmla="*/ 37425 w 552"/>
                <a:gd name="T9" fmla="*/ 199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336"/>
                <a:gd name="T17" fmla="*/ 552 w 55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336">
                  <a:moveTo>
                    <a:pt x="0" y="168"/>
                  </a:moveTo>
                  <a:cubicBezTo>
                    <a:pt x="27" y="115"/>
                    <a:pt x="92" y="0"/>
                    <a:pt x="138" y="0"/>
                  </a:cubicBezTo>
                  <a:cubicBezTo>
                    <a:pt x="184" y="0"/>
                    <a:pt x="231" y="98"/>
                    <a:pt x="276" y="168"/>
                  </a:cubicBezTo>
                  <a:cubicBezTo>
                    <a:pt x="321" y="238"/>
                    <a:pt x="368" y="336"/>
                    <a:pt x="414" y="336"/>
                  </a:cubicBezTo>
                  <a:cubicBezTo>
                    <a:pt x="460" y="336"/>
                    <a:pt x="529" y="196"/>
                    <a:pt x="552" y="168"/>
                  </a:cubicBezTo>
                </a:path>
              </a:pathLst>
            </a:custGeom>
            <a:noFill/>
            <a:ln w="412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Line 67"/>
            <p:cNvSpPr>
              <a:spLocks noChangeShapeType="1"/>
            </p:cNvSpPr>
            <p:nvPr/>
          </p:nvSpPr>
          <p:spPr bwMode="auto">
            <a:xfrm>
              <a:off x="1338" y="219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2" name="Line 68"/>
            <p:cNvSpPr>
              <a:spLocks noChangeShapeType="1"/>
            </p:cNvSpPr>
            <p:nvPr/>
          </p:nvSpPr>
          <p:spPr bwMode="auto">
            <a:xfrm>
              <a:off x="2433" y="2591"/>
              <a:ext cx="4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3" name="Line 69"/>
            <p:cNvSpPr>
              <a:spLocks noChangeShapeType="1"/>
            </p:cNvSpPr>
            <p:nvPr/>
          </p:nvSpPr>
          <p:spPr bwMode="auto">
            <a:xfrm flipH="1">
              <a:off x="1338" y="258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155" name="Object 70"/>
            <p:cNvGraphicFramePr>
              <a:graphicFrameLocks noChangeAspect="1"/>
            </p:cNvGraphicFramePr>
            <p:nvPr/>
          </p:nvGraphicFramePr>
          <p:xfrm>
            <a:off x="2058" y="2486"/>
            <a:ext cx="292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1" name="公式" r:id="rId9" imgW="97920" imgH="127440" progId="Equation.3">
                    <p:embed/>
                  </p:oleObj>
                </mc:Choice>
                <mc:Fallback>
                  <p:oleObj name="公式" r:id="rId9" imgW="97920" imgH="127440" progId="Equation.3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8" y="2486"/>
                          <a:ext cx="292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4957763" y="1371600"/>
            <a:ext cx="1066800" cy="1120775"/>
            <a:chOff x="3141" y="864"/>
            <a:chExt cx="672" cy="706"/>
          </a:xfrm>
        </p:grpSpPr>
        <p:graphicFrame>
          <p:nvGraphicFramePr>
            <p:cNvPr id="6153" name="Object 72"/>
            <p:cNvGraphicFramePr>
              <a:graphicFrameLocks noChangeAspect="1"/>
            </p:cNvGraphicFramePr>
            <p:nvPr/>
          </p:nvGraphicFramePr>
          <p:xfrm>
            <a:off x="3258" y="1248"/>
            <a:ext cx="428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2" name="公式" r:id="rId11" imgW="236880" imgH="167400" progId="Equation.3">
                    <p:embed/>
                  </p:oleObj>
                </mc:Choice>
                <mc:Fallback>
                  <p:oleObj name="公式" r:id="rId11" imgW="236880" imgH="167400" progId="Equation.3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8" y="1248"/>
                          <a:ext cx="428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7" name="Line 73"/>
            <p:cNvSpPr>
              <a:spLocks noChangeShapeType="1"/>
            </p:cNvSpPr>
            <p:nvPr/>
          </p:nvSpPr>
          <p:spPr bwMode="auto">
            <a:xfrm>
              <a:off x="3641" y="1392"/>
              <a:ext cx="1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8" name="Line 74"/>
            <p:cNvSpPr>
              <a:spLocks noChangeShapeType="1"/>
            </p:cNvSpPr>
            <p:nvPr/>
          </p:nvSpPr>
          <p:spPr bwMode="auto">
            <a:xfrm flipH="1">
              <a:off x="3141" y="1392"/>
              <a:ext cx="1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Line 75"/>
            <p:cNvSpPr>
              <a:spLocks noChangeShapeType="1"/>
            </p:cNvSpPr>
            <p:nvPr/>
          </p:nvSpPr>
          <p:spPr bwMode="auto">
            <a:xfrm>
              <a:off x="3189" y="1200"/>
              <a:ext cx="490" cy="0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154" name="Object 76"/>
            <p:cNvGraphicFramePr>
              <a:graphicFrameLocks noChangeAspect="1"/>
            </p:cNvGraphicFramePr>
            <p:nvPr/>
          </p:nvGraphicFramePr>
          <p:xfrm>
            <a:off x="3478" y="864"/>
            <a:ext cx="248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3" name="公式" r:id="rId13" imgW="130680" imgH="167400" progId="Equation.3">
                    <p:embed/>
                  </p:oleObj>
                </mc:Choice>
                <mc:Fallback>
                  <p:oleObj name="公式" r:id="rId13" imgW="130680" imgH="167400" progId="Equation.3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8" y="864"/>
                          <a:ext cx="248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4486275" y="549275"/>
            <a:ext cx="4119563" cy="2667000"/>
            <a:chOff x="2925" y="2205"/>
            <a:chExt cx="2595" cy="1680"/>
          </a:xfrm>
        </p:grpSpPr>
        <p:sp>
          <p:nvSpPr>
            <p:cNvPr id="6167" name="Line 78"/>
            <p:cNvSpPr>
              <a:spLocks noChangeShapeType="1"/>
            </p:cNvSpPr>
            <p:nvPr/>
          </p:nvSpPr>
          <p:spPr bwMode="auto">
            <a:xfrm>
              <a:off x="3233" y="3069"/>
              <a:ext cx="22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8" name="Freeform 79"/>
            <p:cNvSpPr>
              <a:spLocks/>
            </p:cNvSpPr>
            <p:nvPr/>
          </p:nvSpPr>
          <p:spPr bwMode="auto">
            <a:xfrm>
              <a:off x="3237" y="2733"/>
              <a:ext cx="2256" cy="624"/>
            </a:xfrm>
            <a:custGeom>
              <a:avLst/>
              <a:gdLst>
                <a:gd name="T0" fmla="*/ 0 w 552"/>
                <a:gd name="T1" fmla="*/ 1996 h 336"/>
                <a:gd name="T2" fmla="*/ 38499 w 552"/>
                <a:gd name="T3" fmla="*/ 0 h 336"/>
                <a:gd name="T4" fmla="*/ 77002 w 552"/>
                <a:gd name="T5" fmla="*/ 1996 h 336"/>
                <a:gd name="T6" fmla="*/ 115501 w 552"/>
                <a:gd name="T7" fmla="*/ 3997 h 336"/>
                <a:gd name="T8" fmla="*/ 154005 w 552"/>
                <a:gd name="T9" fmla="*/ 199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336"/>
                <a:gd name="T17" fmla="*/ 552 w 55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336">
                  <a:moveTo>
                    <a:pt x="0" y="168"/>
                  </a:moveTo>
                  <a:cubicBezTo>
                    <a:pt x="27" y="115"/>
                    <a:pt x="92" y="0"/>
                    <a:pt x="138" y="0"/>
                  </a:cubicBezTo>
                  <a:cubicBezTo>
                    <a:pt x="184" y="0"/>
                    <a:pt x="231" y="98"/>
                    <a:pt x="276" y="168"/>
                  </a:cubicBezTo>
                  <a:cubicBezTo>
                    <a:pt x="321" y="238"/>
                    <a:pt x="368" y="336"/>
                    <a:pt x="414" y="336"/>
                  </a:cubicBezTo>
                  <a:cubicBezTo>
                    <a:pt x="460" y="336"/>
                    <a:pt x="529" y="196"/>
                    <a:pt x="552" y="168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Line 80"/>
            <p:cNvSpPr>
              <a:spLocks noChangeShapeType="1"/>
            </p:cNvSpPr>
            <p:nvPr/>
          </p:nvSpPr>
          <p:spPr bwMode="auto">
            <a:xfrm>
              <a:off x="5480" y="3069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Line 81"/>
            <p:cNvSpPr>
              <a:spLocks noChangeShapeType="1"/>
            </p:cNvSpPr>
            <p:nvPr/>
          </p:nvSpPr>
          <p:spPr bwMode="auto">
            <a:xfrm>
              <a:off x="3246" y="3021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Line 82"/>
            <p:cNvSpPr>
              <a:spLocks noChangeShapeType="1"/>
            </p:cNvSpPr>
            <p:nvPr/>
          </p:nvSpPr>
          <p:spPr bwMode="auto">
            <a:xfrm>
              <a:off x="4568" y="3693"/>
              <a:ext cx="8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2" name="Line 83"/>
            <p:cNvSpPr>
              <a:spLocks noChangeShapeType="1"/>
            </p:cNvSpPr>
            <p:nvPr/>
          </p:nvSpPr>
          <p:spPr bwMode="auto">
            <a:xfrm flipH="1">
              <a:off x="3281" y="3693"/>
              <a:ext cx="8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150" name="Object 84"/>
            <p:cNvGraphicFramePr>
              <a:graphicFrameLocks noChangeAspect="1"/>
            </p:cNvGraphicFramePr>
            <p:nvPr/>
          </p:nvGraphicFramePr>
          <p:xfrm>
            <a:off x="4232" y="3501"/>
            <a:ext cx="254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4" name="公式" r:id="rId15" imgW="130680" imgH="167400" progId="Equation.3">
                    <p:embed/>
                  </p:oleObj>
                </mc:Choice>
                <mc:Fallback>
                  <p:oleObj name="公式" r:id="rId15" imgW="130680" imgH="167400" progId="Equation.3">
                    <p:embed/>
                    <p:pic>
                      <p:nvPicPr>
                        <p:cNvPr id="0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2" y="3501"/>
                          <a:ext cx="254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3" name="Line 85"/>
            <p:cNvSpPr>
              <a:spLocks noChangeShapeType="1"/>
            </p:cNvSpPr>
            <p:nvPr/>
          </p:nvSpPr>
          <p:spPr bwMode="auto">
            <a:xfrm>
              <a:off x="3250" y="2205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Line 86"/>
            <p:cNvSpPr>
              <a:spLocks noChangeShapeType="1"/>
            </p:cNvSpPr>
            <p:nvPr/>
          </p:nvSpPr>
          <p:spPr bwMode="auto">
            <a:xfrm>
              <a:off x="5480" y="2349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Line 87"/>
            <p:cNvSpPr>
              <a:spLocks noChangeShapeType="1"/>
            </p:cNvSpPr>
            <p:nvPr/>
          </p:nvSpPr>
          <p:spPr bwMode="auto">
            <a:xfrm>
              <a:off x="4568" y="2637"/>
              <a:ext cx="8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Line 88"/>
            <p:cNvSpPr>
              <a:spLocks noChangeShapeType="1"/>
            </p:cNvSpPr>
            <p:nvPr/>
          </p:nvSpPr>
          <p:spPr bwMode="auto">
            <a:xfrm flipH="1">
              <a:off x="3224" y="2637"/>
              <a:ext cx="8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151" name="Object 89"/>
            <p:cNvGraphicFramePr>
              <a:graphicFrameLocks noChangeAspect="1"/>
            </p:cNvGraphicFramePr>
            <p:nvPr/>
          </p:nvGraphicFramePr>
          <p:xfrm>
            <a:off x="4118" y="2445"/>
            <a:ext cx="384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5" name="公式" r:id="rId17" imgW="204120" imgH="167400" progId="Equation.3">
                    <p:embed/>
                  </p:oleObj>
                </mc:Choice>
                <mc:Fallback>
                  <p:oleObj name="公式" r:id="rId17" imgW="204120" imgH="167400" progId="Equation.3">
                    <p:embed/>
                    <p:pic>
                      <p:nvPicPr>
                        <p:cNvPr id="0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8" y="2445"/>
                          <a:ext cx="384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2" name="Object 90"/>
            <p:cNvGraphicFramePr>
              <a:graphicFrameLocks noChangeAspect="1"/>
            </p:cNvGraphicFramePr>
            <p:nvPr/>
          </p:nvGraphicFramePr>
          <p:xfrm>
            <a:off x="2925" y="2877"/>
            <a:ext cx="315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6" name="公式" r:id="rId19" imgW="106200" imgH="127440" progId="Equation.3">
                    <p:embed/>
                  </p:oleObj>
                </mc:Choice>
                <mc:Fallback>
                  <p:oleObj name="公式" r:id="rId19" imgW="106200" imgH="127440" progId="Equation.3">
                    <p:embed/>
                    <p:pic>
                      <p:nvPicPr>
                        <p:cNvPr id="0" name="Object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2877"/>
                          <a:ext cx="315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6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8537BBEC-F943-4A2E-A92A-E1F7487F625E}" type="slidenum">
              <a:rPr lang="en-US" altLang="zh-CN"/>
              <a:pPr algn="ctr"/>
              <a:t>14</a:t>
            </a:fld>
            <a:endParaRPr lang="en-US" altLang="zh-CN"/>
          </a:p>
        </p:txBody>
      </p:sp>
      <p:grpSp>
        <p:nvGrpSpPr>
          <p:cNvPr id="7175" name="Group 18"/>
          <p:cNvGrpSpPr>
            <a:grpSpLocks/>
          </p:cNvGrpSpPr>
          <p:nvPr/>
        </p:nvGrpSpPr>
        <p:grpSpPr bwMode="auto">
          <a:xfrm>
            <a:off x="1362075" y="1944677"/>
            <a:ext cx="6108701" cy="1384301"/>
            <a:chOff x="858" y="250"/>
            <a:chExt cx="3848" cy="872"/>
          </a:xfrm>
        </p:grpSpPr>
        <p:sp>
          <p:nvSpPr>
            <p:cNvPr id="7181" name="Text Box 3"/>
            <p:cNvSpPr txBox="1">
              <a:spLocks noChangeArrowheads="1"/>
            </p:cNvSpPr>
            <p:nvPr/>
          </p:nvSpPr>
          <p:spPr bwMode="auto">
            <a:xfrm>
              <a:off x="858" y="250"/>
              <a:ext cx="3848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当波源以速度    </a:t>
              </a:r>
              <a:r>
                <a:rPr kumimoji="1" lang="zh-CN" altLang="en-US" sz="2800" dirty="0" smtClean="0">
                  <a:latin typeface="方正姚体" pitchFamily="2" charset="-122"/>
                  <a:ea typeface="方正姚体" pitchFamily="2" charset="-122"/>
                </a:rPr>
                <a:t>  远离</a:t>
              </a: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观察者运动时，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可得观察者接收到的频率：</a:t>
              </a:r>
            </a:p>
          </p:txBody>
        </p:sp>
        <p:graphicFrame>
          <p:nvGraphicFramePr>
            <p:cNvPr id="7173" name="Object 4"/>
            <p:cNvGraphicFramePr>
              <a:graphicFrameLocks noChangeAspect="1"/>
            </p:cNvGraphicFramePr>
            <p:nvPr/>
          </p:nvGraphicFramePr>
          <p:xfrm>
            <a:off x="2306" y="306"/>
            <a:ext cx="259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0" name="公式" r:id="rId3" imgW="130680" imgH="167400" progId="Equation.3">
                    <p:embed/>
                  </p:oleObj>
                </mc:Choice>
                <mc:Fallback>
                  <p:oleObj name="公式" r:id="rId3" imgW="130680" imgH="167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6" y="306"/>
                          <a:ext cx="259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785918" y="3530609"/>
          <a:ext cx="2589213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公式" r:id="rId5" imgW="735120" imgH="334800" progId="Equation.3">
                  <p:embed/>
                </p:oleObj>
              </mc:Choice>
              <mc:Fallback>
                <p:oleObj name="公式" r:id="rId5" imgW="735120" imgH="334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3530609"/>
                        <a:ext cx="2589213" cy="1255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5343525" y="3768733"/>
            <a:ext cx="1676400" cy="6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频率降低</a:t>
            </a:r>
          </a:p>
        </p:txBody>
      </p:sp>
      <p:sp>
        <p:nvSpPr>
          <p:cNvPr id="7180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8537BBEC-F943-4A2E-A92A-E1F7487F625E}" type="slidenum">
              <a:rPr lang="en-US" altLang="zh-CN"/>
              <a:pPr algn="ctr"/>
              <a:t>15</a:t>
            </a:fld>
            <a:endParaRPr lang="en-US" altLang="zh-CN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214414" y="928670"/>
            <a:ext cx="6768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  <a:sym typeface="Symbol" pitchFamily="18" charset="2"/>
              </a:rPr>
              <a:t>四、 </a:t>
            </a:r>
            <a:r>
              <a:rPr kumimoji="1" lang="zh-CN" altLang="en-US" sz="28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相对于媒质，波源和观察者同时运动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1214414" y="1857364"/>
            <a:ext cx="5929828" cy="12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综上所述，可得当波源和观察者相向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运动时，观察者接收到的频率为：</a:t>
            </a:r>
          </a:p>
        </p:txBody>
      </p:sp>
      <p:graphicFrame>
        <p:nvGraphicFramePr>
          <p:cNvPr id="7171" name="Object 12"/>
          <p:cNvGraphicFramePr>
            <a:graphicFrameLocks noChangeAspect="1"/>
          </p:cNvGraphicFramePr>
          <p:nvPr/>
        </p:nvGraphicFramePr>
        <p:xfrm>
          <a:off x="5889650" y="3044830"/>
          <a:ext cx="2182812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公式" r:id="rId3" imgW="759960" imgH="334800" progId="Equation.3">
                  <p:embed/>
                </p:oleObj>
              </mc:Choice>
              <mc:Fallback>
                <p:oleObj name="公式" r:id="rId3" imgW="759960" imgH="334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50" y="3044830"/>
                        <a:ext cx="2182812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1219588" y="3857628"/>
            <a:ext cx="4852610" cy="12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当波源和观察者彼此离开时，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观察者接收到的频率为：</a:t>
            </a:r>
          </a:p>
        </p:txBody>
      </p:sp>
      <p:graphicFrame>
        <p:nvGraphicFramePr>
          <p:cNvPr id="7172" name="Object 14"/>
          <p:cNvGraphicFramePr>
            <a:graphicFrameLocks noChangeAspect="1"/>
          </p:cNvGraphicFramePr>
          <p:nvPr/>
        </p:nvGraphicFramePr>
        <p:xfrm>
          <a:off x="5857884" y="4643446"/>
          <a:ext cx="2263758" cy="106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0" name="公式" r:id="rId5" imgW="759960" imgH="334800" progId="Equation.3">
                  <p:embed/>
                </p:oleObj>
              </mc:Choice>
              <mc:Fallback>
                <p:oleObj name="公式" r:id="rId5" imgW="759960" imgH="334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4643446"/>
                        <a:ext cx="2263758" cy="1063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0638" y="63944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62B22F7-F44F-4140-AB72-7A5ED940E746}" type="slidenum">
              <a:rPr lang="en-US" altLang="zh-CN"/>
              <a:pPr algn="ctr"/>
              <a:t>16</a:t>
            </a:fld>
            <a:endParaRPr lang="en-US" altLang="zh-CN"/>
          </a:p>
        </p:txBody>
      </p:sp>
      <p:sp>
        <p:nvSpPr>
          <p:cNvPr id="8199" name="Text Box 17"/>
          <p:cNvSpPr txBox="1">
            <a:spLocks noChangeArrowheads="1"/>
          </p:cNvSpPr>
          <p:nvPr/>
        </p:nvSpPr>
        <p:spPr bwMode="auto">
          <a:xfrm>
            <a:off x="1000100" y="2285992"/>
            <a:ext cx="7361237" cy="32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利用声波的多普勒效应可以测定流体的流速、振动体的振动和潜艇的速度，还可以用来报警和监测车速；在医学上，利用超声波的多勒效应对心脏跳动情况进行诊断，如做超声心动、多普勒血流仪等。</a:t>
            </a:r>
          </a:p>
        </p:txBody>
      </p:sp>
      <p:sp>
        <p:nvSpPr>
          <p:cNvPr id="8200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en-US" altLang="zh-CN" smtClean="0"/>
          </a:p>
        </p:txBody>
      </p:sp>
      <p:pic>
        <p:nvPicPr>
          <p:cNvPr id="2" name="Picture 4" descr="http://cnpic.crntt.com/upload/200604/2/100119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1738789" cy="1440985"/>
          </a:xfrm>
          <a:prstGeom prst="rect">
            <a:avLst/>
          </a:prstGeom>
          <a:noFill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2890" y="285728"/>
            <a:ext cx="1637383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http://amuseum.cdstm.cn/AMuseum/atmosphere/main/img5/k5112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85728"/>
            <a:ext cx="2036781" cy="148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46275" y="2285992"/>
            <a:ext cx="6300788" cy="3970338"/>
            <a:chOff x="1226" y="2504"/>
            <a:chExt cx="3969" cy="2501"/>
          </a:xfrm>
        </p:grpSpPr>
        <p:sp>
          <p:nvSpPr>
            <p:cNvPr id="8201" name="Text Box 3"/>
            <p:cNvSpPr txBox="1">
              <a:spLocks noChangeArrowheads="1"/>
            </p:cNvSpPr>
            <p:nvPr/>
          </p:nvSpPr>
          <p:spPr bwMode="auto">
            <a:xfrm>
              <a:off x="1226" y="2504"/>
              <a:ext cx="3969" cy="2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对于弹性波，不存在</a:t>
              </a:r>
              <a:r>
                <a:rPr kumimoji="1" lang="zh-CN" altLang="en-US" sz="2800" dirty="0">
                  <a:solidFill>
                    <a:srgbClr val="0000CC"/>
                  </a:solidFill>
                  <a:latin typeface="方正姚体" pitchFamily="2" charset="-122"/>
                  <a:ea typeface="方正姚体" pitchFamily="2" charset="-122"/>
                </a:rPr>
                <a:t>横向多普勒效应</a:t>
              </a: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。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因此，如果波源和观察者的运动不是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沿它们连线方向（纵向），则以上公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式中            应理解为波源和观察者在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它们连线方向上的速度分量（即纵向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分量）。</a:t>
              </a:r>
            </a:p>
          </p:txBody>
        </p:sp>
        <p:graphicFrame>
          <p:nvGraphicFramePr>
            <p:cNvPr id="8194" name="Object 4"/>
            <p:cNvGraphicFramePr>
              <a:graphicFrameLocks noChangeAspect="1"/>
            </p:cNvGraphicFramePr>
            <p:nvPr/>
          </p:nvGraphicFramePr>
          <p:xfrm>
            <a:off x="1766" y="3834"/>
            <a:ext cx="57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23" name="公式" r:id="rId3" imgW="310320" imgH="167400" progId="Equation.3">
                    <p:embed/>
                  </p:oleObj>
                </mc:Choice>
                <mc:Fallback>
                  <p:oleObj name="公式" r:id="rId3" imgW="310320" imgH="167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6" y="3834"/>
                          <a:ext cx="574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98" name="AutoShape 10"/>
          <p:cNvSpPr>
            <a:spLocks noChangeArrowheads="1"/>
          </p:cNvSpPr>
          <p:nvPr/>
        </p:nvSpPr>
        <p:spPr bwMode="auto">
          <a:xfrm>
            <a:off x="304800" y="2285992"/>
            <a:ext cx="990600" cy="838200"/>
          </a:xfrm>
          <a:prstGeom prst="cloudCallout">
            <a:avLst>
              <a:gd name="adj1" fmla="val 110898"/>
              <a:gd name="adj2" fmla="val 101134"/>
            </a:avLst>
          </a:prstGeom>
          <a:noFill/>
          <a:ln w="50800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</a:pPr>
            <a:r>
              <a:rPr kumimoji="1" lang="zh-CN" altLang="en-US" sz="3200">
                <a:latin typeface="方正姚体" pitchFamily="2" charset="-122"/>
                <a:ea typeface="方正姚体" pitchFamily="2" charset="-122"/>
              </a:rPr>
              <a:t>说明</a:t>
            </a:r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0638" y="63944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62B22F7-F44F-4140-AB72-7A5ED940E746}" type="slidenum">
              <a:rPr lang="en-US" altLang="zh-CN"/>
              <a:pPr algn="ctr"/>
              <a:t>17</a:t>
            </a:fld>
            <a:endParaRPr lang="en-US" altLang="zh-CN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28728" y="500042"/>
            <a:ext cx="628890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假定波源和观察者在同一直线上运动，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称为</a:t>
            </a:r>
            <a:r>
              <a:rPr kumimoji="1" lang="zh-CN" altLang="en-US" sz="2800" b="1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纵向多普勒效应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。</a:t>
            </a:r>
          </a:p>
        </p:txBody>
      </p:sp>
      <p:sp>
        <p:nvSpPr>
          <p:cNvPr id="8200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621B634-0E92-4370-9491-63333F566571}" type="slidenum">
              <a:rPr lang="en-US" altLang="zh-CN"/>
              <a:pPr algn="ctr"/>
              <a:t>18</a:t>
            </a:fld>
            <a:endParaRPr lang="en-US" altLang="zh-CN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857224" y="1857364"/>
            <a:ext cx="7643866" cy="22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400" dirty="0">
                <a:latin typeface="方正姚体" pitchFamily="2" charset="-122"/>
                <a:ea typeface="方正姚体" pitchFamily="2" charset="-122"/>
              </a:rPr>
              <a:t>电磁波如光，也有多普勒效应，光与接收器</a:t>
            </a:r>
            <a:r>
              <a:rPr kumimoji="1" lang="zh-CN" altLang="en-US" sz="2400" dirty="0" smtClean="0">
                <a:latin typeface="方正姚体" pitchFamily="2" charset="-122"/>
                <a:ea typeface="方正姚体" pitchFamily="2" charset="-122"/>
              </a:rPr>
              <a:t>的相对速度</a:t>
            </a:r>
            <a:r>
              <a:rPr kumimoji="1" lang="zh-CN" altLang="en-US" sz="2400" dirty="0">
                <a:latin typeface="方正姚体" pitchFamily="2" charset="-122"/>
                <a:ea typeface="方正姚体" pitchFamily="2" charset="-122"/>
              </a:rPr>
              <a:t>决定接收器接收的频率。可以用</a:t>
            </a:r>
            <a:r>
              <a:rPr kumimoji="1" lang="zh-CN" altLang="en-US" sz="2400" dirty="0" smtClean="0">
                <a:latin typeface="方正姚体" pitchFamily="2" charset="-122"/>
                <a:ea typeface="方正姚体" pitchFamily="2" charset="-122"/>
              </a:rPr>
              <a:t>相对论</a:t>
            </a:r>
            <a:r>
              <a:rPr kumimoji="1" lang="en-US" altLang="zh-CN" sz="2400" dirty="0" smtClean="0">
                <a:latin typeface="方正姚体" pitchFamily="2" charset="-122"/>
                <a:ea typeface="方正姚体" pitchFamily="2" charset="-122"/>
              </a:rPr>
              <a:t>(</a:t>
            </a:r>
            <a:r>
              <a:rPr kumimoji="1" lang="zh-CN" altLang="en-US" sz="2400" dirty="0">
                <a:latin typeface="方正姚体" pitchFamily="2" charset="-122"/>
                <a:ea typeface="方正姚体" pitchFamily="2" charset="-122"/>
              </a:rPr>
              <a:t>相对性原理和光速不变原理</a:t>
            </a:r>
            <a:r>
              <a:rPr kumimoji="1" lang="en-US" altLang="zh-CN" sz="2400" dirty="0">
                <a:latin typeface="方正姚体" pitchFamily="2" charset="-122"/>
                <a:ea typeface="方正姚体" pitchFamily="2" charset="-122"/>
              </a:rPr>
              <a:t>)</a:t>
            </a:r>
            <a:r>
              <a:rPr kumimoji="1" lang="zh-CN" altLang="en-US" sz="2400" dirty="0">
                <a:latin typeface="方正姚体" pitchFamily="2" charset="-122"/>
                <a:ea typeface="方正姚体" pitchFamily="2" charset="-122"/>
              </a:rPr>
              <a:t>证明：当光源和</a:t>
            </a:r>
            <a:r>
              <a:rPr kumimoji="1" lang="zh-CN" altLang="en-US" sz="2400" dirty="0" smtClean="0">
                <a:latin typeface="方正姚体" pitchFamily="2" charset="-122"/>
                <a:ea typeface="方正姚体" pitchFamily="2" charset="-122"/>
              </a:rPr>
              <a:t>接收器</a:t>
            </a:r>
            <a:r>
              <a:rPr kumimoji="1" lang="zh-CN" altLang="en-US" sz="2400" dirty="0">
                <a:latin typeface="方正姚体" pitchFamily="2" charset="-122"/>
                <a:ea typeface="方正姚体" pitchFamily="2" charset="-122"/>
              </a:rPr>
              <a:t>在同一直线上运动时</a:t>
            </a:r>
            <a:r>
              <a:rPr kumimoji="1" lang="en-US" altLang="zh-CN" sz="2400" dirty="0">
                <a:latin typeface="方正姚体" pitchFamily="2" charset="-122"/>
                <a:ea typeface="方正姚体" pitchFamily="2" charset="-122"/>
              </a:rPr>
              <a:t>,</a:t>
            </a:r>
            <a:r>
              <a:rPr kumimoji="1" lang="zh-CN" altLang="en-US" sz="2400" dirty="0">
                <a:latin typeface="方正姚体" pitchFamily="2" charset="-122"/>
                <a:ea typeface="方正姚体" pitchFamily="2" charset="-122"/>
              </a:rPr>
              <a:t>其速度为</a:t>
            </a:r>
            <a:r>
              <a:rPr kumimoji="1" lang="en-US" altLang="zh-CN" sz="2400" i="1" dirty="0">
                <a:latin typeface="方正姚体" pitchFamily="2" charset="-122"/>
                <a:ea typeface="方正姚体" pitchFamily="2" charset="-122"/>
              </a:rPr>
              <a:t>V</a:t>
            </a:r>
            <a:r>
              <a:rPr kumimoji="1" lang="en-US" altLang="zh-CN" sz="2400" dirty="0">
                <a:latin typeface="方正姚体" pitchFamily="2" charset="-122"/>
                <a:ea typeface="方正姚体" pitchFamily="2" charset="-122"/>
              </a:rPr>
              <a:t>  </a:t>
            </a:r>
            <a:r>
              <a:rPr kumimoji="1" lang="zh-CN" altLang="en-US" sz="2400" dirty="0">
                <a:latin typeface="方正姚体" pitchFamily="2" charset="-122"/>
                <a:ea typeface="方正姚体" pitchFamily="2" charset="-122"/>
              </a:rPr>
              <a:t>观察者</a:t>
            </a:r>
            <a:r>
              <a:rPr kumimoji="1" lang="zh-CN" altLang="en-US" sz="2400" dirty="0" smtClean="0">
                <a:latin typeface="方正姚体" pitchFamily="2" charset="-122"/>
                <a:ea typeface="方正姚体" pitchFamily="2" charset="-122"/>
              </a:rPr>
              <a:t>所接收</a:t>
            </a:r>
            <a:r>
              <a:rPr kumimoji="1" lang="zh-CN" altLang="en-US" sz="2400" dirty="0">
                <a:latin typeface="方正姚体" pitchFamily="2" charset="-122"/>
                <a:ea typeface="方正姚体" pitchFamily="2" charset="-122"/>
              </a:rPr>
              <a:t>到的频率为：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214414" y="785794"/>
            <a:ext cx="65245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3200" b="1" dirty="0" smtClean="0">
                <a:latin typeface="方正姚体" pitchFamily="2" charset="-122"/>
                <a:ea typeface="方正姚体" pitchFamily="2" charset="-122"/>
                <a:cs typeface="Times New Roman" pitchFamily="18" charset="0"/>
                <a:sym typeface="Symbol" pitchFamily="18" charset="2"/>
              </a:rPr>
              <a:t>*7.2 </a:t>
            </a:r>
            <a:r>
              <a:rPr kumimoji="1" lang="zh-CN" altLang="en-US" sz="3200" b="1" dirty="0"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电磁波的多普勒效应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（不要求）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4476784" y="4840304"/>
            <a:ext cx="38099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400" dirty="0">
                <a:latin typeface="方正姚体" pitchFamily="2" charset="-122"/>
                <a:ea typeface="方正姚体" pitchFamily="2" charset="-122"/>
              </a:rPr>
              <a:t>上下符号分别对应光源与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400" dirty="0">
                <a:latin typeface="方正姚体" pitchFamily="2" charset="-122"/>
                <a:ea typeface="方正姚体" pitchFamily="2" charset="-122"/>
              </a:rPr>
              <a:t>接收器相向和背离的情况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4933984" y="4230704"/>
            <a:ext cx="24753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400" i="1">
                <a:latin typeface="方正姚体" pitchFamily="2" charset="-122"/>
                <a:ea typeface="方正姚体" pitchFamily="2" charset="-122"/>
              </a:rPr>
              <a:t>c</a:t>
            </a:r>
            <a:r>
              <a:rPr kumimoji="1" lang="zh-CN" altLang="en-US" sz="2400">
                <a:latin typeface="方正姚体" pitchFamily="2" charset="-122"/>
                <a:ea typeface="方正姚体" pitchFamily="2" charset="-122"/>
              </a:rPr>
              <a:t>为真空中的光速</a:t>
            </a:r>
          </a:p>
        </p:txBody>
      </p:sp>
      <p:graphicFrame>
        <p:nvGraphicFramePr>
          <p:cNvPr id="9218" name="Object 9"/>
          <p:cNvGraphicFramePr>
            <a:graphicFrameLocks noChangeAspect="1"/>
          </p:cNvGraphicFramePr>
          <p:nvPr/>
        </p:nvGraphicFramePr>
        <p:xfrm>
          <a:off x="1438309" y="4418029"/>
          <a:ext cx="273367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公式" r:id="rId3" imgW="866160" imgH="366480" progId="Equation.3">
                  <p:embed/>
                </p:oleObj>
              </mc:Choice>
              <mc:Fallback>
                <p:oleObj name="公式" r:id="rId3" imgW="866160" imgH="366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309" y="4418029"/>
                        <a:ext cx="2733675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电磁波的多普勒效应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621B634-0E92-4370-9491-63333F566571}" type="slidenum">
              <a:rPr lang="en-US" altLang="zh-CN"/>
              <a:pPr algn="ctr"/>
              <a:t>19</a:t>
            </a:fld>
            <a:endParaRPr lang="en-US" altLang="zh-CN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285852" y="1071546"/>
            <a:ext cx="65245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3200" b="1" dirty="0" smtClean="0">
                <a:latin typeface="方正姚体" pitchFamily="2" charset="-122"/>
                <a:ea typeface="方正姚体" pitchFamily="2" charset="-122"/>
                <a:cs typeface="Times New Roman" pitchFamily="18" charset="0"/>
                <a:sym typeface="Symbol" pitchFamily="18" charset="2"/>
              </a:rPr>
              <a:t>*7.2 </a:t>
            </a:r>
            <a:r>
              <a:rPr kumimoji="1" lang="zh-CN" altLang="en-US" sz="3200" b="1" dirty="0"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电磁波的多普勒效应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（不要求）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857224" y="2214554"/>
            <a:ext cx="7358114" cy="32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当光源远离接收器时，接收到的频率变小，因而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波长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变长，这种现象叫做“红移”。如来自星球与地面同一元素的光谱比较，发现几乎都发生红移。这就是 “大爆炸”宇宙学理论的重要依据。</a:t>
            </a:r>
          </a:p>
        </p:txBody>
      </p:sp>
      <p:sp>
        <p:nvSpPr>
          <p:cNvPr id="9225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电磁波的多普勒效应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>
                <a:latin typeface="方正姚体" pitchFamily="2" charset="-122"/>
                <a:ea typeface="方正姚体" pitchFamily="2" charset="-122"/>
              </a:rPr>
              <a:t>7.1   </a:t>
            </a:r>
            <a:r>
              <a:rPr kumimoji="1" lang="zh-CN" altLang="en-US" b="1" dirty="0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zh-CN" altLang="en-US" dirty="0"/>
          </a:p>
        </p:txBody>
      </p:sp>
      <p:sp>
        <p:nvSpPr>
          <p:cNvPr id="17" name="内容占位符 16"/>
          <p:cNvSpPr>
            <a:spLocks noGrp="1"/>
          </p:cNvSpPr>
          <p:nvPr>
            <p:ph idx="1"/>
          </p:nvPr>
        </p:nvSpPr>
        <p:spPr>
          <a:xfrm>
            <a:off x="500034" y="1957406"/>
            <a:ext cx="8272466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一、</a:t>
            </a: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相对于媒质，</a:t>
            </a:r>
            <a:r>
              <a:rPr kumimoji="1" lang="zh-CN" altLang="en-US" sz="2800" b="1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波源</a:t>
            </a: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和</a:t>
            </a:r>
            <a:r>
              <a:rPr kumimoji="1" lang="zh-CN" altLang="en-US" sz="2800" b="1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观察者</a:t>
            </a: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都不动的情况</a:t>
            </a:r>
          </a:p>
          <a:p>
            <a:pPr marL="354013" indent="-354013">
              <a:lnSpc>
                <a:spcPct val="150000"/>
              </a:lnSpc>
            </a:pP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二、</a:t>
            </a: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相对于媒质，</a:t>
            </a:r>
            <a:r>
              <a:rPr kumimoji="1" lang="zh-CN" altLang="en-US" sz="2800" b="1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波源</a:t>
            </a: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不动，</a:t>
            </a:r>
            <a:r>
              <a:rPr kumimoji="1" lang="zh-CN" altLang="en-US" sz="2800" b="1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观察者</a:t>
            </a: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以速度</a:t>
            </a:r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</a:rPr>
              <a:t/>
            </a:r>
            <a:b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</a:rPr>
            </a:b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        向着或远离波源运动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三、</a:t>
            </a: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相对于媒质，</a:t>
            </a:r>
            <a:r>
              <a:rPr kumimoji="1" lang="zh-CN" altLang="en-US" sz="2800" b="1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观察者</a:t>
            </a: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不动，</a:t>
            </a:r>
            <a:r>
              <a:rPr kumimoji="1" lang="zh-CN" altLang="en-US" sz="2800" b="1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波源</a:t>
            </a: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以速度 </a:t>
            </a:r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</a:rPr>
              <a:t/>
            </a:r>
            <a:b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</a:rPr>
            </a:b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        向着或背向观察者运动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四、</a:t>
            </a: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相对于媒质，</a:t>
            </a:r>
            <a:r>
              <a:rPr kumimoji="1" lang="zh-CN" altLang="en-US" sz="2800" b="1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波源</a:t>
            </a: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和</a:t>
            </a:r>
            <a:r>
              <a:rPr kumimoji="1" lang="zh-CN" altLang="en-US" sz="2800" b="1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观察者</a:t>
            </a: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同时运动</a:t>
            </a:r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102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83FAA0B1-AA04-4033-BD3F-EB023A80A85D}" type="slidenum">
              <a:rPr lang="en-US" altLang="zh-CN"/>
              <a:pPr algn="ctr"/>
              <a:t>2</a:t>
            </a:fld>
            <a:endParaRPr lang="en-US" altLang="zh-CN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031875" y="2736867"/>
            <a:ext cx="7280275" cy="630238"/>
            <a:chOff x="650" y="1508"/>
            <a:chExt cx="4586" cy="397"/>
          </a:xfrm>
        </p:grpSpPr>
        <p:sp>
          <p:nvSpPr>
            <p:cNvPr id="1039" name="Text Box 8"/>
            <p:cNvSpPr txBox="1">
              <a:spLocks noChangeArrowheads="1"/>
            </p:cNvSpPr>
            <p:nvPr/>
          </p:nvSpPr>
          <p:spPr bwMode="auto">
            <a:xfrm>
              <a:off x="650" y="1508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kumimoji="1" lang="zh-CN" altLang="en-US" sz="2800" b="1" dirty="0">
                <a:latin typeface="方正姚体" pitchFamily="2" charset="-122"/>
                <a:ea typeface="方正姚体" pitchFamily="2" charset="-122"/>
              </a:endParaRPr>
            </a:p>
          </p:txBody>
        </p:sp>
        <p:graphicFrame>
          <p:nvGraphicFramePr>
            <p:cNvPr id="102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8904726"/>
                </p:ext>
              </p:extLst>
            </p:nvPr>
          </p:nvGraphicFramePr>
          <p:xfrm>
            <a:off x="4921" y="1569"/>
            <a:ext cx="315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16" name="公式" r:id="rId4" imgW="146880" imgH="159480" progId="Equation.3">
                    <p:embed/>
                  </p:oleObj>
                </mc:Choice>
                <mc:Fallback>
                  <p:oleObj name="公式" r:id="rId4" imgW="146880" imgH="159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1" y="1569"/>
                          <a:ext cx="315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047750" y="3895744"/>
            <a:ext cx="7177088" cy="819151"/>
            <a:chOff x="660" y="2238"/>
            <a:chExt cx="4521" cy="516"/>
          </a:xfrm>
        </p:grpSpPr>
        <p:sp>
          <p:nvSpPr>
            <p:cNvPr id="1038" name="Text Box 11"/>
            <p:cNvSpPr txBox="1">
              <a:spLocks noChangeArrowheads="1"/>
            </p:cNvSpPr>
            <p:nvPr/>
          </p:nvSpPr>
          <p:spPr bwMode="auto">
            <a:xfrm>
              <a:off x="660" y="2238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endParaRPr kumimoji="1" lang="zh-CN" altLang="en-US" sz="2800" b="1" dirty="0">
                <a:latin typeface="方正姚体" pitchFamily="2" charset="-122"/>
                <a:ea typeface="方正姚体" pitchFamily="2" charset="-122"/>
              </a:endParaRPr>
            </a:p>
          </p:txBody>
        </p:sp>
        <p:graphicFrame>
          <p:nvGraphicFramePr>
            <p:cNvPr id="102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6077866"/>
                </p:ext>
              </p:extLst>
            </p:nvPr>
          </p:nvGraphicFramePr>
          <p:xfrm>
            <a:off x="4921" y="2416"/>
            <a:ext cx="260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17" name="公式" r:id="rId6" imgW="130680" imgH="167400" progId="Equation.3">
                    <p:embed/>
                  </p:oleObj>
                </mc:Choice>
                <mc:Fallback>
                  <p:oleObj name="公式" r:id="rId6" imgW="130680" imgH="1674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1" y="2416"/>
                          <a:ext cx="260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6E25825-D84E-4606-8778-89CAEB4E65EB}" type="slidenum">
              <a:rPr lang="en-US" altLang="zh-CN"/>
              <a:pPr algn="ctr"/>
              <a:t>20</a:t>
            </a:fld>
            <a:endParaRPr lang="en-US" altLang="zh-CN"/>
          </a:p>
        </p:txBody>
      </p:sp>
      <p:grpSp>
        <p:nvGrpSpPr>
          <p:cNvPr id="10250" name="Group 55"/>
          <p:cNvGrpSpPr>
            <a:grpSpLocks/>
          </p:cNvGrpSpPr>
          <p:nvPr/>
        </p:nvGrpSpPr>
        <p:grpSpPr bwMode="auto">
          <a:xfrm>
            <a:off x="1285852" y="1714488"/>
            <a:ext cx="7366000" cy="2571751"/>
            <a:chOff x="807" y="192"/>
            <a:chExt cx="4640" cy="1620"/>
          </a:xfrm>
        </p:grpSpPr>
        <p:sp>
          <p:nvSpPr>
            <p:cNvPr id="10268" name="Text Box 4"/>
            <p:cNvSpPr txBox="1">
              <a:spLocks noChangeArrowheads="1"/>
            </p:cNvSpPr>
            <p:nvPr/>
          </p:nvSpPr>
          <p:spPr bwMode="auto">
            <a:xfrm>
              <a:off x="807" y="192"/>
              <a:ext cx="4640" cy="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电磁波的多普勒效应也为跟踪人造地球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卫星提供了一种简便的方法。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如一卫星地面站确定远在            处的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卫星位置变化时，可以精确到                         </a:t>
              </a:r>
              <a:r>
                <a:rPr kumimoji="1" lang="en-US" altLang="zh-CN" sz="2800" dirty="0">
                  <a:latin typeface="方正姚体" pitchFamily="2" charset="-122"/>
                  <a:ea typeface="方正姚体" pitchFamily="2" charset="-122"/>
                </a:rPr>
                <a:t>.  </a:t>
              </a:r>
            </a:p>
          </p:txBody>
        </p:sp>
        <p:graphicFrame>
          <p:nvGraphicFramePr>
            <p:cNvPr id="10247" name="Object 5"/>
            <p:cNvGraphicFramePr>
              <a:graphicFrameLocks noChangeAspect="1"/>
            </p:cNvGraphicFramePr>
            <p:nvPr/>
          </p:nvGraphicFramePr>
          <p:xfrm>
            <a:off x="3327" y="1092"/>
            <a:ext cx="62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5" name="公式" r:id="rId3" imgW="302400" imgH="143280" progId="Equation.3">
                    <p:embed/>
                  </p:oleObj>
                </mc:Choice>
                <mc:Fallback>
                  <p:oleObj name="公式" r:id="rId3" imgW="302400" imgH="1432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7" y="1092"/>
                          <a:ext cx="624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8" name="Object 6"/>
            <p:cNvGraphicFramePr>
              <a:graphicFrameLocks noChangeAspect="1"/>
            </p:cNvGraphicFramePr>
            <p:nvPr/>
          </p:nvGraphicFramePr>
          <p:xfrm>
            <a:off x="3787" y="1527"/>
            <a:ext cx="1373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6" name="公式" r:id="rId5" imgW="816840" imgH="143280" progId="Equation.3">
                    <p:embed/>
                  </p:oleObj>
                </mc:Choice>
                <mc:Fallback>
                  <p:oleObj name="公式" r:id="rId5" imgW="816840" imgH="1432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" y="1527"/>
                          <a:ext cx="1373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85786" y="4714884"/>
            <a:ext cx="7239000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sym typeface="Symbol" panose="05050102010706020507" pitchFamily="18" charset="2"/>
              </a:rPr>
              <a:t></a:t>
            </a:r>
            <a:r>
              <a:rPr kumimoji="1"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电磁波还存在横向多普勒效应</a:t>
            </a:r>
          </a:p>
        </p:txBody>
      </p:sp>
      <p:sp>
        <p:nvSpPr>
          <p:cNvPr id="10254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电磁波的多普勒效应</a:t>
            </a:r>
            <a:endParaRPr lang="en-US" altLang="zh-CN" smtClean="0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285852" y="1071546"/>
            <a:ext cx="65245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3200" b="1" dirty="0" smtClean="0">
                <a:latin typeface="方正姚体" pitchFamily="2" charset="-122"/>
                <a:ea typeface="方正姚体" pitchFamily="2" charset="-122"/>
                <a:cs typeface="Times New Roman" pitchFamily="18" charset="0"/>
                <a:sym typeface="Symbol" pitchFamily="18" charset="2"/>
              </a:rPr>
              <a:t>*7.2 </a:t>
            </a:r>
            <a:r>
              <a:rPr kumimoji="1" lang="zh-CN" altLang="en-US" sz="3200" b="1" dirty="0"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电磁波的多普勒效应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（不要求）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sz="3600" dirty="0" smtClean="0">
                <a:latin typeface="方正姚体" panose="02010601030101010101" pitchFamily="2" charset="-122"/>
                <a:ea typeface="方正姚体" panose="02010601030101010101" pitchFamily="2" charset="-122"/>
              </a:rPr>
              <a:t>当波源的速度超过波的速度时</a:t>
            </a:r>
            <a:endParaRPr lang="zh-CN" altLang="en-US" sz="3600" dirty="0"/>
          </a:p>
        </p:txBody>
      </p:sp>
      <p:sp>
        <p:nvSpPr>
          <p:cNvPr id="10254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电磁波的多普勒效应</a:t>
            </a:r>
            <a:endParaRPr lang="en-US" altLang="zh-CN" smtClean="0"/>
          </a:p>
        </p:txBody>
      </p:sp>
      <p:sp>
        <p:nvSpPr>
          <p:cNvPr id="10249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6E25825-D84E-4606-8778-89CAEB4E65EB}" type="slidenum">
              <a:rPr lang="en-US" altLang="zh-CN"/>
              <a:pPr algn="ctr"/>
              <a:t>21</a:t>
            </a:fld>
            <a:endParaRPr lang="en-US" altLang="zh-CN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57158" y="2071678"/>
            <a:ext cx="3262432" cy="33084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sym typeface="Symbol" panose="05050102010706020507" pitchFamily="18" charset="2"/>
              </a:rPr>
              <a:t></a:t>
            </a:r>
            <a:r>
              <a:rPr kumimoji="1" lang="zh-CN" altLang="en-US" sz="2800" dirty="0">
                <a:latin typeface="方正姚体" panose="02010601030101010101" pitchFamily="2" charset="-122"/>
                <a:ea typeface="方正姚体" panose="02010601030101010101" pitchFamily="2" charset="-122"/>
              </a:rPr>
              <a:t>当波源的速度超过</a:t>
            </a:r>
          </a:p>
          <a:p>
            <a:pPr>
              <a:lnSpc>
                <a:spcPct val="150000"/>
              </a:lnSpc>
              <a:defRPr/>
            </a:pPr>
            <a:r>
              <a:rPr kumimoji="1" lang="zh-CN" altLang="en-US" sz="2800" dirty="0">
                <a:latin typeface="方正姚体" panose="02010601030101010101" pitchFamily="2" charset="-122"/>
                <a:ea typeface="方正姚体" panose="02010601030101010101" pitchFamily="2" charset="-122"/>
              </a:rPr>
              <a:t>波的速度时，波源</a:t>
            </a:r>
          </a:p>
          <a:p>
            <a:pPr>
              <a:lnSpc>
                <a:spcPct val="150000"/>
              </a:lnSpc>
              <a:defRPr/>
            </a:pPr>
            <a:r>
              <a:rPr kumimoji="1" lang="zh-CN" altLang="en-US" sz="2800" dirty="0">
                <a:latin typeface="方正姚体" panose="02010601030101010101" pitchFamily="2" charset="-122"/>
                <a:ea typeface="方正姚体" panose="02010601030101010101" pitchFamily="2" charset="-122"/>
              </a:rPr>
              <a:t>前方不可能有任何</a:t>
            </a:r>
          </a:p>
          <a:p>
            <a:pPr>
              <a:lnSpc>
                <a:spcPct val="150000"/>
              </a:lnSpc>
              <a:defRPr/>
            </a:pPr>
            <a:r>
              <a:rPr kumimoji="1" lang="zh-CN" altLang="en-US" sz="2800" dirty="0">
                <a:latin typeface="方正姚体" panose="02010601030101010101" pitchFamily="2" charset="-122"/>
                <a:ea typeface="方正姚体" panose="02010601030101010101" pitchFamily="2" charset="-122"/>
              </a:rPr>
              <a:t>波动产生。如 冲击</a:t>
            </a:r>
          </a:p>
          <a:p>
            <a:pPr>
              <a:lnSpc>
                <a:spcPct val="150000"/>
              </a:lnSpc>
              <a:defRPr/>
            </a:pPr>
            <a:r>
              <a:rPr kumimoji="1" lang="zh-CN" altLang="en-US" sz="2800" dirty="0">
                <a:latin typeface="方正姚体" panose="02010601030101010101" pitchFamily="2" charset="-122"/>
                <a:ea typeface="方正姚体" panose="02010601030101010101" pitchFamily="2" charset="-122"/>
              </a:rPr>
              <a:t>波，需注意防范。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725863" y="2500306"/>
            <a:ext cx="4806950" cy="2819400"/>
            <a:chOff x="1200" y="1920"/>
            <a:chExt cx="3028" cy="1776"/>
          </a:xfrm>
        </p:grpSpPr>
        <p:sp>
          <p:nvSpPr>
            <p:cNvPr id="10255" name="Oval 37"/>
            <p:cNvSpPr>
              <a:spLocks noChangeArrowheads="1"/>
            </p:cNvSpPr>
            <p:nvPr/>
          </p:nvSpPr>
          <p:spPr bwMode="auto">
            <a:xfrm>
              <a:off x="1200" y="1968"/>
              <a:ext cx="1488" cy="14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0256" name="Oval 38"/>
            <p:cNvSpPr>
              <a:spLocks noChangeArrowheads="1"/>
            </p:cNvSpPr>
            <p:nvPr/>
          </p:nvSpPr>
          <p:spPr bwMode="auto">
            <a:xfrm>
              <a:off x="2112" y="2064"/>
              <a:ext cx="1008" cy="10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0257" name="Oval 39"/>
            <p:cNvSpPr>
              <a:spLocks noChangeArrowheads="1"/>
            </p:cNvSpPr>
            <p:nvPr/>
          </p:nvSpPr>
          <p:spPr bwMode="auto">
            <a:xfrm>
              <a:off x="2592" y="2112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0258" name="Oval 40"/>
            <p:cNvSpPr>
              <a:spLocks noChangeArrowheads="1"/>
            </p:cNvSpPr>
            <p:nvPr/>
          </p:nvSpPr>
          <p:spPr bwMode="auto">
            <a:xfrm>
              <a:off x="3120" y="2160"/>
              <a:ext cx="490" cy="4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0259" name="Line 41"/>
            <p:cNvSpPr>
              <a:spLocks noChangeShapeType="1"/>
            </p:cNvSpPr>
            <p:nvPr/>
          </p:nvSpPr>
          <p:spPr bwMode="auto">
            <a:xfrm flipV="1">
              <a:off x="2112" y="2256"/>
              <a:ext cx="192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0" name="Line 42"/>
            <p:cNvSpPr>
              <a:spLocks noChangeShapeType="1"/>
            </p:cNvSpPr>
            <p:nvPr/>
          </p:nvSpPr>
          <p:spPr bwMode="auto">
            <a:xfrm>
              <a:off x="1920" y="1968"/>
              <a:ext cx="211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1" name="Line 43"/>
            <p:cNvSpPr>
              <a:spLocks noChangeShapeType="1"/>
            </p:cNvSpPr>
            <p:nvPr/>
          </p:nvSpPr>
          <p:spPr bwMode="auto">
            <a:xfrm flipV="1">
              <a:off x="1920" y="1981"/>
              <a:ext cx="96" cy="76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2" name="Line 44"/>
            <p:cNvSpPr>
              <a:spLocks noChangeShapeType="1"/>
            </p:cNvSpPr>
            <p:nvPr/>
          </p:nvSpPr>
          <p:spPr bwMode="auto">
            <a:xfrm flipV="1">
              <a:off x="1920" y="2256"/>
              <a:ext cx="211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3" name="Line 45"/>
            <p:cNvSpPr>
              <a:spLocks noChangeShapeType="1"/>
            </p:cNvSpPr>
            <p:nvPr/>
          </p:nvSpPr>
          <p:spPr bwMode="auto">
            <a:xfrm>
              <a:off x="1920" y="2784"/>
              <a:ext cx="19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4" name="Line 46"/>
            <p:cNvSpPr>
              <a:spLocks noChangeShapeType="1"/>
            </p:cNvSpPr>
            <p:nvPr/>
          </p:nvSpPr>
          <p:spPr bwMode="auto">
            <a:xfrm>
              <a:off x="4036" y="2304"/>
              <a:ext cx="19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5" name="Line 47"/>
            <p:cNvSpPr>
              <a:spLocks noChangeShapeType="1"/>
            </p:cNvSpPr>
            <p:nvPr/>
          </p:nvSpPr>
          <p:spPr bwMode="auto">
            <a:xfrm flipV="1">
              <a:off x="3312" y="3024"/>
              <a:ext cx="86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6" name="Line 48"/>
            <p:cNvSpPr>
              <a:spLocks noChangeShapeType="1"/>
            </p:cNvSpPr>
            <p:nvPr/>
          </p:nvSpPr>
          <p:spPr bwMode="auto">
            <a:xfrm flipH="1">
              <a:off x="2112" y="3360"/>
              <a:ext cx="86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0242" name="Object 49"/>
            <p:cNvGraphicFramePr>
              <a:graphicFrameLocks noChangeAspect="1"/>
            </p:cNvGraphicFramePr>
            <p:nvPr/>
          </p:nvGraphicFramePr>
          <p:xfrm>
            <a:off x="2966" y="3168"/>
            <a:ext cx="40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83" name="公式" r:id="rId3" imgW="196200" imgH="167400" progId="Equation.3">
                    <p:embed/>
                  </p:oleObj>
                </mc:Choice>
                <mc:Fallback>
                  <p:oleObj name="公式" r:id="rId3" imgW="196200" imgH="167400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6" y="3168"/>
                          <a:ext cx="404" cy="4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3" name="Object 50"/>
            <p:cNvGraphicFramePr>
              <a:graphicFrameLocks noChangeAspect="1"/>
            </p:cNvGraphicFramePr>
            <p:nvPr/>
          </p:nvGraphicFramePr>
          <p:xfrm>
            <a:off x="1634" y="2640"/>
            <a:ext cx="297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84" name="公式" r:id="rId5" imgW="130680" imgH="159480" progId="Equation.3">
                    <p:embed/>
                  </p:oleObj>
                </mc:Choice>
                <mc:Fallback>
                  <p:oleObj name="公式" r:id="rId5" imgW="130680" imgH="159480" progId="Equation.3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4" y="2640"/>
                          <a:ext cx="297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4" name="Object 51"/>
            <p:cNvGraphicFramePr>
              <a:graphicFrameLocks noChangeAspect="1"/>
            </p:cNvGraphicFramePr>
            <p:nvPr/>
          </p:nvGraphicFramePr>
          <p:xfrm>
            <a:off x="3831" y="1920"/>
            <a:ext cx="255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85" name="公式" r:id="rId7" imgW="106200" imgH="127440" progId="Equation.3">
                    <p:embed/>
                  </p:oleObj>
                </mc:Choice>
                <mc:Fallback>
                  <p:oleObj name="公式" r:id="rId7" imgW="106200" imgH="127440" progId="Equation.3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1" y="1920"/>
                          <a:ext cx="255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5" name="Object 52"/>
            <p:cNvGraphicFramePr>
              <a:graphicFrameLocks noChangeAspect="1"/>
            </p:cNvGraphicFramePr>
            <p:nvPr/>
          </p:nvGraphicFramePr>
          <p:xfrm>
            <a:off x="1507" y="2256"/>
            <a:ext cx="495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86" name="公式" r:id="rId9" imgW="171720" imgH="95760" progId="Equation.3">
                    <p:embed/>
                  </p:oleObj>
                </mc:Choice>
                <mc:Fallback>
                  <p:oleObj name="公式" r:id="rId9" imgW="171720" imgH="95760" progId="Equation.3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7" y="2256"/>
                          <a:ext cx="495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7" name="Line 53"/>
            <p:cNvSpPr>
              <a:spLocks noChangeShapeType="1"/>
            </p:cNvSpPr>
            <p:nvPr/>
          </p:nvSpPr>
          <p:spPr bwMode="auto">
            <a:xfrm flipV="1">
              <a:off x="3748" y="2234"/>
              <a:ext cx="432" cy="96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0246" name="Object 54"/>
            <p:cNvGraphicFramePr>
              <a:graphicFrameLocks noChangeAspect="1"/>
            </p:cNvGraphicFramePr>
            <p:nvPr/>
          </p:nvGraphicFramePr>
          <p:xfrm>
            <a:off x="3686" y="2400"/>
            <a:ext cx="280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87" name="公式" r:id="rId11" imgW="130680" imgH="167400" progId="Equation.3">
                    <p:embed/>
                  </p:oleObj>
                </mc:Choice>
                <mc:Fallback>
                  <p:oleObj name="公式" r:id="rId11" imgW="130680" imgH="167400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6" y="2400"/>
                          <a:ext cx="280" cy="4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B7D64C8-491B-4BCA-A2E3-A45E1E5797B3}" type="slidenum">
              <a:rPr lang="en-US" altLang="zh-CN"/>
              <a:pPr algn="ctr"/>
              <a:t>22</a:t>
            </a:fld>
            <a:endParaRPr lang="en-US" altLang="zh-CN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42976" y="103038"/>
            <a:ext cx="7858180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sym typeface="Symbol" panose="05050102010706020507" pitchFamily="18" charset="2"/>
              </a:rPr>
              <a:t> </a:t>
            </a:r>
            <a:r>
              <a:rPr kumimoji="1" lang="zh-CN" altLang="en-US" sz="2400" dirty="0">
                <a:latin typeface="方正姚体" panose="02010601030101010101" pitchFamily="2" charset="-122"/>
                <a:ea typeface="方正姚体" panose="02010601030101010101" pitchFamily="2" charset="-122"/>
              </a:rPr>
              <a:t>带电粒子在媒质中运动，其速度超过该媒质</a:t>
            </a:r>
            <a:r>
              <a:rPr kumimoji="1" lang="zh-CN" altLang="en-US" sz="2400" dirty="0" smtClean="0">
                <a:latin typeface="方正姚体" panose="02010601030101010101" pitchFamily="2" charset="-122"/>
                <a:ea typeface="方正姚体" panose="02010601030101010101" pitchFamily="2" charset="-122"/>
              </a:rPr>
              <a:t>中的</a:t>
            </a:r>
            <a:r>
              <a:rPr kumimoji="1" lang="zh-CN" altLang="en-US" sz="2400" dirty="0">
                <a:latin typeface="方正姚体" panose="02010601030101010101" pitchFamily="2" charset="-122"/>
                <a:ea typeface="方正姚体" panose="02010601030101010101" pitchFamily="2" charset="-122"/>
              </a:rPr>
              <a:t>光速时（这光速小于真空中的光速</a:t>
            </a:r>
            <a:r>
              <a:rPr kumimoji="1" lang="en-US" altLang="zh-CN" sz="2400" i="1" dirty="0">
                <a:latin typeface="方正姚体" panose="02010601030101010101" pitchFamily="2" charset="-122"/>
                <a:ea typeface="方正姚体" panose="02010601030101010101" pitchFamily="2" charset="-122"/>
              </a:rPr>
              <a:t>c </a:t>
            </a:r>
            <a:r>
              <a:rPr kumimoji="1" lang="zh-CN" altLang="en-US" sz="2400" dirty="0">
                <a:latin typeface="方正姚体" panose="02010601030101010101" pitchFamily="2" charset="-122"/>
                <a:ea typeface="方正姚体" panose="02010601030101010101" pitchFamily="2" charset="-122"/>
              </a:rPr>
              <a:t>时</a:t>
            </a:r>
            <a:r>
              <a:rPr kumimoji="1" lang="en-US" altLang="zh-CN" sz="2400" dirty="0"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r>
              <a:rPr kumimoji="1" lang="zh-CN" altLang="en-US" sz="2400" dirty="0">
                <a:latin typeface="方正姚体" panose="02010601030101010101" pitchFamily="2" charset="-122"/>
                <a:ea typeface="方正姚体" panose="02010601030101010101" pitchFamily="2" charset="-122"/>
              </a:rPr>
              <a:t>，会辐射锥形的电磁波，这种辐射称为</a:t>
            </a:r>
            <a:r>
              <a:rPr kumimoji="1" lang="zh-CN" altLang="en-US" sz="2400" dirty="0">
                <a:solidFill>
                  <a:srgbClr val="0000C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切仑柯夫辐射</a:t>
            </a:r>
            <a:r>
              <a:rPr kumimoji="1" lang="zh-CN" altLang="en-US" sz="2400" dirty="0">
                <a:latin typeface="方正姚体" panose="02010601030101010101" pitchFamily="2" charset="-122"/>
                <a:ea typeface="方正姚体" panose="02010601030101010101" pitchFamily="2" charset="-122"/>
              </a:rPr>
              <a:t>。</a:t>
            </a:r>
          </a:p>
        </p:txBody>
      </p:sp>
      <p:sp>
        <p:nvSpPr>
          <p:cNvPr id="11274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电磁波的多普勒效应</a:t>
            </a:r>
            <a:endParaRPr lang="en-US" altLang="zh-CN" smtClean="0"/>
          </a:p>
        </p:txBody>
      </p:sp>
      <p:pic>
        <p:nvPicPr>
          <p:cNvPr id="11272" name="Picture 8" descr="http://3.im.guokr.com/U7nkyNmFSHVzBkP0dNpgB-5vx3Kl95anCGZDwLs70wYABQAA0AIAAEpQ.jpg?imageView2/1/w/540/h/3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8358214" cy="4705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第 </a:t>
            </a:r>
            <a:r>
              <a:rPr lang="en-US" altLang="zh-CN" dirty="0" smtClean="0"/>
              <a:t>6, 7 </a:t>
            </a:r>
            <a:r>
              <a:rPr lang="zh-CN" altLang="en-US" dirty="0" smtClean="0"/>
              <a:t>节</a:t>
            </a:r>
            <a:r>
              <a:rPr lang="zh-CN" altLang="en-US" dirty="0" smtClean="0"/>
              <a:t>例题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E7B56-529A-4B82-9269-7555C0B283E5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54763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7B8C18FE-3143-4957-B44C-9A382174AFA5}" type="slidenum">
              <a:rPr lang="en-US" altLang="zh-CN"/>
              <a:pPr algn="ctr"/>
              <a:t>24</a:t>
            </a:fld>
            <a:endParaRPr lang="en-US" altLang="zh-CN"/>
          </a:p>
        </p:txBody>
      </p:sp>
      <p:grpSp>
        <p:nvGrpSpPr>
          <p:cNvPr id="12304" name="Group 58"/>
          <p:cNvGrpSpPr>
            <a:grpSpLocks/>
          </p:cNvGrpSpPr>
          <p:nvPr/>
        </p:nvGrpSpPr>
        <p:grpSpPr bwMode="auto">
          <a:xfrm>
            <a:off x="919163" y="152400"/>
            <a:ext cx="7970837" cy="1384300"/>
            <a:chOff x="579" y="96"/>
            <a:chExt cx="5021" cy="872"/>
          </a:xfrm>
        </p:grpSpPr>
        <p:sp>
          <p:nvSpPr>
            <p:cNvPr id="12320" name="Text Box 3"/>
            <p:cNvSpPr txBox="1">
              <a:spLocks noChangeArrowheads="1"/>
            </p:cNvSpPr>
            <p:nvPr/>
          </p:nvSpPr>
          <p:spPr bwMode="auto">
            <a:xfrm>
              <a:off x="579" y="96"/>
              <a:ext cx="5021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例</a:t>
              </a:r>
              <a:r>
                <a:rPr kumimoji="1" lang="en-US" altLang="zh-CN" sz="2800" b="1" dirty="0" smtClean="0">
                  <a:latin typeface="华文新魏" pitchFamily="2" charset="-122"/>
                  <a:ea typeface="华文新魏" pitchFamily="2" charset="-122"/>
                </a:rPr>
                <a:t>6.12</a:t>
              </a:r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  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如图位于        两点的两个波源振幅相等，</a:t>
              </a:r>
            </a:p>
            <a:p>
              <a:pPr eaLnBrk="1" hangingPunct="1"/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频率都是</a:t>
              </a:r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100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赫兹，相差为     ，其       相距</a:t>
              </a:r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30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米，</a:t>
              </a:r>
            </a:p>
            <a:p>
              <a:pPr eaLnBrk="1" hangingPunct="1"/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波速为</a:t>
              </a:r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400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米</a:t>
              </a:r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/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秒</a:t>
              </a:r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，</a:t>
              </a:r>
              <a:r>
                <a:rPr kumimoji="1" lang="en-US" altLang="zh-CN" sz="2800" b="1" dirty="0" smtClean="0">
                  <a:latin typeface="华文新魏" pitchFamily="2" charset="-122"/>
                  <a:ea typeface="华文新魏" pitchFamily="2" charset="-122"/>
                </a:rPr>
                <a:t>(p168</a:t>
              </a:r>
              <a:r>
                <a:rPr kumimoji="1" lang="en-US" altLang="zh-CN" sz="2800" b="1" dirty="0" smtClean="0">
                  <a:latin typeface="华文新魏" pitchFamily="2" charset="-122"/>
                  <a:ea typeface="华文新魏" pitchFamily="2" charset="-122"/>
                </a:rPr>
                <a:t>)</a:t>
              </a:r>
              <a:endParaRPr kumimoji="1" lang="zh-CN" altLang="zh-CN" sz="2800" b="1" dirty="0">
                <a:latin typeface="华文新魏" pitchFamily="2" charset="-122"/>
                <a:ea typeface="华文新魏" pitchFamily="2" charset="-122"/>
              </a:endParaRPr>
            </a:p>
          </p:txBody>
        </p:sp>
        <p:graphicFrame>
          <p:nvGraphicFramePr>
            <p:cNvPr id="12300" name="Object 4"/>
            <p:cNvGraphicFramePr>
              <a:graphicFrameLocks noChangeAspect="1"/>
            </p:cNvGraphicFramePr>
            <p:nvPr/>
          </p:nvGraphicFramePr>
          <p:xfrm>
            <a:off x="2284" y="145"/>
            <a:ext cx="46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3" name="公式" r:id="rId4" imgW="261360" imgH="143280" progId="Equation.3">
                    <p:embed/>
                  </p:oleObj>
                </mc:Choice>
                <mc:Fallback>
                  <p:oleObj name="公式" r:id="rId4" imgW="261360" imgH="1432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4" y="145"/>
                          <a:ext cx="46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1" name="Object 5"/>
            <p:cNvGraphicFramePr>
              <a:graphicFrameLocks noChangeAspect="1"/>
            </p:cNvGraphicFramePr>
            <p:nvPr/>
          </p:nvGraphicFramePr>
          <p:xfrm>
            <a:off x="3234" y="415"/>
            <a:ext cx="303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4" name="公式" r:id="rId6" imgW="106200" imgH="95760" progId="Equation.3">
                    <p:embed/>
                  </p:oleObj>
                </mc:Choice>
                <mc:Fallback>
                  <p:oleObj name="公式" r:id="rId6" imgW="106200" imgH="9576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4" y="415"/>
                          <a:ext cx="303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2" name="Object 6"/>
            <p:cNvGraphicFramePr>
              <a:graphicFrameLocks noChangeAspect="1"/>
            </p:cNvGraphicFramePr>
            <p:nvPr/>
          </p:nvGraphicFramePr>
          <p:xfrm>
            <a:off x="3936" y="402"/>
            <a:ext cx="401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5" name="公式" r:id="rId8" imgW="261360" imgH="143280" progId="Equation.3">
                    <p:embed/>
                  </p:oleObj>
                </mc:Choice>
                <mc:Fallback>
                  <p:oleObj name="公式" r:id="rId8" imgW="261360" imgH="1432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402"/>
                          <a:ext cx="401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305" name="Text Box 7"/>
          <p:cNvSpPr txBox="1">
            <a:spLocks noChangeArrowheads="1"/>
          </p:cNvSpPr>
          <p:nvPr/>
        </p:nvSpPr>
        <p:spPr bwMode="auto">
          <a:xfrm>
            <a:off x="533400" y="2286000"/>
            <a:ext cx="7751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解：如图所示，取</a:t>
            </a:r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A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点为坐标原点，</a:t>
            </a:r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A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、</a:t>
            </a:r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B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联线为</a:t>
            </a:r>
          </a:p>
          <a:p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轴，取</a:t>
            </a:r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A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点的振动方程 </a:t>
            </a:r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12290" name="Object 8"/>
          <p:cNvGraphicFramePr>
            <a:graphicFrameLocks noChangeAspect="1"/>
          </p:cNvGraphicFramePr>
          <p:nvPr/>
        </p:nvGraphicFramePr>
        <p:xfrm>
          <a:off x="874713" y="3429000"/>
          <a:ext cx="37369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6" name="公式" r:id="rId10" imgW="996840" imgH="159480" progId="Equation.3">
                  <p:embed/>
                </p:oleObj>
              </mc:Choice>
              <mc:Fallback>
                <p:oleObj name="公式" r:id="rId10" imgW="996840" imgH="159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3429000"/>
                        <a:ext cx="37369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Text Box 9"/>
          <p:cNvSpPr txBox="1">
            <a:spLocks noChangeArrowheads="1"/>
          </p:cNvSpPr>
          <p:nvPr/>
        </p:nvSpPr>
        <p:spPr bwMode="auto">
          <a:xfrm>
            <a:off x="228600" y="4205288"/>
            <a:ext cx="500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在</a:t>
            </a:r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轴上</a:t>
            </a:r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A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点发出的行波方程：</a:t>
            </a:r>
          </a:p>
        </p:txBody>
      </p:sp>
      <p:graphicFrame>
        <p:nvGraphicFramePr>
          <p:cNvPr id="12291" name="Object 10"/>
          <p:cNvGraphicFramePr>
            <a:graphicFrameLocks noChangeAspect="1"/>
          </p:cNvGraphicFramePr>
          <p:nvPr/>
        </p:nvGraphicFramePr>
        <p:xfrm>
          <a:off x="1371600" y="4816475"/>
          <a:ext cx="42418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7" name="公式" r:id="rId12" imgW="1348200" imgH="302760" progId="Equation.3">
                  <p:embed/>
                </p:oleObj>
              </mc:Choice>
              <mc:Fallback>
                <p:oleObj name="公式" r:id="rId12" imgW="1348200" imgH="3027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16475"/>
                        <a:ext cx="42418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7" name="Text Box 11"/>
          <p:cNvSpPr txBox="1">
            <a:spLocks noChangeArrowheads="1"/>
          </p:cNvSpPr>
          <p:nvPr/>
        </p:nvSpPr>
        <p:spPr bwMode="auto">
          <a:xfrm>
            <a:off x="1295400" y="5943600"/>
            <a:ext cx="278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B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点的振动方程 </a:t>
            </a:r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12292" name="Object 12"/>
          <p:cNvGraphicFramePr>
            <a:graphicFrameLocks noChangeAspect="1"/>
          </p:cNvGraphicFramePr>
          <p:nvPr/>
        </p:nvGraphicFramePr>
        <p:xfrm>
          <a:off x="4151313" y="5883275"/>
          <a:ext cx="34051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8" name="公式" r:id="rId14" imgW="988560" imgH="159480" progId="Equation.3">
                  <p:embed/>
                </p:oleObj>
              </mc:Choice>
              <mc:Fallback>
                <p:oleObj name="公式" r:id="rId14" imgW="988560" imgH="159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5883275"/>
                        <a:ext cx="340518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Text Box 17"/>
          <p:cNvSpPr txBox="1">
            <a:spLocks noChangeArrowheads="1"/>
          </p:cNvSpPr>
          <p:nvPr/>
        </p:nvSpPr>
        <p:spPr bwMode="auto">
          <a:xfrm>
            <a:off x="933450" y="1628775"/>
            <a:ext cx="817562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 b="1">
                <a:latin typeface="华文新魏" pitchFamily="2" charset="-122"/>
                <a:ea typeface="华文新魏" pitchFamily="2" charset="-122"/>
              </a:rPr>
              <a:t>求</a:t>
            </a:r>
            <a:r>
              <a:rPr kumimoji="1" lang="en-US" altLang="zh-CN" sz="2800" b="1">
                <a:latin typeface="华文新魏" pitchFamily="2" charset="-122"/>
                <a:ea typeface="华文新魏" pitchFamily="2" charset="-122"/>
              </a:rPr>
              <a:t>:  A</a:t>
            </a:r>
            <a:r>
              <a:rPr kumimoji="1" lang="zh-CN" altLang="en-US" sz="2800" b="1">
                <a:latin typeface="华文新魏" pitchFamily="2" charset="-122"/>
                <a:ea typeface="华文新魏" pitchFamily="2" charset="-122"/>
              </a:rPr>
              <a:t>、</a:t>
            </a:r>
            <a:r>
              <a:rPr kumimoji="1" lang="en-US" altLang="zh-CN" sz="2800" b="1">
                <a:latin typeface="华文新魏" pitchFamily="2" charset="-122"/>
                <a:ea typeface="华文新魏" pitchFamily="2" charset="-122"/>
              </a:rPr>
              <a:t>B </a:t>
            </a:r>
            <a:r>
              <a:rPr kumimoji="1" lang="zh-CN" altLang="en-US" sz="2800" b="1">
                <a:latin typeface="华文新魏" pitchFamily="2" charset="-122"/>
                <a:ea typeface="华文新魏" pitchFamily="2" charset="-122"/>
              </a:rPr>
              <a:t>连线之间因相干涉而静止的各点的位置。</a:t>
            </a:r>
          </a:p>
        </p:txBody>
      </p:sp>
      <p:sp>
        <p:nvSpPr>
          <p:cNvPr id="12310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多普勒效应</a:t>
            </a:r>
            <a:r>
              <a:rPr kumimoji="1" lang="en-US" altLang="zh-CN" b="1" smtClean="0">
                <a:latin typeface="方正姚体" pitchFamily="2" charset="-122"/>
                <a:ea typeface="方正姚体" pitchFamily="2" charset="-122"/>
              </a:rPr>
              <a:t>-</a:t>
            </a:r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例题</a:t>
            </a:r>
            <a:endParaRPr kumimoji="1" lang="en-US" altLang="zh-CN" b="1" smtClean="0"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05400" y="3048000"/>
            <a:ext cx="3657600" cy="1266825"/>
            <a:chOff x="5105400" y="3048000"/>
            <a:chExt cx="3657600" cy="1266825"/>
          </a:xfrm>
        </p:grpSpPr>
        <p:grpSp>
          <p:nvGrpSpPr>
            <p:cNvPr id="12309" name="Group 59"/>
            <p:cNvGrpSpPr>
              <a:grpSpLocks/>
            </p:cNvGrpSpPr>
            <p:nvPr/>
          </p:nvGrpSpPr>
          <p:grpSpPr bwMode="auto">
            <a:xfrm>
              <a:off x="5105400" y="3048000"/>
              <a:ext cx="3657600" cy="1266825"/>
              <a:chOff x="3216" y="1920"/>
              <a:chExt cx="2304" cy="798"/>
            </a:xfrm>
          </p:grpSpPr>
          <p:graphicFrame>
            <p:nvGraphicFramePr>
              <p:cNvPr id="12293" name="Object 36"/>
              <p:cNvGraphicFramePr>
                <a:graphicFrameLocks noChangeAspect="1"/>
              </p:cNvGraphicFramePr>
              <p:nvPr/>
            </p:nvGraphicFramePr>
            <p:xfrm>
              <a:off x="5080" y="2352"/>
              <a:ext cx="208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39" name="公式" r:id="rId16" imgW="114480" imgH="111600" progId="Equation.3">
                      <p:embed/>
                    </p:oleObj>
                  </mc:Choice>
                  <mc:Fallback>
                    <p:oleObj name="公式" r:id="rId16" imgW="114480" imgH="111600" progId="Equation.3">
                      <p:embed/>
                      <p:pic>
                        <p:nvPicPr>
                          <p:cNvPr id="0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0" y="2352"/>
                            <a:ext cx="208" cy="2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11" name="Line 37"/>
              <p:cNvSpPr>
                <a:spLocks noChangeShapeType="1"/>
              </p:cNvSpPr>
              <p:nvPr/>
            </p:nvSpPr>
            <p:spPr bwMode="auto">
              <a:xfrm>
                <a:off x="3216" y="2256"/>
                <a:ext cx="2304" cy="0"/>
              </a:xfrm>
              <a:prstGeom prst="line">
                <a:avLst/>
              </a:prstGeom>
              <a:noFill/>
              <a:ln w="41275">
                <a:solidFill>
                  <a:schemeClr val="hlink"/>
                </a:solidFill>
                <a:round/>
                <a:headEnd/>
                <a:tailEnd type="arrow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12294" name="Object 38"/>
              <p:cNvGraphicFramePr>
                <a:graphicFrameLocks noChangeAspect="1"/>
              </p:cNvGraphicFramePr>
              <p:nvPr/>
            </p:nvGraphicFramePr>
            <p:xfrm>
              <a:off x="3448" y="2304"/>
              <a:ext cx="207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40" name="公式" r:id="rId18" imgW="114480" imgH="111600" progId="Equation.3">
                      <p:embed/>
                    </p:oleObj>
                  </mc:Choice>
                  <mc:Fallback>
                    <p:oleObj name="公式" r:id="rId18" imgW="114480" imgH="111600" progId="Equation.3">
                      <p:embed/>
                      <p:pic>
                        <p:nvPicPr>
                          <p:cNvPr id="0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48" y="2304"/>
                            <a:ext cx="207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12" name="Line 39"/>
              <p:cNvSpPr>
                <a:spLocks noChangeShapeType="1"/>
              </p:cNvSpPr>
              <p:nvPr/>
            </p:nvSpPr>
            <p:spPr bwMode="auto">
              <a:xfrm>
                <a:off x="5040" y="230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13" name="Line 40"/>
              <p:cNvSpPr>
                <a:spLocks noChangeShapeType="1"/>
              </p:cNvSpPr>
              <p:nvPr/>
            </p:nvSpPr>
            <p:spPr bwMode="auto">
              <a:xfrm>
                <a:off x="3443" y="2313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14" name="Line 41"/>
              <p:cNvSpPr>
                <a:spLocks noChangeShapeType="1"/>
              </p:cNvSpPr>
              <p:nvPr/>
            </p:nvSpPr>
            <p:spPr bwMode="auto">
              <a:xfrm>
                <a:off x="4512" y="2592"/>
                <a:ext cx="4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15" name="Line 42"/>
              <p:cNvSpPr>
                <a:spLocks noChangeShapeType="1"/>
              </p:cNvSpPr>
              <p:nvPr/>
            </p:nvSpPr>
            <p:spPr bwMode="auto">
              <a:xfrm flipH="1">
                <a:off x="3456" y="2592"/>
                <a:ext cx="4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12295" name="Object 43"/>
              <p:cNvGraphicFramePr>
                <a:graphicFrameLocks noChangeAspect="1"/>
              </p:cNvGraphicFramePr>
              <p:nvPr/>
            </p:nvGraphicFramePr>
            <p:xfrm>
              <a:off x="5232" y="1968"/>
              <a:ext cx="223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41" name="公式" r:id="rId20" imgW="130680" imgH="111600" progId="Equation.3">
                      <p:embed/>
                    </p:oleObj>
                  </mc:Choice>
                  <mc:Fallback>
                    <p:oleObj name="公式" r:id="rId20" imgW="130680" imgH="111600" progId="Equation.3">
                      <p:embed/>
                      <p:pic>
                        <p:nvPicPr>
                          <p:cNvPr id="0" name="Object 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32" y="1968"/>
                            <a:ext cx="223" cy="2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96" name="Object 44"/>
              <p:cNvGraphicFramePr>
                <a:graphicFrameLocks noChangeAspect="1"/>
              </p:cNvGraphicFramePr>
              <p:nvPr/>
            </p:nvGraphicFramePr>
            <p:xfrm>
              <a:off x="3829" y="1920"/>
              <a:ext cx="224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42" name="公式" r:id="rId22" imgW="97920" imgH="95760" progId="Equation.3">
                      <p:embed/>
                    </p:oleObj>
                  </mc:Choice>
                  <mc:Fallback>
                    <p:oleObj name="公式" r:id="rId22" imgW="97920" imgH="95760" progId="Equation.3">
                      <p:embed/>
                      <p:pic>
                        <p:nvPicPr>
                          <p:cNvPr id="0" name="Object 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29" y="1920"/>
                            <a:ext cx="224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16" name="Line 45"/>
              <p:cNvSpPr>
                <a:spLocks noChangeShapeType="1"/>
              </p:cNvSpPr>
              <p:nvPr/>
            </p:nvSpPr>
            <p:spPr bwMode="auto">
              <a:xfrm>
                <a:off x="3936" y="2160"/>
                <a:ext cx="0" cy="96"/>
              </a:xfrm>
              <a:prstGeom prst="line">
                <a:avLst/>
              </a:prstGeom>
              <a:noFill/>
              <a:ln w="412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12297" name="Object 46"/>
              <p:cNvGraphicFramePr>
                <a:graphicFrameLocks noChangeAspect="1"/>
              </p:cNvGraphicFramePr>
              <p:nvPr/>
            </p:nvGraphicFramePr>
            <p:xfrm>
              <a:off x="3976" y="2496"/>
              <a:ext cx="398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43" name="公式" r:id="rId24" imgW="245160" imgH="127440" progId="Equation.3">
                      <p:embed/>
                    </p:oleObj>
                  </mc:Choice>
                  <mc:Fallback>
                    <p:oleObj name="公式" r:id="rId24" imgW="245160" imgH="127440" progId="Equation.3">
                      <p:embed/>
                      <p:pic>
                        <p:nvPicPr>
                          <p:cNvPr id="0" name="Object 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6" y="2496"/>
                            <a:ext cx="398" cy="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17" name="Line 47"/>
              <p:cNvSpPr>
                <a:spLocks noChangeShapeType="1"/>
              </p:cNvSpPr>
              <p:nvPr/>
            </p:nvSpPr>
            <p:spPr bwMode="auto">
              <a:xfrm>
                <a:off x="3923" y="2297"/>
                <a:ext cx="0" cy="1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18" name="Line 48"/>
              <p:cNvSpPr>
                <a:spLocks noChangeShapeType="1"/>
              </p:cNvSpPr>
              <p:nvPr/>
            </p:nvSpPr>
            <p:spPr bwMode="auto">
              <a:xfrm>
                <a:off x="4800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19" name="Line 49"/>
              <p:cNvSpPr>
                <a:spLocks noChangeShapeType="1"/>
              </p:cNvSpPr>
              <p:nvPr/>
            </p:nvSpPr>
            <p:spPr bwMode="auto">
              <a:xfrm flipH="1">
                <a:off x="392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12298" name="Object 50"/>
              <p:cNvGraphicFramePr>
                <a:graphicFrameLocks noChangeAspect="1"/>
              </p:cNvGraphicFramePr>
              <p:nvPr/>
            </p:nvGraphicFramePr>
            <p:xfrm>
              <a:off x="4208" y="2304"/>
              <a:ext cx="542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44" name="公式" r:id="rId26" imgW="343080" imgH="127440" progId="Equation.3">
                      <p:embed/>
                    </p:oleObj>
                  </mc:Choice>
                  <mc:Fallback>
                    <p:oleObj name="公式" r:id="rId26" imgW="343080" imgH="127440" progId="Equation.3">
                      <p:embed/>
                      <p:pic>
                        <p:nvPicPr>
                          <p:cNvPr id="0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8" y="2304"/>
                            <a:ext cx="542" cy="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99" name="Object 51"/>
              <p:cNvGraphicFramePr>
                <a:graphicFrameLocks noChangeAspect="1"/>
              </p:cNvGraphicFramePr>
              <p:nvPr/>
            </p:nvGraphicFramePr>
            <p:xfrm>
              <a:off x="3321" y="2056"/>
              <a:ext cx="208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45" name="公式" r:id="rId28" imgW="114480" imgH="127440" progId="Equation.3">
                      <p:embed/>
                    </p:oleObj>
                  </mc:Choice>
                  <mc:Fallback>
                    <p:oleObj name="公式" r:id="rId28" imgW="114480" imgH="127440" progId="Equation.3">
                      <p:embed/>
                      <p:pic>
                        <p:nvPicPr>
                          <p:cNvPr id="0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21" y="2056"/>
                            <a:ext cx="208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" name="矩形 1"/>
            <p:cNvSpPr/>
            <p:nvPr/>
          </p:nvSpPr>
          <p:spPr>
            <a:xfrm>
              <a:off x="5208989" y="3314480"/>
              <a:ext cx="4943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·</a:t>
              </a:r>
              <a:endParaRPr lang="zh-CN" altLang="en-US" sz="2800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7740352" y="332308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·</a:t>
              </a:r>
              <a:endParaRPr lang="zh-CN" alt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/>
      <p:bldP spid="12306" grpId="0"/>
      <p:bldP spid="123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64288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72934AE5-A02F-4232-9C3E-6018DAA75A9F}" type="slidenum">
              <a:rPr lang="en-US" altLang="zh-CN"/>
              <a:pPr algn="ctr"/>
              <a:t>25</a:t>
            </a:fld>
            <a:endParaRPr lang="en-US" altLang="zh-CN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12750" y="260350"/>
          <a:ext cx="40147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公式" r:id="rId3" imgW="1348200" imgH="302760" progId="Equation.3">
                  <p:embed/>
                </p:oleObj>
              </mc:Choice>
              <mc:Fallback>
                <p:oleObj name="公式" r:id="rId3" imgW="1348200" imgH="302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260350"/>
                        <a:ext cx="4014788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Text Box 3"/>
          <p:cNvSpPr txBox="1">
            <a:spLocks noChangeArrowheads="1"/>
          </p:cNvSpPr>
          <p:nvPr/>
        </p:nvSpPr>
        <p:spPr bwMode="auto">
          <a:xfrm>
            <a:off x="1371600" y="1341438"/>
            <a:ext cx="2762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B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点的振动方程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3419475" y="1981200"/>
          <a:ext cx="32543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公式" r:id="rId5" imgW="988560" imgH="159480" progId="Equation.3">
                  <p:embed/>
                </p:oleObj>
              </mc:Choice>
              <mc:Fallback>
                <p:oleObj name="公式" r:id="rId5" imgW="988560" imgH="15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981200"/>
                        <a:ext cx="32543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Text Box 5"/>
          <p:cNvSpPr txBox="1">
            <a:spLocks noChangeArrowheads="1"/>
          </p:cNvSpPr>
          <p:nvPr/>
        </p:nvSpPr>
        <p:spPr bwMode="auto">
          <a:xfrm>
            <a:off x="1219200" y="2590800"/>
            <a:ext cx="4983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在</a:t>
            </a:r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轴上</a:t>
            </a:r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B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点发出的行波方程：</a:t>
            </a:r>
          </a:p>
        </p:txBody>
      </p:sp>
      <p:graphicFrame>
        <p:nvGraphicFramePr>
          <p:cNvPr id="13316" name="Object 6"/>
          <p:cNvGraphicFramePr>
            <a:graphicFrameLocks noChangeAspect="1"/>
          </p:cNvGraphicFramePr>
          <p:nvPr/>
        </p:nvGraphicFramePr>
        <p:xfrm>
          <a:off x="2819400" y="3111500"/>
          <a:ext cx="54102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公式" r:id="rId7" imgW="1683000" imgH="302760" progId="Equation.3">
                  <p:embed/>
                </p:oleObj>
              </mc:Choice>
              <mc:Fallback>
                <p:oleObj name="公式" r:id="rId7" imgW="1683000" imgH="3027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11500"/>
                        <a:ext cx="5410200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Text Box 7"/>
          <p:cNvSpPr txBox="1">
            <a:spLocks noChangeArrowheads="1"/>
          </p:cNvSpPr>
          <p:nvPr/>
        </p:nvSpPr>
        <p:spPr bwMode="auto">
          <a:xfrm>
            <a:off x="1219200" y="4083050"/>
            <a:ext cx="6642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因为两波同频率，同振幅，同方向振动，</a:t>
            </a:r>
          </a:p>
          <a:p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所以相干为静止的点满足：</a:t>
            </a:r>
          </a:p>
        </p:txBody>
      </p:sp>
      <p:graphicFrame>
        <p:nvGraphicFramePr>
          <p:cNvPr id="13317" name="Object 8"/>
          <p:cNvGraphicFramePr>
            <a:graphicFrameLocks noChangeAspect="1"/>
          </p:cNvGraphicFramePr>
          <p:nvPr/>
        </p:nvGraphicFramePr>
        <p:xfrm>
          <a:off x="1069975" y="5257800"/>
          <a:ext cx="56896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7" name="公式" r:id="rId9" imgW="2091600" imgH="302760" progId="Equation.3">
                  <p:embed/>
                </p:oleObj>
              </mc:Choice>
              <mc:Fallback>
                <p:oleObj name="公式" r:id="rId9" imgW="2091600" imgH="3027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5257800"/>
                        <a:ext cx="56896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AutoShape 11"/>
          <p:cNvSpPr>
            <a:spLocks noChangeArrowheads="1"/>
          </p:cNvSpPr>
          <p:nvPr/>
        </p:nvSpPr>
        <p:spPr bwMode="auto">
          <a:xfrm>
            <a:off x="7010400" y="1905000"/>
            <a:ext cx="1143000" cy="838200"/>
          </a:xfrm>
          <a:prstGeom prst="wedgeEllipseCallout">
            <a:avLst>
              <a:gd name="adj1" fmla="val -127917"/>
              <a:gd name="adj2" fmla="val 112120"/>
            </a:avLst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注意</a:t>
            </a:r>
            <a:endParaRPr kumimoji="1" lang="zh-CN" altLang="en-US" sz="3200">
              <a:latin typeface="Times New Roman" pitchFamily="18" charset="0"/>
              <a:ea typeface="楷体_GB2312" pitchFamily="49" charset="-122"/>
            </a:endParaRPr>
          </a:p>
        </p:txBody>
      </p:sp>
      <p:graphicFrame>
        <p:nvGraphicFramePr>
          <p:cNvPr id="13318" name="Object 29"/>
          <p:cNvGraphicFramePr>
            <a:graphicFrameLocks noChangeAspect="1"/>
          </p:cNvGraphicFramePr>
          <p:nvPr/>
        </p:nvGraphicFramePr>
        <p:xfrm>
          <a:off x="5975350" y="6019800"/>
          <a:ext cx="26812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公式" r:id="rId11" imgW="947880" imgH="159480" progId="Equation.3">
                  <p:embed/>
                </p:oleObj>
              </mc:Choice>
              <mc:Fallback>
                <p:oleObj name="公式" r:id="rId11" imgW="947880" imgH="1594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350" y="6019800"/>
                        <a:ext cx="268128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31" name="Group 49"/>
          <p:cNvGrpSpPr>
            <a:grpSpLocks/>
          </p:cNvGrpSpPr>
          <p:nvPr/>
        </p:nvGrpSpPr>
        <p:grpSpPr bwMode="auto">
          <a:xfrm>
            <a:off x="4648200" y="71414"/>
            <a:ext cx="3657600" cy="1266825"/>
            <a:chOff x="2928" y="240"/>
            <a:chExt cx="2304" cy="798"/>
          </a:xfrm>
        </p:grpSpPr>
        <p:graphicFrame>
          <p:nvGraphicFramePr>
            <p:cNvPr id="13319" name="Object 31"/>
            <p:cNvGraphicFramePr>
              <a:graphicFrameLocks noChangeAspect="1"/>
            </p:cNvGraphicFramePr>
            <p:nvPr/>
          </p:nvGraphicFramePr>
          <p:xfrm>
            <a:off x="4792" y="672"/>
            <a:ext cx="208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9" name="公式" r:id="rId13" imgW="114480" imgH="111600" progId="Equation.3">
                    <p:embed/>
                  </p:oleObj>
                </mc:Choice>
                <mc:Fallback>
                  <p:oleObj name="公式" r:id="rId13" imgW="114480" imgH="11160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2" y="672"/>
                          <a:ext cx="208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3" name="Line 32"/>
            <p:cNvSpPr>
              <a:spLocks noChangeShapeType="1"/>
            </p:cNvSpPr>
            <p:nvPr/>
          </p:nvSpPr>
          <p:spPr bwMode="auto">
            <a:xfrm>
              <a:off x="2928" y="576"/>
              <a:ext cx="2304" cy="0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3320" name="Object 33"/>
            <p:cNvGraphicFramePr>
              <a:graphicFrameLocks noChangeAspect="1"/>
            </p:cNvGraphicFramePr>
            <p:nvPr/>
          </p:nvGraphicFramePr>
          <p:xfrm>
            <a:off x="3160" y="624"/>
            <a:ext cx="207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40" name="公式" r:id="rId15" imgW="114480" imgH="111600" progId="Equation.3">
                    <p:embed/>
                  </p:oleObj>
                </mc:Choice>
                <mc:Fallback>
                  <p:oleObj name="公式" r:id="rId15" imgW="114480" imgH="11160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0" y="624"/>
                          <a:ext cx="207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4" name="Line 34"/>
            <p:cNvSpPr>
              <a:spLocks noChangeShapeType="1"/>
            </p:cNvSpPr>
            <p:nvPr/>
          </p:nvSpPr>
          <p:spPr bwMode="auto">
            <a:xfrm>
              <a:off x="4752" y="6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5" name="Line 35"/>
            <p:cNvSpPr>
              <a:spLocks noChangeShapeType="1"/>
            </p:cNvSpPr>
            <p:nvPr/>
          </p:nvSpPr>
          <p:spPr bwMode="auto">
            <a:xfrm>
              <a:off x="3155" y="633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6" name="Line 36"/>
            <p:cNvSpPr>
              <a:spLocks noChangeShapeType="1"/>
            </p:cNvSpPr>
            <p:nvPr/>
          </p:nvSpPr>
          <p:spPr bwMode="auto">
            <a:xfrm>
              <a:off x="4224" y="912"/>
              <a:ext cx="4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7" name="Line 37"/>
            <p:cNvSpPr>
              <a:spLocks noChangeShapeType="1"/>
            </p:cNvSpPr>
            <p:nvPr/>
          </p:nvSpPr>
          <p:spPr bwMode="auto">
            <a:xfrm flipH="1">
              <a:off x="3168" y="912"/>
              <a:ext cx="4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3321" name="Object 38"/>
            <p:cNvGraphicFramePr>
              <a:graphicFrameLocks noChangeAspect="1"/>
            </p:cNvGraphicFramePr>
            <p:nvPr/>
          </p:nvGraphicFramePr>
          <p:xfrm>
            <a:off x="4944" y="288"/>
            <a:ext cx="223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41" name="公式" r:id="rId17" imgW="130680" imgH="111600" progId="Equation.3">
                    <p:embed/>
                  </p:oleObj>
                </mc:Choice>
                <mc:Fallback>
                  <p:oleObj name="公式" r:id="rId17" imgW="130680" imgH="111600" progId="Equation.3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288"/>
                          <a:ext cx="223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2" name="Object 39"/>
            <p:cNvGraphicFramePr>
              <a:graphicFrameLocks noChangeAspect="1"/>
            </p:cNvGraphicFramePr>
            <p:nvPr/>
          </p:nvGraphicFramePr>
          <p:xfrm>
            <a:off x="3541" y="240"/>
            <a:ext cx="22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42" name="公式" r:id="rId19" imgW="97920" imgH="95760" progId="Equation.3">
                    <p:embed/>
                  </p:oleObj>
                </mc:Choice>
                <mc:Fallback>
                  <p:oleObj name="公式" r:id="rId19" imgW="97920" imgH="9576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1" y="240"/>
                          <a:ext cx="22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8" name="Line 40"/>
            <p:cNvSpPr>
              <a:spLocks noChangeShapeType="1"/>
            </p:cNvSpPr>
            <p:nvPr/>
          </p:nvSpPr>
          <p:spPr bwMode="auto">
            <a:xfrm>
              <a:off x="3648" y="480"/>
              <a:ext cx="0" cy="96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3323" name="Object 41"/>
            <p:cNvGraphicFramePr>
              <a:graphicFrameLocks noChangeAspect="1"/>
            </p:cNvGraphicFramePr>
            <p:nvPr/>
          </p:nvGraphicFramePr>
          <p:xfrm>
            <a:off x="3688" y="816"/>
            <a:ext cx="398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43" name="公式" r:id="rId21" imgW="245160" imgH="127440" progId="Equation.3">
                    <p:embed/>
                  </p:oleObj>
                </mc:Choice>
                <mc:Fallback>
                  <p:oleObj name="公式" r:id="rId21" imgW="245160" imgH="12744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8" y="816"/>
                          <a:ext cx="398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9" name="Line 42"/>
            <p:cNvSpPr>
              <a:spLocks noChangeShapeType="1"/>
            </p:cNvSpPr>
            <p:nvPr/>
          </p:nvSpPr>
          <p:spPr bwMode="auto">
            <a:xfrm>
              <a:off x="3635" y="617"/>
              <a:ext cx="0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0" name="Line 43"/>
            <p:cNvSpPr>
              <a:spLocks noChangeShapeType="1"/>
            </p:cNvSpPr>
            <p:nvPr/>
          </p:nvSpPr>
          <p:spPr bwMode="auto">
            <a:xfrm>
              <a:off x="4512" y="7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1" name="Line 44"/>
            <p:cNvSpPr>
              <a:spLocks noChangeShapeType="1"/>
            </p:cNvSpPr>
            <p:nvPr/>
          </p:nvSpPr>
          <p:spPr bwMode="auto">
            <a:xfrm flipH="1">
              <a:off x="3638" y="7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3324" name="Object 45"/>
            <p:cNvGraphicFramePr>
              <a:graphicFrameLocks noChangeAspect="1"/>
            </p:cNvGraphicFramePr>
            <p:nvPr/>
          </p:nvGraphicFramePr>
          <p:xfrm>
            <a:off x="3920" y="624"/>
            <a:ext cx="542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44" name="公式" r:id="rId23" imgW="343080" imgH="127440" progId="Equation.3">
                    <p:embed/>
                  </p:oleObj>
                </mc:Choice>
                <mc:Fallback>
                  <p:oleObj name="公式" r:id="rId23" imgW="343080" imgH="127440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0" y="624"/>
                          <a:ext cx="542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5" name="Object 46"/>
            <p:cNvGraphicFramePr>
              <a:graphicFrameLocks noChangeAspect="1"/>
            </p:cNvGraphicFramePr>
            <p:nvPr/>
          </p:nvGraphicFramePr>
          <p:xfrm>
            <a:off x="3033" y="376"/>
            <a:ext cx="208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45" name="公式" r:id="rId25" imgW="114480" imgH="127440" progId="Equation.3">
                    <p:embed/>
                  </p:oleObj>
                </mc:Choice>
                <mc:Fallback>
                  <p:oleObj name="公式" r:id="rId25" imgW="114480" imgH="127440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3" y="376"/>
                          <a:ext cx="208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32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多普勒效应</a:t>
            </a:r>
            <a:r>
              <a:rPr kumimoji="1" lang="en-US" altLang="zh-CN" b="1" smtClean="0">
                <a:latin typeface="方正姚体" pitchFamily="2" charset="-122"/>
                <a:ea typeface="方正姚体" pitchFamily="2" charset="-122"/>
              </a:rPr>
              <a:t>-</a:t>
            </a:r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例题</a:t>
            </a:r>
            <a:endParaRPr kumimoji="1" lang="en-US" altLang="zh-CN" b="1" smtClean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786446" y="3429000"/>
            <a:ext cx="357190" cy="428628"/>
          </a:xfrm>
          <a:prstGeom prst="ellipse">
            <a:avLst/>
          </a:prstGeom>
          <a:noFill/>
          <a:ln w="254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/>
      <p:bldP spid="13329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99213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EC50805-406D-40AE-978D-C2300A756739}" type="slidenum">
              <a:rPr lang="en-US" altLang="zh-CN"/>
              <a:pPr algn="ctr"/>
              <a:t>26</a:t>
            </a:fld>
            <a:endParaRPr lang="en-US" altLang="zh-CN"/>
          </a:p>
        </p:txBody>
      </p:sp>
      <p:sp>
        <p:nvSpPr>
          <p:cNvPr id="14352" name="Text Box 2"/>
          <p:cNvSpPr txBox="1">
            <a:spLocks noChangeArrowheads="1"/>
          </p:cNvSpPr>
          <p:nvPr/>
        </p:nvSpPr>
        <p:spPr bwMode="auto">
          <a:xfrm>
            <a:off x="1047750" y="1319213"/>
            <a:ext cx="3740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相干相消的点需满足：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4643438" y="1628775"/>
          <a:ext cx="2936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" name="公式" r:id="rId3" imgW="792360" imgH="127440" progId="Equation.3">
                  <p:embed/>
                </p:oleObj>
              </mc:Choice>
              <mc:Fallback>
                <p:oleObj name="公式" r:id="rId3" imgW="792360" imgH="127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628775"/>
                        <a:ext cx="293687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3074988" y="2057400"/>
          <a:ext cx="1744662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9" name="Equation" r:id="rId5" imgW="637200" imgH="302760" progId="Equation.DSMT4">
                  <p:embed/>
                </p:oleObj>
              </mc:Choice>
              <mc:Fallback>
                <p:oleObj name="Equation" r:id="rId5" imgW="637200" imgH="302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2057400"/>
                        <a:ext cx="1744662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Text Box 6"/>
          <p:cNvSpPr txBox="1">
            <a:spLocks noChangeArrowheads="1"/>
          </p:cNvSpPr>
          <p:nvPr/>
        </p:nvSpPr>
        <p:spPr bwMode="auto">
          <a:xfrm>
            <a:off x="1219200" y="2192338"/>
            <a:ext cx="1155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因为</a:t>
            </a:r>
            <a:r>
              <a:rPr kumimoji="1" lang="zh-CN" altLang="en-US" sz="2000" dirty="0">
                <a:latin typeface="Times New Roman" pitchFamily="18" charset="0"/>
                <a:ea typeface="楷体_GB2312" pitchFamily="49" charset="-122"/>
              </a:rPr>
              <a:t>：</a:t>
            </a:r>
          </a:p>
        </p:txBody>
      </p:sp>
      <p:graphicFrame>
        <p:nvGraphicFramePr>
          <p:cNvPr id="14340" name="Object 7"/>
          <p:cNvGraphicFramePr>
            <a:graphicFrameLocks noChangeAspect="1"/>
          </p:cNvGraphicFramePr>
          <p:nvPr/>
        </p:nvGraphicFramePr>
        <p:xfrm>
          <a:off x="3502025" y="2890838"/>
          <a:ext cx="48831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" name="公式" r:id="rId7" imgW="1650240" imgH="159480" progId="Equation.3">
                  <p:embed/>
                </p:oleObj>
              </mc:Choice>
              <mc:Fallback>
                <p:oleObj name="公式" r:id="rId7" imgW="1650240" imgH="159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5" y="2890838"/>
                        <a:ext cx="4883150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8"/>
          <p:cNvGraphicFramePr>
            <a:graphicFrameLocks noChangeAspect="1"/>
          </p:cNvGraphicFramePr>
          <p:nvPr/>
        </p:nvGraphicFramePr>
        <p:xfrm>
          <a:off x="1601788" y="5143512"/>
          <a:ext cx="5027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1" name="Equation" r:id="rId9" imgW="1413360" imgH="143280" progId="Equation.3">
                  <p:embed/>
                </p:oleObj>
              </mc:Choice>
              <mc:Fallback>
                <p:oleObj name="Equation" r:id="rId9" imgW="1413360" imgH="1432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5143512"/>
                        <a:ext cx="50276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4" name="Text Box 9"/>
          <p:cNvSpPr txBox="1">
            <a:spLocks noChangeArrowheads="1"/>
          </p:cNvSpPr>
          <p:nvPr/>
        </p:nvSpPr>
        <p:spPr bwMode="auto">
          <a:xfrm>
            <a:off x="1947876" y="5786454"/>
            <a:ext cx="4624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可见在</a:t>
            </a:r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A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、</a:t>
            </a:r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B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两点是波腹处。</a:t>
            </a:r>
          </a:p>
        </p:txBody>
      </p:sp>
      <p:graphicFrame>
        <p:nvGraphicFramePr>
          <p:cNvPr id="14342" name="Object 28"/>
          <p:cNvGraphicFramePr>
            <a:graphicFrameLocks noChangeAspect="1"/>
          </p:cNvGraphicFramePr>
          <p:nvPr/>
        </p:nvGraphicFramePr>
        <p:xfrm>
          <a:off x="990600" y="214313"/>
          <a:ext cx="56911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2" name="公式" r:id="rId11" imgW="2091600" imgH="318600" progId="Equation.3">
                  <p:embed/>
                </p:oleObj>
              </mc:Choice>
              <mc:Fallback>
                <p:oleObj name="公式" r:id="rId11" imgW="2091600" imgH="31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4313"/>
                        <a:ext cx="569118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29"/>
          <p:cNvGraphicFramePr>
            <a:graphicFrameLocks noChangeAspect="1"/>
          </p:cNvGraphicFramePr>
          <p:nvPr/>
        </p:nvGraphicFramePr>
        <p:xfrm>
          <a:off x="5791200" y="914400"/>
          <a:ext cx="23717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3" name="公式" r:id="rId13" imgW="931320" imgH="159480" progId="Equation.3">
                  <p:embed/>
                </p:oleObj>
              </mc:Choice>
              <mc:Fallback>
                <p:oleObj name="公式" r:id="rId13" imgW="931320" imgH="1594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914400"/>
                        <a:ext cx="23717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55" name="Group 35"/>
          <p:cNvGrpSpPr>
            <a:grpSpLocks/>
          </p:cNvGrpSpPr>
          <p:nvPr/>
        </p:nvGrpSpPr>
        <p:grpSpPr bwMode="auto">
          <a:xfrm>
            <a:off x="3276600" y="3581400"/>
            <a:ext cx="3657600" cy="1266825"/>
            <a:chOff x="2064" y="2256"/>
            <a:chExt cx="2304" cy="798"/>
          </a:xfrm>
        </p:grpSpPr>
        <p:graphicFrame>
          <p:nvGraphicFramePr>
            <p:cNvPr id="14344" name="Object 11"/>
            <p:cNvGraphicFramePr>
              <a:graphicFrameLocks noChangeAspect="1"/>
            </p:cNvGraphicFramePr>
            <p:nvPr/>
          </p:nvGraphicFramePr>
          <p:xfrm>
            <a:off x="3928" y="2688"/>
            <a:ext cx="208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4" name="公式" r:id="rId15" imgW="114480" imgH="111600" progId="Equation.3">
                    <p:embed/>
                  </p:oleObj>
                </mc:Choice>
                <mc:Fallback>
                  <p:oleObj name="公式" r:id="rId15" imgW="114480" imgH="111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8" y="2688"/>
                          <a:ext cx="208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7" name="Line 12"/>
            <p:cNvSpPr>
              <a:spLocks noChangeShapeType="1"/>
            </p:cNvSpPr>
            <p:nvPr/>
          </p:nvSpPr>
          <p:spPr bwMode="auto">
            <a:xfrm>
              <a:off x="2064" y="2592"/>
              <a:ext cx="2304" cy="0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4345" name="Object 13"/>
            <p:cNvGraphicFramePr>
              <a:graphicFrameLocks noChangeAspect="1"/>
            </p:cNvGraphicFramePr>
            <p:nvPr/>
          </p:nvGraphicFramePr>
          <p:xfrm>
            <a:off x="2296" y="2640"/>
            <a:ext cx="207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5" name="公式" r:id="rId17" imgW="114480" imgH="111600" progId="Equation.3">
                    <p:embed/>
                  </p:oleObj>
                </mc:Choice>
                <mc:Fallback>
                  <p:oleObj name="公式" r:id="rId17" imgW="114480" imgH="1116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6" y="2640"/>
                          <a:ext cx="207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8" name="Line 14"/>
            <p:cNvSpPr>
              <a:spLocks noChangeShapeType="1"/>
            </p:cNvSpPr>
            <p:nvPr/>
          </p:nvSpPr>
          <p:spPr bwMode="auto">
            <a:xfrm>
              <a:off x="3888" y="264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9" name="Line 15"/>
            <p:cNvSpPr>
              <a:spLocks noChangeShapeType="1"/>
            </p:cNvSpPr>
            <p:nvPr/>
          </p:nvSpPr>
          <p:spPr bwMode="auto">
            <a:xfrm>
              <a:off x="2291" y="2649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0" name="Line 16"/>
            <p:cNvSpPr>
              <a:spLocks noChangeShapeType="1"/>
            </p:cNvSpPr>
            <p:nvPr/>
          </p:nvSpPr>
          <p:spPr bwMode="auto">
            <a:xfrm>
              <a:off x="3360" y="2928"/>
              <a:ext cx="4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1" name="Line 17"/>
            <p:cNvSpPr>
              <a:spLocks noChangeShapeType="1"/>
            </p:cNvSpPr>
            <p:nvPr/>
          </p:nvSpPr>
          <p:spPr bwMode="auto">
            <a:xfrm flipH="1">
              <a:off x="2304" y="2928"/>
              <a:ext cx="4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4346" name="Object 18"/>
            <p:cNvGraphicFramePr>
              <a:graphicFrameLocks noChangeAspect="1"/>
            </p:cNvGraphicFramePr>
            <p:nvPr/>
          </p:nvGraphicFramePr>
          <p:xfrm>
            <a:off x="4080" y="2304"/>
            <a:ext cx="223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6" name="公式" r:id="rId19" imgW="130680" imgH="111600" progId="Equation.3">
                    <p:embed/>
                  </p:oleObj>
                </mc:Choice>
                <mc:Fallback>
                  <p:oleObj name="公式" r:id="rId19" imgW="130680" imgH="1116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304"/>
                          <a:ext cx="223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7" name="Object 19"/>
            <p:cNvGraphicFramePr>
              <a:graphicFrameLocks noChangeAspect="1"/>
            </p:cNvGraphicFramePr>
            <p:nvPr/>
          </p:nvGraphicFramePr>
          <p:xfrm>
            <a:off x="2677" y="2256"/>
            <a:ext cx="22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7" name="公式" r:id="rId21" imgW="97920" imgH="95760" progId="Equation.3">
                    <p:embed/>
                  </p:oleObj>
                </mc:Choice>
                <mc:Fallback>
                  <p:oleObj name="公式" r:id="rId21" imgW="97920" imgH="9576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7" y="2256"/>
                          <a:ext cx="22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2" name="Line 20"/>
            <p:cNvSpPr>
              <a:spLocks noChangeShapeType="1"/>
            </p:cNvSpPr>
            <p:nvPr/>
          </p:nvSpPr>
          <p:spPr bwMode="auto">
            <a:xfrm>
              <a:off x="2784" y="2496"/>
              <a:ext cx="0" cy="96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4348" name="Object 21"/>
            <p:cNvGraphicFramePr>
              <a:graphicFrameLocks noChangeAspect="1"/>
            </p:cNvGraphicFramePr>
            <p:nvPr/>
          </p:nvGraphicFramePr>
          <p:xfrm>
            <a:off x="2824" y="2832"/>
            <a:ext cx="398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8" name="公式" r:id="rId23" imgW="245160" imgH="127440" progId="Equation.3">
                    <p:embed/>
                  </p:oleObj>
                </mc:Choice>
                <mc:Fallback>
                  <p:oleObj name="公式" r:id="rId23" imgW="245160" imgH="12744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4" y="2832"/>
                          <a:ext cx="398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3" name="Line 22"/>
            <p:cNvSpPr>
              <a:spLocks noChangeShapeType="1"/>
            </p:cNvSpPr>
            <p:nvPr/>
          </p:nvSpPr>
          <p:spPr bwMode="auto">
            <a:xfrm>
              <a:off x="2771" y="2633"/>
              <a:ext cx="0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4" name="Line 23"/>
            <p:cNvSpPr>
              <a:spLocks noChangeShapeType="1"/>
            </p:cNvSpPr>
            <p:nvPr/>
          </p:nvSpPr>
          <p:spPr bwMode="auto">
            <a:xfrm>
              <a:off x="3648" y="27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5" name="Line 24"/>
            <p:cNvSpPr>
              <a:spLocks noChangeShapeType="1"/>
            </p:cNvSpPr>
            <p:nvPr/>
          </p:nvSpPr>
          <p:spPr bwMode="auto">
            <a:xfrm flipH="1">
              <a:off x="2774" y="27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4349" name="Object 25"/>
            <p:cNvGraphicFramePr>
              <a:graphicFrameLocks noChangeAspect="1"/>
            </p:cNvGraphicFramePr>
            <p:nvPr/>
          </p:nvGraphicFramePr>
          <p:xfrm>
            <a:off x="3056" y="2640"/>
            <a:ext cx="542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9" name="公式" r:id="rId25" imgW="343080" imgH="127440" progId="Equation.3">
                    <p:embed/>
                  </p:oleObj>
                </mc:Choice>
                <mc:Fallback>
                  <p:oleObj name="公式" r:id="rId25" imgW="343080" imgH="12744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6" y="2640"/>
                          <a:ext cx="542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0" name="Object 31"/>
            <p:cNvGraphicFramePr>
              <a:graphicFrameLocks noChangeAspect="1"/>
            </p:cNvGraphicFramePr>
            <p:nvPr/>
          </p:nvGraphicFramePr>
          <p:xfrm>
            <a:off x="2169" y="2392"/>
            <a:ext cx="208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0" name="公式" r:id="rId27" imgW="114480" imgH="127440" progId="Equation.3">
                    <p:embed/>
                  </p:oleObj>
                </mc:Choice>
                <mc:Fallback>
                  <p:oleObj name="公式" r:id="rId27" imgW="114480" imgH="12744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9" y="2392"/>
                          <a:ext cx="208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56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多普勒效应</a:t>
            </a:r>
            <a:r>
              <a:rPr kumimoji="1" lang="en-US" altLang="zh-CN" b="1" smtClean="0">
                <a:latin typeface="方正姚体" pitchFamily="2" charset="-122"/>
                <a:ea typeface="方正姚体" pitchFamily="2" charset="-122"/>
              </a:rPr>
              <a:t>-</a:t>
            </a:r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例题</a:t>
            </a:r>
            <a:endParaRPr kumimoji="1" lang="en-US" altLang="zh-CN" b="1" smtClean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  <p:bldP spid="14353" grpId="0"/>
      <p:bldP spid="143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24"/>
            <a:ext cx="9143975" cy="236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375" name="Group 41"/>
          <p:cNvGrpSpPr>
            <a:grpSpLocks/>
          </p:cNvGrpSpPr>
          <p:nvPr/>
        </p:nvGrpSpPr>
        <p:grpSpPr bwMode="auto">
          <a:xfrm>
            <a:off x="214282" y="1556792"/>
            <a:ext cx="8929693" cy="1008112"/>
            <a:chOff x="376" y="1023"/>
            <a:chExt cx="5226" cy="872"/>
          </a:xfrm>
        </p:grpSpPr>
        <p:sp>
          <p:nvSpPr>
            <p:cNvPr id="15377" name="Text Box 27"/>
            <p:cNvSpPr txBox="1">
              <a:spLocks noChangeArrowheads="1"/>
            </p:cNvSpPr>
            <p:nvPr/>
          </p:nvSpPr>
          <p:spPr bwMode="auto">
            <a:xfrm>
              <a:off x="376" y="1023"/>
              <a:ext cx="5226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  </a:t>
              </a:r>
              <a:r>
                <a:rPr kumimoji="1" lang="en-US" altLang="zh-CN" sz="2800" b="1" dirty="0" smtClean="0">
                  <a:latin typeface="华文新魏" pitchFamily="2" charset="-122"/>
                  <a:ea typeface="华文新魏" pitchFamily="2" charset="-122"/>
                </a:rPr>
                <a:t>	      </a:t>
              </a:r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如果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波源不动，反射面以</a:t>
              </a:r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速度</a:t>
              </a:r>
              <a:r>
                <a:rPr kumimoji="1" lang="en-US" altLang="zh-CN" sz="2800" b="1" i="1" dirty="0">
                  <a:latin typeface="华文新魏" pitchFamily="2" charset="-122"/>
                  <a:ea typeface="华文新魏" pitchFamily="2" charset="-122"/>
                </a:rPr>
                <a:t>V</a:t>
              </a:r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=0.20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米</a:t>
              </a:r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/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秒向观察者接近，测得拍频             </a:t>
              </a:r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赫兹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，</a:t>
              </a:r>
              <a:r>
                <a:rPr kumimoji="1" lang="zh-CN" altLang="en-US" sz="2800" b="1" dirty="0">
                  <a:solidFill>
                    <a:srgbClr val="0000CC"/>
                  </a:solidFill>
                  <a:latin typeface="华文新魏" pitchFamily="2" charset="-122"/>
                  <a:ea typeface="华文新魏" pitchFamily="2" charset="-122"/>
                </a:rPr>
                <a:t>求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波源的频率？</a:t>
              </a:r>
            </a:p>
          </p:txBody>
        </p:sp>
        <p:graphicFrame>
          <p:nvGraphicFramePr>
            <p:cNvPr id="15362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5266167"/>
                </p:ext>
              </p:extLst>
            </p:nvPr>
          </p:nvGraphicFramePr>
          <p:xfrm>
            <a:off x="2583" y="1397"/>
            <a:ext cx="512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8" name="公式" r:id="rId3" imgW="392040" imgH="127440" progId="Equation.3">
                    <p:embed/>
                  </p:oleObj>
                </mc:Choice>
                <mc:Fallback>
                  <p:oleObj name="公式" r:id="rId3" imgW="392040" imgH="12744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3" y="1397"/>
                          <a:ext cx="512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6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A41B83C-8D07-4ED7-942D-987442EE10D5}" type="slidenum">
              <a:rPr lang="en-US" altLang="zh-CN"/>
              <a:pPr algn="ctr"/>
              <a:t>27</a:t>
            </a:fld>
            <a:endParaRPr lang="en-US" altLang="zh-CN"/>
          </a:p>
        </p:txBody>
      </p:sp>
      <p:grpSp>
        <p:nvGrpSpPr>
          <p:cNvPr id="15369" name="Group 38"/>
          <p:cNvGrpSpPr>
            <a:grpSpLocks/>
          </p:cNvGrpSpPr>
          <p:nvPr/>
        </p:nvGrpSpPr>
        <p:grpSpPr bwMode="auto">
          <a:xfrm>
            <a:off x="214287" y="28724"/>
            <a:ext cx="8929688" cy="1816100"/>
            <a:chOff x="-210" y="144"/>
            <a:chExt cx="5625" cy="1144"/>
          </a:xfrm>
        </p:grpSpPr>
        <p:sp>
          <p:nvSpPr>
            <p:cNvPr id="15389" name="Text Box 3"/>
            <p:cNvSpPr txBox="1">
              <a:spLocks noChangeArrowheads="1"/>
            </p:cNvSpPr>
            <p:nvPr/>
          </p:nvSpPr>
          <p:spPr bwMode="auto">
            <a:xfrm>
              <a:off x="-210" y="144"/>
              <a:ext cx="5625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例题二：如图 一声源振动的频率为</a:t>
              </a:r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2040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赫兹，以</a:t>
              </a:r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速度</a:t>
              </a:r>
              <a:r>
                <a:rPr kumimoji="1" lang="en-US" altLang="zh-CN" sz="2800" b="1" dirty="0" smtClean="0">
                  <a:latin typeface="华文新魏" pitchFamily="2" charset="-122"/>
                  <a:ea typeface="华文新魏" pitchFamily="2" charset="-122"/>
                </a:rPr>
                <a:t/>
              </a:r>
              <a:br>
                <a:rPr kumimoji="1" lang="en-US" altLang="zh-CN" sz="2800" b="1" dirty="0" smtClean="0">
                  <a:latin typeface="华文新魏" pitchFamily="2" charset="-122"/>
                  <a:ea typeface="华文新魏" pitchFamily="2" charset="-122"/>
                </a:rPr>
              </a:br>
              <a:r>
                <a:rPr kumimoji="1" lang="en-US" altLang="zh-CN" sz="2800" b="1" dirty="0" smtClean="0">
                  <a:latin typeface="华文新魏" pitchFamily="2" charset="-122"/>
                  <a:ea typeface="华文新魏" pitchFamily="2" charset="-122"/>
                </a:rPr>
                <a:t>    </a:t>
              </a:r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 </a:t>
              </a:r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	 </a:t>
              </a:r>
              <a:r>
                <a:rPr kumimoji="1" lang="en-US" altLang="zh-CN" sz="2800" b="1" dirty="0" smtClean="0">
                  <a:latin typeface="华文新魏" pitchFamily="2" charset="-122"/>
                  <a:ea typeface="华文新魏" pitchFamily="2" charset="-122"/>
                </a:rPr>
                <a:t>      </a:t>
              </a:r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向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一反射面接近，观察者在 </a:t>
              </a:r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A 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处测得拍音</a:t>
              </a:r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的</a:t>
              </a:r>
              <a:r>
                <a:rPr kumimoji="1" lang="en-US" altLang="zh-CN" sz="2800" b="1" dirty="0" smtClean="0">
                  <a:latin typeface="华文新魏" pitchFamily="2" charset="-122"/>
                  <a:ea typeface="华文新魏" pitchFamily="2" charset="-122"/>
                </a:rPr>
                <a:t/>
              </a:r>
              <a:br>
                <a:rPr kumimoji="1" lang="en-US" altLang="zh-CN" sz="2800" b="1" dirty="0" smtClean="0">
                  <a:latin typeface="华文新魏" pitchFamily="2" charset="-122"/>
                  <a:ea typeface="华文新魏" pitchFamily="2" charset="-122"/>
                </a:rPr>
              </a:br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频率             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赫兹，如声速为</a:t>
              </a:r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340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米</a:t>
              </a:r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/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秒</a:t>
              </a:r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，</a:t>
              </a:r>
              <a:r>
                <a:rPr kumimoji="1" lang="zh-CN" altLang="en-US" sz="2800" b="1" dirty="0">
                  <a:solidFill>
                    <a:srgbClr val="0000CC"/>
                  </a:solidFill>
                  <a:latin typeface="华文新魏" pitchFamily="2" charset="-122"/>
                  <a:ea typeface="华文新魏" pitchFamily="2" charset="-122"/>
                </a:rPr>
                <a:t>求：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波源移动的速度？</a:t>
              </a:r>
              <a:endParaRPr kumimoji="1" lang="zh-CN" altLang="en-US" sz="2800" b="1" dirty="0">
                <a:latin typeface="华文新魏" pitchFamily="2" charset="-122"/>
                <a:ea typeface="华文新魏" pitchFamily="2" charset="-122"/>
              </a:endParaRPr>
            </a:p>
          </p:txBody>
        </p:sp>
        <p:graphicFrame>
          <p:nvGraphicFramePr>
            <p:cNvPr id="1536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5246146"/>
                </p:ext>
              </p:extLst>
            </p:nvPr>
          </p:nvGraphicFramePr>
          <p:xfrm>
            <a:off x="407" y="418"/>
            <a:ext cx="31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9" name="公式" r:id="rId5" imgW="130680" imgH="167400" progId="Equation.3">
                    <p:embed/>
                  </p:oleObj>
                </mc:Choice>
                <mc:Fallback>
                  <p:oleObj name="公式" r:id="rId5" imgW="130680" imgH="167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" y="418"/>
                          <a:ext cx="31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6991433"/>
                </p:ext>
              </p:extLst>
            </p:nvPr>
          </p:nvGraphicFramePr>
          <p:xfrm>
            <a:off x="267" y="720"/>
            <a:ext cx="706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0" name="公式" r:id="rId7" imgW="375840" imgH="127440" progId="Equation.3">
                    <p:embed/>
                  </p:oleObj>
                </mc:Choice>
                <mc:Fallback>
                  <p:oleObj name="公式" r:id="rId7" imgW="375840" imgH="1274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" y="720"/>
                          <a:ext cx="706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70" name="Text Box 6"/>
          <p:cNvSpPr txBox="1">
            <a:spLocks noChangeArrowheads="1"/>
          </p:cNvSpPr>
          <p:nvPr/>
        </p:nvSpPr>
        <p:spPr bwMode="auto">
          <a:xfrm>
            <a:off x="935718" y="3143248"/>
            <a:ext cx="4493538" cy="259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解：</a:t>
            </a:r>
            <a:r>
              <a:rPr kumimoji="1" lang="en-US" altLang="zh-CN" sz="2800" dirty="0">
                <a:solidFill>
                  <a:srgbClr val="0000CC"/>
                </a:solidFill>
                <a:latin typeface="Times New Roman" pitchFamily="18" charset="0"/>
                <a:ea typeface="楷体_GB2312" pitchFamily="49" charset="-122"/>
              </a:rPr>
              <a:t>1.</a:t>
            </a:r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观察者接收到的频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率有：直接从远离它的波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源来的声音和经反射面反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射后的频率，两者形成拍。</a:t>
            </a:r>
          </a:p>
        </p:txBody>
      </p:sp>
      <p:grpSp>
        <p:nvGrpSpPr>
          <p:cNvPr id="15371" name="Group 39"/>
          <p:cNvGrpSpPr>
            <a:grpSpLocks/>
          </p:cNvGrpSpPr>
          <p:nvPr/>
        </p:nvGrpSpPr>
        <p:grpSpPr bwMode="auto">
          <a:xfrm>
            <a:off x="6111875" y="3208351"/>
            <a:ext cx="2470150" cy="2149475"/>
            <a:chOff x="3850" y="1632"/>
            <a:chExt cx="1556" cy="1354"/>
          </a:xfrm>
        </p:grpSpPr>
        <p:sp>
          <p:nvSpPr>
            <p:cNvPr id="15380" name="Line 8"/>
            <p:cNvSpPr>
              <a:spLocks noChangeShapeType="1"/>
            </p:cNvSpPr>
            <p:nvPr/>
          </p:nvSpPr>
          <p:spPr bwMode="auto">
            <a:xfrm>
              <a:off x="5146" y="1834"/>
              <a:ext cx="0" cy="1152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1" name="Line 9"/>
            <p:cNvSpPr>
              <a:spLocks noChangeShapeType="1"/>
            </p:cNvSpPr>
            <p:nvPr/>
          </p:nvSpPr>
          <p:spPr bwMode="auto">
            <a:xfrm>
              <a:off x="5146" y="197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2" name="Line 10"/>
            <p:cNvSpPr>
              <a:spLocks noChangeShapeType="1"/>
            </p:cNvSpPr>
            <p:nvPr/>
          </p:nvSpPr>
          <p:spPr bwMode="auto">
            <a:xfrm>
              <a:off x="5146" y="217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3" name="Line 11"/>
            <p:cNvSpPr>
              <a:spLocks noChangeShapeType="1"/>
            </p:cNvSpPr>
            <p:nvPr/>
          </p:nvSpPr>
          <p:spPr bwMode="auto">
            <a:xfrm>
              <a:off x="5146" y="236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4" name="Line 12"/>
            <p:cNvSpPr>
              <a:spLocks noChangeShapeType="1"/>
            </p:cNvSpPr>
            <p:nvPr/>
          </p:nvSpPr>
          <p:spPr bwMode="auto">
            <a:xfrm>
              <a:off x="5146" y="260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5" name="Line 13"/>
            <p:cNvSpPr>
              <a:spLocks noChangeShapeType="1"/>
            </p:cNvSpPr>
            <p:nvPr/>
          </p:nvSpPr>
          <p:spPr bwMode="auto">
            <a:xfrm>
              <a:off x="5146" y="279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6" name="Text Box 14"/>
            <p:cNvSpPr txBox="1">
              <a:spLocks noChangeArrowheads="1"/>
            </p:cNvSpPr>
            <p:nvPr/>
          </p:nvSpPr>
          <p:spPr bwMode="auto">
            <a:xfrm>
              <a:off x="4810" y="1632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>
                  <a:latin typeface="Times New Roman" pitchFamily="18" charset="0"/>
                  <a:ea typeface="楷体_GB2312" pitchFamily="49" charset="-122"/>
                </a:rPr>
                <a:t>反射面</a:t>
              </a:r>
            </a:p>
          </p:txBody>
        </p:sp>
        <p:sp>
          <p:nvSpPr>
            <p:cNvPr id="15387" name="Line 15"/>
            <p:cNvSpPr>
              <a:spLocks noChangeShapeType="1"/>
            </p:cNvSpPr>
            <p:nvPr/>
          </p:nvSpPr>
          <p:spPr bwMode="auto">
            <a:xfrm>
              <a:off x="3984" y="2352"/>
              <a:ext cx="816" cy="0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5364" name="Object 16"/>
            <p:cNvGraphicFramePr>
              <a:graphicFrameLocks noChangeAspect="1"/>
            </p:cNvGraphicFramePr>
            <p:nvPr/>
          </p:nvGraphicFramePr>
          <p:xfrm>
            <a:off x="4234" y="1968"/>
            <a:ext cx="287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1" name="公式" r:id="rId9" imgW="114480" imgH="167400" progId="Equation.3">
                    <p:embed/>
                  </p:oleObj>
                </mc:Choice>
                <mc:Fallback>
                  <p:oleObj name="公式" r:id="rId9" imgW="114480" imgH="1674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4" y="1968"/>
                          <a:ext cx="287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5" name="Object 17"/>
            <p:cNvGraphicFramePr>
              <a:graphicFrameLocks noChangeAspect="1"/>
            </p:cNvGraphicFramePr>
            <p:nvPr/>
          </p:nvGraphicFramePr>
          <p:xfrm>
            <a:off x="3850" y="2093"/>
            <a:ext cx="246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2" name="公式" r:id="rId11" imgW="97920" imgH="127440" progId="Equation.3">
                    <p:embed/>
                  </p:oleObj>
                </mc:Choice>
                <mc:Fallback>
                  <p:oleObj name="公式" r:id="rId11" imgW="97920" imgH="1274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0" y="2093"/>
                          <a:ext cx="246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8" name="Text Box 18"/>
            <p:cNvSpPr txBox="1">
              <a:spLocks noChangeArrowheads="1"/>
            </p:cNvSpPr>
            <p:nvPr/>
          </p:nvSpPr>
          <p:spPr bwMode="auto">
            <a:xfrm>
              <a:off x="3850" y="1901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 b="1">
                  <a:solidFill>
                    <a:srgbClr val="0000CC"/>
                  </a:solidFill>
                  <a:latin typeface="Times New Roman" pitchFamily="18" charset="0"/>
                  <a:ea typeface="楷体_GB2312" pitchFamily="49" charset="-122"/>
                </a:rPr>
                <a:t>声源</a:t>
              </a:r>
            </a:p>
          </p:txBody>
        </p:sp>
      </p:grpSp>
      <p:grpSp>
        <p:nvGrpSpPr>
          <p:cNvPr id="15372" name="Group 34"/>
          <p:cNvGrpSpPr>
            <a:grpSpLocks/>
          </p:cNvGrpSpPr>
          <p:nvPr/>
        </p:nvGrpSpPr>
        <p:grpSpPr bwMode="auto">
          <a:xfrm>
            <a:off x="5392738" y="4046551"/>
            <a:ext cx="1039812" cy="762000"/>
            <a:chOff x="3397" y="2160"/>
            <a:chExt cx="655" cy="480"/>
          </a:xfrm>
        </p:grpSpPr>
        <p:graphicFrame>
          <p:nvGraphicFramePr>
            <p:cNvPr id="15363" name="Object 20"/>
            <p:cNvGraphicFramePr>
              <a:graphicFrameLocks noChangeAspect="1"/>
            </p:cNvGraphicFramePr>
            <p:nvPr/>
          </p:nvGraphicFramePr>
          <p:xfrm>
            <a:off x="3397" y="2160"/>
            <a:ext cx="287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3" name="公式" r:id="rId13" imgW="114480" imgH="111600" progId="Equation.3">
                    <p:embed/>
                  </p:oleObj>
                </mc:Choice>
                <mc:Fallback>
                  <p:oleObj name="公式" r:id="rId13" imgW="114480" imgH="1116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7" y="2160"/>
                          <a:ext cx="287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8" name="Oval 21"/>
            <p:cNvSpPr>
              <a:spLocks noChangeArrowheads="1"/>
            </p:cNvSpPr>
            <p:nvPr/>
          </p:nvSpPr>
          <p:spPr bwMode="auto">
            <a:xfrm>
              <a:off x="3658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5379" name="Text Box 22"/>
            <p:cNvSpPr txBox="1">
              <a:spLocks noChangeArrowheads="1"/>
            </p:cNvSpPr>
            <p:nvPr/>
          </p:nvSpPr>
          <p:spPr bwMode="auto">
            <a:xfrm>
              <a:off x="3456" y="2390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>
                  <a:latin typeface="Times New Roman" pitchFamily="18" charset="0"/>
                  <a:ea typeface="楷体_GB2312" pitchFamily="49" charset="-122"/>
                </a:rPr>
                <a:t>观察者</a:t>
              </a:r>
            </a:p>
          </p:txBody>
        </p:sp>
      </p:grpSp>
      <p:sp>
        <p:nvSpPr>
          <p:cNvPr id="15376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709988" y="636905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多普勒效应</a:t>
            </a:r>
            <a:r>
              <a:rPr kumimoji="1" lang="en-US" altLang="zh-CN" b="1" smtClean="0">
                <a:latin typeface="方正姚体" pitchFamily="2" charset="-122"/>
                <a:ea typeface="方正姚体" pitchFamily="2" charset="-122"/>
              </a:rPr>
              <a:t>-</a:t>
            </a:r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例题</a:t>
            </a:r>
            <a:endParaRPr kumimoji="1" lang="en-US" altLang="zh-CN" b="1" smtClean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A41B83C-8D07-4ED7-942D-987442EE10D5}" type="slidenum">
              <a:rPr lang="en-US" altLang="zh-CN"/>
              <a:pPr algn="ctr"/>
              <a:t>28</a:t>
            </a:fld>
            <a:endParaRPr lang="en-US" altLang="zh-CN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928662" y="188913"/>
            <a:ext cx="8288338" cy="1384300"/>
            <a:chOff x="240" y="144"/>
            <a:chExt cx="5221" cy="872"/>
          </a:xfrm>
        </p:grpSpPr>
        <p:sp>
          <p:nvSpPr>
            <p:cNvPr id="15389" name="Text Box 3"/>
            <p:cNvSpPr txBox="1">
              <a:spLocks noChangeArrowheads="1"/>
            </p:cNvSpPr>
            <p:nvPr/>
          </p:nvSpPr>
          <p:spPr bwMode="auto">
            <a:xfrm>
              <a:off x="240" y="144"/>
              <a:ext cx="5221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例题二：如图 一声源振动的频率为</a:t>
              </a:r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2040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赫兹，以速</a:t>
              </a:r>
            </a:p>
            <a:p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度      向一反射面接近，观察者在 </a:t>
              </a:r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A 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处测得拍音的</a:t>
              </a:r>
            </a:p>
            <a:p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频率             </a:t>
              </a:r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赫兹</a:t>
              </a:r>
              <a:r>
                <a:rPr kumimoji="1" lang="en-US" altLang="zh-CN" sz="2800" b="1" dirty="0" smtClean="0">
                  <a:latin typeface="华文新魏" pitchFamily="2" charset="-122"/>
                  <a:ea typeface="华文新魏" pitchFamily="2" charset="-122"/>
                </a:rPr>
                <a:t>……</a:t>
              </a:r>
              <a:endParaRPr kumimoji="1" lang="zh-CN" altLang="en-US" sz="2800" b="1" dirty="0">
                <a:latin typeface="华文新魏" pitchFamily="2" charset="-122"/>
                <a:ea typeface="华文新魏" pitchFamily="2" charset="-122"/>
              </a:endParaRPr>
            </a:p>
          </p:txBody>
        </p:sp>
        <p:graphicFrame>
          <p:nvGraphicFramePr>
            <p:cNvPr id="15366" name="Object 4"/>
            <p:cNvGraphicFramePr>
              <a:graphicFrameLocks noChangeAspect="1"/>
            </p:cNvGraphicFramePr>
            <p:nvPr/>
          </p:nvGraphicFramePr>
          <p:xfrm>
            <a:off x="557" y="418"/>
            <a:ext cx="31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5" name="公式" r:id="rId3" imgW="130680" imgH="167400" progId="Equation.3">
                    <p:embed/>
                  </p:oleObj>
                </mc:Choice>
                <mc:Fallback>
                  <p:oleObj name="公式" r:id="rId3" imgW="130680" imgH="167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" y="418"/>
                          <a:ext cx="31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5"/>
            <p:cNvGraphicFramePr>
              <a:graphicFrameLocks noChangeAspect="1"/>
            </p:cNvGraphicFramePr>
            <p:nvPr/>
          </p:nvGraphicFramePr>
          <p:xfrm>
            <a:off x="736" y="695"/>
            <a:ext cx="706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6" name="公式" r:id="rId5" imgW="375840" imgH="127440" progId="Equation.3">
                    <p:embed/>
                  </p:oleObj>
                </mc:Choice>
                <mc:Fallback>
                  <p:oleObj name="公式" r:id="rId5" imgW="375840" imgH="1274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" y="695"/>
                          <a:ext cx="706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111875" y="2590800"/>
            <a:ext cx="2470150" cy="2149475"/>
            <a:chOff x="3850" y="1632"/>
            <a:chExt cx="1556" cy="1354"/>
          </a:xfrm>
        </p:grpSpPr>
        <p:sp>
          <p:nvSpPr>
            <p:cNvPr id="15380" name="Line 8"/>
            <p:cNvSpPr>
              <a:spLocks noChangeShapeType="1"/>
            </p:cNvSpPr>
            <p:nvPr/>
          </p:nvSpPr>
          <p:spPr bwMode="auto">
            <a:xfrm>
              <a:off x="5146" y="1834"/>
              <a:ext cx="0" cy="1152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1" name="Line 9"/>
            <p:cNvSpPr>
              <a:spLocks noChangeShapeType="1"/>
            </p:cNvSpPr>
            <p:nvPr/>
          </p:nvSpPr>
          <p:spPr bwMode="auto">
            <a:xfrm>
              <a:off x="5146" y="197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2" name="Line 10"/>
            <p:cNvSpPr>
              <a:spLocks noChangeShapeType="1"/>
            </p:cNvSpPr>
            <p:nvPr/>
          </p:nvSpPr>
          <p:spPr bwMode="auto">
            <a:xfrm>
              <a:off x="5146" y="217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3" name="Line 11"/>
            <p:cNvSpPr>
              <a:spLocks noChangeShapeType="1"/>
            </p:cNvSpPr>
            <p:nvPr/>
          </p:nvSpPr>
          <p:spPr bwMode="auto">
            <a:xfrm>
              <a:off x="5146" y="236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4" name="Line 12"/>
            <p:cNvSpPr>
              <a:spLocks noChangeShapeType="1"/>
            </p:cNvSpPr>
            <p:nvPr/>
          </p:nvSpPr>
          <p:spPr bwMode="auto">
            <a:xfrm>
              <a:off x="5146" y="260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5" name="Line 13"/>
            <p:cNvSpPr>
              <a:spLocks noChangeShapeType="1"/>
            </p:cNvSpPr>
            <p:nvPr/>
          </p:nvSpPr>
          <p:spPr bwMode="auto">
            <a:xfrm>
              <a:off x="5146" y="279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6" name="Text Box 14"/>
            <p:cNvSpPr txBox="1">
              <a:spLocks noChangeArrowheads="1"/>
            </p:cNvSpPr>
            <p:nvPr/>
          </p:nvSpPr>
          <p:spPr bwMode="auto">
            <a:xfrm>
              <a:off x="4810" y="1632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>
                  <a:latin typeface="Times New Roman" pitchFamily="18" charset="0"/>
                  <a:ea typeface="楷体_GB2312" pitchFamily="49" charset="-122"/>
                </a:rPr>
                <a:t>反射面</a:t>
              </a:r>
            </a:p>
          </p:txBody>
        </p:sp>
        <p:sp>
          <p:nvSpPr>
            <p:cNvPr id="15387" name="Line 15"/>
            <p:cNvSpPr>
              <a:spLocks noChangeShapeType="1"/>
            </p:cNvSpPr>
            <p:nvPr/>
          </p:nvSpPr>
          <p:spPr bwMode="auto">
            <a:xfrm>
              <a:off x="3984" y="2352"/>
              <a:ext cx="816" cy="0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5364" name="Object 16"/>
            <p:cNvGraphicFramePr>
              <a:graphicFrameLocks noChangeAspect="1"/>
            </p:cNvGraphicFramePr>
            <p:nvPr/>
          </p:nvGraphicFramePr>
          <p:xfrm>
            <a:off x="4234" y="1968"/>
            <a:ext cx="287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7" name="公式" r:id="rId7" imgW="114480" imgH="167400" progId="Equation.3">
                    <p:embed/>
                  </p:oleObj>
                </mc:Choice>
                <mc:Fallback>
                  <p:oleObj name="公式" r:id="rId7" imgW="114480" imgH="1674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4" y="1968"/>
                          <a:ext cx="287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5" name="Object 17"/>
            <p:cNvGraphicFramePr>
              <a:graphicFrameLocks noChangeAspect="1"/>
            </p:cNvGraphicFramePr>
            <p:nvPr/>
          </p:nvGraphicFramePr>
          <p:xfrm>
            <a:off x="3850" y="2093"/>
            <a:ext cx="246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8" name="公式" r:id="rId9" imgW="97920" imgH="127440" progId="Equation.3">
                    <p:embed/>
                  </p:oleObj>
                </mc:Choice>
                <mc:Fallback>
                  <p:oleObj name="公式" r:id="rId9" imgW="97920" imgH="1274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0" y="2093"/>
                          <a:ext cx="246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8" name="Text Box 18"/>
            <p:cNvSpPr txBox="1">
              <a:spLocks noChangeArrowheads="1"/>
            </p:cNvSpPr>
            <p:nvPr/>
          </p:nvSpPr>
          <p:spPr bwMode="auto">
            <a:xfrm>
              <a:off x="3850" y="1901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 b="1">
                  <a:solidFill>
                    <a:srgbClr val="0000CC"/>
                  </a:solidFill>
                  <a:latin typeface="Times New Roman" pitchFamily="18" charset="0"/>
                  <a:ea typeface="楷体_GB2312" pitchFamily="49" charset="-122"/>
                </a:rPr>
                <a:t>声源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392738" y="3429000"/>
            <a:ext cx="1039812" cy="762000"/>
            <a:chOff x="3397" y="2160"/>
            <a:chExt cx="655" cy="480"/>
          </a:xfrm>
        </p:grpSpPr>
        <p:graphicFrame>
          <p:nvGraphicFramePr>
            <p:cNvPr id="15363" name="Object 20"/>
            <p:cNvGraphicFramePr>
              <a:graphicFrameLocks noChangeAspect="1"/>
            </p:cNvGraphicFramePr>
            <p:nvPr/>
          </p:nvGraphicFramePr>
          <p:xfrm>
            <a:off x="3397" y="2160"/>
            <a:ext cx="287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9" name="公式" r:id="rId11" imgW="114480" imgH="111600" progId="Equation.3">
                    <p:embed/>
                  </p:oleObj>
                </mc:Choice>
                <mc:Fallback>
                  <p:oleObj name="公式" r:id="rId11" imgW="114480" imgH="1116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7" y="2160"/>
                          <a:ext cx="287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8" name="Oval 21"/>
            <p:cNvSpPr>
              <a:spLocks noChangeArrowheads="1"/>
            </p:cNvSpPr>
            <p:nvPr/>
          </p:nvSpPr>
          <p:spPr bwMode="auto">
            <a:xfrm>
              <a:off x="3658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5379" name="Text Box 22"/>
            <p:cNvSpPr txBox="1">
              <a:spLocks noChangeArrowheads="1"/>
            </p:cNvSpPr>
            <p:nvPr/>
          </p:nvSpPr>
          <p:spPr bwMode="auto">
            <a:xfrm>
              <a:off x="3456" y="2390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>
                  <a:latin typeface="Times New Roman" pitchFamily="18" charset="0"/>
                  <a:ea typeface="楷体_GB2312" pitchFamily="49" charset="-122"/>
                </a:rPr>
                <a:t>观察者</a:t>
              </a:r>
            </a:p>
          </p:txBody>
        </p:sp>
      </p:grpSp>
      <p:sp>
        <p:nvSpPr>
          <p:cNvPr id="15373" name="Text Box 28"/>
          <p:cNvSpPr txBox="1">
            <a:spLocks noChangeArrowheads="1"/>
          </p:cNvSpPr>
          <p:nvPr/>
        </p:nvSpPr>
        <p:spPr bwMode="auto">
          <a:xfrm>
            <a:off x="1000100" y="1857364"/>
            <a:ext cx="72866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反射面接收到的是向它接近的波源的频率；</a:t>
            </a:r>
          </a:p>
        </p:txBody>
      </p:sp>
      <p:sp>
        <p:nvSpPr>
          <p:cNvPr id="15374" name="Text Box 29"/>
          <p:cNvSpPr txBox="1">
            <a:spLocks noChangeArrowheads="1"/>
          </p:cNvSpPr>
          <p:nvPr/>
        </p:nvSpPr>
        <p:spPr bwMode="auto">
          <a:xfrm>
            <a:off x="428596" y="2608732"/>
            <a:ext cx="514033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反射面反射频率等于入射频率。反射面不动</a:t>
            </a:r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所以</a:t>
            </a:r>
            <a:r>
              <a:rPr kumimoji="1" lang="zh-CN" altLang="en-US" sz="2800" dirty="0">
                <a:ea typeface="楷体_GB2312" pitchFamily="49" charset="-122"/>
              </a:rPr>
              <a:t>观察者接收到的经反射面反射后的频率就是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入射频率</a:t>
            </a:r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5376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709988" y="636905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多普勒效应</a:t>
            </a:r>
            <a:r>
              <a:rPr kumimoji="1" lang="en-US" altLang="zh-CN" b="1" smtClean="0">
                <a:latin typeface="方正姚体" pitchFamily="2" charset="-122"/>
                <a:ea typeface="方正姚体" pitchFamily="2" charset="-122"/>
              </a:rPr>
              <a:t>-</a:t>
            </a:r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例题</a:t>
            </a:r>
            <a:endParaRPr kumimoji="1" lang="en-US" altLang="zh-CN" b="1" smtClean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80163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9059E2F-587D-4F25-8F2F-CB7D1F7682D4}" type="slidenum">
              <a:rPr lang="en-US" altLang="zh-CN"/>
              <a:pPr algn="ctr"/>
              <a:t>29</a:t>
            </a:fld>
            <a:endParaRPr lang="en-US" altLang="zh-CN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158875" y="900113"/>
          <a:ext cx="317023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公式" r:id="rId3" imgW="1110960" imgH="350640" progId="Equation.3">
                  <p:embed/>
                </p:oleObj>
              </mc:Choice>
              <mc:Fallback>
                <p:oleObj name="公式" r:id="rId3" imgW="1110960" imgH="350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900113"/>
                        <a:ext cx="3170238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216150" y="3276600"/>
          <a:ext cx="46688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Equation" r:id="rId5" imgW="1446120" imgH="175320" progId="Equation.3">
                  <p:embed/>
                </p:oleObj>
              </mc:Choice>
              <mc:Fallback>
                <p:oleObj name="Equation" r:id="rId5" imgW="1446120" imgH="175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3276600"/>
                        <a:ext cx="46688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AutoShape 6"/>
          <p:cNvSpPr>
            <a:spLocks noChangeArrowheads="1"/>
          </p:cNvSpPr>
          <p:nvPr/>
        </p:nvSpPr>
        <p:spPr bwMode="auto">
          <a:xfrm>
            <a:off x="3124200" y="2133600"/>
            <a:ext cx="1752600" cy="838200"/>
          </a:xfrm>
          <a:prstGeom prst="wedgeEllipseCallout">
            <a:avLst>
              <a:gd name="adj1" fmla="val -23370"/>
              <a:gd name="adj2" fmla="val -85037"/>
            </a:avLst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来自波源</a:t>
            </a:r>
            <a:endParaRPr kumimoji="1" lang="zh-CN" altLang="en-US" sz="3200">
              <a:latin typeface="Times New Roman" pitchFamily="18" charset="0"/>
            </a:endParaRPr>
          </a:p>
        </p:txBody>
      </p:sp>
      <p:sp>
        <p:nvSpPr>
          <p:cNvPr id="16394" name="AutoShape 7"/>
          <p:cNvSpPr>
            <a:spLocks noChangeArrowheads="1"/>
          </p:cNvSpPr>
          <p:nvPr/>
        </p:nvSpPr>
        <p:spPr bwMode="auto">
          <a:xfrm>
            <a:off x="1143000" y="2133600"/>
            <a:ext cx="1524000" cy="838200"/>
          </a:xfrm>
          <a:prstGeom prst="wedgeEllipseCallout">
            <a:avLst>
              <a:gd name="adj1" fmla="val 28648"/>
              <a:gd name="adj2" fmla="val -74051"/>
            </a:avLst>
          </a:prstGeom>
          <a:noFill/>
          <a:ln w="4127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由反射面</a:t>
            </a:r>
            <a:endParaRPr kumimoji="1" lang="zh-CN" altLang="en-US" sz="3200">
              <a:latin typeface="Times New Roman" pitchFamily="18" charset="0"/>
            </a:endParaRPr>
          </a:p>
        </p:txBody>
      </p:sp>
      <p:sp>
        <p:nvSpPr>
          <p:cNvPr id="16395" name="AutoShape 8"/>
          <p:cNvSpPr>
            <a:spLocks noChangeArrowheads="1"/>
          </p:cNvSpPr>
          <p:nvPr/>
        </p:nvSpPr>
        <p:spPr bwMode="auto">
          <a:xfrm>
            <a:off x="2667000" y="76200"/>
            <a:ext cx="1066800" cy="838200"/>
          </a:xfrm>
          <a:prstGeom prst="wedgeEllipseCallout">
            <a:avLst>
              <a:gd name="adj1" fmla="val -5356"/>
              <a:gd name="adj2" fmla="val 84282"/>
            </a:avLst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拍频</a:t>
            </a:r>
            <a:endParaRPr kumimoji="1" lang="zh-CN" altLang="en-US" sz="320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16388" name="Object 9"/>
          <p:cNvGraphicFramePr>
            <a:graphicFrameLocks noChangeAspect="1"/>
          </p:cNvGraphicFramePr>
          <p:nvPr/>
        </p:nvGraphicFramePr>
        <p:xfrm>
          <a:off x="533400" y="4267200"/>
          <a:ext cx="771048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7" imgW="2728800" imgH="780840" progId="Equation.3">
                  <p:embed/>
                </p:oleObj>
              </mc:Choice>
              <mc:Fallback>
                <p:oleObj name="Equation" r:id="rId7" imgW="2728800" imgH="7808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267200"/>
                        <a:ext cx="771048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Text Box 10"/>
          <p:cNvSpPr txBox="1">
            <a:spLocks noChangeArrowheads="1"/>
          </p:cNvSpPr>
          <p:nvPr/>
        </p:nvSpPr>
        <p:spPr bwMode="auto">
          <a:xfrm>
            <a:off x="762000" y="3244850"/>
            <a:ext cx="1252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解出</a:t>
            </a:r>
            <a:r>
              <a:rPr kumimoji="1" lang="zh-CN" altLang="en-US" sz="2800">
                <a:latin typeface="Times New Roman" pitchFamily="18" charset="0"/>
              </a:rPr>
              <a:t>：</a:t>
            </a:r>
          </a:p>
        </p:txBody>
      </p:sp>
      <p:grpSp>
        <p:nvGrpSpPr>
          <p:cNvPr id="16397" name="Group 45"/>
          <p:cNvGrpSpPr>
            <a:grpSpLocks/>
          </p:cNvGrpSpPr>
          <p:nvPr/>
        </p:nvGrpSpPr>
        <p:grpSpPr bwMode="auto">
          <a:xfrm>
            <a:off x="5392738" y="381000"/>
            <a:ext cx="3189287" cy="2149475"/>
            <a:chOff x="3397" y="240"/>
            <a:chExt cx="2009" cy="1354"/>
          </a:xfrm>
        </p:grpSpPr>
        <p:sp>
          <p:nvSpPr>
            <p:cNvPr id="16399" name="Line 28"/>
            <p:cNvSpPr>
              <a:spLocks noChangeShapeType="1"/>
            </p:cNvSpPr>
            <p:nvPr/>
          </p:nvSpPr>
          <p:spPr bwMode="auto">
            <a:xfrm>
              <a:off x="5146" y="442"/>
              <a:ext cx="0" cy="1152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0" name="Line 29"/>
            <p:cNvSpPr>
              <a:spLocks noChangeShapeType="1"/>
            </p:cNvSpPr>
            <p:nvPr/>
          </p:nvSpPr>
          <p:spPr bwMode="auto">
            <a:xfrm>
              <a:off x="5146" y="58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1" name="Line 30"/>
            <p:cNvSpPr>
              <a:spLocks noChangeShapeType="1"/>
            </p:cNvSpPr>
            <p:nvPr/>
          </p:nvSpPr>
          <p:spPr bwMode="auto">
            <a:xfrm>
              <a:off x="5146" y="77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2" name="Line 31"/>
            <p:cNvSpPr>
              <a:spLocks noChangeShapeType="1"/>
            </p:cNvSpPr>
            <p:nvPr/>
          </p:nvSpPr>
          <p:spPr bwMode="auto">
            <a:xfrm>
              <a:off x="5146" y="97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3" name="Line 32"/>
            <p:cNvSpPr>
              <a:spLocks noChangeShapeType="1"/>
            </p:cNvSpPr>
            <p:nvPr/>
          </p:nvSpPr>
          <p:spPr bwMode="auto">
            <a:xfrm>
              <a:off x="5146" y="121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4" name="Line 33"/>
            <p:cNvSpPr>
              <a:spLocks noChangeShapeType="1"/>
            </p:cNvSpPr>
            <p:nvPr/>
          </p:nvSpPr>
          <p:spPr bwMode="auto">
            <a:xfrm>
              <a:off x="5146" y="140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5" name="Text Box 34"/>
            <p:cNvSpPr txBox="1">
              <a:spLocks noChangeArrowheads="1"/>
            </p:cNvSpPr>
            <p:nvPr/>
          </p:nvSpPr>
          <p:spPr bwMode="auto">
            <a:xfrm>
              <a:off x="4810" y="240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>
                  <a:latin typeface="Times New Roman" pitchFamily="18" charset="0"/>
                  <a:ea typeface="楷体_GB2312" pitchFamily="49" charset="-122"/>
                </a:rPr>
                <a:t>反射面</a:t>
              </a:r>
            </a:p>
          </p:txBody>
        </p:sp>
        <p:sp>
          <p:nvSpPr>
            <p:cNvPr id="16406" name="Line 35"/>
            <p:cNvSpPr>
              <a:spLocks noChangeShapeType="1"/>
            </p:cNvSpPr>
            <p:nvPr/>
          </p:nvSpPr>
          <p:spPr bwMode="auto">
            <a:xfrm>
              <a:off x="3984" y="960"/>
              <a:ext cx="816" cy="0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6389" name="Object 36"/>
            <p:cNvGraphicFramePr>
              <a:graphicFrameLocks noChangeAspect="1"/>
            </p:cNvGraphicFramePr>
            <p:nvPr/>
          </p:nvGraphicFramePr>
          <p:xfrm>
            <a:off x="4234" y="576"/>
            <a:ext cx="287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3" name="公式" r:id="rId9" imgW="114480" imgH="167400" progId="Equation.3">
                    <p:embed/>
                  </p:oleObj>
                </mc:Choice>
                <mc:Fallback>
                  <p:oleObj name="公式" r:id="rId9" imgW="114480" imgH="1674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4" y="576"/>
                          <a:ext cx="287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0" name="Object 37"/>
            <p:cNvGraphicFramePr>
              <a:graphicFrameLocks noChangeAspect="1"/>
            </p:cNvGraphicFramePr>
            <p:nvPr/>
          </p:nvGraphicFramePr>
          <p:xfrm>
            <a:off x="3850" y="701"/>
            <a:ext cx="246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4" name="公式" r:id="rId11" imgW="97920" imgH="127440" progId="Equation.3">
                    <p:embed/>
                  </p:oleObj>
                </mc:Choice>
                <mc:Fallback>
                  <p:oleObj name="公式" r:id="rId11" imgW="97920" imgH="127440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0" y="701"/>
                          <a:ext cx="246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7" name="Text Box 38"/>
            <p:cNvSpPr txBox="1">
              <a:spLocks noChangeArrowheads="1"/>
            </p:cNvSpPr>
            <p:nvPr/>
          </p:nvSpPr>
          <p:spPr bwMode="auto">
            <a:xfrm>
              <a:off x="3850" y="509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 b="1">
                  <a:solidFill>
                    <a:srgbClr val="0000CC"/>
                  </a:solidFill>
                  <a:latin typeface="Times New Roman" pitchFamily="18" charset="0"/>
                  <a:ea typeface="楷体_GB2312" pitchFamily="49" charset="-122"/>
                </a:rPr>
                <a:t>声源</a:t>
              </a:r>
            </a:p>
          </p:txBody>
        </p:sp>
        <p:grpSp>
          <p:nvGrpSpPr>
            <p:cNvPr id="16408" name="Group 39"/>
            <p:cNvGrpSpPr>
              <a:grpSpLocks/>
            </p:cNvGrpSpPr>
            <p:nvPr/>
          </p:nvGrpSpPr>
          <p:grpSpPr bwMode="auto">
            <a:xfrm>
              <a:off x="3397" y="768"/>
              <a:ext cx="655" cy="480"/>
              <a:chOff x="3397" y="2160"/>
              <a:chExt cx="655" cy="480"/>
            </a:xfrm>
          </p:grpSpPr>
          <p:graphicFrame>
            <p:nvGraphicFramePr>
              <p:cNvPr id="16391" name="Object 40"/>
              <p:cNvGraphicFramePr>
                <a:graphicFrameLocks noChangeAspect="1"/>
              </p:cNvGraphicFramePr>
              <p:nvPr/>
            </p:nvGraphicFramePr>
            <p:xfrm>
              <a:off x="3397" y="2160"/>
              <a:ext cx="287" cy="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45" name="公式" r:id="rId13" imgW="114480" imgH="111600" progId="Equation.3">
                      <p:embed/>
                    </p:oleObj>
                  </mc:Choice>
                  <mc:Fallback>
                    <p:oleObj name="公式" r:id="rId13" imgW="114480" imgH="111600" progId="Equation.3">
                      <p:embed/>
                      <p:pic>
                        <p:nvPicPr>
                          <p:cNvPr id="0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97" y="2160"/>
                            <a:ext cx="287" cy="2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409" name="Oval 41"/>
              <p:cNvSpPr>
                <a:spLocks noChangeArrowheads="1"/>
              </p:cNvSpPr>
              <p:nvPr/>
            </p:nvSpPr>
            <p:spPr bwMode="auto">
              <a:xfrm>
                <a:off x="3658" y="23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410" name="Text Box 42"/>
              <p:cNvSpPr txBox="1">
                <a:spLocks noChangeArrowheads="1"/>
              </p:cNvSpPr>
              <p:nvPr/>
            </p:nvSpPr>
            <p:spPr bwMode="auto">
              <a:xfrm>
                <a:off x="3456" y="2390"/>
                <a:ext cx="5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zh-CN" altLang="en-US" sz="2000">
                    <a:latin typeface="Times New Roman" pitchFamily="18" charset="0"/>
                    <a:ea typeface="楷体_GB2312" pitchFamily="49" charset="-122"/>
                  </a:rPr>
                  <a:t>观察者</a:t>
                </a:r>
              </a:p>
            </p:txBody>
          </p:sp>
        </p:grpSp>
      </p:grpSp>
      <p:sp>
        <p:nvSpPr>
          <p:cNvPr id="16398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多普勒效应</a:t>
            </a:r>
            <a:r>
              <a:rPr kumimoji="1" lang="en-US" altLang="zh-CN" b="1" smtClean="0">
                <a:latin typeface="方正姚体" pitchFamily="2" charset="-122"/>
                <a:ea typeface="方正姚体" pitchFamily="2" charset="-122"/>
              </a:rPr>
              <a:t>-</a:t>
            </a:r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例题</a:t>
            </a:r>
            <a:endParaRPr kumimoji="1" lang="en-US" altLang="zh-CN" b="1" smtClean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托马斯与小火车简笔画39张(第6张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31988"/>
            <a:ext cx="1701781" cy="2383094"/>
          </a:xfrm>
          <a:prstGeom prst="rect">
            <a:avLst/>
          </a:prstGeom>
          <a:noFill/>
        </p:spPr>
      </p:pic>
      <p:sp>
        <p:nvSpPr>
          <p:cNvPr id="205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80163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ADEB8DB4-BF3F-41E9-818D-05B33D09E0BB}" type="slidenum">
              <a:rPr lang="en-US" altLang="zh-CN"/>
              <a:pPr algn="ctr"/>
              <a:t>3</a:t>
            </a:fld>
            <a:endParaRPr lang="en-US" altLang="zh-CN"/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1785918" y="1643050"/>
            <a:ext cx="66479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观察者接收到的频率有赖于波源、有赖于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观察者运动的现象，称为</a:t>
            </a:r>
            <a:r>
              <a:rPr kumimoji="1" lang="zh-CN" altLang="en-US" sz="2800" b="1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多普勒效应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。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2000232" y="4000504"/>
            <a:ext cx="6647974" cy="192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当鸣笛的火车开向站台，站台上的观察者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听到的笛声变尖，即频率升高；相反，当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火车离开站台，听到的笛声频率降低。</a:t>
            </a:r>
          </a:p>
        </p:txBody>
      </p:sp>
      <p:sp>
        <p:nvSpPr>
          <p:cNvPr id="2057" name="AutoShape 11"/>
          <p:cNvSpPr>
            <a:spLocks noChangeArrowheads="1"/>
          </p:cNvSpPr>
          <p:nvPr/>
        </p:nvSpPr>
        <p:spPr bwMode="auto">
          <a:xfrm>
            <a:off x="7872442" y="928670"/>
            <a:ext cx="914400" cy="609600"/>
          </a:xfrm>
          <a:prstGeom prst="wedgeEllipseCallout">
            <a:avLst>
              <a:gd name="adj1" fmla="val -140972"/>
              <a:gd name="adj2" fmla="val 74741"/>
            </a:avLst>
          </a:prstGeom>
          <a:noFill/>
          <a:ln w="4127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</a:pPr>
            <a:r>
              <a:rPr kumimoji="1" lang="zh-CN" altLang="en-US" sz="2800" b="1" dirty="0">
                <a:latin typeface="Times New Roman" pitchFamily="18" charset="0"/>
                <a:ea typeface="楷体_GB2312" pitchFamily="49" charset="-122"/>
              </a:rPr>
              <a:t>定义</a:t>
            </a:r>
          </a:p>
        </p:txBody>
      </p:sp>
      <p:sp>
        <p:nvSpPr>
          <p:cNvPr id="2058" name="AutoShape 12"/>
          <p:cNvSpPr>
            <a:spLocks noChangeArrowheads="1"/>
          </p:cNvSpPr>
          <p:nvPr/>
        </p:nvSpPr>
        <p:spPr bwMode="auto">
          <a:xfrm>
            <a:off x="1285852" y="3000372"/>
            <a:ext cx="1143000" cy="838200"/>
          </a:xfrm>
          <a:prstGeom prst="wedgeEllipseCallout">
            <a:avLst>
              <a:gd name="adj1" fmla="val 64444"/>
              <a:gd name="adj2" fmla="val 80491"/>
            </a:avLst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</a:pPr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例如</a:t>
            </a:r>
          </a:p>
        </p:txBody>
      </p:sp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1428728" y="357166"/>
            <a:ext cx="495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</a:rPr>
              <a:t>7.1 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声波的多普勒效应</a:t>
            </a:r>
          </a:p>
        </p:txBody>
      </p:sp>
      <p:sp>
        <p:nvSpPr>
          <p:cNvPr id="2062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97625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C4260408-DF5B-437A-9935-D0C02ABBC5A9}" type="slidenum">
              <a:rPr lang="en-US" altLang="zh-CN"/>
              <a:pPr algn="ctr"/>
              <a:t>30</a:t>
            </a:fld>
            <a:endParaRPr lang="en-US" altLang="zh-CN"/>
          </a:p>
        </p:txBody>
      </p:sp>
      <p:grpSp>
        <p:nvGrpSpPr>
          <p:cNvPr id="17417" name="Group 50"/>
          <p:cNvGrpSpPr>
            <a:grpSpLocks/>
          </p:cNvGrpSpPr>
          <p:nvPr/>
        </p:nvGrpSpPr>
        <p:grpSpPr bwMode="auto">
          <a:xfrm>
            <a:off x="1447800" y="381000"/>
            <a:ext cx="5429250" cy="584200"/>
            <a:chOff x="912" y="240"/>
            <a:chExt cx="3420" cy="368"/>
          </a:xfrm>
        </p:grpSpPr>
        <p:sp>
          <p:nvSpPr>
            <p:cNvPr id="17435" name="Text Box 3"/>
            <p:cNvSpPr txBox="1">
              <a:spLocks noChangeArrowheads="1"/>
            </p:cNvSpPr>
            <p:nvPr/>
          </p:nvSpPr>
          <p:spPr bwMode="auto">
            <a:xfrm>
              <a:off x="912" y="252"/>
              <a:ext cx="34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因为                   可利用泰勒展开，</a:t>
              </a:r>
            </a:p>
          </p:txBody>
        </p:sp>
        <p:graphicFrame>
          <p:nvGraphicFramePr>
            <p:cNvPr id="17415" name="Object 4"/>
            <p:cNvGraphicFramePr>
              <a:graphicFrameLocks noChangeAspect="1"/>
            </p:cNvGraphicFramePr>
            <p:nvPr/>
          </p:nvGraphicFramePr>
          <p:xfrm>
            <a:off x="1430" y="240"/>
            <a:ext cx="980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4" name="公式" r:id="rId3" imgW="498240" imgH="167400" progId="Equation.3">
                    <p:embed/>
                  </p:oleObj>
                </mc:Choice>
                <mc:Fallback>
                  <p:oleObj name="公式" r:id="rId3" imgW="498240" imgH="167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0" y="240"/>
                          <a:ext cx="980" cy="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838200" y="4572000"/>
          <a:ext cx="71342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公式" r:id="rId5" imgW="2369160" imgH="358560" progId="Equation.3">
                  <p:embed/>
                </p:oleObj>
              </mc:Choice>
              <mc:Fallback>
                <p:oleObj name="公式" r:id="rId5" imgW="2369160" imgH="358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0"/>
                        <a:ext cx="71342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8" name="Group 49"/>
          <p:cNvGrpSpPr>
            <a:grpSpLocks/>
          </p:cNvGrpSpPr>
          <p:nvPr/>
        </p:nvGrpSpPr>
        <p:grpSpPr bwMode="auto">
          <a:xfrm>
            <a:off x="1905000" y="3197225"/>
            <a:ext cx="5695950" cy="636588"/>
            <a:chOff x="1200" y="2014"/>
            <a:chExt cx="3588" cy="401"/>
          </a:xfrm>
        </p:grpSpPr>
        <p:graphicFrame>
          <p:nvGraphicFramePr>
            <p:cNvPr id="17414" name="Object 9"/>
            <p:cNvGraphicFramePr>
              <a:graphicFrameLocks noChangeAspect="1"/>
            </p:cNvGraphicFramePr>
            <p:nvPr/>
          </p:nvGraphicFramePr>
          <p:xfrm>
            <a:off x="2645" y="2016"/>
            <a:ext cx="306" cy="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6" name="公式" r:id="rId7" imgW="130680" imgH="167400" progId="Equation.3">
                    <p:embed/>
                  </p:oleObj>
                </mc:Choice>
                <mc:Fallback>
                  <p:oleObj name="公式" r:id="rId7" imgW="130680" imgH="1674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5" y="2016"/>
                          <a:ext cx="306" cy="3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4" name="Text Box 10"/>
            <p:cNvSpPr txBox="1">
              <a:spLocks noChangeArrowheads="1"/>
            </p:cNvSpPr>
            <p:nvPr/>
          </p:nvSpPr>
          <p:spPr bwMode="auto">
            <a:xfrm>
              <a:off x="1200" y="2014"/>
              <a:ext cx="35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且波源的速度      取正，由此得出：</a:t>
              </a:r>
            </a:p>
          </p:txBody>
        </p:sp>
      </p:grp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1219200" y="1371600"/>
            <a:ext cx="2133600" cy="1143000"/>
          </a:xfrm>
          <a:prstGeom prst="cloudCallout">
            <a:avLst>
              <a:gd name="adj1" fmla="val 111162"/>
              <a:gd name="adj2" fmla="val -10417"/>
            </a:avLst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zh-CN" altLang="en-US" sz="2800">
                <a:solidFill>
                  <a:srgbClr val="0000CC"/>
                </a:solidFill>
                <a:latin typeface="Times New Roman" pitchFamily="18" charset="0"/>
                <a:ea typeface="楷体_GB2312" pitchFamily="49" charset="-122"/>
              </a:rPr>
              <a:t>波源运动</a:t>
            </a:r>
          </a:p>
          <a:p>
            <a:pPr algn="ctr" eaLnBrk="1" hangingPunct="1"/>
            <a:r>
              <a:rPr kumimoji="1" lang="zh-CN" altLang="en-US" sz="2800">
                <a:solidFill>
                  <a:srgbClr val="0000CC"/>
                </a:solidFill>
                <a:latin typeface="Times New Roman" pitchFamily="18" charset="0"/>
                <a:ea typeface="楷体_GB2312" pitchFamily="49" charset="-122"/>
              </a:rPr>
              <a:t>反射面不动</a:t>
            </a:r>
          </a:p>
        </p:txBody>
      </p:sp>
      <p:grpSp>
        <p:nvGrpSpPr>
          <p:cNvPr id="17420" name="Group 48"/>
          <p:cNvGrpSpPr>
            <a:grpSpLocks/>
          </p:cNvGrpSpPr>
          <p:nvPr/>
        </p:nvGrpSpPr>
        <p:grpSpPr bwMode="auto">
          <a:xfrm>
            <a:off x="5392738" y="822325"/>
            <a:ext cx="3189287" cy="2149475"/>
            <a:chOff x="3397" y="518"/>
            <a:chExt cx="2009" cy="1354"/>
          </a:xfrm>
        </p:grpSpPr>
        <p:sp>
          <p:nvSpPr>
            <p:cNvPr id="17422" name="Line 29"/>
            <p:cNvSpPr>
              <a:spLocks noChangeShapeType="1"/>
            </p:cNvSpPr>
            <p:nvPr/>
          </p:nvSpPr>
          <p:spPr bwMode="auto">
            <a:xfrm>
              <a:off x="5146" y="720"/>
              <a:ext cx="0" cy="1152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3" name="Line 30"/>
            <p:cNvSpPr>
              <a:spLocks noChangeShapeType="1"/>
            </p:cNvSpPr>
            <p:nvPr/>
          </p:nvSpPr>
          <p:spPr bwMode="auto">
            <a:xfrm>
              <a:off x="5146" y="86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4" name="Line 31"/>
            <p:cNvSpPr>
              <a:spLocks noChangeShapeType="1"/>
            </p:cNvSpPr>
            <p:nvPr/>
          </p:nvSpPr>
          <p:spPr bwMode="auto">
            <a:xfrm>
              <a:off x="5146" y="105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5" name="Line 32"/>
            <p:cNvSpPr>
              <a:spLocks noChangeShapeType="1"/>
            </p:cNvSpPr>
            <p:nvPr/>
          </p:nvSpPr>
          <p:spPr bwMode="auto">
            <a:xfrm>
              <a:off x="5146" y="12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6" name="Line 33"/>
            <p:cNvSpPr>
              <a:spLocks noChangeShapeType="1"/>
            </p:cNvSpPr>
            <p:nvPr/>
          </p:nvSpPr>
          <p:spPr bwMode="auto">
            <a:xfrm>
              <a:off x="5146" y="148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7" name="Line 34"/>
            <p:cNvSpPr>
              <a:spLocks noChangeShapeType="1"/>
            </p:cNvSpPr>
            <p:nvPr/>
          </p:nvSpPr>
          <p:spPr bwMode="auto">
            <a:xfrm>
              <a:off x="5146" y="168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8" name="Text Box 35"/>
            <p:cNvSpPr txBox="1">
              <a:spLocks noChangeArrowheads="1"/>
            </p:cNvSpPr>
            <p:nvPr/>
          </p:nvSpPr>
          <p:spPr bwMode="auto">
            <a:xfrm>
              <a:off x="4810" y="518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>
                  <a:latin typeface="Times New Roman" pitchFamily="18" charset="0"/>
                  <a:ea typeface="楷体_GB2312" pitchFamily="49" charset="-122"/>
                </a:rPr>
                <a:t>反射面</a:t>
              </a:r>
            </a:p>
          </p:txBody>
        </p:sp>
        <p:sp>
          <p:nvSpPr>
            <p:cNvPr id="17429" name="Line 36"/>
            <p:cNvSpPr>
              <a:spLocks noChangeShapeType="1"/>
            </p:cNvSpPr>
            <p:nvPr/>
          </p:nvSpPr>
          <p:spPr bwMode="auto">
            <a:xfrm>
              <a:off x="3984" y="1238"/>
              <a:ext cx="816" cy="0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7411" name="Object 37"/>
            <p:cNvGraphicFramePr>
              <a:graphicFrameLocks noChangeAspect="1"/>
            </p:cNvGraphicFramePr>
            <p:nvPr/>
          </p:nvGraphicFramePr>
          <p:xfrm>
            <a:off x="4234" y="854"/>
            <a:ext cx="287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7" name="公式" r:id="rId9" imgW="114480" imgH="167400" progId="Equation.3">
                    <p:embed/>
                  </p:oleObj>
                </mc:Choice>
                <mc:Fallback>
                  <p:oleObj name="公式" r:id="rId9" imgW="114480" imgH="167400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4" y="854"/>
                          <a:ext cx="287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2" name="Object 38"/>
            <p:cNvGraphicFramePr>
              <a:graphicFrameLocks noChangeAspect="1"/>
            </p:cNvGraphicFramePr>
            <p:nvPr/>
          </p:nvGraphicFramePr>
          <p:xfrm>
            <a:off x="3850" y="979"/>
            <a:ext cx="246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8" name="公式" r:id="rId11" imgW="97920" imgH="127440" progId="Equation.3">
                    <p:embed/>
                  </p:oleObj>
                </mc:Choice>
                <mc:Fallback>
                  <p:oleObj name="公式" r:id="rId11" imgW="97920" imgH="127440" progId="Equation.3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0" y="979"/>
                          <a:ext cx="246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0" name="Text Box 39"/>
            <p:cNvSpPr txBox="1">
              <a:spLocks noChangeArrowheads="1"/>
            </p:cNvSpPr>
            <p:nvPr/>
          </p:nvSpPr>
          <p:spPr bwMode="auto">
            <a:xfrm>
              <a:off x="3850" y="787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 b="1">
                  <a:solidFill>
                    <a:srgbClr val="0000CC"/>
                  </a:solidFill>
                  <a:latin typeface="Times New Roman" pitchFamily="18" charset="0"/>
                  <a:ea typeface="楷体_GB2312" pitchFamily="49" charset="-122"/>
                </a:rPr>
                <a:t>声源</a:t>
              </a:r>
            </a:p>
          </p:txBody>
        </p:sp>
        <p:grpSp>
          <p:nvGrpSpPr>
            <p:cNvPr id="17431" name="Group 40"/>
            <p:cNvGrpSpPr>
              <a:grpSpLocks/>
            </p:cNvGrpSpPr>
            <p:nvPr/>
          </p:nvGrpSpPr>
          <p:grpSpPr bwMode="auto">
            <a:xfrm>
              <a:off x="3397" y="1046"/>
              <a:ext cx="655" cy="480"/>
              <a:chOff x="3397" y="2160"/>
              <a:chExt cx="655" cy="480"/>
            </a:xfrm>
          </p:grpSpPr>
          <p:graphicFrame>
            <p:nvGraphicFramePr>
              <p:cNvPr id="17413" name="Object 41"/>
              <p:cNvGraphicFramePr>
                <a:graphicFrameLocks noChangeAspect="1"/>
              </p:cNvGraphicFramePr>
              <p:nvPr/>
            </p:nvGraphicFramePr>
            <p:xfrm>
              <a:off x="3397" y="2160"/>
              <a:ext cx="287" cy="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69" name="公式" r:id="rId13" imgW="114480" imgH="111600" progId="Equation.3">
                      <p:embed/>
                    </p:oleObj>
                  </mc:Choice>
                  <mc:Fallback>
                    <p:oleObj name="公式" r:id="rId13" imgW="114480" imgH="111600" progId="Equation.3">
                      <p:embed/>
                      <p:pic>
                        <p:nvPicPr>
                          <p:cNvPr id="0" name="Object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97" y="2160"/>
                            <a:ext cx="287" cy="2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32" name="Oval 42"/>
              <p:cNvSpPr>
                <a:spLocks noChangeArrowheads="1"/>
              </p:cNvSpPr>
              <p:nvPr/>
            </p:nvSpPr>
            <p:spPr bwMode="auto">
              <a:xfrm>
                <a:off x="3658" y="23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7433" name="Text Box 43"/>
              <p:cNvSpPr txBox="1">
                <a:spLocks noChangeArrowheads="1"/>
              </p:cNvSpPr>
              <p:nvPr/>
            </p:nvSpPr>
            <p:spPr bwMode="auto">
              <a:xfrm>
                <a:off x="3456" y="2390"/>
                <a:ext cx="5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zh-CN" altLang="en-US" sz="2000">
                    <a:latin typeface="Times New Roman" pitchFamily="18" charset="0"/>
                    <a:ea typeface="楷体_GB2312" pitchFamily="49" charset="-122"/>
                  </a:rPr>
                  <a:t>观察者</a:t>
                </a:r>
              </a:p>
            </p:txBody>
          </p:sp>
        </p:grpSp>
      </p:grpSp>
      <p:sp>
        <p:nvSpPr>
          <p:cNvPr id="17421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多普勒效应</a:t>
            </a:r>
            <a:r>
              <a:rPr kumimoji="1" lang="en-US" altLang="zh-CN" b="1" smtClean="0">
                <a:latin typeface="方正姚体" pitchFamily="2" charset="-122"/>
                <a:ea typeface="方正姚体" pitchFamily="2" charset="-122"/>
              </a:rPr>
              <a:t>-</a:t>
            </a:r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例题</a:t>
            </a:r>
            <a:endParaRPr kumimoji="1" lang="en-US" altLang="zh-CN" b="1" smtClean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D79E016F-AF64-406F-B2A8-D172DC15AC9C}" type="slidenum">
              <a:rPr lang="en-US" altLang="zh-CN"/>
              <a:pPr algn="ctr"/>
              <a:t>31</a:t>
            </a:fld>
            <a:endParaRPr lang="en-US" altLang="zh-CN"/>
          </a:p>
        </p:txBody>
      </p:sp>
      <p:grpSp>
        <p:nvGrpSpPr>
          <p:cNvPr id="18442" name="Group 31"/>
          <p:cNvGrpSpPr>
            <a:grpSpLocks/>
          </p:cNvGrpSpPr>
          <p:nvPr/>
        </p:nvGrpSpPr>
        <p:grpSpPr bwMode="auto">
          <a:xfrm>
            <a:off x="5334000" y="2374914"/>
            <a:ext cx="3171825" cy="2149475"/>
            <a:chOff x="3360" y="326"/>
            <a:chExt cx="1998" cy="1354"/>
          </a:xfrm>
        </p:grpSpPr>
        <p:sp>
          <p:nvSpPr>
            <p:cNvPr id="18449" name="Line 3"/>
            <p:cNvSpPr>
              <a:spLocks noChangeShapeType="1"/>
            </p:cNvSpPr>
            <p:nvPr/>
          </p:nvSpPr>
          <p:spPr bwMode="auto">
            <a:xfrm>
              <a:off x="5098" y="528"/>
              <a:ext cx="0" cy="1152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0" name="Line 4"/>
            <p:cNvSpPr>
              <a:spLocks noChangeShapeType="1"/>
            </p:cNvSpPr>
            <p:nvPr/>
          </p:nvSpPr>
          <p:spPr bwMode="auto">
            <a:xfrm flipH="1">
              <a:off x="4234" y="1200"/>
              <a:ext cx="816" cy="0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1" name="Line 5"/>
            <p:cNvSpPr>
              <a:spLocks noChangeShapeType="1"/>
            </p:cNvSpPr>
            <p:nvPr/>
          </p:nvSpPr>
          <p:spPr bwMode="auto">
            <a:xfrm>
              <a:off x="5103" y="663"/>
              <a:ext cx="139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2" name="Line 6"/>
            <p:cNvSpPr>
              <a:spLocks noChangeShapeType="1"/>
            </p:cNvSpPr>
            <p:nvPr/>
          </p:nvSpPr>
          <p:spPr bwMode="auto">
            <a:xfrm>
              <a:off x="5098" y="86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3" name="Line 7"/>
            <p:cNvSpPr>
              <a:spLocks noChangeShapeType="1"/>
            </p:cNvSpPr>
            <p:nvPr/>
          </p:nvSpPr>
          <p:spPr bwMode="auto">
            <a:xfrm>
              <a:off x="5098" y="105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4" name="Line 8"/>
            <p:cNvSpPr>
              <a:spLocks noChangeShapeType="1"/>
            </p:cNvSpPr>
            <p:nvPr/>
          </p:nvSpPr>
          <p:spPr bwMode="auto">
            <a:xfrm>
              <a:off x="5098" y="129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5" name="Line 9"/>
            <p:cNvSpPr>
              <a:spLocks noChangeShapeType="1"/>
            </p:cNvSpPr>
            <p:nvPr/>
          </p:nvSpPr>
          <p:spPr bwMode="auto">
            <a:xfrm>
              <a:off x="5098" y="148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8438" name="Object 10"/>
            <p:cNvGraphicFramePr>
              <a:graphicFrameLocks noChangeAspect="1"/>
            </p:cNvGraphicFramePr>
            <p:nvPr/>
          </p:nvGraphicFramePr>
          <p:xfrm>
            <a:off x="4474" y="1225"/>
            <a:ext cx="265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4" name="公式" r:id="rId3" imgW="106200" imgH="127440" progId="Equation.3">
                    <p:embed/>
                  </p:oleObj>
                </mc:Choice>
                <mc:Fallback>
                  <p:oleObj name="公式" r:id="rId3" imgW="106200" imgH="1274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4" y="1225"/>
                          <a:ext cx="265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9" name="Object 11"/>
            <p:cNvGraphicFramePr>
              <a:graphicFrameLocks noChangeAspect="1"/>
            </p:cNvGraphicFramePr>
            <p:nvPr/>
          </p:nvGraphicFramePr>
          <p:xfrm>
            <a:off x="3360" y="1008"/>
            <a:ext cx="287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5" name="公式" r:id="rId5" imgW="114480" imgH="111600" progId="Equation.3">
                    <p:embed/>
                  </p:oleObj>
                </mc:Choice>
                <mc:Fallback>
                  <p:oleObj name="公式" r:id="rId5" imgW="114480" imgH="111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1008"/>
                          <a:ext cx="287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0" name="Object 12"/>
            <p:cNvGraphicFramePr>
              <a:graphicFrameLocks noChangeAspect="1"/>
            </p:cNvGraphicFramePr>
            <p:nvPr/>
          </p:nvGraphicFramePr>
          <p:xfrm>
            <a:off x="3792" y="624"/>
            <a:ext cx="266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6" name="公式" r:id="rId7" imgW="106200" imgH="127440" progId="Equation.3">
                    <p:embed/>
                  </p:oleObj>
                </mc:Choice>
                <mc:Fallback>
                  <p:oleObj name="公式" r:id="rId7" imgW="106200" imgH="1274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624"/>
                          <a:ext cx="266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6" name="Oval 13"/>
            <p:cNvSpPr>
              <a:spLocks noChangeArrowheads="1"/>
            </p:cNvSpPr>
            <p:nvPr/>
          </p:nvSpPr>
          <p:spPr bwMode="auto">
            <a:xfrm>
              <a:off x="3610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8457" name="Text Box 14"/>
            <p:cNvSpPr txBox="1">
              <a:spLocks noChangeArrowheads="1"/>
            </p:cNvSpPr>
            <p:nvPr/>
          </p:nvSpPr>
          <p:spPr bwMode="auto">
            <a:xfrm>
              <a:off x="4762" y="326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 b="1">
                  <a:solidFill>
                    <a:srgbClr val="0000CC"/>
                  </a:solidFill>
                  <a:latin typeface="Times New Roman" pitchFamily="18" charset="0"/>
                  <a:ea typeface="楷体_GB2312" pitchFamily="49" charset="-122"/>
                </a:rPr>
                <a:t>反射面</a:t>
              </a:r>
            </a:p>
          </p:txBody>
        </p:sp>
        <p:sp>
          <p:nvSpPr>
            <p:cNvPr id="18458" name="Text Box 15"/>
            <p:cNvSpPr txBox="1">
              <a:spLocks noChangeArrowheads="1"/>
            </p:cNvSpPr>
            <p:nvPr/>
          </p:nvSpPr>
          <p:spPr bwMode="auto">
            <a:xfrm>
              <a:off x="3802" y="432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>
                  <a:latin typeface="Times New Roman" pitchFamily="18" charset="0"/>
                  <a:ea typeface="楷体_GB2312" pitchFamily="49" charset="-122"/>
                </a:rPr>
                <a:t>声源</a:t>
              </a:r>
            </a:p>
          </p:txBody>
        </p:sp>
        <p:sp>
          <p:nvSpPr>
            <p:cNvPr id="18459" name="Text Box 16"/>
            <p:cNvSpPr txBox="1">
              <a:spLocks noChangeArrowheads="1"/>
            </p:cNvSpPr>
            <p:nvPr/>
          </p:nvSpPr>
          <p:spPr bwMode="auto">
            <a:xfrm>
              <a:off x="3408" y="1238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>
                  <a:latin typeface="Times New Roman" pitchFamily="18" charset="0"/>
                  <a:ea typeface="楷体_GB2312" pitchFamily="49" charset="-122"/>
                </a:rPr>
                <a:t>观察者</a:t>
              </a:r>
            </a:p>
          </p:txBody>
        </p:sp>
      </p:grpSp>
      <p:sp>
        <p:nvSpPr>
          <p:cNvPr id="18443" name="Text Box 17"/>
          <p:cNvSpPr txBox="1">
            <a:spLocks noChangeArrowheads="1"/>
          </p:cNvSpPr>
          <p:nvPr/>
        </p:nvSpPr>
        <p:spPr bwMode="auto">
          <a:xfrm>
            <a:off x="785786" y="1785926"/>
            <a:ext cx="417195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solidFill>
                  <a:srgbClr val="0000CC"/>
                </a:solidFill>
                <a:latin typeface="Times New Roman" pitchFamily="18" charset="0"/>
                <a:ea typeface="楷体_GB2312" pitchFamily="49" charset="-122"/>
              </a:rPr>
              <a:t>2.</a:t>
            </a:r>
            <a:r>
              <a:rPr kumimoji="1" lang="en-US" altLang="zh-CN" sz="2400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400" dirty="0">
                <a:latin typeface="Times New Roman" pitchFamily="18" charset="0"/>
                <a:ea typeface="楷体_GB2312" pitchFamily="49" charset="-122"/>
              </a:rPr>
              <a:t>若波源不动，</a:t>
            </a:r>
            <a:r>
              <a:rPr kumimoji="1" lang="zh-CN" altLang="en-US" sz="2400" dirty="0" smtClean="0">
                <a:latin typeface="Times New Roman" pitchFamily="18" charset="0"/>
                <a:ea typeface="楷体_GB2312" pitchFamily="49" charset="-122"/>
              </a:rPr>
              <a:t>反射面运动</a:t>
            </a:r>
            <a:r>
              <a:rPr kumimoji="1" lang="zh-CN" altLang="en-US" sz="2400" dirty="0">
                <a:latin typeface="Times New Roman" pitchFamily="18" charset="0"/>
                <a:ea typeface="楷体_GB2312" pitchFamily="49" charset="-122"/>
              </a:rPr>
              <a:t>，观察者接收到</a:t>
            </a:r>
            <a:r>
              <a:rPr kumimoji="1" lang="zh-CN" altLang="en-US" sz="2400" dirty="0" smtClean="0">
                <a:latin typeface="Times New Roman" pitchFamily="18" charset="0"/>
                <a:ea typeface="楷体_GB2312" pitchFamily="49" charset="-122"/>
              </a:rPr>
              <a:t>的频率</a:t>
            </a:r>
            <a:r>
              <a:rPr kumimoji="1" lang="zh-CN" altLang="en-US" sz="2400" dirty="0">
                <a:latin typeface="Times New Roman" pitchFamily="18" charset="0"/>
                <a:ea typeface="楷体_GB2312" pitchFamily="49" charset="-122"/>
              </a:rPr>
              <a:t>有：直接从静止</a:t>
            </a:r>
            <a:r>
              <a:rPr kumimoji="1" lang="zh-CN" altLang="en-US" sz="2400" dirty="0" smtClean="0">
                <a:latin typeface="Times New Roman" pitchFamily="18" charset="0"/>
                <a:ea typeface="楷体_GB2312" pitchFamily="49" charset="-122"/>
              </a:rPr>
              <a:t>的波源</a:t>
            </a:r>
            <a:r>
              <a:rPr kumimoji="1" lang="zh-CN" altLang="en-US" sz="2400" dirty="0">
                <a:latin typeface="Times New Roman" pitchFamily="18" charset="0"/>
                <a:ea typeface="楷体_GB2312" pitchFamily="49" charset="-122"/>
              </a:rPr>
              <a:t>来的声音和经</a:t>
            </a:r>
            <a:r>
              <a:rPr kumimoji="1" lang="zh-CN" altLang="en-US" sz="2400" dirty="0" smtClean="0">
                <a:latin typeface="Times New Roman" pitchFamily="18" charset="0"/>
                <a:ea typeface="楷体_GB2312" pitchFamily="49" charset="-122"/>
              </a:rPr>
              <a:t>相向运动</a:t>
            </a:r>
            <a:r>
              <a:rPr kumimoji="1" lang="zh-CN" altLang="en-US" sz="2400" dirty="0">
                <a:latin typeface="Times New Roman" pitchFamily="18" charset="0"/>
                <a:ea typeface="楷体_GB2312" pitchFamily="49" charset="-122"/>
              </a:rPr>
              <a:t>的反射面反射后</a:t>
            </a:r>
            <a:r>
              <a:rPr kumimoji="1" lang="zh-CN" altLang="en-US" sz="2400" dirty="0" smtClean="0">
                <a:latin typeface="Times New Roman" pitchFamily="18" charset="0"/>
                <a:ea typeface="楷体_GB2312" pitchFamily="49" charset="-122"/>
              </a:rPr>
              <a:t>的频率</a:t>
            </a:r>
            <a:r>
              <a:rPr kumimoji="1" lang="zh-CN" altLang="en-US" sz="2400" dirty="0">
                <a:latin typeface="Times New Roman" pitchFamily="18" charset="0"/>
                <a:ea typeface="楷体_GB2312" pitchFamily="49" charset="-122"/>
              </a:rPr>
              <a:t>，两者形成拍。</a:t>
            </a:r>
          </a:p>
        </p:txBody>
      </p:sp>
      <p:sp>
        <p:nvSpPr>
          <p:cNvPr id="18444" name="Text Box 20"/>
          <p:cNvSpPr txBox="1">
            <a:spLocks noChangeArrowheads="1"/>
          </p:cNvSpPr>
          <p:nvPr/>
        </p:nvSpPr>
        <p:spPr bwMode="auto">
          <a:xfrm>
            <a:off x="1219200" y="4981589"/>
            <a:ext cx="771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反射面接收到的是“观察者”接近波源的频率；</a:t>
            </a:r>
          </a:p>
        </p:txBody>
      </p:sp>
      <p:sp>
        <p:nvSpPr>
          <p:cNvPr id="18448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多普勒效应</a:t>
            </a:r>
            <a:r>
              <a:rPr kumimoji="1" lang="en-US" altLang="zh-CN" b="1" smtClean="0">
                <a:latin typeface="方正姚体" pitchFamily="2" charset="-122"/>
                <a:ea typeface="方正姚体" pitchFamily="2" charset="-122"/>
              </a:rPr>
              <a:t>-</a:t>
            </a:r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例题</a:t>
            </a:r>
            <a:endParaRPr kumimoji="1" lang="en-US" altLang="zh-CN" b="1" smtClean="0"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8" name="Group 41"/>
          <p:cNvGrpSpPr>
            <a:grpSpLocks/>
          </p:cNvGrpSpPr>
          <p:nvPr/>
        </p:nvGrpSpPr>
        <p:grpSpPr bwMode="auto">
          <a:xfrm>
            <a:off x="357158" y="474688"/>
            <a:ext cx="8572528" cy="954048"/>
            <a:chOff x="376" y="1023"/>
            <a:chExt cx="5226" cy="608"/>
          </a:xfrm>
        </p:grpSpPr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376" y="1023"/>
              <a:ext cx="5226" cy="6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800" b="1" dirty="0" smtClean="0">
                  <a:solidFill>
                    <a:srgbClr val="0000CC"/>
                  </a:solidFill>
                  <a:latin typeface="华文新魏" pitchFamily="2" charset="-122"/>
                  <a:ea typeface="华文新魏" pitchFamily="2" charset="-122"/>
                </a:rPr>
                <a:t>……</a:t>
              </a:r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如果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波源不动，反射面以</a:t>
              </a:r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速度</a:t>
              </a:r>
              <a:r>
                <a:rPr kumimoji="1" lang="en-US" altLang="zh-CN" sz="2800" b="1" i="1" dirty="0">
                  <a:latin typeface="华文新魏" pitchFamily="2" charset="-122"/>
                  <a:ea typeface="华文新魏" pitchFamily="2" charset="-122"/>
                </a:rPr>
                <a:t>V</a:t>
              </a:r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=0.20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米</a:t>
              </a:r>
              <a:r>
                <a:rPr kumimoji="1" lang="en-US" altLang="zh-CN" sz="2800" b="1" dirty="0">
                  <a:latin typeface="华文新魏" pitchFamily="2" charset="-122"/>
                  <a:ea typeface="华文新魏" pitchFamily="2" charset="-122"/>
                </a:rPr>
                <a:t>/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秒向观察者接近，测得拍频             </a:t>
              </a:r>
              <a:r>
                <a:rPr kumimoji="1"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 赫兹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，</a:t>
              </a:r>
              <a:r>
                <a:rPr kumimoji="1" lang="zh-CN" altLang="en-US" sz="2800" b="1" dirty="0">
                  <a:solidFill>
                    <a:srgbClr val="0000CC"/>
                  </a:solidFill>
                  <a:latin typeface="华文新魏" pitchFamily="2" charset="-122"/>
                  <a:ea typeface="华文新魏" pitchFamily="2" charset="-122"/>
                </a:rPr>
                <a:t>求</a:t>
              </a:r>
              <a:r>
                <a:rPr kumimoji="1" lang="zh-CN" altLang="en-US" sz="2800" b="1" dirty="0">
                  <a:latin typeface="华文新魏" pitchFamily="2" charset="-122"/>
                  <a:ea typeface="华文新魏" pitchFamily="2" charset="-122"/>
                </a:rPr>
                <a:t>波源的频率？</a:t>
              </a:r>
            </a:p>
          </p:txBody>
        </p:sp>
        <p:graphicFrame>
          <p:nvGraphicFramePr>
            <p:cNvPr id="30" name="Object 40"/>
            <p:cNvGraphicFramePr>
              <a:graphicFrameLocks noChangeAspect="1"/>
            </p:cNvGraphicFramePr>
            <p:nvPr/>
          </p:nvGraphicFramePr>
          <p:xfrm>
            <a:off x="2423" y="1344"/>
            <a:ext cx="737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7" name="公式" r:id="rId9" imgW="392040" imgH="127440" progId="Equation.3">
                    <p:embed/>
                  </p:oleObj>
                </mc:Choice>
                <mc:Fallback>
                  <p:oleObj name="公式" r:id="rId9" imgW="392040" imgH="12744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3" y="1344"/>
                          <a:ext cx="737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D79E016F-AF64-406F-B2A8-D172DC15AC9C}" type="slidenum">
              <a:rPr lang="en-US" altLang="zh-CN"/>
              <a:pPr algn="ctr"/>
              <a:t>32</a:t>
            </a:fld>
            <a:endParaRPr lang="en-US" altLang="zh-CN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334000" y="517525"/>
            <a:ext cx="3171825" cy="2149475"/>
            <a:chOff x="3360" y="326"/>
            <a:chExt cx="1998" cy="1354"/>
          </a:xfrm>
        </p:grpSpPr>
        <p:sp>
          <p:nvSpPr>
            <p:cNvPr id="18449" name="Line 3"/>
            <p:cNvSpPr>
              <a:spLocks noChangeShapeType="1"/>
            </p:cNvSpPr>
            <p:nvPr/>
          </p:nvSpPr>
          <p:spPr bwMode="auto">
            <a:xfrm>
              <a:off x="5098" y="528"/>
              <a:ext cx="0" cy="1152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0" name="Line 4"/>
            <p:cNvSpPr>
              <a:spLocks noChangeShapeType="1"/>
            </p:cNvSpPr>
            <p:nvPr/>
          </p:nvSpPr>
          <p:spPr bwMode="auto">
            <a:xfrm flipH="1">
              <a:off x="4234" y="1200"/>
              <a:ext cx="816" cy="0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1" name="Line 5"/>
            <p:cNvSpPr>
              <a:spLocks noChangeShapeType="1"/>
            </p:cNvSpPr>
            <p:nvPr/>
          </p:nvSpPr>
          <p:spPr bwMode="auto">
            <a:xfrm>
              <a:off x="5103" y="663"/>
              <a:ext cx="139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2" name="Line 6"/>
            <p:cNvSpPr>
              <a:spLocks noChangeShapeType="1"/>
            </p:cNvSpPr>
            <p:nvPr/>
          </p:nvSpPr>
          <p:spPr bwMode="auto">
            <a:xfrm>
              <a:off x="5098" y="86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3" name="Line 7"/>
            <p:cNvSpPr>
              <a:spLocks noChangeShapeType="1"/>
            </p:cNvSpPr>
            <p:nvPr/>
          </p:nvSpPr>
          <p:spPr bwMode="auto">
            <a:xfrm>
              <a:off x="5098" y="105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4" name="Line 8"/>
            <p:cNvSpPr>
              <a:spLocks noChangeShapeType="1"/>
            </p:cNvSpPr>
            <p:nvPr/>
          </p:nvSpPr>
          <p:spPr bwMode="auto">
            <a:xfrm>
              <a:off x="5098" y="129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5" name="Line 9"/>
            <p:cNvSpPr>
              <a:spLocks noChangeShapeType="1"/>
            </p:cNvSpPr>
            <p:nvPr/>
          </p:nvSpPr>
          <p:spPr bwMode="auto">
            <a:xfrm>
              <a:off x="5098" y="148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8438" name="Object 10"/>
            <p:cNvGraphicFramePr>
              <a:graphicFrameLocks noChangeAspect="1"/>
            </p:cNvGraphicFramePr>
            <p:nvPr/>
          </p:nvGraphicFramePr>
          <p:xfrm>
            <a:off x="4474" y="1225"/>
            <a:ext cx="265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81" name="公式" r:id="rId3" imgW="106200" imgH="127440" progId="Equation.3">
                    <p:embed/>
                  </p:oleObj>
                </mc:Choice>
                <mc:Fallback>
                  <p:oleObj name="公式" r:id="rId3" imgW="106200" imgH="1274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4" y="1225"/>
                          <a:ext cx="265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9" name="Object 11"/>
            <p:cNvGraphicFramePr>
              <a:graphicFrameLocks noChangeAspect="1"/>
            </p:cNvGraphicFramePr>
            <p:nvPr/>
          </p:nvGraphicFramePr>
          <p:xfrm>
            <a:off x="3360" y="1008"/>
            <a:ext cx="287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82" name="公式" r:id="rId5" imgW="114480" imgH="111600" progId="Equation.3">
                    <p:embed/>
                  </p:oleObj>
                </mc:Choice>
                <mc:Fallback>
                  <p:oleObj name="公式" r:id="rId5" imgW="114480" imgH="111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1008"/>
                          <a:ext cx="287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0" name="Object 12"/>
            <p:cNvGraphicFramePr>
              <a:graphicFrameLocks noChangeAspect="1"/>
            </p:cNvGraphicFramePr>
            <p:nvPr/>
          </p:nvGraphicFramePr>
          <p:xfrm>
            <a:off x="3792" y="624"/>
            <a:ext cx="266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83" name="公式" r:id="rId7" imgW="106200" imgH="127440" progId="Equation.3">
                    <p:embed/>
                  </p:oleObj>
                </mc:Choice>
                <mc:Fallback>
                  <p:oleObj name="公式" r:id="rId7" imgW="106200" imgH="1274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624"/>
                          <a:ext cx="266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6" name="Oval 13"/>
            <p:cNvSpPr>
              <a:spLocks noChangeArrowheads="1"/>
            </p:cNvSpPr>
            <p:nvPr/>
          </p:nvSpPr>
          <p:spPr bwMode="auto">
            <a:xfrm>
              <a:off x="3610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8457" name="Text Box 14"/>
            <p:cNvSpPr txBox="1">
              <a:spLocks noChangeArrowheads="1"/>
            </p:cNvSpPr>
            <p:nvPr/>
          </p:nvSpPr>
          <p:spPr bwMode="auto">
            <a:xfrm>
              <a:off x="4762" y="326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 b="1">
                  <a:solidFill>
                    <a:srgbClr val="0000CC"/>
                  </a:solidFill>
                  <a:latin typeface="Times New Roman" pitchFamily="18" charset="0"/>
                  <a:ea typeface="楷体_GB2312" pitchFamily="49" charset="-122"/>
                </a:rPr>
                <a:t>反射面</a:t>
              </a:r>
            </a:p>
          </p:txBody>
        </p:sp>
        <p:sp>
          <p:nvSpPr>
            <p:cNvPr id="18458" name="Text Box 15"/>
            <p:cNvSpPr txBox="1">
              <a:spLocks noChangeArrowheads="1"/>
            </p:cNvSpPr>
            <p:nvPr/>
          </p:nvSpPr>
          <p:spPr bwMode="auto">
            <a:xfrm>
              <a:off x="3802" y="432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>
                  <a:latin typeface="Times New Roman" pitchFamily="18" charset="0"/>
                  <a:ea typeface="楷体_GB2312" pitchFamily="49" charset="-122"/>
                </a:rPr>
                <a:t>声源</a:t>
              </a:r>
            </a:p>
          </p:txBody>
        </p:sp>
        <p:sp>
          <p:nvSpPr>
            <p:cNvPr id="18459" name="Text Box 16"/>
            <p:cNvSpPr txBox="1">
              <a:spLocks noChangeArrowheads="1"/>
            </p:cNvSpPr>
            <p:nvPr/>
          </p:nvSpPr>
          <p:spPr bwMode="auto">
            <a:xfrm>
              <a:off x="3408" y="1238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>
                  <a:latin typeface="Times New Roman" pitchFamily="18" charset="0"/>
                  <a:ea typeface="楷体_GB2312" pitchFamily="49" charset="-122"/>
                </a:rPr>
                <a:t>观察者</a:t>
              </a:r>
            </a:p>
          </p:txBody>
        </p:sp>
      </p:grpSp>
      <p:sp>
        <p:nvSpPr>
          <p:cNvPr id="18444" name="Text Box 20"/>
          <p:cNvSpPr txBox="1">
            <a:spLocks noChangeArrowheads="1"/>
          </p:cNvSpPr>
          <p:nvPr/>
        </p:nvSpPr>
        <p:spPr bwMode="auto">
          <a:xfrm>
            <a:off x="928662" y="785794"/>
            <a:ext cx="4429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反射面接收到的是“观察者”接近波源的频率；</a:t>
            </a:r>
          </a:p>
        </p:txBody>
      </p:sp>
      <p:sp>
        <p:nvSpPr>
          <p:cNvPr id="18445" name="Text Box 21"/>
          <p:cNvSpPr txBox="1">
            <a:spLocks noChangeArrowheads="1"/>
          </p:cNvSpPr>
          <p:nvPr/>
        </p:nvSpPr>
        <p:spPr bwMode="auto">
          <a:xfrm>
            <a:off x="714348" y="3714752"/>
            <a:ext cx="77251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因反射面运动，所以，</a:t>
            </a:r>
            <a:r>
              <a:rPr kumimoji="1" lang="en-US" altLang="zh-CN" sz="2800" dirty="0">
                <a:latin typeface="Times New Roman" pitchFamily="18" charset="0"/>
                <a:ea typeface="楷体_GB2312" pitchFamily="49" charset="-122"/>
              </a:rPr>
              <a:t>A 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观察者接收到的反射</a:t>
            </a:r>
          </a:p>
          <a:p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频率是反射面作为运动的波源而来的反射频率。</a:t>
            </a:r>
          </a:p>
        </p:txBody>
      </p:sp>
      <p:graphicFrame>
        <p:nvGraphicFramePr>
          <p:cNvPr id="18434" name="Object 22"/>
          <p:cNvGraphicFramePr>
            <a:graphicFrameLocks noChangeAspect="1"/>
          </p:cNvGraphicFramePr>
          <p:nvPr/>
        </p:nvGraphicFramePr>
        <p:xfrm>
          <a:off x="1000100" y="2643182"/>
          <a:ext cx="229393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4" name="公式" r:id="rId9" imgW="767880" imgH="318600" progId="Equation.3">
                  <p:embed/>
                </p:oleObj>
              </mc:Choice>
              <mc:Fallback>
                <p:oleObj name="公式" r:id="rId9" imgW="767880" imgH="31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643182"/>
                        <a:ext cx="2293938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3"/>
          <p:cNvGraphicFramePr>
            <a:graphicFrameLocks noChangeAspect="1"/>
          </p:cNvGraphicFramePr>
          <p:nvPr/>
        </p:nvGraphicFramePr>
        <p:xfrm>
          <a:off x="4859338" y="4714884"/>
          <a:ext cx="3284537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5" name="公式" r:id="rId11" imgW="915120" imgH="318600" progId="Equation.3">
                  <p:embed/>
                </p:oleObj>
              </mc:Choice>
              <mc:Fallback>
                <p:oleObj name="公式" r:id="rId11" imgW="915120" imgH="31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714884"/>
                        <a:ext cx="3284537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24"/>
          <p:cNvGraphicFramePr>
            <a:graphicFrameLocks noChangeAspect="1"/>
          </p:cNvGraphicFramePr>
          <p:nvPr/>
        </p:nvGraphicFramePr>
        <p:xfrm>
          <a:off x="4027463" y="2643182"/>
          <a:ext cx="26400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6" name="公式" r:id="rId13" imgW="890640" imgH="318600" progId="Equation.3">
                  <p:embed/>
                </p:oleObj>
              </mc:Choice>
              <mc:Fallback>
                <p:oleObj name="公式" r:id="rId13" imgW="890640" imgH="31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63" y="2643182"/>
                        <a:ext cx="2640012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AutoShape 25"/>
          <p:cNvSpPr>
            <a:spLocks noChangeArrowheads="1"/>
          </p:cNvSpPr>
          <p:nvPr/>
        </p:nvSpPr>
        <p:spPr bwMode="auto">
          <a:xfrm>
            <a:off x="3289275" y="3116257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graphicFrame>
        <p:nvGraphicFramePr>
          <p:cNvPr id="18437" name="Object 26"/>
          <p:cNvGraphicFramePr>
            <a:graphicFrameLocks noChangeAspect="1"/>
          </p:cNvGraphicFramePr>
          <p:nvPr/>
        </p:nvGraphicFramePr>
        <p:xfrm>
          <a:off x="685800" y="4714884"/>
          <a:ext cx="267176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7" name="公式" r:id="rId15" imgW="735120" imgH="350640" progId="Equation.3">
                  <p:embed/>
                </p:oleObj>
              </mc:Choice>
              <mc:Fallback>
                <p:oleObj name="公式" r:id="rId15" imgW="735120" imgH="3506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14884"/>
                        <a:ext cx="2671763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AutoShape 27"/>
          <p:cNvSpPr>
            <a:spLocks noChangeArrowheads="1"/>
          </p:cNvSpPr>
          <p:nvPr/>
        </p:nvSpPr>
        <p:spPr bwMode="auto">
          <a:xfrm>
            <a:off x="3773488" y="5111759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8448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多普勒效应</a:t>
            </a:r>
            <a:r>
              <a:rPr kumimoji="1" lang="en-US" altLang="zh-CN" b="1" smtClean="0">
                <a:latin typeface="方正姚体" pitchFamily="2" charset="-122"/>
                <a:ea typeface="方正姚体" pitchFamily="2" charset="-122"/>
              </a:rPr>
              <a:t>-</a:t>
            </a:r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例题</a:t>
            </a:r>
            <a:endParaRPr kumimoji="1" lang="en-US" altLang="zh-CN" b="1" smtClean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31074A4-AE60-417F-B12A-24D01D96AF12}" type="slidenum">
              <a:rPr lang="en-US" altLang="zh-CN"/>
              <a:pPr algn="ctr"/>
              <a:t>33</a:t>
            </a:fld>
            <a:endParaRPr lang="en-US" altLang="zh-CN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416050" y="2438400"/>
          <a:ext cx="3873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3" imgW="1405080" imgH="302760" progId="Equation.3">
                  <p:embed/>
                </p:oleObj>
              </mc:Choice>
              <mc:Fallback>
                <p:oleObj name="Equation" r:id="rId3" imgW="1405080" imgH="302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2438400"/>
                        <a:ext cx="3873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219200" y="5000636"/>
          <a:ext cx="63293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Equation" r:id="rId5" imgW="2173320" imgH="302760" progId="Equation.3">
                  <p:embed/>
                </p:oleObj>
              </mc:Choice>
              <mc:Fallback>
                <p:oleObj name="Equation" r:id="rId5" imgW="2173320" imgH="302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000636"/>
                        <a:ext cx="63293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4714876" y="4467533"/>
            <a:ext cx="3570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latin typeface="Times New Roman" pitchFamily="18" charset="0"/>
              </a:rPr>
              <a:t>由此可解出波源的频率。</a:t>
            </a:r>
          </a:p>
        </p:txBody>
      </p:sp>
      <p:sp>
        <p:nvSpPr>
          <p:cNvPr id="19465" name="AutoShape 22"/>
          <p:cNvSpPr>
            <a:spLocks noChangeArrowheads="1"/>
          </p:cNvSpPr>
          <p:nvPr/>
        </p:nvSpPr>
        <p:spPr bwMode="auto">
          <a:xfrm>
            <a:off x="1524000" y="381000"/>
            <a:ext cx="2133600" cy="1143000"/>
          </a:xfrm>
          <a:prstGeom prst="cloudCallout">
            <a:avLst>
              <a:gd name="adj1" fmla="val 112204"/>
              <a:gd name="adj2" fmla="val 17917"/>
            </a:avLst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zh-CN" altLang="en-US" sz="2800">
                <a:solidFill>
                  <a:srgbClr val="0000CC"/>
                </a:solidFill>
                <a:latin typeface="Times New Roman" pitchFamily="18" charset="0"/>
                <a:ea typeface="楷体_GB2312" pitchFamily="49" charset="-122"/>
              </a:rPr>
              <a:t>波源不动</a:t>
            </a:r>
          </a:p>
          <a:p>
            <a:pPr algn="ctr" eaLnBrk="1" hangingPunct="1"/>
            <a:r>
              <a:rPr kumimoji="1" lang="zh-CN" altLang="en-US" sz="2800">
                <a:solidFill>
                  <a:srgbClr val="0000CC"/>
                </a:solidFill>
                <a:latin typeface="Times New Roman" pitchFamily="18" charset="0"/>
                <a:ea typeface="楷体_GB2312" pitchFamily="49" charset="-122"/>
              </a:rPr>
              <a:t>反射面运动</a:t>
            </a:r>
          </a:p>
        </p:txBody>
      </p:sp>
      <p:sp>
        <p:nvSpPr>
          <p:cNvPr id="19466" name="AutoShape 23"/>
          <p:cNvSpPr>
            <a:spLocks noChangeArrowheads="1"/>
          </p:cNvSpPr>
          <p:nvPr/>
        </p:nvSpPr>
        <p:spPr bwMode="auto">
          <a:xfrm>
            <a:off x="3048000" y="1676400"/>
            <a:ext cx="1066800" cy="838200"/>
          </a:xfrm>
          <a:prstGeom prst="wedgeEllipseCallout">
            <a:avLst>
              <a:gd name="adj1" fmla="val -5356"/>
              <a:gd name="adj2" fmla="val 84282"/>
            </a:avLst>
          </a:prstGeom>
          <a:noFill/>
          <a:ln w="4127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拍频</a:t>
            </a:r>
            <a:endParaRPr kumimoji="1" lang="zh-CN" altLang="en-US" sz="3200">
              <a:latin typeface="Times New Roman" pitchFamily="18" charset="0"/>
            </a:endParaRPr>
          </a:p>
        </p:txBody>
      </p:sp>
      <p:sp>
        <p:nvSpPr>
          <p:cNvPr id="19467" name="AutoShape 24"/>
          <p:cNvSpPr>
            <a:spLocks noChangeArrowheads="1"/>
          </p:cNvSpPr>
          <p:nvPr/>
        </p:nvSpPr>
        <p:spPr bwMode="auto">
          <a:xfrm>
            <a:off x="3886200" y="3505200"/>
            <a:ext cx="1752600" cy="838200"/>
          </a:xfrm>
          <a:prstGeom prst="wedgeEllipseCallout">
            <a:avLst>
              <a:gd name="adj1" fmla="val -48009"/>
              <a:gd name="adj2" fmla="val -87880"/>
            </a:avLst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来自波源</a:t>
            </a:r>
            <a:endParaRPr kumimoji="1" lang="zh-CN" altLang="en-US" sz="3200">
              <a:latin typeface="Times New Roman" pitchFamily="18" charset="0"/>
            </a:endParaRPr>
          </a:p>
        </p:txBody>
      </p:sp>
      <p:sp>
        <p:nvSpPr>
          <p:cNvPr id="19468" name="AutoShape 25"/>
          <p:cNvSpPr>
            <a:spLocks noChangeArrowheads="1"/>
          </p:cNvSpPr>
          <p:nvPr/>
        </p:nvSpPr>
        <p:spPr bwMode="auto">
          <a:xfrm>
            <a:off x="1066800" y="3581400"/>
            <a:ext cx="2209800" cy="838200"/>
          </a:xfrm>
          <a:prstGeom prst="wedgeEllipseCallout">
            <a:avLst>
              <a:gd name="adj1" fmla="val 16741"/>
              <a:gd name="adj2" fmla="val -74051"/>
            </a:avLst>
          </a:prstGeom>
          <a:noFill/>
          <a:ln w="4127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来自反射面</a:t>
            </a:r>
            <a:endParaRPr kumimoji="1" lang="zh-CN" altLang="en-US" sz="3200">
              <a:latin typeface="Times New Roman" pitchFamily="18" charset="0"/>
            </a:endParaRPr>
          </a:p>
        </p:txBody>
      </p:sp>
      <p:grpSp>
        <p:nvGrpSpPr>
          <p:cNvPr id="19469" name="Group 44"/>
          <p:cNvGrpSpPr>
            <a:grpSpLocks/>
          </p:cNvGrpSpPr>
          <p:nvPr/>
        </p:nvGrpSpPr>
        <p:grpSpPr bwMode="auto">
          <a:xfrm>
            <a:off x="5334000" y="517525"/>
            <a:ext cx="3171825" cy="2149475"/>
            <a:chOff x="3360" y="326"/>
            <a:chExt cx="1998" cy="1354"/>
          </a:xfrm>
        </p:grpSpPr>
        <p:sp>
          <p:nvSpPr>
            <p:cNvPr id="19471" name="Line 28"/>
            <p:cNvSpPr>
              <a:spLocks noChangeShapeType="1"/>
            </p:cNvSpPr>
            <p:nvPr/>
          </p:nvSpPr>
          <p:spPr bwMode="auto">
            <a:xfrm>
              <a:off x="5098" y="528"/>
              <a:ext cx="0" cy="1152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2" name="Line 29"/>
            <p:cNvSpPr>
              <a:spLocks noChangeShapeType="1"/>
            </p:cNvSpPr>
            <p:nvPr/>
          </p:nvSpPr>
          <p:spPr bwMode="auto">
            <a:xfrm flipH="1">
              <a:off x="4234" y="1200"/>
              <a:ext cx="816" cy="0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3" name="Line 30"/>
            <p:cNvSpPr>
              <a:spLocks noChangeShapeType="1"/>
            </p:cNvSpPr>
            <p:nvPr/>
          </p:nvSpPr>
          <p:spPr bwMode="auto">
            <a:xfrm>
              <a:off x="5098" y="6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4" name="Line 31"/>
            <p:cNvSpPr>
              <a:spLocks noChangeShapeType="1"/>
            </p:cNvSpPr>
            <p:nvPr/>
          </p:nvSpPr>
          <p:spPr bwMode="auto">
            <a:xfrm>
              <a:off x="5098" y="86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5" name="Line 32"/>
            <p:cNvSpPr>
              <a:spLocks noChangeShapeType="1"/>
            </p:cNvSpPr>
            <p:nvPr/>
          </p:nvSpPr>
          <p:spPr bwMode="auto">
            <a:xfrm>
              <a:off x="5098" y="105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6" name="Line 33"/>
            <p:cNvSpPr>
              <a:spLocks noChangeShapeType="1"/>
            </p:cNvSpPr>
            <p:nvPr/>
          </p:nvSpPr>
          <p:spPr bwMode="auto">
            <a:xfrm>
              <a:off x="5098" y="129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7" name="Line 34"/>
            <p:cNvSpPr>
              <a:spLocks noChangeShapeType="1"/>
            </p:cNvSpPr>
            <p:nvPr/>
          </p:nvSpPr>
          <p:spPr bwMode="auto">
            <a:xfrm>
              <a:off x="5098" y="148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9460" name="Object 35"/>
            <p:cNvGraphicFramePr>
              <a:graphicFrameLocks noChangeAspect="1"/>
            </p:cNvGraphicFramePr>
            <p:nvPr/>
          </p:nvGraphicFramePr>
          <p:xfrm>
            <a:off x="4474" y="1225"/>
            <a:ext cx="265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5" name="公式" r:id="rId7" imgW="106200" imgH="127440" progId="Equation.3">
                    <p:embed/>
                  </p:oleObj>
                </mc:Choice>
                <mc:Fallback>
                  <p:oleObj name="公式" r:id="rId7" imgW="106200" imgH="12744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4" y="1225"/>
                          <a:ext cx="265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36"/>
            <p:cNvGraphicFramePr>
              <a:graphicFrameLocks noChangeAspect="1"/>
            </p:cNvGraphicFramePr>
            <p:nvPr/>
          </p:nvGraphicFramePr>
          <p:xfrm>
            <a:off x="3360" y="1008"/>
            <a:ext cx="287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6" name="公式" r:id="rId9" imgW="114480" imgH="111600" progId="Equation.3">
                    <p:embed/>
                  </p:oleObj>
                </mc:Choice>
                <mc:Fallback>
                  <p:oleObj name="公式" r:id="rId9" imgW="114480" imgH="1116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1008"/>
                          <a:ext cx="287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2" name="Object 37"/>
            <p:cNvGraphicFramePr>
              <a:graphicFrameLocks noChangeAspect="1"/>
            </p:cNvGraphicFramePr>
            <p:nvPr/>
          </p:nvGraphicFramePr>
          <p:xfrm>
            <a:off x="3792" y="624"/>
            <a:ext cx="266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7" name="公式" r:id="rId11" imgW="106200" imgH="127440" progId="Equation.3">
                    <p:embed/>
                  </p:oleObj>
                </mc:Choice>
                <mc:Fallback>
                  <p:oleObj name="公式" r:id="rId11" imgW="106200" imgH="127440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624"/>
                          <a:ext cx="266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8" name="Oval 38"/>
            <p:cNvSpPr>
              <a:spLocks noChangeArrowheads="1"/>
            </p:cNvSpPr>
            <p:nvPr/>
          </p:nvSpPr>
          <p:spPr bwMode="auto">
            <a:xfrm>
              <a:off x="3610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9479" name="Text Box 39"/>
            <p:cNvSpPr txBox="1">
              <a:spLocks noChangeArrowheads="1"/>
            </p:cNvSpPr>
            <p:nvPr/>
          </p:nvSpPr>
          <p:spPr bwMode="auto">
            <a:xfrm>
              <a:off x="4762" y="326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 b="1">
                  <a:solidFill>
                    <a:srgbClr val="0000CC"/>
                  </a:solidFill>
                  <a:latin typeface="Times New Roman" pitchFamily="18" charset="0"/>
                  <a:ea typeface="楷体_GB2312" pitchFamily="49" charset="-122"/>
                </a:rPr>
                <a:t>反射面</a:t>
              </a:r>
            </a:p>
          </p:txBody>
        </p:sp>
        <p:sp>
          <p:nvSpPr>
            <p:cNvPr id="19480" name="Text Box 40"/>
            <p:cNvSpPr txBox="1">
              <a:spLocks noChangeArrowheads="1"/>
            </p:cNvSpPr>
            <p:nvPr/>
          </p:nvSpPr>
          <p:spPr bwMode="auto">
            <a:xfrm>
              <a:off x="3802" y="432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>
                  <a:latin typeface="Times New Roman" pitchFamily="18" charset="0"/>
                  <a:ea typeface="楷体_GB2312" pitchFamily="49" charset="-122"/>
                </a:rPr>
                <a:t>声源</a:t>
              </a:r>
            </a:p>
          </p:txBody>
        </p:sp>
        <p:sp>
          <p:nvSpPr>
            <p:cNvPr id="19481" name="Text Box 41"/>
            <p:cNvSpPr txBox="1">
              <a:spLocks noChangeArrowheads="1"/>
            </p:cNvSpPr>
            <p:nvPr/>
          </p:nvSpPr>
          <p:spPr bwMode="auto">
            <a:xfrm>
              <a:off x="3408" y="1238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>
                  <a:latin typeface="Times New Roman" pitchFamily="18" charset="0"/>
                  <a:ea typeface="楷体_GB2312" pitchFamily="49" charset="-122"/>
                </a:rPr>
                <a:t>观察者</a:t>
              </a:r>
            </a:p>
          </p:txBody>
        </p:sp>
      </p:grpSp>
      <p:sp>
        <p:nvSpPr>
          <p:cNvPr id="19470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多普勒效应</a:t>
            </a:r>
            <a:r>
              <a:rPr kumimoji="1" lang="en-US" altLang="zh-CN" b="1" smtClean="0">
                <a:latin typeface="方正姚体" pitchFamily="2" charset="-122"/>
                <a:ea typeface="方正姚体" pitchFamily="2" charset="-122"/>
              </a:rPr>
              <a:t>-</a:t>
            </a:r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例题</a:t>
            </a:r>
            <a:endParaRPr kumimoji="1" lang="en-US" altLang="zh-CN" b="1" smtClean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4BCD3312-75D2-4866-BC86-84E8113C1228}" type="slidenum">
              <a:rPr lang="en-US" altLang="zh-CN"/>
              <a:pPr algn="ctr"/>
              <a:t>34</a:t>
            </a:fld>
            <a:endParaRPr lang="en-US" altLang="zh-CN"/>
          </a:p>
        </p:txBody>
      </p:sp>
      <p:sp>
        <p:nvSpPr>
          <p:cNvPr id="20492" name="Text Box 2"/>
          <p:cNvSpPr txBox="1">
            <a:spLocks noChangeArrowheads="1"/>
          </p:cNvSpPr>
          <p:nvPr/>
        </p:nvSpPr>
        <p:spPr bwMode="auto">
          <a:xfrm>
            <a:off x="1619250" y="1524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400" b="1">
                <a:latin typeface="方正姚体" pitchFamily="2" charset="-122"/>
                <a:ea typeface="方正姚体" pitchFamily="2" charset="-122"/>
              </a:rPr>
              <a:t>波长、波速和频率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5003800" y="115888"/>
          <a:ext cx="15859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公式" r:id="rId3" imgW="572040" imgH="318600" progId="Equation.3">
                  <p:embed/>
                </p:oleObj>
              </mc:Choice>
              <mc:Fallback>
                <p:oleObj name="公式" r:id="rId3" imgW="572040" imgH="31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15888"/>
                        <a:ext cx="15859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4287838" y="655638"/>
          <a:ext cx="39560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公式" r:id="rId5" imgW="1576800" imgH="318600" progId="Equation.3">
                  <p:embed/>
                </p:oleObj>
              </mc:Choice>
              <mc:Fallback>
                <p:oleObj name="公式" r:id="rId5" imgW="1576800" imgH="31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655638"/>
                        <a:ext cx="39560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1846263" y="1277938"/>
          <a:ext cx="401478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" name="公式" r:id="rId7" imgW="1773000" imgH="302760" progId="Equation.3">
                  <p:embed/>
                </p:oleObj>
              </mc:Choice>
              <mc:Fallback>
                <p:oleObj name="公式" r:id="rId7" imgW="1773000" imgH="302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1277938"/>
                        <a:ext cx="4014787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8"/>
          <p:cNvGraphicFramePr>
            <a:graphicFrameLocks noChangeAspect="1"/>
          </p:cNvGraphicFramePr>
          <p:nvPr/>
        </p:nvGraphicFramePr>
        <p:xfrm>
          <a:off x="6096000" y="12954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6" name="公式" r:id="rId9" imgW="539280" imgH="127440" progId="Equation.3">
                  <p:embed/>
                </p:oleObj>
              </mc:Choice>
              <mc:Fallback>
                <p:oleObj name="公式" r:id="rId9" imgW="539280" imgH="127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2954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9"/>
          <p:cNvGraphicFramePr>
            <a:graphicFrameLocks noChangeAspect="1"/>
          </p:cNvGraphicFramePr>
          <p:nvPr/>
        </p:nvGraphicFramePr>
        <p:xfrm>
          <a:off x="7353300" y="1412875"/>
          <a:ext cx="127476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公式" r:id="rId11" imgW="473760" imgH="127440" progId="Equation.3">
                  <p:embed/>
                </p:oleObj>
              </mc:Choice>
              <mc:Fallback>
                <p:oleObj name="公式" r:id="rId11" imgW="473760" imgH="1274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1412875"/>
                        <a:ext cx="127476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288925" y="692150"/>
            <a:ext cx="406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400" b="1">
                <a:latin typeface="方正姚体" pitchFamily="2" charset="-122"/>
                <a:ea typeface="方正姚体" pitchFamily="2" charset="-122"/>
              </a:rPr>
              <a:t>平面波：右行波和左行波</a:t>
            </a:r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>
            <a:off x="60325" y="1963738"/>
            <a:ext cx="307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400" b="1">
                <a:latin typeface="方正姚体" pitchFamily="2" charset="-122"/>
                <a:ea typeface="方正姚体" pitchFamily="2" charset="-122"/>
              </a:rPr>
              <a:t>波的能量，能流密度</a:t>
            </a:r>
          </a:p>
        </p:txBody>
      </p:sp>
      <p:graphicFrame>
        <p:nvGraphicFramePr>
          <p:cNvPr id="20487" name="Object 17"/>
          <p:cNvGraphicFramePr>
            <a:graphicFrameLocks noChangeAspect="1"/>
          </p:cNvGraphicFramePr>
          <p:nvPr/>
        </p:nvGraphicFramePr>
        <p:xfrm>
          <a:off x="5595938" y="3200400"/>
          <a:ext cx="23606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公式" r:id="rId13" imgW="996840" imgH="302760" progId="Equation.3">
                  <p:embed/>
                </p:oleObj>
              </mc:Choice>
              <mc:Fallback>
                <p:oleObj name="公式" r:id="rId13" imgW="996840" imgH="3027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8" y="3200400"/>
                        <a:ext cx="23606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Text Box 18"/>
          <p:cNvSpPr txBox="1">
            <a:spLocks noChangeArrowheads="1"/>
          </p:cNvSpPr>
          <p:nvPr/>
        </p:nvSpPr>
        <p:spPr bwMode="auto">
          <a:xfrm>
            <a:off x="76200" y="100013"/>
            <a:ext cx="162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b="1" u="sng">
                <a:latin typeface="方正姚体" pitchFamily="2" charset="-122"/>
                <a:ea typeface="方正姚体" pitchFamily="2" charset="-122"/>
              </a:rPr>
              <a:t>本章要点</a:t>
            </a:r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0" y="2438400"/>
            <a:ext cx="482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能流密度是单位时间内通过垂直于</a:t>
            </a:r>
          </a:p>
          <a:p>
            <a:r>
              <a:rPr kumimoji="1" lang="zh-CN" altLang="en-US" sz="2400" b="1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波速方向的单位截面的平均能量。</a:t>
            </a:r>
          </a:p>
        </p:txBody>
      </p:sp>
      <p:graphicFrame>
        <p:nvGraphicFramePr>
          <p:cNvPr id="20488" name="Object 20"/>
          <p:cNvGraphicFramePr>
            <a:graphicFrameLocks noChangeAspect="1"/>
          </p:cNvGraphicFramePr>
          <p:nvPr/>
        </p:nvGraphicFramePr>
        <p:xfrm>
          <a:off x="5562600" y="2362200"/>
          <a:ext cx="2438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公式" r:id="rId15" imgW="767880" imgH="318600" progId="Equation.3">
                  <p:embed/>
                </p:oleObj>
              </mc:Choice>
              <mc:Fallback>
                <p:oleObj name="公式" r:id="rId15" imgW="767880" imgH="318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362200"/>
                        <a:ext cx="2438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Text Box 21"/>
          <p:cNvSpPr txBox="1">
            <a:spLocks noChangeArrowheads="1"/>
          </p:cNvSpPr>
          <p:nvPr/>
        </p:nvSpPr>
        <p:spPr bwMode="auto">
          <a:xfrm>
            <a:off x="3108325" y="1963738"/>
            <a:ext cx="6062663" cy="461962"/>
          </a:xfrm>
          <a:prstGeom prst="rect">
            <a:avLst/>
          </a:prstGeom>
          <a:noFill/>
          <a:ln w="41275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kumimoji="1" lang="zh-CN" altLang="en-US" sz="2400" b="1">
                <a:latin typeface="方正姚体" pitchFamily="2" charset="-122"/>
                <a:ea typeface="方正姚体" pitchFamily="2" charset="-122"/>
              </a:rPr>
              <a:t>能流密度是矢量，其方向与波速方向相同。</a:t>
            </a:r>
            <a:endParaRPr kumimoji="1" lang="zh-CN" altLang="en-US" sz="240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0498" name="Text Box 22"/>
          <p:cNvSpPr txBox="1">
            <a:spLocks noChangeArrowheads="1"/>
          </p:cNvSpPr>
          <p:nvPr/>
        </p:nvSpPr>
        <p:spPr bwMode="auto">
          <a:xfrm>
            <a:off x="2051050" y="3933825"/>
            <a:ext cx="4827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400" b="1">
                <a:latin typeface="方正姚体" pitchFamily="2" charset="-122"/>
                <a:ea typeface="方正姚体" pitchFamily="2" charset="-122"/>
              </a:rPr>
              <a:t>波的叠加原理（独立性原理）</a:t>
            </a:r>
          </a:p>
        </p:txBody>
      </p:sp>
      <p:sp>
        <p:nvSpPr>
          <p:cNvPr id="20499" name="Text Box 23"/>
          <p:cNvSpPr txBox="1">
            <a:spLocks noChangeArrowheads="1"/>
          </p:cNvSpPr>
          <p:nvPr/>
        </p:nvSpPr>
        <p:spPr bwMode="auto">
          <a:xfrm>
            <a:off x="0" y="3886200"/>
            <a:ext cx="183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400" b="1">
                <a:latin typeface="方正姚体" pitchFamily="2" charset="-122"/>
                <a:ea typeface="方正姚体" pitchFamily="2" charset="-122"/>
              </a:rPr>
              <a:t>惠更斯原理</a:t>
            </a:r>
          </a:p>
        </p:txBody>
      </p:sp>
      <p:sp>
        <p:nvSpPr>
          <p:cNvPr id="20500" name="Text Box 24"/>
          <p:cNvSpPr txBox="1">
            <a:spLocks noChangeArrowheads="1"/>
          </p:cNvSpPr>
          <p:nvPr/>
        </p:nvSpPr>
        <p:spPr bwMode="auto">
          <a:xfrm>
            <a:off x="39688" y="4784725"/>
            <a:ext cx="179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400" b="1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</a:t>
            </a:r>
            <a:r>
              <a:rPr kumimoji="1" lang="en-US" altLang="zh-CN" sz="2400" b="1">
                <a:latin typeface="方正姚体" pitchFamily="2" charset="-122"/>
                <a:ea typeface="方正姚体" pitchFamily="2" charset="-122"/>
              </a:rPr>
              <a:t> </a:t>
            </a:r>
            <a:r>
              <a:rPr kumimoji="1" lang="zh-CN" altLang="en-US" sz="2400" b="1">
                <a:latin typeface="方正姚体" pitchFamily="2" charset="-122"/>
                <a:ea typeface="方正姚体" pitchFamily="2" charset="-122"/>
              </a:rPr>
              <a:t>相干条件</a:t>
            </a:r>
          </a:p>
        </p:txBody>
      </p:sp>
      <p:sp>
        <p:nvSpPr>
          <p:cNvPr id="20501" name="Text Box 25"/>
          <p:cNvSpPr txBox="1">
            <a:spLocks noChangeArrowheads="1"/>
          </p:cNvSpPr>
          <p:nvPr/>
        </p:nvSpPr>
        <p:spPr bwMode="auto">
          <a:xfrm>
            <a:off x="381000" y="6172200"/>
            <a:ext cx="282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400" b="1">
                <a:latin typeface="方正姚体" pitchFamily="2" charset="-122"/>
                <a:ea typeface="方正姚体" pitchFamily="2" charset="-122"/>
              </a:rPr>
              <a:t>半波损失</a:t>
            </a:r>
          </a:p>
        </p:txBody>
      </p:sp>
      <p:sp>
        <p:nvSpPr>
          <p:cNvPr id="20502" name="Text Box 29"/>
          <p:cNvSpPr txBox="1">
            <a:spLocks noChangeArrowheads="1"/>
          </p:cNvSpPr>
          <p:nvPr/>
        </p:nvSpPr>
        <p:spPr bwMode="auto">
          <a:xfrm>
            <a:off x="2020888" y="4784725"/>
            <a:ext cx="2982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000" b="1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</a:t>
            </a:r>
            <a:r>
              <a:rPr kumimoji="1" lang="zh-CN" altLang="en-US" sz="2000" b="1">
                <a:latin typeface="方正姚体" pitchFamily="2" charset="-122"/>
                <a:ea typeface="方正姚体" pitchFamily="2" charset="-122"/>
              </a:rPr>
              <a:t>具有恒定的相位差</a:t>
            </a:r>
          </a:p>
        </p:txBody>
      </p:sp>
      <p:sp>
        <p:nvSpPr>
          <p:cNvPr id="20503" name="Text Box 30"/>
          <p:cNvSpPr txBox="1">
            <a:spLocks noChangeArrowheads="1"/>
          </p:cNvSpPr>
          <p:nvPr/>
        </p:nvSpPr>
        <p:spPr bwMode="auto">
          <a:xfrm>
            <a:off x="2020888" y="5165725"/>
            <a:ext cx="2335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000" b="1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</a:t>
            </a:r>
            <a:r>
              <a:rPr kumimoji="1" lang="zh-CN" altLang="en-US" sz="2000" b="1">
                <a:latin typeface="方正姚体" pitchFamily="2" charset="-122"/>
                <a:ea typeface="方正姚体" pitchFamily="2" charset="-122"/>
              </a:rPr>
              <a:t>振动方向相同</a:t>
            </a:r>
          </a:p>
        </p:txBody>
      </p:sp>
      <p:sp>
        <p:nvSpPr>
          <p:cNvPr id="20504" name="Text Box 31"/>
          <p:cNvSpPr txBox="1">
            <a:spLocks noChangeArrowheads="1"/>
          </p:cNvSpPr>
          <p:nvPr/>
        </p:nvSpPr>
        <p:spPr bwMode="auto">
          <a:xfrm>
            <a:off x="2020888" y="4403725"/>
            <a:ext cx="3846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000" b="1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</a:t>
            </a:r>
            <a:r>
              <a:rPr kumimoji="1" lang="zh-CN" altLang="en-US" sz="2000" b="1">
                <a:latin typeface="方正姚体" pitchFamily="2" charset="-122"/>
                <a:ea typeface="方正姚体" pitchFamily="2" charset="-122"/>
              </a:rPr>
              <a:t>两波源具有相同的频率</a:t>
            </a:r>
          </a:p>
        </p:txBody>
      </p:sp>
      <p:graphicFrame>
        <p:nvGraphicFramePr>
          <p:cNvPr id="20489" name="Object 32"/>
          <p:cNvGraphicFramePr>
            <a:graphicFrameLocks noChangeAspect="1"/>
          </p:cNvGraphicFramePr>
          <p:nvPr/>
        </p:nvGraphicFramePr>
        <p:xfrm>
          <a:off x="2286000" y="5562600"/>
          <a:ext cx="3006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公式" r:id="rId17" imgW="1249920" imgH="318600" progId="Equation.3">
                  <p:embed/>
                </p:oleObj>
              </mc:Choice>
              <mc:Fallback>
                <p:oleObj name="公式" r:id="rId17" imgW="1249920" imgH="318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562600"/>
                        <a:ext cx="30067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5" name="Text Box 33"/>
          <p:cNvSpPr txBox="1">
            <a:spLocks noChangeArrowheads="1"/>
          </p:cNvSpPr>
          <p:nvPr/>
        </p:nvSpPr>
        <p:spPr bwMode="auto">
          <a:xfrm>
            <a:off x="152400" y="5562600"/>
            <a:ext cx="2351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>
                <a:latin typeface="方正姚体" pitchFamily="2" charset="-122"/>
                <a:ea typeface="方正姚体" pitchFamily="2" charset="-122"/>
              </a:rPr>
              <a:t>驻波的表达式：</a:t>
            </a:r>
          </a:p>
        </p:txBody>
      </p:sp>
      <p:sp>
        <p:nvSpPr>
          <p:cNvPr id="20506" name="Text Box 34"/>
          <p:cNvSpPr txBox="1">
            <a:spLocks noChangeArrowheads="1"/>
          </p:cNvSpPr>
          <p:nvPr/>
        </p:nvSpPr>
        <p:spPr bwMode="auto">
          <a:xfrm>
            <a:off x="4267200" y="3276600"/>
            <a:ext cx="142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400" b="1">
                <a:latin typeface="方正姚体" pitchFamily="2" charset="-122"/>
                <a:ea typeface="方正姚体" pitchFamily="2" charset="-122"/>
              </a:rPr>
              <a:t>球面波：</a:t>
            </a:r>
          </a:p>
        </p:txBody>
      </p:sp>
      <p:sp>
        <p:nvSpPr>
          <p:cNvPr id="20507" name="Text Box 41"/>
          <p:cNvSpPr txBox="1">
            <a:spLocks noChangeArrowheads="1"/>
          </p:cNvSpPr>
          <p:nvPr/>
        </p:nvSpPr>
        <p:spPr bwMode="auto">
          <a:xfrm>
            <a:off x="4419600" y="5334000"/>
            <a:ext cx="418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000" b="1">
                <a:latin typeface="方正姚体" pitchFamily="2" charset="-122"/>
                <a:ea typeface="方正姚体" pitchFamily="2" charset="-122"/>
              </a:rPr>
              <a:t>* </a:t>
            </a:r>
            <a:r>
              <a:rPr kumimoji="1" lang="zh-CN" altLang="en-US" sz="2000" b="1">
                <a:latin typeface="方正姚体" pitchFamily="2" charset="-122"/>
                <a:ea typeface="方正姚体" pitchFamily="2" charset="-122"/>
              </a:rPr>
              <a:t>在波节两侧点的振动相位相反。</a:t>
            </a:r>
          </a:p>
        </p:txBody>
      </p:sp>
      <p:sp>
        <p:nvSpPr>
          <p:cNvPr id="20508" name="Text Box 42"/>
          <p:cNvSpPr txBox="1">
            <a:spLocks noChangeArrowheads="1"/>
          </p:cNvSpPr>
          <p:nvPr/>
        </p:nvSpPr>
        <p:spPr bwMode="auto">
          <a:xfrm>
            <a:off x="4011613" y="6075363"/>
            <a:ext cx="450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000" b="1">
                <a:latin typeface="方正姚体" pitchFamily="2" charset="-122"/>
                <a:ea typeface="方正姚体" pitchFamily="2" charset="-122"/>
              </a:rPr>
              <a:t>* </a:t>
            </a:r>
            <a:r>
              <a:rPr kumimoji="1" lang="zh-CN" altLang="en-US" sz="2000" b="1">
                <a:latin typeface="方正姚体" pitchFamily="2" charset="-122"/>
                <a:ea typeface="方正姚体" pitchFamily="2" charset="-122"/>
              </a:rPr>
              <a:t>两个波节之间的点其振动相位相同。</a:t>
            </a:r>
          </a:p>
        </p:txBody>
      </p:sp>
      <p:graphicFrame>
        <p:nvGraphicFramePr>
          <p:cNvPr id="20490" name="Object 44"/>
          <p:cNvGraphicFramePr>
            <a:graphicFrameLocks noChangeAspect="1"/>
          </p:cNvGraphicFramePr>
          <p:nvPr/>
        </p:nvGraphicFramePr>
        <p:xfrm>
          <a:off x="2438400" y="3429000"/>
          <a:ext cx="1066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公式" r:id="rId19" imgW="408600" imgH="159480" progId="Equation.3">
                  <p:embed/>
                </p:oleObj>
              </mc:Choice>
              <mc:Fallback>
                <p:oleObj name="公式" r:id="rId19" imgW="408600" imgH="1594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9000"/>
                        <a:ext cx="1066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9" name="Text Box 45"/>
          <p:cNvSpPr txBox="1">
            <a:spLocks noChangeArrowheads="1"/>
          </p:cNvSpPr>
          <p:nvPr/>
        </p:nvSpPr>
        <p:spPr bwMode="auto">
          <a:xfrm>
            <a:off x="0" y="3376613"/>
            <a:ext cx="2647950" cy="4572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400" b="1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平面波振幅相等：</a:t>
            </a:r>
          </a:p>
        </p:txBody>
      </p:sp>
      <p:sp>
        <p:nvSpPr>
          <p:cNvPr id="20510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694113" y="63627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多普勒效应</a:t>
            </a:r>
            <a:r>
              <a:rPr kumimoji="1" lang="en-US" altLang="zh-CN" b="1" smtClean="0">
                <a:latin typeface="方正姚体" pitchFamily="2" charset="-122"/>
                <a:ea typeface="方正姚体" pitchFamily="2" charset="-122"/>
              </a:rPr>
              <a:t>-</a:t>
            </a:r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本章要点</a:t>
            </a:r>
            <a:endParaRPr kumimoji="1" lang="en-US" altLang="zh-CN" b="1" smtClean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2EDE6F4-EAE1-4794-909D-8584CBB00E9F}" type="slidenum">
              <a:rPr lang="en-US" altLang="zh-CN"/>
              <a:pPr algn="ctr"/>
              <a:t>35</a:t>
            </a:fld>
            <a:endParaRPr lang="en-US" altLang="zh-CN"/>
          </a:p>
        </p:txBody>
      </p:sp>
      <p:sp>
        <p:nvSpPr>
          <p:cNvPr id="21515" name="Text Box 22"/>
          <p:cNvSpPr txBox="1">
            <a:spLocks noChangeArrowheads="1"/>
          </p:cNvSpPr>
          <p:nvPr/>
        </p:nvSpPr>
        <p:spPr bwMode="auto">
          <a:xfrm>
            <a:off x="538163" y="2165350"/>
            <a:ext cx="8210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400">
                <a:latin typeface="方正姚体" pitchFamily="2" charset="-122"/>
                <a:ea typeface="方正姚体" pitchFamily="2" charset="-122"/>
              </a:rPr>
              <a:t>即弦线上形成的驻波波长、频率均不连续</a:t>
            </a:r>
          </a:p>
          <a:p>
            <a:r>
              <a:rPr kumimoji="1" lang="zh-CN" altLang="en-US" sz="2400">
                <a:latin typeface="方正姚体" pitchFamily="2" charset="-122"/>
                <a:ea typeface="方正姚体" pitchFamily="2" charset="-122"/>
              </a:rPr>
              <a:t>这些频率称为弦振动的本征频率。对应的振动方式称为</a:t>
            </a:r>
          </a:p>
          <a:p>
            <a:r>
              <a:rPr kumimoji="1" lang="zh-CN" altLang="en-US" sz="2400">
                <a:latin typeface="方正姚体" pitchFamily="2" charset="-122"/>
                <a:ea typeface="方正姚体" pitchFamily="2" charset="-122"/>
              </a:rPr>
              <a:t>简正模式。这与弹簧振子只有一个固有频率不同。</a:t>
            </a:r>
          </a:p>
        </p:txBody>
      </p:sp>
      <p:grpSp>
        <p:nvGrpSpPr>
          <p:cNvPr id="21516" name="Group 83"/>
          <p:cNvGrpSpPr>
            <a:grpSpLocks/>
          </p:cNvGrpSpPr>
          <p:nvPr/>
        </p:nvGrpSpPr>
        <p:grpSpPr bwMode="auto">
          <a:xfrm>
            <a:off x="6716713" y="838200"/>
            <a:ext cx="1970087" cy="1573213"/>
            <a:chOff x="4231" y="528"/>
            <a:chExt cx="1241" cy="991"/>
          </a:xfrm>
        </p:grpSpPr>
        <p:sp>
          <p:nvSpPr>
            <p:cNvPr id="21525" name="Line 48"/>
            <p:cNvSpPr>
              <a:spLocks noChangeShapeType="1"/>
            </p:cNvSpPr>
            <p:nvPr/>
          </p:nvSpPr>
          <p:spPr bwMode="auto">
            <a:xfrm>
              <a:off x="4272" y="799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26" name="Line 49"/>
            <p:cNvSpPr>
              <a:spLocks noChangeShapeType="1"/>
            </p:cNvSpPr>
            <p:nvPr/>
          </p:nvSpPr>
          <p:spPr bwMode="auto">
            <a:xfrm flipH="1">
              <a:off x="5472" y="783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27" name="Line 50"/>
            <p:cNvSpPr>
              <a:spLocks noChangeShapeType="1"/>
            </p:cNvSpPr>
            <p:nvPr/>
          </p:nvSpPr>
          <p:spPr bwMode="auto">
            <a:xfrm>
              <a:off x="4989" y="73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28" name="Line 51"/>
            <p:cNvSpPr>
              <a:spLocks noChangeShapeType="1"/>
            </p:cNvSpPr>
            <p:nvPr/>
          </p:nvSpPr>
          <p:spPr bwMode="auto">
            <a:xfrm flipH="1">
              <a:off x="4277" y="73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1511" name="Object 52"/>
            <p:cNvGraphicFramePr>
              <a:graphicFrameLocks noChangeAspect="1"/>
            </p:cNvGraphicFramePr>
            <p:nvPr/>
          </p:nvGraphicFramePr>
          <p:xfrm>
            <a:off x="4805" y="528"/>
            <a:ext cx="182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8" name="公式" r:id="rId3" imgW="179640" imgH="318600" progId="Equation.3">
                    <p:embed/>
                  </p:oleObj>
                </mc:Choice>
                <mc:Fallback>
                  <p:oleObj name="公式" r:id="rId3" imgW="179640" imgH="318600" progId="Equation.3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5" y="528"/>
                          <a:ext cx="182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2" name="Object 53"/>
            <p:cNvGraphicFramePr>
              <a:graphicFrameLocks noChangeAspect="1"/>
            </p:cNvGraphicFramePr>
            <p:nvPr/>
          </p:nvGraphicFramePr>
          <p:xfrm>
            <a:off x="4231" y="1306"/>
            <a:ext cx="34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9" name="公式" r:id="rId5" imgW="277920" imgH="127440" progId="Equation.3">
                    <p:embed/>
                  </p:oleObj>
                </mc:Choice>
                <mc:Fallback>
                  <p:oleObj name="公式" r:id="rId5" imgW="277920" imgH="127440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1" y="1306"/>
                          <a:ext cx="34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3" name="Object 54"/>
            <p:cNvGraphicFramePr>
              <a:graphicFrameLocks noChangeAspect="1"/>
            </p:cNvGraphicFramePr>
            <p:nvPr/>
          </p:nvGraphicFramePr>
          <p:xfrm>
            <a:off x="4944" y="1135"/>
            <a:ext cx="50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0" name="公式" r:id="rId7" imgW="506520" imgH="318600" progId="Equation.3">
                    <p:embed/>
                  </p:oleObj>
                </mc:Choice>
                <mc:Fallback>
                  <p:oleObj name="公式" r:id="rId7" imgW="506520" imgH="318600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135"/>
                          <a:ext cx="50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529" name="Group 55"/>
            <p:cNvGrpSpPr>
              <a:grpSpLocks/>
            </p:cNvGrpSpPr>
            <p:nvPr/>
          </p:nvGrpSpPr>
          <p:grpSpPr bwMode="auto">
            <a:xfrm>
              <a:off x="4272" y="879"/>
              <a:ext cx="1200" cy="305"/>
              <a:chOff x="3853" y="2432"/>
              <a:chExt cx="1273" cy="305"/>
            </a:xfrm>
          </p:grpSpPr>
          <p:grpSp>
            <p:nvGrpSpPr>
              <p:cNvPr id="21530" name="Group 56"/>
              <p:cNvGrpSpPr>
                <a:grpSpLocks/>
              </p:cNvGrpSpPr>
              <p:nvPr/>
            </p:nvGrpSpPr>
            <p:grpSpPr bwMode="auto">
              <a:xfrm>
                <a:off x="3853" y="2440"/>
                <a:ext cx="438" cy="297"/>
                <a:chOff x="3853" y="2440"/>
                <a:chExt cx="438" cy="297"/>
              </a:xfrm>
            </p:grpSpPr>
            <p:sp>
              <p:nvSpPr>
                <p:cNvPr id="21537" name="Freeform 57"/>
                <p:cNvSpPr>
                  <a:spLocks/>
                </p:cNvSpPr>
                <p:nvPr/>
              </p:nvSpPr>
              <p:spPr bwMode="auto">
                <a:xfrm>
                  <a:off x="3853" y="2584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38" name="Freeform 58"/>
                <p:cNvSpPr>
                  <a:spLocks/>
                </p:cNvSpPr>
                <p:nvPr/>
              </p:nvSpPr>
              <p:spPr bwMode="auto">
                <a:xfrm flipV="1">
                  <a:off x="3856" y="2440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531" name="Group 59"/>
              <p:cNvGrpSpPr>
                <a:grpSpLocks/>
              </p:cNvGrpSpPr>
              <p:nvPr/>
            </p:nvGrpSpPr>
            <p:grpSpPr bwMode="auto">
              <a:xfrm>
                <a:off x="4264" y="2440"/>
                <a:ext cx="438" cy="297"/>
                <a:chOff x="3853" y="2440"/>
                <a:chExt cx="438" cy="297"/>
              </a:xfrm>
            </p:grpSpPr>
            <p:sp>
              <p:nvSpPr>
                <p:cNvPr id="21535" name="Freeform 60"/>
                <p:cNvSpPr>
                  <a:spLocks/>
                </p:cNvSpPr>
                <p:nvPr/>
              </p:nvSpPr>
              <p:spPr bwMode="auto">
                <a:xfrm>
                  <a:off x="3853" y="2584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36" name="Freeform 61"/>
                <p:cNvSpPr>
                  <a:spLocks/>
                </p:cNvSpPr>
                <p:nvPr/>
              </p:nvSpPr>
              <p:spPr bwMode="auto">
                <a:xfrm flipV="1">
                  <a:off x="3856" y="2440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532" name="Group 62"/>
              <p:cNvGrpSpPr>
                <a:grpSpLocks/>
              </p:cNvGrpSpPr>
              <p:nvPr/>
            </p:nvGrpSpPr>
            <p:grpSpPr bwMode="auto">
              <a:xfrm>
                <a:off x="4688" y="2432"/>
                <a:ext cx="438" cy="297"/>
                <a:chOff x="3853" y="2440"/>
                <a:chExt cx="438" cy="297"/>
              </a:xfrm>
            </p:grpSpPr>
            <p:sp>
              <p:nvSpPr>
                <p:cNvPr id="21533" name="Freeform 63"/>
                <p:cNvSpPr>
                  <a:spLocks/>
                </p:cNvSpPr>
                <p:nvPr/>
              </p:nvSpPr>
              <p:spPr bwMode="auto">
                <a:xfrm>
                  <a:off x="3853" y="2584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34" name="Freeform 64"/>
                <p:cNvSpPr>
                  <a:spLocks/>
                </p:cNvSpPr>
                <p:nvPr/>
              </p:nvSpPr>
              <p:spPr bwMode="auto">
                <a:xfrm flipV="1">
                  <a:off x="3856" y="2440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1517" name="Text Box 68"/>
          <p:cNvSpPr txBox="1">
            <a:spLocks noChangeArrowheads="1"/>
          </p:cNvSpPr>
          <p:nvPr/>
        </p:nvSpPr>
        <p:spPr bwMode="auto">
          <a:xfrm>
            <a:off x="228600" y="3979863"/>
            <a:ext cx="5351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400">
                <a:latin typeface="方正姚体" pitchFamily="2" charset="-122"/>
                <a:ea typeface="方正姚体" pitchFamily="2" charset="-122"/>
              </a:rPr>
              <a:t>相对于媒质，波源和观察者同时运动</a:t>
            </a:r>
          </a:p>
        </p:txBody>
      </p:sp>
      <p:sp>
        <p:nvSpPr>
          <p:cNvPr id="21518" name="Text Box 69"/>
          <p:cNvSpPr txBox="1">
            <a:spLocks noChangeArrowheads="1"/>
          </p:cNvSpPr>
          <p:nvPr/>
        </p:nvSpPr>
        <p:spPr bwMode="auto">
          <a:xfrm>
            <a:off x="641350" y="4622800"/>
            <a:ext cx="42910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400">
                <a:latin typeface="方正姚体" pitchFamily="2" charset="-122"/>
                <a:ea typeface="方正姚体" pitchFamily="2" charset="-122"/>
              </a:rPr>
              <a:t>当波源和观察者相向运动时，</a:t>
            </a:r>
          </a:p>
          <a:p>
            <a:r>
              <a:rPr kumimoji="1" lang="zh-CN" altLang="en-US" sz="2400">
                <a:latin typeface="方正姚体" pitchFamily="2" charset="-122"/>
                <a:ea typeface="方正姚体" pitchFamily="2" charset="-122"/>
              </a:rPr>
              <a:t>观察者接收到的频率为：</a:t>
            </a:r>
          </a:p>
        </p:txBody>
      </p:sp>
      <p:graphicFrame>
        <p:nvGraphicFramePr>
          <p:cNvPr id="21506" name="Object 70"/>
          <p:cNvGraphicFramePr>
            <a:graphicFrameLocks noChangeAspect="1"/>
          </p:cNvGraphicFramePr>
          <p:nvPr/>
        </p:nvGraphicFramePr>
        <p:xfrm>
          <a:off x="5651500" y="4437063"/>
          <a:ext cx="21336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1" name="公式" r:id="rId9" imgW="767880" imgH="350640" progId="Equation.3">
                  <p:embed/>
                </p:oleObj>
              </mc:Choice>
              <mc:Fallback>
                <p:oleObj name="公式" r:id="rId9" imgW="767880" imgH="35064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437063"/>
                        <a:ext cx="21336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Text Box 71"/>
          <p:cNvSpPr txBox="1">
            <a:spLocks noChangeArrowheads="1"/>
          </p:cNvSpPr>
          <p:nvPr/>
        </p:nvSpPr>
        <p:spPr bwMode="auto">
          <a:xfrm>
            <a:off x="641350" y="5630863"/>
            <a:ext cx="45069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400">
                <a:latin typeface="方正姚体" pitchFamily="2" charset="-122"/>
                <a:ea typeface="方正姚体" pitchFamily="2" charset="-122"/>
              </a:rPr>
              <a:t>当波源和观察者彼此离开时，</a:t>
            </a:r>
          </a:p>
          <a:p>
            <a:pPr eaLnBrk="1" hangingPunct="1"/>
            <a:r>
              <a:rPr kumimoji="1" lang="zh-CN" altLang="en-US" sz="2400">
                <a:latin typeface="方正姚体" pitchFamily="2" charset="-122"/>
                <a:ea typeface="方正姚体" pitchFamily="2" charset="-122"/>
              </a:rPr>
              <a:t>观察者接收到的频率为：</a:t>
            </a:r>
          </a:p>
        </p:txBody>
      </p:sp>
      <p:graphicFrame>
        <p:nvGraphicFramePr>
          <p:cNvPr id="21507" name="Object 72"/>
          <p:cNvGraphicFramePr>
            <a:graphicFrameLocks noChangeAspect="1"/>
          </p:cNvGraphicFramePr>
          <p:nvPr/>
        </p:nvGraphicFramePr>
        <p:xfrm>
          <a:off x="5435600" y="5589588"/>
          <a:ext cx="1981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公式" r:id="rId11" imgW="759960" imgH="350640" progId="Equation.3">
                  <p:embed/>
                </p:oleObj>
              </mc:Choice>
              <mc:Fallback>
                <p:oleObj name="公式" r:id="rId11" imgW="759960" imgH="35064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589588"/>
                        <a:ext cx="1981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Text Box 75"/>
          <p:cNvSpPr txBox="1">
            <a:spLocks noChangeArrowheads="1"/>
          </p:cNvSpPr>
          <p:nvPr/>
        </p:nvSpPr>
        <p:spPr bwMode="auto">
          <a:xfrm>
            <a:off x="304800" y="3476625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多普勒效应</a:t>
            </a:r>
          </a:p>
        </p:txBody>
      </p:sp>
      <p:sp>
        <p:nvSpPr>
          <p:cNvPr id="21521" name="Text Box 78"/>
          <p:cNvSpPr txBox="1">
            <a:spLocks noChangeArrowheads="1"/>
          </p:cNvSpPr>
          <p:nvPr/>
        </p:nvSpPr>
        <p:spPr bwMode="auto">
          <a:xfrm>
            <a:off x="215900" y="76200"/>
            <a:ext cx="142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简正模式</a:t>
            </a:r>
          </a:p>
        </p:txBody>
      </p:sp>
      <p:sp>
        <p:nvSpPr>
          <p:cNvPr id="21522" name="Text Box 79"/>
          <p:cNvSpPr txBox="1">
            <a:spLocks noChangeArrowheads="1"/>
          </p:cNvSpPr>
          <p:nvPr/>
        </p:nvSpPr>
        <p:spPr bwMode="auto">
          <a:xfrm>
            <a:off x="1752600" y="1524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400">
                <a:latin typeface="方正姚体" pitchFamily="2" charset="-122"/>
                <a:ea typeface="方正姚体" pitchFamily="2" charset="-122"/>
              </a:rPr>
              <a:t>在绳长为 </a:t>
            </a:r>
            <a:r>
              <a:rPr kumimoji="1" lang="en-US" altLang="zh-CN" sz="2400" i="1">
                <a:latin typeface="方正姚体" pitchFamily="2" charset="-122"/>
                <a:ea typeface="方正姚体" pitchFamily="2" charset="-122"/>
              </a:rPr>
              <a:t>L </a:t>
            </a:r>
            <a:r>
              <a:rPr kumimoji="1" lang="zh-CN" altLang="en-US" sz="2400">
                <a:latin typeface="方正姚体" pitchFamily="2" charset="-122"/>
                <a:ea typeface="方正姚体" pitchFamily="2" charset="-122"/>
              </a:rPr>
              <a:t>的绳上形成驻波的波长必须满足条件</a:t>
            </a:r>
          </a:p>
        </p:txBody>
      </p:sp>
      <p:graphicFrame>
        <p:nvGraphicFramePr>
          <p:cNvPr id="21508" name="Object 80"/>
          <p:cNvGraphicFramePr>
            <a:graphicFrameLocks noChangeAspect="1"/>
          </p:cNvGraphicFramePr>
          <p:nvPr/>
        </p:nvGraphicFramePr>
        <p:xfrm>
          <a:off x="900113" y="620713"/>
          <a:ext cx="251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公式" r:id="rId13" imgW="1290960" imgH="318600" progId="Equation.3">
                  <p:embed/>
                </p:oleObj>
              </mc:Choice>
              <mc:Fallback>
                <p:oleObj name="公式" r:id="rId13" imgW="1290960" imgH="318600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20713"/>
                        <a:ext cx="2514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81"/>
          <p:cNvGraphicFramePr>
            <a:graphicFrameLocks noChangeAspect="1"/>
          </p:cNvGraphicFramePr>
          <p:nvPr/>
        </p:nvGraphicFramePr>
        <p:xfrm>
          <a:off x="1763713" y="1196975"/>
          <a:ext cx="4051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公式" r:id="rId15" imgW="2230200" imgH="366480" progId="Equation.3">
                  <p:embed/>
                </p:oleObj>
              </mc:Choice>
              <mc:Fallback>
                <p:oleObj name="公式" r:id="rId15" imgW="2230200" imgH="366480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96975"/>
                        <a:ext cx="40513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82"/>
          <p:cNvGraphicFramePr>
            <a:graphicFrameLocks noChangeAspect="1"/>
          </p:cNvGraphicFramePr>
          <p:nvPr/>
        </p:nvGraphicFramePr>
        <p:xfrm>
          <a:off x="3708400" y="692150"/>
          <a:ext cx="1295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" name="公式" r:id="rId17" imgW="572040" imgH="318600" progId="Equation.3">
                  <p:embed/>
                </p:oleObj>
              </mc:Choice>
              <mc:Fallback>
                <p:oleObj name="公式" r:id="rId17" imgW="572040" imgH="318600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692150"/>
                        <a:ext cx="1295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Oval 84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7143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1524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多普勒效应</a:t>
            </a:r>
            <a:r>
              <a:rPr kumimoji="1" lang="en-US" altLang="zh-CN" b="1" smtClean="0">
                <a:latin typeface="方正姚体" pitchFamily="2" charset="-122"/>
                <a:ea typeface="方正姚体" pitchFamily="2" charset="-122"/>
              </a:rPr>
              <a:t>-</a:t>
            </a:r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本章要点</a:t>
            </a:r>
            <a:endParaRPr kumimoji="1" lang="en-US" altLang="zh-CN" b="1" smtClean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E7B56-529A-4B82-9269-7555C0B283E5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4" name="矩形 3"/>
          <p:cNvSpPr/>
          <p:nvPr/>
        </p:nvSpPr>
        <p:spPr>
          <a:xfrm>
            <a:off x="1785918" y="2285992"/>
            <a:ext cx="34611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kumimoji="1" lang="zh-CN" altLang="en-US" sz="4400" b="1" dirty="0" smtClean="0">
                <a:latin typeface="方正姚体" pitchFamily="2" charset="-122"/>
                <a:ea typeface="方正姚体" pitchFamily="2" charset="-122"/>
              </a:rPr>
              <a:t>作业：</a:t>
            </a:r>
            <a:r>
              <a:rPr kumimoji="1" lang="en-US" altLang="zh-CN" sz="4400" b="1" dirty="0" smtClean="0">
                <a:latin typeface="方正姚体" pitchFamily="2" charset="-122"/>
                <a:ea typeface="方正姚体" pitchFamily="2" charset="-122"/>
              </a:rPr>
              <a:t>6-34</a:t>
            </a:r>
            <a:endParaRPr kumimoji="1" lang="en-US" altLang="zh-CN" sz="4400" b="1" dirty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80163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ADEB8DB4-BF3F-41E9-818D-05B33D09E0BB}" type="slidenum">
              <a:rPr lang="en-US" altLang="zh-CN"/>
              <a:pPr algn="ctr"/>
              <a:t>4</a:t>
            </a:fld>
            <a:endParaRPr lang="en-US" altLang="zh-CN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87451" y="4087805"/>
            <a:ext cx="6091238" cy="560387"/>
            <a:chOff x="748" y="3727"/>
            <a:chExt cx="3837" cy="353"/>
          </a:xfrm>
        </p:grpSpPr>
        <p:sp>
          <p:nvSpPr>
            <p:cNvPr id="2064" name="Text Box 3"/>
            <p:cNvSpPr txBox="1">
              <a:spLocks noChangeArrowheads="1"/>
            </p:cNvSpPr>
            <p:nvPr/>
          </p:nvSpPr>
          <p:spPr bwMode="auto">
            <a:xfrm>
              <a:off x="1061" y="3727"/>
              <a:ext cx="352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>
                  <a:latin typeface="方正姚体" pitchFamily="2" charset="-122"/>
                  <a:ea typeface="方正姚体" pitchFamily="2" charset="-122"/>
                </a:rPr>
                <a:t>表示波源相对于媒质的运动速度。</a:t>
              </a:r>
            </a:p>
          </p:txBody>
        </p:sp>
        <p:graphicFrame>
          <p:nvGraphicFramePr>
            <p:cNvPr id="205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9753061"/>
                </p:ext>
              </p:extLst>
            </p:nvPr>
          </p:nvGraphicFramePr>
          <p:xfrm>
            <a:off x="748" y="3744"/>
            <a:ext cx="25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40" name="公式" r:id="rId3" imgW="130680" imgH="167400" progId="Equation.3">
                    <p:embed/>
                  </p:oleObj>
                </mc:Choice>
                <mc:Fallback>
                  <p:oleObj name="公式" r:id="rId3" imgW="130680" imgH="167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3744"/>
                          <a:ext cx="259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116012" y="3244842"/>
            <a:ext cx="6519861" cy="565150"/>
            <a:chOff x="703" y="3196"/>
            <a:chExt cx="4107" cy="356"/>
          </a:xfrm>
        </p:grpSpPr>
        <p:graphicFrame>
          <p:nvGraphicFramePr>
            <p:cNvPr id="205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8816328"/>
                </p:ext>
              </p:extLst>
            </p:nvPr>
          </p:nvGraphicFramePr>
          <p:xfrm>
            <a:off x="703" y="3216"/>
            <a:ext cx="315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41" name="公式" r:id="rId5" imgW="146880" imgH="159480" progId="Equation.3">
                    <p:embed/>
                  </p:oleObj>
                </mc:Choice>
                <mc:Fallback>
                  <p:oleObj name="公式" r:id="rId5" imgW="146880" imgH="1594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3216"/>
                          <a:ext cx="315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3" name="Text Box 7"/>
            <p:cNvSpPr txBox="1">
              <a:spLocks noChangeArrowheads="1"/>
            </p:cNvSpPr>
            <p:nvPr/>
          </p:nvSpPr>
          <p:spPr bwMode="auto">
            <a:xfrm>
              <a:off x="1059" y="3196"/>
              <a:ext cx="375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表示观察者相对于媒质的运动速度。</a:t>
              </a:r>
            </a:p>
          </p:txBody>
        </p:sp>
      </p:grpSp>
      <p:sp>
        <p:nvSpPr>
          <p:cNvPr id="2059" name="AutoShape 13"/>
          <p:cNvSpPr>
            <a:spLocks noChangeArrowheads="1"/>
          </p:cNvSpPr>
          <p:nvPr/>
        </p:nvSpPr>
        <p:spPr bwMode="auto">
          <a:xfrm>
            <a:off x="609600" y="2285992"/>
            <a:ext cx="990600" cy="838200"/>
          </a:xfrm>
          <a:prstGeom prst="cloudCallout">
            <a:avLst>
              <a:gd name="adj1" fmla="val 65222"/>
              <a:gd name="adj2" fmla="val 48676"/>
            </a:avLst>
          </a:prstGeom>
          <a:noFill/>
          <a:ln w="50800">
            <a:solidFill>
              <a:srgbClr val="33CC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约定</a:t>
            </a:r>
          </a:p>
        </p:txBody>
      </p:sp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2285984" y="1142984"/>
            <a:ext cx="495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</a:rPr>
              <a:t>7.1 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声波的多普勒效应</a:t>
            </a:r>
          </a:p>
        </p:txBody>
      </p:sp>
      <p:sp>
        <p:nvSpPr>
          <p:cNvPr id="2062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zh-CN" altLang="en-US" dirty="0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>
          <a:xfrm>
            <a:off x="642910" y="2017713"/>
            <a:ext cx="8312178" cy="39116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波源的频率     是单位时间内波源振动的次数或发出的‘完整波’的个数；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观察者接收到的频率      是观察者在单位时间内接收到的振动数或完整的波数；</a:t>
            </a:r>
            <a:endParaRPr lang="zh-CN" altLang="en-US" sz="2400" dirty="0"/>
          </a:p>
        </p:txBody>
      </p:sp>
      <p:sp>
        <p:nvSpPr>
          <p:cNvPr id="3090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en-US" altLang="zh-CN" smtClean="0"/>
          </a:p>
        </p:txBody>
      </p:sp>
      <p:sp>
        <p:nvSpPr>
          <p:cNvPr id="3081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E5914BA-DB41-4C53-9033-B07732A802B9}" type="slidenum">
              <a:rPr lang="en-US" altLang="zh-CN"/>
              <a:pPr algn="ctr"/>
              <a:t>5</a:t>
            </a:fld>
            <a:endParaRPr lang="en-US" altLang="zh-CN"/>
          </a:p>
        </p:txBody>
      </p:sp>
      <p:grpSp>
        <p:nvGrpSpPr>
          <p:cNvPr id="3087" name="Group 16"/>
          <p:cNvGrpSpPr>
            <a:grpSpLocks/>
          </p:cNvGrpSpPr>
          <p:nvPr/>
        </p:nvGrpSpPr>
        <p:grpSpPr bwMode="auto">
          <a:xfrm>
            <a:off x="6500826" y="857232"/>
            <a:ext cx="1741488" cy="973137"/>
            <a:chOff x="720" y="1701"/>
            <a:chExt cx="1097" cy="613"/>
          </a:xfrm>
        </p:grpSpPr>
        <p:sp>
          <p:nvSpPr>
            <p:cNvPr id="3093" name="Line 17"/>
            <p:cNvSpPr>
              <a:spLocks noChangeShapeType="1"/>
            </p:cNvSpPr>
            <p:nvPr/>
          </p:nvSpPr>
          <p:spPr bwMode="auto">
            <a:xfrm>
              <a:off x="720" y="2031"/>
              <a:ext cx="1097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" name="Freeform 18"/>
            <p:cNvSpPr>
              <a:spLocks/>
            </p:cNvSpPr>
            <p:nvPr/>
          </p:nvSpPr>
          <p:spPr bwMode="auto">
            <a:xfrm>
              <a:off x="870" y="1701"/>
              <a:ext cx="851" cy="613"/>
            </a:xfrm>
            <a:custGeom>
              <a:avLst/>
              <a:gdLst>
                <a:gd name="T0" fmla="*/ 0 w 552"/>
                <a:gd name="T1" fmla="*/ 1865 h 336"/>
                <a:gd name="T2" fmla="*/ 780 w 552"/>
                <a:gd name="T3" fmla="*/ 0 h 336"/>
                <a:gd name="T4" fmla="*/ 1562 w 552"/>
                <a:gd name="T5" fmla="*/ 1865 h 336"/>
                <a:gd name="T6" fmla="*/ 2339 w 552"/>
                <a:gd name="T7" fmla="*/ 3722 h 336"/>
                <a:gd name="T8" fmla="*/ 3119 w 552"/>
                <a:gd name="T9" fmla="*/ 1865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336"/>
                <a:gd name="T17" fmla="*/ 552 w 55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336">
                  <a:moveTo>
                    <a:pt x="0" y="168"/>
                  </a:moveTo>
                  <a:cubicBezTo>
                    <a:pt x="27" y="115"/>
                    <a:pt x="92" y="0"/>
                    <a:pt x="138" y="0"/>
                  </a:cubicBezTo>
                  <a:cubicBezTo>
                    <a:pt x="184" y="0"/>
                    <a:pt x="231" y="98"/>
                    <a:pt x="276" y="168"/>
                  </a:cubicBezTo>
                  <a:cubicBezTo>
                    <a:pt x="321" y="238"/>
                    <a:pt x="368" y="336"/>
                    <a:pt x="414" y="336"/>
                  </a:cubicBezTo>
                  <a:cubicBezTo>
                    <a:pt x="460" y="336"/>
                    <a:pt x="529" y="196"/>
                    <a:pt x="552" y="168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1214414" y="5000636"/>
            <a:ext cx="5682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dirty="0" smtClean="0">
                <a:latin typeface="方正姚体" pitchFamily="2" charset="-122"/>
                <a:ea typeface="方正姚体" pitchFamily="2" charset="-122"/>
              </a:rPr>
              <a:t>波速为</a:t>
            </a:r>
            <a:r>
              <a:rPr kumimoji="1" lang="en-US" altLang="zh-CN" sz="2400" b="1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U</a:t>
            </a:r>
            <a:r>
              <a:rPr kumimoji="1" lang="zh-CN" altLang="zh-CN" sz="2400" dirty="0" smtClean="0">
                <a:latin typeface="方正姚体" pitchFamily="2" charset="-122"/>
                <a:ea typeface="方正姚体" pitchFamily="2" charset="-122"/>
              </a:rPr>
              <a:t> ，</a:t>
            </a:r>
            <a:r>
              <a:rPr kumimoji="1" lang="zh-CN" altLang="en-US" sz="2400" dirty="0" smtClean="0">
                <a:latin typeface="方正姚体" pitchFamily="2" charset="-122"/>
                <a:ea typeface="方正姚体" pitchFamily="2" charset="-122"/>
              </a:rPr>
              <a:t>单位时间内相位传播的距离。</a:t>
            </a:r>
            <a:endParaRPr kumimoji="1"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  <p:graphicFrame>
        <p:nvGraphicFramePr>
          <p:cNvPr id="3098" name="Object 10"/>
          <p:cNvGraphicFramePr>
            <a:graphicFrameLocks noChangeAspect="1"/>
          </p:cNvGraphicFramePr>
          <p:nvPr/>
        </p:nvGraphicFramePr>
        <p:xfrm>
          <a:off x="2867017" y="2024058"/>
          <a:ext cx="49053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公式" r:id="rId3" imgW="114480" imgH="167400" progId="Equation.3">
                  <p:embed/>
                </p:oleObj>
              </mc:Choice>
              <mc:Fallback>
                <p:oleObj name="公式" r:id="rId3" imgW="114480" imgH="167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17" y="2024058"/>
                        <a:ext cx="490537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9" name="Object 26"/>
          <p:cNvGraphicFramePr>
            <a:graphicFrameLocks noChangeAspect="1"/>
          </p:cNvGraphicFramePr>
          <p:nvPr/>
        </p:nvGraphicFramePr>
        <p:xfrm>
          <a:off x="4357686" y="3314704"/>
          <a:ext cx="457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公式" r:id="rId5" imgW="138960" imgH="159480" progId="Equation.3">
                  <p:embed/>
                </p:oleObj>
              </mc:Choice>
              <mc:Fallback>
                <p:oleObj name="公式" r:id="rId5" imgW="138960" imgH="1594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3314704"/>
                        <a:ext cx="457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2017713"/>
            <a:ext cx="8312178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方正姚体" pitchFamily="2" charset="-122"/>
                <a:ea typeface="方正姚体" pitchFamily="2" charset="-122"/>
              </a:rPr>
              <a:t>波的频率    是媒质质元在单位时间内振动的次数</a:t>
            </a:r>
            <a:r>
              <a:rPr lang="en-US" altLang="zh-CN" b="1" dirty="0" smtClean="0">
                <a:latin typeface="方正姚体" pitchFamily="2" charset="-122"/>
                <a:ea typeface="方正姚体" pitchFamily="2" charset="-122"/>
              </a:rPr>
              <a:t>, </a:t>
            </a:r>
            <a:r>
              <a:rPr lang="zh-CN" altLang="en-US" b="1" dirty="0" smtClean="0">
                <a:latin typeface="方正姚体" pitchFamily="2" charset="-122"/>
                <a:ea typeface="方正姚体" pitchFamily="2" charset="-122"/>
              </a:rPr>
              <a:t>或</a:t>
            </a:r>
            <a:endParaRPr lang="en-US" altLang="zh-CN" b="1" dirty="0" smtClean="0">
              <a:latin typeface="方正姚体" pitchFamily="2" charset="-122"/>
              <a:ea typeface="方正姚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b="1" dirty="0" smtClean="0">
                <a:latin typeface="方正姚体" pitchFamily="2" charset="-122"/>
                <a:ea typeface="方正姚体" pitchFamily="2" charset="-122"/>
              </a:rPr>
              <a:t>单位时间内通过媒质质元某点的完整波的个数</a:t>
            </a:r>
            <a:endParaRPr lang="zh-CN" altLang="en-US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5E9F2-945A-46C0-AF0A-E0C5FBDDB004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graphicFrame>
        <p:nvGraphicFramePr>
          <p:cNvPr id="39938" name="Object 10"/>
          <p:cNvGraphicFramePr>
            <a:graphicFrameLocks noChangeAspect="1"/>
          </p:cNvGraphicFramePr>
          <p:nvPr/>
        </p:nvGraphicFramePr>
        <p:xfrm>
          <a:off x="2714612" y="2214554"/>
          <a:ext cx="4683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公式" r:id="rId3" imgW="126720" imgH="139680" progId="Equation.3">
                  <p:embed/>
                </p:oleObj>
              </mc:Choice>
              <mc:Fallback>
                <p:oleObj name="公式" r:id="rId3" imgW="126720" imgH="139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2214554"/>
                        <a:ext cx="468313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E5914BA-DB41-4C53-9033-B07732A802B9}" type="slidenum">
              <a:rPr lang="en-US" altLang="zh-CN"/>
              <a:pPr algn="ctr"/>
              <a:t>7</a:t>
            </a:fld>
            <a:endParaRPr lang="en-US" altLang="zh-CN"/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5514975" y="4551363"/>
          <a:ext cx="2468563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公式" r:id="rId3" imgW="787320" imgH="431640" progId="Equation.3">
                  <p:embed/>
                </p:oleObj>
              </mc:Choice>
              <mc:Fallback>
                <p:oleObj name="公式" r:id="rId3" imgW="78732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4551363"/>
                        <a:ext cx="2468563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1285852" y="1142984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32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  <a:sym typeface="Symbol" pitchFamily="18" charset="2"/>
              </a:rPr>
              <a:t>一、</a:t>
            </a:r>
            <a:r>
              <a:rPr kumimoji="1" lang="zh-CN" altLang="en-US" sz="28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相对于媒质，波源和观察者都不动的情况</a:t>
            </a:r>
          </a:p>
        </p:txBody>
      </p:sp>
      <p:sp>
        <p:nvSpPr>
          <p:cNvPr id="3085" name="Oval 15"/>
          <p:cNvSpPr>
            <a:spLocks noChangeArrowheads="1"/>
          </p:cNvSpPr>
          <p:nvPr/>
        </p:nvSpPr>
        <p:spPr bwMode="auto">
          <a:xfrm>
            <a:off x="5214942" y="4357694"/>
            <a:ext cx="2971800" cy="1676400"/>
          </a:xfrm>
          <a:prstGeom prst="ellipse">
            <a:avLst/>
          </a:prstGeom>
          <a:noFill/>
          <a:ln w="95250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214414" y="2060848"/>
            <a:ext cx="5661025" cy="1276351"/>
            <a:chOff x="192" y="3198"/>
            <a:chExt cx="3566" cy="804"/>
          </a:xfrm>
        </p:grpSpPr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192" y="3198"/>
              <a:ext cx="3566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波源相对于媒质静止时的波长     ，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则单位时间波在媒质中传播距离：</a:t>
              </a:r>
            </a:p>
          </p:txBody>
        </p:sp>
        <p:graphicFrame>
          <p:nvGraphicFramePr>
            <p:cNvPr id="3077" name="Object 21"/>
            <p:cNvGraphicFramePr>
              <a:graphicFrameLocks noChangeAspect="1"/>
            </p:cNvGraphicFramePr>
            <p:nvPr/>
          </p:nvGraphicFramePr>
          <p:xfrm>
            <a:off x="3172" y="3222"/>
            <a:ext cx="33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3" name="公式" r:id="rId5" imgW="130680" imgH="167400" progId="Equation.3">
                    <p:embed/>
                  </p:oleObj>
                </mc:Choice>
                <mc:Fallback>
                  <p:oleObj name="公式" r:id="rId5" imgW="130680" imgH="1674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2" y="3222"/>
                          <a:ext cx="33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486051"/>
              </p:ext>
            </p:extLst>
          </p:nvPr>
        </p:nvGraphicFramePr>
        <p:xfrm>
          <a:off x="1225550" y="3706291"/>
          <a:ext cx="365918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公式" r:id="rId7" imgW="1498320" imgH="241200" progId="Equation.3">
                  <p:embed/>
                </p:oleObj>
              </mc:Choice>
              <mc:Fallback>
                <p:oleObj name="公式" r:id="rId7" imgW="1498320" imgH="241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3706291"/>
                        <a:ext cx="3659188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4288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E696843-9787-457E-9EA4-693398A02937}" type="slidenum">
              <a:rPr lang="en-US" altLang="zh-CN"/>
              <a:pPr algn="ctr"/>
              <a:t>8</a:t>
            </a:fld>
            <a:endParaRPr lang="en-US" altLang="zh-CN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57158" y="2071678"/>
          <a:ext cx="4795837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公式" r:id="rId3" imgW="1715760" imgH="334800" progId="Equation.3">
                  <p:embed/>
                </p:oleObj>
              </mc:Choice>
              <mc:Fallback>
                <p:oleObj name="公式" r:id="rId3" imgW="1715760" imgH="334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071678"/>
                        <a:ext cx="4795837" cy="1017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114425" y="4500570"/>
          <a:ext cx="26082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公式" r:id="rId5" imgW="882360" imgH="318600" progId="Equation.3">
                  <p:embed/>
                </p:oleObj>
              </mc:Choice>
              <mc:Fallback>
                <p:oleObj name="公式" r:id="rId5" imgW="882360" imgH="31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500570"/>
                        <a:ext cx="26082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Text Box 9"/>
          <p:cNvSpPr txBox="1">
            <a:spLocks noChangeArrowheads="1"/>
          </p:cNvSpPr>
          <p:nvPr/>
        </p:nvSpPr>
        <p:spPr bwMode="auto">
          <a:xfrm>
            <a:off x="4016382" y="5429264"/>
            <a:ext cx="162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频率升高</a:t>
            </a:r>
          </a:p>
        </p:txBody>
      </p:sp>
      <p:sp>
        <p:nvSpPr>
          <p:cNvPr id="4112" name="Text Box 10"/>
          <p:cNvSpPr txBox="1">
            <a:spLocks noChangeArrowheads="1"/>
          </p:cNvSpPr>
          <p:nvPr/>
        </p:nvSpPr>
        <p:spPr bwMode="auto">
          <a:xfrm>
            <a:off x="428596" y="3143248"/>
            <a:ext cx="3733800" cy="12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因为此时波源的频率就是波的频率</a:t>
            </a:r>
          </a:p>
        </p:txBody>
      </p:sp>
      <p:grpSp>
        <p:nvGrpSpPr>
          <p:cNvPr id="4113" name="Group 60"/>
          <p:cNvGrpSpPr>
            <a:grpSpLocks/>
          </p:cNvGrpSpPr>
          <p:nvPr/>
        </p:nvGrpSpPr>
        <p:grpSpPr bwMode="auto">
          <a:xfrm>
            <a:off x="1293827" y="428604"/>
            <a:ext cx="5391150" cy="1322387"/>
            <a:chOff x="528" y="101"/>
            <a:chExt cx="3396" cy="833"/>
          </a:xfrm>
        </p:grpSpPr>
        <p:sp>
          <p:nvSpPr>
            <p:cNvPr id="4144" name="Text Box 39"/>
            <p:cNvSpPr txBox="1">
              <a:spLocks noChangeArrowheads="1"/>
            </p:cNvSpPr>
            <p:nvPr/>
          </p:nvSpPr>
          <p:spPr bwMode="auto">
            <a:xfrm>
              <a:off x="528" y="101"/>
              <a:ext cx="3396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800" dirty="0">
                  <a:solidFill>
                    <a:srgbClr val="0000CC"/>
                  </a:solidFill>
                  <a:latin typeface="方正姚体" pitchFamily="2" charset="-122"/>
                  <a:ea typeface="方正姚体" pitchFamily="2" charset="-122"/>
                  <a:sym typeface="Symbol" pitchFamily="18" charset="2"/>
                </a:rPr>
                <a:t>二、 </a:t>
              </a:r>
              <a:r>
                <a:rPr kumimoji="1" lang="zh-CN" altLang="en-US" sz="2800" dirty="0">
                  <a:solidFill>
                    <a:srgbClr val="0000CC"/>
                  </a:solidFill>
                  <a:latin typeface="方正姚体" pitchFamily="2" charset="-122"/>
                  <a:ea typeface="方正姚体" pitchFamily="2" charset="-122"/>
                </a:rPr>
                <a:t>相对于媒质，波源不动，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2800" dirty="0">
                  <a:solidFill>
                    <a:srgbClr val="0000CC"/>
                  </a:solidFill>
                  <a:latin typeface="方正姚体" pitchFamily="2" charset="-122"/>
                  <a:ea typeface="方正姚体" pitchFamily="2" charset="-122"/>
                </a:rPr>
                <a:t>观察者以速度      向着波源运动。</a:t>
              </a:r>
            </a:p>
          </p:txBody>
        </p:sp>
        <p:graphicFrame>
          <p:nvGraphicFramePr>
            <p:cNvPr id="4106" name="Object 40"/>
            <p:cNvGraphicFramePr>
              <a:graphicFrameLocks noChangeAspect="1"/>
            </p:cNvGraphicFramePr>
            <p:nvPr/>
          </p:nvGraphicFramePr>
          <p:xfrm>
            <a:off x="1927" y="598"/>
            <a:ext cx="315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" name="公式" r:id="rId7" imgW="146880" imgH="159480" progId="Equation.3">
                    <p:embed/>
                  </p:oleObj>
                </mc:Choice>
                <mc:Fallback>
                  <p:oleObj name="公式" r:id="rId7" imgW="146880" imgH="15948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" y="598"/>
                          <a:ext cx="315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78" name="Oval 62"/>
          <p:cNvSpPr>
            <a:spLocks noChangeArrowheads="1"/>
          </p:cNvSpPr>
          <p:nvPr/>
        </p:nvSpPr>
        <p:spPr bwMode="auto">
          <a:xfrm>
            <a:off x="5202238" y="1979613"/>
            <a:ext cx="3352800" cy="33543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79" name="Oval 63"/>
          <p:cNvSpPr>
            <a:spLocks noChangeArrowheads="1"/>
          </p:cNvSpPr>
          <p:nvPr/>
        </p:nvSpPr>
        <p:spPr bwMode="auto">
          <a:xfrm>
            <a:off x="5562600" y="2368550"/>
            <a:ext cx="2633663" cy="26336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80" name="Oval 64"/>
          <p:cNvSpPr>
            <a:spLocks noChangeArrowheads="1"/>
          </p:cNvSpPr>
          <p:nvPr/>
        </p:nvSpPr>
        <p:spPr bwMode="auto">
          <a:xfrm>
            <a:off x="5375275" y="2181225"/>
            <a:ext cx="2994025" cy="2994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81" name="Oval 65"/>
          <p:cNvSpPr>
            <a:spLocks noChangeArrowheads="1"/>
          </p:cNvSpPr>
          <p:nvPr/>
        </p:nvSpPr>
        <p:spPr bwMode="auto">
          <a:xfrm>
            <a:off x="6102350" y="2916238"/>
            <a:ext cx="1554163" cy="1554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82" name="Oval 66"/>
          <p:cNvSpPr>
            <a:spLocks noChangeArrowheads="1"/>
          </p:cNvSpPr>
          <p:nvPr/>
        </p:nvSpPr>
        <p:spPr bwMode="auto">
          <a:xfrm>
            <a:off x="5919788" y="2736850"/>
            <a:ext cx="1914525" cy="1914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83" name="Oval 67"/>
          <p:cNvSpPr>
            <a:spLocks noChangeArrowheads="1"/>
          </p:cNvSpPr>
          <p:nvPr/>
        </p:nvSpPr>
        <p:spPr bwMode="auto">
          <a:xfrm>
            <a:off x="5726113" y="2555875"/>
            <a:ext cx="2274887" cy="22748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84" name="Oval 68"/>
          <p:cNvSpPr>
            <a:spLocks noChangeArrowheads="1"/>
          </p:cNvSpPr>
          <p:nvPr/>
        </p:nvSpPr>
        <p:spPr bwMode="auto">
          <a:xfrm>
            <a:off x="6269038" y="3089275"/>
            <a:ext cx="1195387" cy="11953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85" name="Oval 69"/>
          <p:cNvSpPr>
            <a:spLocks noChangeArrowheads="1"/>
          </p:cNvSpPr>
          <p:nvPr/>
        </p:nvSpPr>
        <p:spPr bwMode="auto">
          <a:xfrm>
            <a:off x="6456363" y="3262313"/>
            <a:ext cx="835025" cy="835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86" name="Oval 70"/>
          <p:cNvSpPr>
            <a:spLocks noChangeArrowheads="1"/>
          </p:cNvSpPr>
          <p:nvPr/>
        </p:nvSpPr>
        <p:spPr bwMode="auto">
          <a:xfrm>
            <a:off x="6824663" y="3603625"/>
            <a:ext cx="150812" cy="150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87" name="Oval 71"/>
          <p:cNvSpPr>
            <a:spLocks noChangeArrowheads="1"/>
          </p:cNvSpPr>
          <p:nvPr/>
        </p:nvSpPr>
        <p:spPr bwMode="auto">
          <a:xfrm>
            <a:off x="6650038" y="3435350"/>
            <a:ext cx="474662" cy="4746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6861175" y="1676400"/>
            <a:ext cx="876300" cy="1357313"/>
            <a:chOff x="4322" y="1056"/>
            <a:chExt cx="552" cy="855"/>
          </a:xfrm>
        </p:grpSpPr>
        <p:sp>
          <p:nvSpPr>
            <p:cNvPr id="4142" name="Line 73"/>
            <p:cNvSpPr>
              <a:spLocks noChangeShapeType="1"/>
            </p:cNvSpPr>
            <p:nvPr/>
          </p:nvSpPr>
          <p:spPr bwMode="auto">
            <a:xfrm flipH="1">
              <a:off x="4682" y="1056"/>
              <a:ext cx="192" cy="384"/>
            </a:xfrm>
            <a:prstGeom prst="line">
              <a:avLst/>
            </a:prstGeom>
            <a:noFill/>
            <a:ln w="41275">
              <a:solidFill>
                <a:srgbClr val="0000CC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43" name="Line 74"/>
            <p:cNvSpPr>
              <a:spLocks noChangeShapeType="1"/>
            </p:cNvSpPr>
            <p:nvPr/>
          </p:nvSpPr>
          <p:spPr bwMode="auto">
            <a:xfrm flipV="1">
              <a:off x="4429" y="1527"/>
              <a:ext cx="192" cy="384"/>
            </a:xfrm>
            <a:prstGeom prst="line">
              <a:avLst/>
            </a:prstGeom>
            <a:noFill/>
            <a:ln w="41275">
              <a:solidFill>
                <a:srgbClr val="0000CC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105" name="Object 75"/>
            <p:cNvGraphicFramePr>
              <a:graphicFrameLocks noChangeAspect="1"/>
            </p:cNvGraphicFramePr>
            <p:nvPr/>
          </p:nvGraphicFramePr>
          <p:xfrm>
            <a:off x="4322" y="1248"/>
            <a:ext cx="246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4" name="公式" r:id="rId9" imgW="97920" imgH="127440" progId="Equation.3">
                    <p:embed/>
                  </p:oleObj>
                </mc:Choice>
                <mc:Fallback>
                  <p:oleObj name="公式" r:id="rId9" imgW="97920" imgH="127440" progId="Equation.3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" y="1248"/>
                          <a:ext cx="246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92" name="Object 76"/>
          <p:cNvGraphicFramePr>
            <a:graphicFrameLocks noChangeAspect="1"/>
          </p:cNvGraphicFramePr>
          <p:nvPr/>
        </p:nvGraphicFramePr>
        <p:xfrm>
          <a:off x="6613525" y="3124200"/>
          <a:ext cx="4222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公式" r:id="rId11" imgW="106200" imgH="127440" progId="Equation.3">
                  <p:embed/>
                </p:oleObj>
              </mc:Choice>
              <mc:Fallback>
                <p:oleObj name="公式" r:id="rId11" imgW="106200" imgH="12744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124200"/>
                        <a:ext cx="4222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93" name="Object 77"/>
          <p:cNvGraphicFramePr>
            <a:graphicFrameLocks noChangeAspect="1"/>
          </p:cNvGraphicFramePr>
          <p:nvPr/>
        </p:nvGraphicFramePr>
        <p:xfrm>
          <a:off x="6157913" y="3733800"/>
          <a:ext cx="9429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公式" r:id="rId13" imgW="334800" imgH="167400" progId="Equation.3">
                  <p:embed/>
                </p:oleObj>
              </mc:Choice>
              <mc:Fallback>
                <p:oleObj name="公式" r:id="rId13" imgW="334800" imgH="16740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3733800"/>
                        <a:ext cx="9429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94" name="Line 78"/>
          <p:cNvSpPr>
            <a:spLocks noChangeShapeType="1"/>
          </p:cNvSpPr>
          <p:nvPr/>
        </p:nvSpPr>
        <p:spPr bwMode="auto">
          <a:xfrm>
            <a:off x="6878638" y="3678238"/>
            <a:ext cx="1828800" cy="0"/>
          </a:xfrm>
          <a:prstGeom prst="line">
            <a:avLst/>
          </a:prstGeom>
          <a:noFill/>
          <a:ln w="41275">
            <a:solidFill>
              <a:srgbClr val="0000CC"/>
            </a:solidFill>
            <a:round/>
            <a:headEnd/>
            <a:tailEnd type="arrow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7299325" y="3317875"/>
            <a:ext cx="685800" cy="2516188"/>
            <a:chOff x="3016" y="2090"/>
            <a:chExt cx="432" cy="1585"/>
          </a:xfrm>
        </p:grpSpPr>
        <p:graphicFrame>
          <p:nvGraphicFramePr>
            <p:cNvPr id="4104" name="Object 80"/>
            <p:cNvGraphicFramePr>
              <a:graphicFrameLocks noChangeAspect="1"/>
            </p:cNvGraphicFramePr>
            <p:nvPr/>
          </p:nvGraphicFramePr>
          <p:xfrm>
            <a:off x="3152" y="3338"/>
            <a:ext cx="291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7" name="公式" r:id="rId15" imgW="146880" imgH="159480" progId="Equation.3">
                    <p:embed/>
                  </p:oleObj>
                </mc:Choice>
                <mc:Fallback>
                  <p:oleObj name="公式" r:id="rId15" imgW="146880" imgH="159480" progId="Equation.3">
                    <p:embed/>
                    <p:pic>
                      <p:nvPicPr>
                        <p:cNvPr id="0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3338"/>
                          <a:ext cx="291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7" name="Line 81"/>
            <p:cNvSpPr>
              <a:spLocks noChangeShapeType="1"/>
            </p:cNvSpPr>
            <p:nvPr/>
          </p:nvSpPr>
          <p:spPr bwMode="auto">
            <a:xfrm>
              <a:off x="3448" y="2378"/>
              <a:ext cx="0" cy="1274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8" name="Line 82"/>
            <p:cNvSpPr>
              <a:spLocks noChangeShapeType="1"/>
            </p:cNvSpPr>
            <p:nvPr/>
          </p:nvSpPr>
          <p:spPr bwMode="auto">
            <a:xfrm>
              <a:off x="3112" y="2378"/>
              <a:ext cx="0" cy="1297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139" name="Group 83"/>
            <p:cNvGrpSpPr>
              <a:grpSpLocks/>
            </p:cNvGrpSpPr>
            <p:nvPr/>
          </p:nvGrpSpPr>
          <p:grpSpPr bwMode="auto">
            <a:xfrm>
              <a:off x="3016" y="2090"/>
              <a:ext cx="169" cy="214"/>
              <a:chOff x="4464" y="3818"/>
              <a:chExt cx="169" cy="214"/>
            </a:xfrm>
          </p:grpSpPr>
          <p:sp>
            <p:nvSpPr>
              <p:cNvPr id="4140" name="Freeform 84"/>
              <p:cNvSpPr>
                <a:spLocks/>
              </p:cNvSpPr>
              <p:nvPr/>
            </p:nvSpPr>
            <p:spPr bwMode="auto">
              <a:xfrm>
                <a:off x="4464" y="3818"/>
                <a:ext cx="169" cy="214"/>
              </a:xfrm>
              <a:custGeom>
                <a:avLst/>
                <a:gdLst>
                  <a:gd name="T0" fmla="*/ 53 w 169"/>
                  <a:gd name="T1" fmla="*/ 0 h 214"/>
                  <a:gd name="T2" fmla="*/ 160 w 169"/>
                  <a:gd name="T3" fmla="*/ 80 h 214"/>
                  <a:gd name="T4" fmla="*/ 0 w 169"/>
                  <a:gd name="T5" fmla="*/ 214 h 214"/>
                  <a:gd name="T6" fmla="*/ 0 60000 65536"/>
                  <a:gd name="T7" fmla="*/ 0 60000 65536"/>
                  <a:gd name="T8" fmla="*/ 0 60000 65536"/>
                  <a:gd name="T9" fmla="*/ 0 w 169"/>
                  <a:gd name="T10" fmla="*/ 0 h 214"/>
                  <a:gd name="T11" fmla="*/ 169 w 169"/>
                  <a:gd name="T12" fmla="*/ 214 h 2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" h="214">
                    <a:moveTo>
                      <a:pt x="53" y="0"/>
                    </a:moveTo>
                    <a:cubicBezTo>
                      <a:pt x="91" y="9"/>
                      <a:pt x="169" y="44"/>
                      <a:pt x="160" y="80"/>
                    </a:cubicBezTo>
                    <a:cubicBezTo>
                      <a:pt x="151" y="116"/>
                      <a:pt x="33" y="186"/>
                      <a:pt x="0" y="214"/>
                    </a:cubicBezTo>
                  </a:path>
                </a:pathLst>
              </a:custGeom>
              <a:noFill/>
              <a:ln w="412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41" name="Freeform 85"/>
              <p:cNvSpPr>
                <a:spLocks/>
              </p:cNvSpPr>
              <p:nvPr/>
            </p:nvSpPr>
            <p:spPr bwMode="auto">
              <a:xfrm>
                <a:off x="4512" y="3862"/>
                <a:ext cx="48" cy="96"/>
              </a:xfrm>
              <a:custGeom>
                <a:avLst/>
                <a:gdLst>
                  <a:gd name="T0" fmla="*/ 0 w 169"/>
                  <a:gd name="T1" fmla="*/ 0 h 214"/>
                  <a:gd name="T2" fmla="*/ 1 w 169"/>
                  <a:gd name="T3" fmla="*/ 3 h 214"/>
                  <a:gd name="T4" fmla="*/ 0 w 169"/>
                  <a:gd name="T5" fmla="*/ 9 h 214"/>
                  <a:gd name="T6" fmla="*/ 0 60000 65536"/>
                  <a:gd name="T7" fmla="*/ 0 60000 65536"/>
                  <a:gd name="T8" fmla="*/ 0 60000 65536"/>
                  <a:gd name="T9" fmla="*/ 0 w 169"/>
                  <a:gd name="T10" fmla="*/ 0 h 214"/>
                  <a:gd name="T11" fmla="*/ 169 w 169"/>
                  <a:gd name="T12" fmla="*/ 214 h 2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" h="214">
                    <a:moveTo>
                      <a:pt x="53" y="0"/>
                    </a:moveTo>
                    <a:cubicBezTo>
                      <a:pt x="91" y="9"/>
                      <a:pt x="169" y="44"/>
                      <a:pt x="160" y="80"/>
                    </a:cubicBezTo>
                    <a:cubicBezTo>
                      <a:pt x="151" y="116"/>
                      <a:pt x="33" y="186"/>
                      <a:pt x="0" y="214"/>
                    </a:cubicBezTo>
                  </a:path>
                </a:pathLst>
              </a:custGeom>
              <a:noFill/>
              <a:ln w="412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7832725" y="3311525"/>
            <a:ext cx="268288" cy="339725"/>
            <a:chOff x="4464" y="3818"/>
            <a:chExt cx="169" cy="214"/>
          </a:xfrm>
        </p:grpSpPr>
        <p:sp>
          <p:nvSpPr>
            <p:cNvPr id="4135" name="Freeform 87"/>
            <p:cNvSpPr>
              <a:spLocks/>
            </p:cNvSpPr>
            <p:nvPr/>
          </p:nvSpPr>
          <p:spPr bwMode="auto">
            <a:xfrm>
              <a:off x="4464" y="3818"/>
              <a:ext cx="169" cy="214"/>
            </a:xfrm>
            <a:custGeom>
              <a:avLst/>
              <a:gdLst>
                <a:gd name="T0" fmla="*/ 53 w 169"/>
                <a:gd name="T1" fmla="*/ 0 h 214"/>
                <a:gd name="T2" fmla="*/ 160 w 169"/>
                <a:gd name="T3" fmla="*/ 80 h 214"/>
                <a:gd name="T4" fmla="*/ 0 w 169"/>
                <a:gd name="T5" fmla="*/ 214 h 214"/>
                <a:gd name="T6" fmla="*/ 0 60000 65536"/>
                <a:gd name="T7" fmla="*/ 0 60000 65536"/>
                <a:gd name="T8" fmla="*/ 0 60000 65536"/>
                <a:gd name="T9" fmla="*/ 0 w 169"/>
                <a:gd name="T10" fmla="*/ 0 h 214"/>
                <a:gd name="T11" fmla="*/ 169 w 169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14">
                  <a:moveTo>
                    <a:pt x="53" y="0"/>
                  </a:moveTo>
                  <a:cubicBezTo>
                    <a:pt x="91" y="9"/>
                    <a:pt x="169" y="44"/>
                    <a:pt x="160" y="80"/>
                  </a:cubicBezTo>
                  <a:cubicBezTo>
                    <a:pt x="151" y="116"/>
                    <a:pt x="33" y="186"/>
                    <a:pt x="0" y="214"/>
                  </a:cubicBezTo>
                </a:path>
              </a:pathLst>
            </a:custGeom>
            <a:noFill/>
            <a:ln w="412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6" name="Freeform 88"/>
            <p:cNvSpPr>
              <a:spLocks/>
            </p:cNvSpPr>
            <p:nvPr/>
          </p:nvSpPr>
          <p:spPr bwMode="auto">
            <a:xfrm>
              <a:off x="4512" y="3862"/>
              <a:ext cx="48" cy="96"/>
            </a:xfrm>
            <a:custGeom>
              <a:avLst/>
              <a:gdLst>
                <a:gd name="T0" fmla="*/ 0 w 169"/>
                <a:gd name="T1" fmla="*/ 0 h 214"/>
                <a:gd name="T2" fmla="*/ 1 w 169"/>
                <a:gd name="T3" fmla="*/ 3 h 214"/>
                <a:gd name="T4" fmla="*/ 0 w 169"/>
                <a:gd name="T5" fmla="*/ 9 h 214"/>
                <a:gd name="T6" fmla="*/ 0 60000 65536"/>
                <a:gd name="T7" fmla="*/ 0 60000 65536"/>
                <a:gd name="T8" fmla="*/ 0 60000 65536"/>
                <a:gd name="T9" fmla="*/ 0 w 169"/>
                <a:gd name="T10" fmla="*/ 0 h 214"/>
                <a:gd name="T11" fmla="*/ 169 w 169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14">
                  <a:moveTo>
                    <a:pt x="53" y="0"/>
                  </a:moveTo>
                  <a:cubicBezTo>
                    <a:pt x="91" y="9"/>
                    <a:pt x="169" y="44"/>
                    <a:pt x="160" y="80"/>
                  </a:cubicBezTo>
                  <a:cubicBezTo>
                    <a:pt x="151" y="116"/>
                    <a:pt x="33" y="186"/>
                    <a:pt x="0" y="214"/>
                  </a:cubicBezTo>
                </a:path>
              </a:pathLst>
            </a:custGeom>
            <a:noFill/>
            <a:ln w="412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7826375" y="3311525"/>
            <a:ext cx="630238" cy="2081213"/>
            <a:chOff x="5341" y="2077"/>
            <a:chExt cx="397" cy="1311"/>
          </a:xfrm>
        </p:grpSpPr>
        <p:grpSp>
          <p:nvGrpSpPr>
            <p:cNvPr id="4130" name="Group 90"/>
            <p:cNvGrpSpPr>
              <a:grpSpLocks/>
            </p:cNvGrpSpPr>
            <p:nvPr/>
          </p:nvGrpSpPr>
          <p:grpSpPr bwMode="auto">
            <a:xfrm>
              <a:off x="5341" y="2077"/>
              <a:ext cx="169" cy="214"/>
              <a:chOff x="4464" y="3818"/>
              <a:chExt cx="169" cy="214"/>
            </a:xfrm>
          </p:grpSpPr>
          <p:sp>
            <p:nvSpPr>
              <p:cNvPr id="4133" name="Freeform 91"/>
              <p:cNvSpPr>
                <a:spLocks/>
              </p:cNvSpPr>
              <p:nvPr/>
            </p:nvSpPr>
            <p:spPr bwMode="auto">
              <a:xfrm>
                <a:off x="4464" y="3818"/>
                <a:ext cx="169" cy="214"/>
              </a:xfrm>
              <a:custGeom>
                <a:avLst/>
                <a:gdLst>
                  <a:gd name="T0" fmla="*/ 53 w 169"/>
                  <a:gd name="T1" fmla="*/ 0 h 214"/>
                  <a:gd name="T2" fmla="*/ 160 w 169"/>
                  <a:gd name="T3" fmla="*/ 80 h 214"/>
                  <a:gd name="T4" fmla="*/ 0 w 169"/>
                  <a:gd name="T5" fmla="*/ 214 h 214"/>
                  <a:gd name="T6" fmla="*/ 0 60000 65536"/>
                  <a:gd name="T7" fmla="*/ 0 60000 65536"/>
                  <a:gd name="T8" fmla="*/ 0 60000 65536"/>
                  <a:gd name="T9" fmla="*/ 0 w 169"/>
                  <a:gd name="T10" fmla="*/ 0 h 214"/>
                  <a:gd name="T11" fmla="*/ 169 w 169"/>
                  <a:gd name="T12" fmla="*/ 214 h 2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" h="214">
                    <a:moveTo>
                      <a:pt x="53" y="0"/>
                    </a:moveTo>
                    <a:cubicBezTo>
                      <a:pt x="91" y="9"/>
                      <a:pt x="169" y="44"/>
                      <a:pt x="160" y="80"/>
                    </a:cubicBezTo>
                    <a:cubicBezTo>
                      <a:pt x="151" y="116"/>
                      <a:pt x="33" y="186"/>
                      <a:pt x="0" y="214"/>
                    </a:cubicBezTo>
                  </a:path>
                </a:pathLst>
              </a:custGeom>
              <a:noFill/>
              <a:ln w="412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34" name="Freeform 92"/>
              <p:cNvSpPr>
                <a:spLocks/>
              </p:cNvSpPr>
              <p:nvPr/>
            </p:nvSpPr>
            <p:spPr bwMode="auto">
              <a:xfrm>
                <a:off x="4512" y="3862"/>
                <a:ext cx="48" cy="96"/>
              </a:xfrm>
              <a:custGeom>
                <a:avLst/>
                <a:gdLst>
                  <a:gd name="T0" fmla="*/ 0 w 169"/>
                  <a:gd name="T1" fmla="*/ 0 h 214"/>
                  <a:gd name="T2" fmla="*/ 1 w 169"/>
                  <a:gd name="T3" fmla="*/ 3 h 214"/>
                  <a:gd name="T4" fmla="*/ 0 w 169"/>
                  <a:gd name="T5" fmla="*/ 9 h 214"/>
                  <a:gd name="T6" fmla="*/ 0 60000 65536"/>
                  <a:gd name="T7" fmla="*/ 0 60000 65536"/>
                  <a:gd name="T8" fmla="*/ 0 60000 65536"/>
                  <a:gd name="T9" fmla="*/ 0 w 169"/>
                  <a:gd name="T10" fmla="*/ 0 h 214"/>
                  <a:gd name="T11" fmla="*/ 169 w 169"/>
                  <a:gd name="T12" fmla="*/ 214 h 2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" h="214">
                    <a:moveTo>
                      <a:pt x="53" y="0"/>
                    </a:moveTo>
                    <a:cubicBezTo>
                      <a:pt x="91" y="9"/>
                      <a:pt x="169" y="44"/>
                      <a:pt x="160" y="80"/>
                    </a:cubicBezTo>
                    <a:cubicBezTo>
                      <a:pt x="151" y="116"/>
                      <a:pt x="33" y="186"/>
                      <a:pt x="0" y="214"/>
                    </a:cubicBezTo>
                  </a:path>
                </a:pathLst>
              </a:custGeom>
              <a:noFill/>
              <a:ln w="412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aphicFrame>
          <p:nvGraphicFramePr>
            <p:cNvPr id="4103" name="Object 93"/>
            <p:cNvGraphicFramePr>
              <a:graphicFrameLocks noChangeAspect="1"/>
            </p:cNvGraphicFramePr>
            <p:nvPr/>
          </p:nvGraphicFramePr>
          <p:xfrm>
            <a:off x="5498" y="3126"/>
            <a:ext cx="236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8" name="公式" r:id="rId17" imgW="81720" imgH="95760" progId="Equation.3">
                    <p:embed/>
                  </p:oleObj>
                </mc:Choice>
                <mc:Fallback>
                  <p:oleObj name="公式" r:id="rId17" imgW="81720" imgH="95760" progId="Equation.3">
                    <p:embed/>
                    <p:pic>
                      <p:nvPicPr>
                        <p:cNvPr id="0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8" y="3126"/>
                          <a:ext cx="236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1" name="Line 94"/>
            <p:cNvSpPr>
              <a:spLocks noChangeShapeType="1"/>
            </p:cNvSpPr>
            <p:nvPr/>
          </p:nvSpPr>
          <p:spPr bwMode="auto">
            <a:xfrm>
              <a:off x="5738" y="235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2" name="Line 95"/>
            <p:cNvSpPr>
              <a:spLocks noChangeShapeType="1"/>
            </p:cNvSpPr>
            <p:nvPr/>
          </p:nvSpPr>
          <p:spPr bwMode="auto">
            <a:xfrm>
              <a:off x="5452" y="235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129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8" grpId="0" animBg="1"/>
      <p:bldP spid="9279" grpId="0" animBg="1"/>
      <p:bldP spid="9280" grpId="0" animBg="1"/>
      <p:bldP spid="9281" grpId="0" animBg="1"/>
      <p:bldP spid="9282" grpId="0" animBg="1"/>
      <p:bldP spid="9283" grpId="0" animBg="1"/>
      <p:bldP spid="9284" grpId="0" animBg="1"/>
      <p:bldP spid="9285" grpId="0" animBg="1"/>
      <p:bldP spid="9286" grpId="0" animBg="1"/>
      <p:bldP spid="9287" grpId="0" animBg="1"/>
      <p:bldP spid="92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4288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E696843-9787-457E-9EA4-693398A02937}" type="slidenum">
              <a:rPr lang="en-US" altLang="zh-CN"/>
              <a:pPr algn="ctr"/>
              <a:t>9</a:t>
            </a:fld>
            <a:endParaRPr lang="en-US" altLang="zh-CN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42910" y="1911347"/>
          <a:ext cx="4795837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1" name="公式" r:id="rId3" imgW="1715760" imgH="334800" progId="Equation.3">
                  <p:embed/>
                </p:oleObj>
              </mc:Choice>
              <mc:Fallback>
                <p:oleObj name="公式" r:id="rId3" imgW="1715760" imgH="334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911347"/>
                        <a:ext cx="4795837" cy="1017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0" y="3357563"/>
            <a:ext cx="5661025" cy="1276351"/>
            <a:chOff x="144" y="2880"/>
            <a:chExt cx="3566" cy="804"/>
          </a:xfrm>
        </p:grpSpPr>
        <p:sp>
          <p:nvSpPr>
            <p:cNvPr id="4145" name="Text Box 5"/>
            <p:cNvSpPr txBox="1">
              <a:spLocks noChangeArrowheads="1"/>
            </p:cNvSpPr>
            <p:nvPr/>
          </p:nvSpPr>
          <p:spPr bwMode="auto">
            <a:xfrm>
              <a:off x="144" y="2880"/>
              <a:ext cx="3566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>
                  <a:latin typeface="方正姚体" pitchFamily="2" charset="-122"/>
                  <a:ea typeface="方正姚体" pitchFamily="2" charset="-122"/>
                </a:rPr>
                <a:t>若观察者以速度     离开波源运动，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>
                  <a:latin typeface="方正姚体" pitchFamily="2" charset="-122"/>
                  <a:ea typeface="方正姚体" pitchFamily="2" charset="-122"/>
                </a:rPr>
                <a:t>同理可得观察者接收到的频率：</a:t>
              </a:r>
            </a:p>
          </p:txBody>
        </p:sp>
        <p:graphicFrame>
          <p:nvGraphicFramePr>
            <p:cNvPr id="4107" name="Object 6"/>
            <p:cNvGraphicFramePr>
              <a:graphicFrameLocks noChangeAspect="1"/>
            </p:cNvGraphicFramePr>
            <p:nvPr/>
          </p:nvGraphicFramePr>
          <p:xfrm>
            <a:off x="1768" y="2949"/>
            <a:ext cx="31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02" name="公式" r:id="rId5" imgW="146880" imgH="159480" progId="Equation.3">
                    <p:embed/>
                  </p:oleObj>
                </mc:Choice>
                <mc:Fallback>
                  <p:oleObj name="公式" r:id="rId5" imgW="146880" imgH="1594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8" y="2949"/>
                          <a:ext cx="31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1000100" y="4786322"/>
          <a:ext cx="242411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3" name="公式" r:id="rId7" imgW="759960" imgH="318600" progId="Equation.3">
                  <p:embed/>
                </p:oleObj>
              </mc:Choice>
              <mc:Fallback>
                <p:oleObj name="公式" r:id="rId7" imgW="759960" imgH="31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4786322"/>
                        <a:ext cx="2424112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Text Box 8"/>
          <p:cNvSpPr txBox="1">
            <a:spLocks noChangeArrowheads="1"/>
          </p:cNvSpPr>
          <p:nvPr/>
        </p:nvSpPr>
        <p:spPr bwMode="auto">
          <a:xfrm>
            <a:off x="3929058" y="5643578"/>
            <a:ext cx="1987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频率降低。</a:t>
            </a:r>
          </a:p>
        </p:txBody>
      </p:sp>
      <p:sp>
        <p:nvSpPr>
          <p:cNvPr id="9278" name="Oval 62"/>
          <p:cNvSpPr>
            <a:spLocks noChangeArrowheads="1"/>
          </p:cNvSpPr>
          <p:nvPr/>
        </p:nvSpPr>
        <p:spPr bwMode="auto">
          <a:xfrm>
            <a:off x="5567394" y="1803387"/>
            <a:ext cx="3352800" cy="33543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79" name="Oval 63"/>
          <p:cNvSpPr>
            <a:spLocks noChangeArrowheads="1"/>
          </p:cNvSpPr>
          <p:nvPr/>
        </p:nvSpPr>
        <p:spPr bwMode="auto">
          <a:xfrm>
            <a:off x="5927756" y="2192324"/>
            <a:ext cx="2633663" cy="26336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80" name="Oval 64"/>
          <p:cNvSpPr>
            <a:spLocks noChangeArrowheads="1"/>
          </p:cNvSpPr>
          <p:nvPr/>
        </p:nvSpPr>
        <p:spPr bwMode="auto">
          <a:xfrm>
            <a:off x="5740431" y="2004999"/>
            <a:ext cx="2994025" cy="2994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81" name="Oval 65"/>
          <p:cNvSpPr>
            <a:spLocks noChangeArrowheads="1"/>
          </p:cNvSpPr>
          <p:nvPr/>
        </p:nvSpPr>
        <p:spPr bwMode="auto">
          <a:xfrm>
            <a:off x="6467506" y="2740012"/>
            <a:ext cx="1554163" cy="1554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82" name="Oval 66"/>
          <p:cNvSpPr>
            <a:spLocks noChangeArrowheads="1"/>
          </p:cNvSpPr>
          <p:nvPr/>
        </p:nvSpPr>
        <p:spPr bwMode="auto">
          <a:xfrm>
            <a:off x="6284944" y="2560624"/>
            <a:ext cx="1914525" cy="1914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83" name="Oval 67"/>
          <p:cNvSpPr>
            <a:spLocks noChangeArrowheads="1"/>
          </p:cNvSpPr>
          <p:nvPr/>
        </p:nvSpPr>
        <p:spPr bwMode="auto">
          <a:xfrm>
            <a:off x="6091269" y="2379649"/>
            <a:ext cx="2274887" cy="22748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84" name="Oval 68"/>
          <p:cNvSpPr>
            <a:spLocks noChangeArrowheads="1"/>
          </p:cNvSpPr>
          <p:nvPr/>
        </p:nvSpPr>
        <p:spPr bwMode="auto">
          <a:xfrm>
            <a:off x="6634194" y="2913049"/>
            <a:ext cx="1195387" cy="11953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85" name="Oval 69"/>
          <p:cNvSpPr>
            <a:spLocks noChangeArrowheads="1"/>
          </p:cNvSpPr>
          <p:nvPr/>
        </p:nvSpPr>
        <p:spPr bwMode="auto">
          <a:xfrm>
            <a:off x="6821519" y="3086087"/>
            <a:ext cx="835025" cy="835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86" name="Oval 70"/>
          <p:cNvSpPr>
            <a:spLocks noChangeArrowheads="1"/>
          </p:cNvSpPr>
          <p:nvPr/>
        </p:nvSpPr>
        <p:spPr bwMode="auto">
          <a:xfrm>
            <a:off x="7189819" y="3427399"/>
            <a:ext cx="150812" cy="150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87" name="Oval 71"/>
          <p:cNvSpPr>
            <a:spLocks noChangeArrowheads="1"/>
          </p:cNvSpPr>
          <p:nvPr/>
        </p:nvSpPr>
        <p:spPr bwMode="auto">
          <a:xfrm>
            <a:off x="7015194" y="3259124"/>
            <a:ext cx="474662" cy="4746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7226331" y="1500174"/>
            <a:ext cx="876300" cy="1357313"/>
            <a:chOff x="4322" y="1056"/>
            <a:chExt cx="552" cy="855"/>
          </a:xfrm>
        </p:grpSpPr>
        <p:sp>
          <p:nvSpPr>
            <p:cNvPr id="4142" name="Line 73"/>
            <p:cNvSpPr>
              <a:spLocks noChangeShapeType="1"/>
            </p:cNvSpPr>
            <p:nvPr/>
          </p:nvSpPr>
          <p:spPr bwMode="auto">
            <a:xfrm flipH="1">
              <a:off x="4682" y="1056"/>
              <a:ext cx="192" cy="384"/>
            </a:xfrm>
            <a:prstGeom prst="line">
              <a:avLst/>
            </a:prstGeom>
            <a:noFill/>
            <a:ln w="41275">
              <a:solidFill>
                <a:srgbClr val="0000CC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43" name="Line 74"/>
            <p:cNvSpPr>
              <a:spLocks noChangeShapeType="1"/>
            </p:cNvSpPr>
            <p:nvPr/>
          </p:nvSpPr>
          <p:spPr bwMode="auto">
            <a:xfrm flipV="1">
              <a:off x="4429" y="1527"/>
              <a:ext cx="192" cy="384"/>
            </a:xfrm>
            <a:prstGeom prst="line">
              <a:avLst/>
            </a:prstGeom>
            <a:noFill/>
            <a:ln w="41275">
              <a:solidFill>
                <a:srgbClr val="0000CC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105" name="Object 75"/>
            <p:cNvGraphicFramePr>
              <a:graphicFrameLocks noChangeAspect="1"/>
            </p:cNvGraphicFramePr>
            <p:nvPr/>
          </p:nvGraphicFramePr>
          <p:xfrm>
            <a:off x="4322" y="1248"/>
            <a:ext cx="246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04" name="公式" r:id="rId9" imgW="97920" imgH="127440" progId="Equation.3">
                    <p:embed/>
                  </p:oleObj>
                </mc:Choice>
                <mc:Fallback>
                  <p:oleObj name="公式" r:id="rId9" imgW="97920" imgH="127440" progId="Equation.3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" y="1248"/>
                          <a:ext cx="246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92" name="Object 76"/>
          <p:cNvGraphicFramePr>
            <a:graphicFrameLocks noChangeAspect="1"/>
          </p:cNvGraphicFramePr>
          <p:nvPr/>
        </p:nvGraphicFramePr>
        <p:xfrm>
          <a:off x="6978681" y="2947974"/>
          <a:ext cx="4222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5" name="公式" r:id="rId11" imgW="106200" imgH="127440" progId="Equation.3">
                  <p:embed/>
                </p:oleObj>
              </mc:Choice>
              <mc:Fallback>
                <p:oleObj name="公式" r:id="rId11" imgW="106200" imgH="12744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81" y="2947974"/>
                        <a:ext cx="4222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93" name="Object 77"/>
          <p:cNvGraphicFramePr>
            <a:graphicFrameLocks noChangeAspect="1"/>
          </p:cNvGraphicFramePr>
          <p:nvPr/>
        </p:nvGraphicFramePr>
        <p:xfrm>
          <a:off x="6523069" y="3557574"/>
          <a:ext cx="9429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6" name="公式" r:id="rId13" imgW="334800" imgH="167400" progId="Equation.3">
                  <p:embed/>
                </p:oleObj>
              </mc:Choice>
              <mc:Fallback>
                <p:oleObj name="公式" r:id="rId13" imgW="334800" imgH="16740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69" y="3557574"/>
                        <a:ext cx="9429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94" name="Line 78"/>
          <p:cNvSpPr>
            <a:spLocks noChangeShapeType="1"/>
          </p:cNvSpPr>
          <p:nvPr/>
        </p:nvSpPr>
        <p:spPr bwMode="auto">
          <a:xfrm>
            <a:off x="7243794" y="3502012"/>
            <a:ext cx="1828800" cy="0"/>
          </a:xfrm>
          <a:prstGeom prst="line">
            <a:avLst/>
          </a:prstGeom>
          <a:noFill/>
          <a:ln w="41275">
            <a:solidFill>
              <a:srgbClr val="0000CC"/>
            </a:solidFill>
            <a:round/>
            <a:headEnd/>
            <a:tailEnd type="arrow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7664481" y="3141649"/>
            <a:ext cx="685800" cy="2516188"/>
            <a:chOff x="3016" y="2090"/>
            <a:chExt cx="432" cy="1585"/>
          </a:xfrm>
        </p:grpSpPr>
        <p:graphicFrame>
          <p:nvGraphicFramePr>
            <p:cNvPr id="4104" name="Object 80"/>
            <p:cNvGraphicFramePr>
              <a:graphicFrameLocks noChangeAspect="1"/>
            </p:cNvGraphicFramePr>
            <p:nvPr/>
          </p:nvGraphicFramePr>
          <p:xfrm>
            <a:off x="3152" y="3338"/>
            <a:ext cx="291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07" name="公式" r:id="rId15" imgW="146880" imgH="159480" progId="Equation.3">
                    <p:embed/>
                  </p:oleObj>
                </mc:Choice>
                <mc:Fallback>
                  <p:oleObj name="公式" r:id="rId15" imgW="146880" imgH="159480" progId="Equation.3">
                    <p:embed/>
                    <p:pic>
                      <p:nvPicPr>
                        <p:cNvPr id="0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3338"/>
                          <a:ext cx="291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7" name="Line 81"/>
            <p:cNvSpPr>
              <a:spLocks noChangeShapeType="1"/>
            </p:cNvSpPr>
            <p:nvPr/>
          </p:nvSpPr>
          <p:spPr bwMode="auto">
            <a:xfrm>
              <a:off x="3448" y="2378"/>
              <a:ext cx="0" cy="1274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8" name="Line 82"/>
            <p:cNvSpPr>
              <a:spLocks noChangeShapeType="1"/>
            </p:cNvSpPr>
            <p:nvPr/>
          </p:nvSpPr>
          <p:spPr bwMode="auto">
            <a:xfrm>
              <a:off x="3112" y="2378"/>
              <a:ext cx="0" cy="1297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" name="Group 83"/>
            <p:cNvGrpSpPr>
              <a:grpSpLocks/>
            </p:cNvGrpSpPr>
            <p:nvPr/>
          </p:nvGrpSpPr>
          <p:grpSpPr bwMode="auto">
            <a:xfrm>
              <a:off x="3016" y="2090"/>
              <a:ext cx="169" cy="214"/>
              <a:chOff x="4464" y="3818"/>
              <a:chExt cx="169" cy="214"/>
            </a:xfrm>
          </p:grpSpPr>
          <p:sp>
            <p:nvSpPr>
              <p:cNvPr id="4140" name="Freeform 84"/>
              <p:cNvSpPr>
                <a:spLocks/>
              </p:cNvSpPr>
              <p:nvPr/>
            </p:nvSpPr>
            <p:spPr bwMode="auto">
              <a:xfrm>
                <a:off x="4464" y="3818"/>
                <a:ext cx="169" cy="214"/>
              </a:xfrm>
              <a:custGeom>
                <a:avLst/>
                <a:gdLst>
                  <a:gd name="T0" fmla="*/ 53 w 169"/>
                  <a:gd name="T1" fmla="*/ 0 h 214"/>
                  <a:gd name="T2" fmla="*/ 160 w 169"/>
                  <a:gd name="T3" fmla="*/ 80 h 214"/>
                  <a:gd name="T4" fmla="*/ 0 w 169"/>
                  <a:gd name="T5" fmla="*/ 214 h 214"/>
                  <a:gd name="T6" fmla="*/ 0 60000 65536"/>
                  <a:gd name="T7" fmla="*/ 0 60000 65536"/>
                  <a:gd name="T8" fmla="*/ 0 60000 65536"/>
                  <a:gd name="T9" fmla="*/ 0 w 169"/>
                  <a:gd name="T10" fmla="*/ 0 h 214"/>
                  <a:gd name="T11" fmla="*/ 169 w 169"/>
                  <a:gd name="T12" fmla="*/ 214 h 2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" h="214">
                    <a:moveTo>
                      <a:pt x="53" y="0"/>
                    </a:moveTo>
                    <a:cubicBezTo>
                      <a:pt x="91" y="9"/>
                      <a:pt x="169" y="44"/>
                      <a:pt x="160" y="80"/>
                    </a:cubicBezTo>
                    <a:cubicBezTo>
                      <a:pt x="151" y="116"/>
                      <a:pt x="33" y="186"/>
                      <a:pt x="0" y="214"/>
                    </a:cubicBezTo>
                  </a:path>
                </a:pathLst>
              </a:custGeom>
              <a:noFill/>
              <a:ln w="412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41" name="Freeform 85"/>
              <p:cNvSpPr>
                <a:spLocks/>
              </p:cNvSpPr>
              <p:nvPr/>
            </p:nvSpPr>
            <p:spPr bwMode="auto">
              <a:xfrm>
                <a:off x="4512" y="3862"/>
                <a:ext cx="48" cy="96"/>
              </a:xfrm>
              <a:custGeom>
                <a:avLst/>
                <a:gdLst>
                  <a:gd name="T0" fmla="*/ 0 w 169"/>
                  <a:gd name="T1" fmla="*/ 0 h 214"/>
                  <a:gd name="T2" fmla="*/ 1 w 169"/>
                  <a:gd name="T3" fmla="*/ 3 h 214"/>
                  <a:gd name="T4" fmla="*/ 0 w 169"/>
                  <a:gd name="T5" fmla="*/ 9 h 214"/>
                  <a:gd name="T6" fmla="*/ 0 60000 65536"/>
                  <a:gd name="T7" fmla="*/ 0 60000 65536"/>
                  <a:gd name="T8" fmla="*/ 0 60000 65536"/>
                  <a:gd name="T9" fmla="*/ 0 w 169"/>
                  <a:gd name="T10" fmla="*/ 0 h 214"/>
                  <a:gd name="T11" fmla="*/ 169 w 169"/>
                  <a:gd name="T12" fmla="*/ 214 h 2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" h="214">
                    <a:moveTo>
                      <a:pt x="53" y="0"/>
                    </a:moveTo>
                    <a:cubicBezTo>
                      <a:pt x="91" y="9"/>
                      <a:pt x="169" y="44"/>
                      <a:pt x="160" y="80"/>
                    </a:cubicBezTo>
                    <a:cubicBezTo>
                      <a:pt x="151" y="116"/>
                      <a:pt x="33" y="186"/>
                      <a:pt x="0" y="214"/>
                    </a:cubicBezTo>
                  </a:path>
                </a:pathLst>
              </a:custGeom>
              <a:noFill/>
              <a:ln w="412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8197881" y="3135299"/>
            <a:ext cx="268288" cy="339725"/>
            <a:chOff x="4464" y="3818"/>
            <a:chExt cx="169" cy="214"/>
          </a:xfrm>
        </p:grpSpPr>
        <p:sp>
          <p:nvSpPr>
            <p:cNvPr id="4135" name="Freeform 87"/>
            <p:cNvSpPr>
              <a:spLocks/>
            </p:cNvSpPr>
            <p:nvPr/>
          </p:nvSpPr>
          <p:spPr bwMode="auto">
            <a:xfrm>
              <a:off x="4464" y="3818"/>
              <a:ext cx="169" cy="214"/>
            </a:xfrm>
            <a:custGeom>
              <a:avLst/>
              <a:gdLst>
                <a:gd name="T0" fmla="*/ 53 w 169"/>
                <a:gd name="T1" fmla="*/ 0 h 214"/>
                <a:gd name="T2" fmla="*/ 160 w 169"/>
                <a:gd name="T3" fmla="*/ 80 h 214"/>
                <a:gd name="T4" fmla="*/ 0 w 169"/>
                <a:gd name="T5" fmla="*/ 214 h 214"/>
                <a:gd name="T6" fmla="*/ 0 60000 65536"/>
                <a:gd name="T7" fmla="*/ 0 60000 65536"/>
                <a:gd name="T8" fmla="*/ 0 60000 65536"/>
                <a:gd name="T9" fmla="*/ 0 w 169"/>
                <a:gd name="T10" fmla="*/ 0 h 214"/>
                <a:gd name="T11" fmla="*/ 169 w 169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14">
                  <a:moveTo>
                    <a:pt x="53" y="0"/>
                  </a:moveTo>
                  <a:cubicBezTo>
                    <a:pt x="91" y="9"/>
                    <a:pt x="169" y="44"/>
                    <a:pt x="160" y="80"/>
                  </a:cubicBezTo>
                  <a:cubicBezTo>
                    <a:pt x="151" y="116"/>
                    <a:pt x="33" y="186"/>
                    <a:pt x="0" y="214"/>
                  </a:cubicBezTo>
                </a:path>
              </a:pathLst>
            </a:custGeom>
            <a:noFill/>
            <a:ln w="412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6" name="Freeform 88"/>
            <p:cNvSpPr>
              <a:spLocks/>
            </p:cNvSpPr>
            <p:nvPr/>
          </p:nvSpPr>
          <p:spPr bwMode="auto">
            <a:xfrm>
              <a:off x="4512" y="3862"/>
              <a:ext cx="48" cy="96"/>
            </a:xfrm>
            <a:custGeom>
              <a:avLst/>
              <a:gdLst>
                <a:gd name="T0" fmla="*/ 0 w 169"/>
                <a:gd name="T1" fmla="*/ 0 h 214"/>
                <a:gd name="T2" fmla="*/ 1 w 169"/>
                <a:gd name="T3" fmla="*/ 3 h 214"/>
                <a:gd name="T4" fmla="*/ 0 w 169"/>
                <a:gd name="T5" fmla="*/ 9 h 214"/>
                <a:gd name="T6" fmla="*/ 0 60000 65536"/>
                <a:gd name="T7" fmla="*/ 0 60000 65536"/>
                <a:gd name="T8" fmla="*/ 0 60000 65536"/>
                <a:gd name="T9" fmla="*/ 0 w 169"/>
                <a:gd name="T10" fmla="*/ 0 h 214"/>
                <a:gd name="T11" fmla="*/ 169 w 169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14">
                  <a:moveTo>
                    <a:pt x="53" y="0"/>
                  </a:moveTo>
                  <a:cubicBezTo>
                    <a:pt x="91" y="9"/>
                    <a:pt x="169" y="44"/>
                    <a:pt x="160" y="80"/>
                  </a:cubicBezTo>
                  <a:cubicBezTo>
                    <a:pt x="151" y="116"/>
                    <a:pt x="33" y="186"/>
                    <a:pt x="0" y="214"/>
                  </a:cubicBezTo>
                </a:path>
              </a:pathLst>
            </a:custGeom>
            <a:noFill/>
            <a:ln w="412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8191531" y="3135299"/>
            <a:ext cx="630238" cy="2081213"/>
            <a:chOff x="5341" y="2077"/>
            <a:chExt cx="397" cy="1311"/>
          </a:xfrm>
        </p:grpSpPr>
        <p:grpSp>
          <p:nvGrpSpPr>
            <p:cNvPr id="9" name="Group 90"/>
            <p:cNvGrpSpPr>
              <a:grpSpLocks/>
            </p:cNvGrpSpPr>
            <p:nvPr/>
          </p:nvGrpSpPr>
          <p:grpSpPr bwMode="auto">
            <a:xfrm>
              <a:off x="5341" y="2077"/>
              <a:ext cx="169" cy="214"/>
              <a:chOff x="4464" y="3818"/>
              <a:chExt cx="169" cy="214"/>
            </a:xfrm>
          </p:grpSpPr>
          <p:sp>
            <p:nvSpPr>
              <p:cNvPr id="4133" name="Freeform 91"/>
              <p:cNvSpPr>
                <a:spLocks/>
              </p:cNvSpPr>
              <p:nvPr/>
            </p:nvSpPr>
            <p:spPr bwMode="auto">
              <a:xfrm>
                <a:off x="4464" y="3818"/>
                <a:ext cx="169" cy="214"/>
              </a:xfrm>
              <a:custGeom>
                <a:avLst/>
                <a:gdLst>
                  <a:gd name="T0" fmla="*/ 53 w 169"/>
                  <a:gd name="T1" fmla="*/ 0 h 214"/>
                  <a:gd name="T2" fmla="*/ 160 w 169"/>
                  <a:gd name="T3" fmla="*/ 80 h 214"/>
                  <a:gd name="T4" fmla="*/ 0 w 169"/>
                  <a:gd name="T5" fmla="*/ 214 h 214"/>
                  <a:gd name="T6" fmla="*/ 0 60000 65536"/>
                  <a:gd name="T7" fmla="*/ 0 60000 65536"/>
                  <a:gd name="T8" fmla="*/ 0 60000 65536"/>
                  <a:gd name="T9" fmla="*/ 0 w 169"/>
                  <a:gd name="T10" fmla="*/ 0 h 214"/>
                  <a:gd name="T11" fmla="*/ 169 w 169"/>
                  <a:gd name="T12" fmla="*/ 214 h 2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" h="214">
                    <a:moveTo>
                      <a:pt x="53" y="0"/>
                    </a:moveTo>
                    <a:cubicBezTo>
                      <a:pt x="91" y="9"/>
                      <a:pt x="169" y="44"/>
                      <a:pt x="160" y="80"/>
                    </a:cubicBezTo>
                    <a:cubicBezTo>
                      <a:pt x="151" y="116"/>
                      <a:pt x="33" y="186"/>
                      <a:pt x="0" y="214"/>
                    </a:cubicBezTo>
                  </a:path>
                </a:pathLst>
              </a:custGeom>
              <a:noFill/>
              <a:ln w="412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34" name="Freeform 92"/>
              <p:cNvSpPr>
                <a:spLocks/>
              </p:cNvSpPr>
              <p:nvPr/>
            </p:nvSpPr>
            <p:spPr bwMode="auto">
              <a:xfrm>
                <a:off x="4512" y="3862"/>
                <a:ext cx="48" cy="96"/>
              </a:xfrm>
              <a:custGeom>
                <a:avLst/>
                <a:gdLst>
                  <a:gd name="T0" fmla="*/ 0 w 169"/>
                  <a:gd name="T1" fmla="*/ 0 h 214"/>
                  <a:gd name="T2" fmla="*/ 1 w 169"/>
                  <a:gd name="T3" fmla="*/ 3 h 214"/>
                  <a:gd name="T4" fmla="*/ 0 w 169"/>
                  <a:gd name="T5" fmla="*/ 9 h 214"/>
                  <a:gd name="T6" fmla="*/ 0 60000 65536"/>
                  <a:gd name="T7" fmla="*/ 0 60000 65536"/>
                  <a:gd name="T8" fmla="*/ 0 60000 65536"/>
                  <a:gd name="T9" fmla="*/ 0 w 169"/>
                  <a:gd name="T10" fmla="*/ 0 h 214"/>
                  <a:gd name="T11" fmla="*/ 169 w 169"/>
                  <a:gd name="T12" fmla="*/ 214 h 2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" h="214">
                    <a:moveTo>
                      <a:pt x="53" y="0"/>
                    </a:moveTo>
                    <a:cubicBezTo>
                      <a:pt x="91" y="9"/>
                      <a:pt x="169" y="44"/>
                      <a:pt x="160" y="80"/>
                    </a:cubicBezTo>
                    <a:cubicBezTo>
                      <a:pt x="151" y="116"/>
                      <a:pt x="33" y="186"/>
                      <a:pt x="0" y="214"/>
                    </a:cubicBezTo>
                  </a:path>
                </a:pathLst>
              </a:custGeom>
              <a:noFill/>
              <a:ln w="412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aphicFrame>
          <p:nvGraphicFramePr>
            <p:cNvPr id="4103" name="Object 93"/>
            <p:cNvGraphicFramePr>
              <a:graphicFrameLocks noChangeAspect="1"/>
            </p:cNvGraphicFramePr>
            <p:nvPr/>
          </p:nvGraphicFramePr>
          <p:xfrm>
            <a:off x="5498" y="3126"/>
            <a:ext cx="236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08" name="公式" r:id="rId17" imgW="81720" imgH="95760" progId="Equation.3">
                    <p:embed/>
                  </p:oleObj>
                </mc:Choice>
                <mc:Fallback>
                  <p:oleObj name="公式" r:id="rId17" imgW="81720" imgH="95760" progId="Equation.3">
                    <p:embed/>
                    <p:pic>
                      <p:nvPicPr>
                        <p:cNvPr id="0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8" y="3126"/>
                          <a:ext cx="236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1" name="Line 94"/>
            <p:cNvSpPr>
              <a:spLocks noChangeShapeType="1"/>
            </p:cNvSpPr>
            <p:nvPr/>
          </p:nvSpPr>
          <p:spPr bwMode="auto">
            <a:xfrm>
              <a:off x="5738" y="235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2" name="Line 95"/>
            <p:cNvSpPr>
              <a:spLocks noChangeShapeType="1"/>
            </p:cNvSpPr>
            <p:nvPr/>
          </p:nvSpPr>
          <p:spPr bwMode="auto">
            <a:xfrm>
              <a:off x="5452" y="235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129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声波的多普勒效应</a:t>
            </a:r>
            <a:endParaRPr lang="en-US" altLang="zh-CN" smtClean="0"/>
          </a:p>
        </p:txBody>
      </p:sp>
      <p:grpSp>
        <p:nvGrpSpPr>
          <p:cNvPr id="50" name="Group 60"/>
          <p:cNvGrpSpPr>
            <a:grpSpLocks/>
          </p:cNvGrpSpPr>
          <p:nvPr/>
        </p:nvGrpSpPr>
        <p:grpSpPr bwMode="auto">
          <a:xfrm>
            <a:off x="1293827" y="428604"/>
            <a:ext cx="5391150" cy="1322387"/>
            <a:chOff x="528" y="101"/>
            <a:chExt cx="3396" cy="833"/>
          </a:xfrm>
        </p:grpSpPr>
        <p:sp>
          <p:nvSpPr>
            <p:cNvPr id="51" name="Text Box 39"/>
            <p:cNvSpPr txBox="1">
              <a:spLocks noChangeArrowheads="1"/>
            </p:cNvSpPr>
            <p:nvPr/>
          </p:nvSpPr>
          <p:spPr bwMode="auto">
            <a:xfrm>
              <a:off x="528" y="101"/>
              <a:ext cx="3396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800" dirty="0">
                  <a:solidFill>
                    <a:srgbClr val="0000CC"/>
                  </a:solidFill>
                  <a:latin typeface="方正姚体" pitchFamily="2" charset="-122"/>
                  <a:ea typeface="方正姚体" pitchFamily="2" charset="-122"/>
                  <a:sym typeface="Symbol" pitchFamily="18" charset="2"/>
                </a:rPr>
                <a:t>二、 </a:t>
              </a:r>
              <a:r>
                <a:rPr kumimoji="1" lang="zh-CN" altLang="en-US" sz="2800" dirty="0">
                  <a:solidFill>
                    <a:srgbClr val="0000CC"/>
                  </a:solidFill>
                  <a:latin typeface="方正姚体" pitchFamily="2" charset="-122"/>
                  <a:ea typeface="方正姚体" pitchFamily="2" charset="-122"/>
                </a:rPr>
                <a:t>相对于媒质，波源不动，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2800" dirty="0">
                  <a:solidFill>
                    <a:srgbClr val="0000CC"/>
                  </a:solidFill>
                  <a:latin typeface="方正姚体" pitchFamily="2" charset="-122"/>
                  <a:ea typeface="方正姚体" pitchFamily="2" charset="-122"/>
                </a:rPr>
                <a:t>观察者以速度      向着波源运动。</a:t>
              </a:r>
            </a:p>
          </p:txBody>
        </p:sp>
        <p:graphicFrame>
          <p:nvGraphicFramePr>
            <p:cNvPr id="52" name="Object 40"/>
            <p:cNvGraphicFramePr>
              <a:graphicFrameLocks noChangeAspect="1"/>
            </p:cNvGraphicFramePr>
            <p:nvPr/>
          </p:nvGraphicFramePr>
          <p:xfrm>
            <a:off x="1927" y="598"/>
            <a:ext cx="315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09" name="公式" r:id="rId19" imgW="146880" imgH="159480" progId="Equation.3">
                    <p:embed/>
                  </p:oleObj>
                </mc:Choice>
                <mc:Fallback>
                  <p:oleObj name="公式" r:id="rId19" imgW="146880" imgH="15948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" y="598"/>
                          <a:ext cx="315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8" grpId="0" animBg="1"/>
      <p:bldP spid="9279" grpId="0" animBg="1"/>
      <p:bldP spid="9280" grpId="0" animBg="1"/>
      <p:bldP spid="9281" grpId="0" animBg="1"/>
      <p:bldP spid="9282" grpId="0" animBg="1"/>
      <p:bldP spid="9283" grpId="0" animBg="1"/>
      <p:bldP spid="9284" grpId="0" animBg="1"/>
      <p:bldP spid="9285" grpId="0" animBg="1"/>
      <p:bldP spid="9286" grpId="0" animBg="1"/>
      <p:bldP spid="9287" grpId="0" animBg="1"/>
      <p:bldP spid="9294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1143</TotalTime>
  <Words>1773</Words>
  <Application>Microsoft Office PowerPoint</Application>
  <PresentationFormat>全屏显示(4:3)</PresentationFormat>
  <Paragraphs>277</Paragraphs>
  <Slides>36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39" baseType="lpstr">
      <vt:lpstr>Blends</vt:lpstr>
      <vt:lpstr>公式</vt:lpstr>
      <vt:lpstr>Equation</vt:lpstr>
      <vt:lpstr>§7   多普勒效应</vt:lpstr>
      <vt:lpstr>7.1   声波的多普勒效应</vt:lpstr>
      <vt:lpstr>PowerPoint 演示文稿</vt:lpstr>
      <vt:lpstr>PowerPoint 演示文稿</vt:lpstr>
      <vt:lpstr>声波的多普勒效应</vt:lpstr>
      <vt:lpstr>声波的多普勒效应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当波源的速度超过波的速度时</vt:lpstr>
      <vt:lpstr>PowerPoint 演示文稿</vt:lpstr>
      <vt:lpstr>第 6, 7 节例题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shineway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a</dc:creator>
  <cp:lastModifiedBy>dell</cp:lastModifiedBy>
  <cp:revision>76</cp:revision>
  <dcterms:created xsi:type="dcterms:W3CDTF">2001-04-29T08:48:39Z</dcterms:created>
  <dcterms:modified xsi:type="dcterms:W3CDTF">2017-04-28T02:58:34Z</dcterms:modified>
</cp:coreProperties>
</file>