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34" r:id="rId1"/>
  </p:sldMasterIdLst>
  <p:notesMasterIdLst>
    <p:notesMasterId r:id="rId60"/>
  </p:notesMasterIdLst>
  <p:handoutMasterIdLst>
    <p:handoutMasterId r:id="rId61"/>
  </p:handoutMasterIdLst>
  <p:sldIdLst>
    <p:sldId id="259" r:id="rId2"/>
    <p:sldId id="260" r:id="rId3"/>
    <p:sldId id="258" r:id="rId4"/>
    <p:sldId id="261" r:id="rId5"/>
    <p:sldId id="262" r:id="rId6"/>
    <p:sldId id="316" r:id="rId7"/>
    <p:sldId id="312" r:id="rId8"/>
    <p:sldId id="313" r:id="rId9"/>
    <p:sldId id="314" r:id="rId10"/>
    <p:sldId id="315" r:id="rId11"/>
    <p:sldId id="317" r:id="rId12"/>
    <p:sldId id="274" r:id="rId13"/>
    <p:sldId id="318" r:id="rId14"/>
    <p:sldId id="319" r:id="rId15"/>
    <p:sldId id="320" r:id="rId16"/>
    <p:sldId id="359" r:id="rId17"/>
    <p:sldId id="360" r:id="rId18"/>
    <p:sldId id="323" r:id="rId19"/>
    <p:sldId id="322" r:id="rId20"/>
    <p:sldId id="321" r:id="rId21"/>
    <p:sldId id="269" r:id="rId22"/>
    <p:sldId id="324" r:id="rId23"/>
    <p:sldId id="325" r:id="rId24"/>
    <p:sldId id="326" r:id="rId25"/>
    <p:sldId id="327" r:id="rId26"/>
    <p:sldId id="328" r:id="rId27"/>
    <p:sldId id="329" r:id="rId28"/>
    <p:sldId id="330" r:id="rId29"/>
    <p:sldId id="331" r:id="rId30"/>
    <p:sldId id="334" r:id="rId31"/>
    <p:sldId id="332" r:id="rId32"/>
    <p:sldId id="335" r:id="rId33"/>
    <p:sldId id="336" r:id="rId34"/>
    <p:sldId id="337" r:id="rId35"/>
    <p:sldId id="338" r:id="rId36"/>
    <p:sldId id="281" r:id="rId37"/>
    <p:sldId id="339" r:id="rId38"/>
    <p:sldId id="340" r:id="rId39"/>
    <p:sldId id="341" r:id="rId40"/>
    <p:sldId id="342" r:id="rId41"/>
    <p:sldId id="343" r:id="rId42"/>
    <p:sldId id="344" r:id="rId43"/>
    <p:sldId id="354" r:id="rId44"/>
    <p:sldId id="345" r:id="rId45"/>
    <p:sldId id="346" r:id="rId46"/>
    <p:sldId id="347" r:id="rId47"/>
    <p:sldId id="348" r:id="rId48"/>
    <p:sldId id="350" r:id="rId49"/>
    <p:sldId id="349" r:id="rId50"/>
    <p:sldId id="303" r:id="rId51"/>
    <p:sldId id="351" r:id="rId52"/>
    <p:sldId id="352" r:id="rId53"/>
    <p:sldId id="353" r:id="rId54"/>
    <p:sldId id="355" r:id="rId55"/>
    <p:sldId id="356" r:id="rId56"/>
    <p:sldId id="310" r:id="rId57"/>
    <p:sldId id="358" r:id="rId58"/>
    <p:sldId id="357" r:id="rId5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505" autoAdjust="0"/>
  </p:normalViewPr>
  <p:slideViewPr>
    <p:cSldViewPr>
      <p:cViewPr varScale="1">
        <p:scale>
          <a:sx n="61" d="100"/>
          <a:sy n="61" d="100"/>
        </p:scale>
        <p:origin x="-67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notesViewPr>
    <p:cSldViewPr>
      <p:cViewPr varScale="1">
        <p:scale>
          <a:sx n="55" d="100"/>
          <a:sy n="55" d="100"/>
        </p:scale>
        <p:origin x="-17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211A03C6-49C9-47DE-A0A0-2F09CFAFDDEF}" type="datetimeFigureOut">
              <a:rPr lang="zh-CN" altLang="en-US"/>
              <a:pPr>
                <a:defRPr/>
              </a:pPr>
              <a:t>2016-2-22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F4FE9382-7E06-4E5E-A479-491947A6AD0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F09EADC8-241B-43DD-854F-7ECCBAD7CD73}" type="datetimeFigureOut">
              <a:rPr lang="zh-CN" altLang="en-US"/>
              <a:pPr>
                <a:defRPr/>
              </a:pPr>
              <a:t>2016-2-22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7AD6D5B2-DD2C-4F35-B81C-505C27A8DFF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6959D74-3B69-43FF-8EC4-BBEC5C359D3F}" type="slidenum">
              <a:rPr lang="en-US" altLang="zh-CN"/>
              <a:pPr/>
              <a:t>0</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10</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3CA251F-5326-445B-A403-C9FE8A70AE07}" type="slidenum">
              <a:rPr lang="en-US" altLang="zh-CN"/>
              <a:pPr/>
              <a:t>11</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12</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13</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14</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ln/>
        </p:spPr>
        <p:txBody>
          <a:bodyPr/>
          <a:lstStyle/>
          <a:p>
            <a:pPr eaLnBrk="1" hangingPunct="1"/>
            <a:endParaRPr lang="zh-CN" altLang="en-US" smtClean="0"/>
          </a:p>
        </p:txBody>
      </p:sp>
      <p:sp>
        <p:nvSpPr>
          <p:cNvPr id="58372" name="灯片编号占位符 3"/>
          <p:cNvSpPr>
            <a:spLocks noGrp="1"/>
          </p:cNvSpPr>
          <p:nvPr>
            <p:ph type="sldNum" sz="quarter" idx="5"/>
          </p:nvPr>
        </p:nvSpPr>
        <p:spPr>
          <a:noFill/>
        </p:spPr>
        <p:txBody>
          <a:bodyPr/>
          <a:lstStyle/>
          <a:p>
            <a:fld id="{5A8194A7-46F7-4430-A2AC-77D1368B389F}" type="slidenum">
              <a:rPr lang="en-US" altLang="zh-CN"/>
              <a:pPr/>
              <a:t>1</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21</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22</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23</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24</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25</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26</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zh-CN" dirty="0" smtClean="0"/>
          </a:p>
          <a:p>
            <a:pPr eaLnBrk="1" hangingPunct="1"/>
            <a:endParaRPr lang="zh-CN"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27</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zh-CN" dirty="0" smtClean="0"/>
          </a:p>
          <a:p>
            <a:pPr eaLnBrk="1" hangingPunct="1"/>
            <a:endParaRPr lang="zh-CN"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28</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zh-CN" dirty="0" smtClean="0"/>
          </a:p>
          <a:p>
            <a:pPr eaLnBrk="1" hangingPunct="1"/>
            <a:endParaRPr lang="zh-CN"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29</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zh-CN" dirty="0" smtClean="0"/>
          </a:p>
          <a:p>
            <a:pPr eaLnBrk="1" hangingPunct="1"/>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81CEA51-38F2-43A2-8302-1ADE1D48D89B}" type="slidenum">
              <a:rPr lang="en-US" altLang="zh-CN"/>
              <a:pPr/>
              <a:t>3</a:t>
            </a:fld>
            <a:endParaRPr lang="en-US" altLang="zh-CN"/>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zh-CN" altLang="en-US" b="1" dirty="0" smtClean="0">
              <a:solidFill>
                <a:srgbClr val="FFFF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30</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31</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zh-CN" altLang="en-US" dirty="0" smtClean="0"/>
              <a:t>例如：</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p:spPr>
        <p:txBody>
          <a:bodyPr/>
          <a:lstStyle/>
          <a:p>
            <a:pPr eaLnBrk="1" hangingPunct="1"/>
            <a:endParaRPr lang="zh-CN" altLang="en-US" smtClean="0"/>
          </a:p>
        </p:txBody>
      </p:sp>
      <p:sp>
        <p:nvSpPr>
          <p:cNvPr id="67588" name="灯片编号占位符 3"/>
          <p:cNvSpPr>
            <a:spLocks noGrp="1"/>
          </p:cNvSpPr>
          <p:nvPr>
            <p:ph type="sldNum" sz="quarter" idx="5"/>
          </p:nvPr>
        </p:nvSpPr>
        <p:spPr>
          <a:noFill/>
        </p:spPr>
        <p:txBody>
          <a:bodyPr/>
          <a:lstStyle/>
          <a:p>
            <a:fld id="{68EE7778-8F7C-4A70-8E9E-8F6C88C776B8}" type="slidenum">
              <a:rPr lang="en-US" altLang="zh-CN"/>
              <a:pPr/>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34</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zh-CN" dirty="0" smtClean="0"/>
          </a:p>
          <a:p>
            <a:pPr eaLnBrk="1" hangingPunct="1"/>
            <a:endParaRPr lang="zh-CN"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36</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zh-CN" dirty="0" smtClean="0"/>
          </a:p>
          <a:p>
            <a:pPr eaLnBrk="1" hangingPunct="1"/>
            <a:endParaRPr lang="zh-CN"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37</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38</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zh-CN"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39</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43</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4</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44</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45</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46</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47</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48</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50</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AD6D5B2-DD2C-4F35-B81C-505C27A8DFFB}" type="slidenum">
              <a:rPr lang="zh-CN" altLang="en-US" smtClean="0"/>
              <a:pPr>
                <a:defRPr/>
              </a:pPr>
              <a:t>51</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53</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5</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6</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7</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8</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21F9F5-BB12-4A20-BD6C-433FA775DC2A}" type="slidenum">
              <a:rPr lang="en-US" altLang="zh-CN"/>
              <a:pPr/>
              <a:t>9</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标题幻灯片节标题">
    <p:bg>
      <p:bgPr>
        <a:solidFill>
          <a:schemeClr val="tx1"/>
        </a:solidFill>
        <a:effectLst/>
      </p:bgPr>
    </p:bg>
    <p:spTree>
      <p:nvGrpSpPr>
        <p:cNvPr id="1" name=""/>
        <p:cNvGrpSpPr/>
        <p:nvPr/>
      </p:nvGrpSpPr>
      <p:grpSpPr>
        <a:xfrm>
          <a:off x="0" y="0"/>
          <a:ext cx="0" cy="0"/>
          <a:chOff x="0" y="0"/>
          <a:chExt cx="0" cy="0"/>
        </a:xfrm>
      </p:grpSpPr>
      <p:sp>
        <p:nvSpPr>
          <p:cNvPr id="4" name="矩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标题 1"/>
          <p:cNvSpPr>
            <a:spLocks noGrp="1"/>
          </p:cNvSpPr>
          <p:nvPr>
            <p:ph type="title"/>
          </p:nvPr>
        </p:nvSpPr>
        <p:spPr>
          <a:xfrm>
            <a:off x="1219200" y="2971800"/>
            <a:ext cx="6858000" cy="1066800"/>
          </a:xfrm>
        </p:spPr>
        <p:txBody>
          <a:bodyPr anchor="t"/>
          <a:lstStyle>
            <a:lvl1pPr algn="r">
              <a:buNone/>
              <a:defRPr sz="3200" b="0" cap="none" baseline="0">
                <a:solidFill>
                  <a:schemeClr val="bg1"/>
                </a:solidFill>
                <a:latin typeface="方正姚体" pitchFamily="2" charset="-122"/>
                <a:ea typeface="方正姚体" pitchFamily="2" charset="-122"/>
              </a:defRPr>
            </a:lvl1pPr>
          </a:lstStyle>
          <a:p>
            <a:r>
              <a:rPr lang="zh-CN" altLang="en-US" smtClean="0"/>
              <a:t>单击此处编辑母版标题样式</a:t>
            </a:r>
            <a:endParaRPr lang="en-US" dirty="0"/>
          </a:p>
        </p:txBody>
      </p:sp>
      <p:sp>
        <p:nvSpPr>
          <p:cNvPr id="3" name="文本占位符 2"/>
          <p:cNvSpPr>
            <a:spLocks noGrp="1"/>
          </p:cNvSpPr>
          <p:nvPr>
            <p:ph type="body" idx="1"/>
          </p:nvPr>
        </p:nvSpPr>
        <p:spPr>
          <a:xfrm>
            <a:off x="1295400" y="4267200"/>
            <a:ext cx="6781800" cy="1143000"/>
          </a:xfrm>
        </p:spPr>
        <p:txBody>
          <a:bodyPr/>
          <a:lstStyle>
            <a:lvl1pPr marL="0" indent="0" algn="r">
              <a:buNone/>
              <a:defRPr sz="2000">
                <a:solidFill>
                  <a:schemeClr val="bg1"/>
                </a:solidFill>
                <a:latin typeface="方正姚体" pitchFamily="2" charset="-122"/>
                <a:ea typeface="方正姚体" pitchFamily="2"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6" name="日期占位符 3"/>
          <p:cNvSpPr>
            <a:spLocks noGrp="1"/>
          </p:cNvSpPr>
          <p:nvPr>
            <p:ph type="dt" sz="half" idx="10"/>
          </p:nvPr>
        </p:nvSpPr>
        <p:spPr>
          <a:xfrm>
            <a:off x="6400800" y="6354763"/>
            <a:ext cx="2286000" cy="366712"/>
          </a:xfrm>
        </p:spPr>
        <p:txBody>
          <a:bodyPr/>
          <a:lstStyle>
            <a:lvl1pPr>
              <a:defRPr>
                <a:solidFill>
                  <a:schemeClr val="bg1"/>
                </a:solidFill>
              </a:defRPr>
            </a:lvl1pPr>
          </a:lstStyle>
          <a:p>
            <a:pPr>
              <a:defRPr/>
            </a:pPr>
            <a:fld id="{5B2E2297-B013-47C4-9623-62747B8EBD01}" type="datetime1">
              <a:rPr lang="zh-CN" altLang="en-US"/>
              <a:pPr>
                <a:defRPr/>
              </a:pPr>
              <a:t>2016-2-22</a:t>
            </a:fld>
            <a:endParaRPr lang="zh-CN" altLang="en-US"/>
          </a:p>
        </p:txBody>
      </p:sp>
      <p:sp>
        <p:nvSpPr>
          <p:cNvPr id="7" name="页脚占位符 4"/>
          <p:cNvSpPr>
            <a:spLocks noGrp="1"/>
          </p:cNvSpPr>
          <p:nvPr>
            <p:ph type="ftr" sz="quarter" idx="11"/>
          </p:nvPr>
        </p:nvSpPr>
        <p:spPr>
          <a:xfrm>
            <a:off x="714375" y="1428750"/>
            <a:ext cx="7715250" cy="365125"/>
          </a:xfrm>
        </p:spPr>
        <p:txBody>
          <a:bodyPr/>
          <a:lstStyle>
            <a:lvl1pPr>
              <a:defRPr>
                <a:solidFill>
                  <a:schemeClr val="bg1"/>
                </a:solidFill>
              </a:defRPr>
            </a:lvl1pPr>
          </a:lstStyle>
          <a:p>
            <a:pPr>
              <a:defRPr/>
            </a:pPr>
            <a:r>
              <a:rPr lang="zh-CN" altLang="en-US"/>
              <a:t>动能、功和动能定理</a:t>
            </a:r>
          </a:p>
        </p:txBody>
      </p:sp>
      <p:sp>
        <p:nvSpPr>
          <p:cNvPr id="8" name="灯片编号占位符 5"/>
          <p:cNvSpPr>
            <a:spLocks noGrp="1"/>
          </p:cNvSpPr>
          <p:nvPr>
            <p:ph type="sldNum" sz="quarter" idx="12"/>
          </p:nvPr>
        </p:nvSpPr>
        <p:spPr>
          <a:xfrm>
            <a:off x="1069975" y="6354763"/>
            <a:ext cx="1520825" cy="366712"/>
          </a:xfrm>
        </p:spPr>
        <p:txBody>
          <a:bodyPr/>
          <a:lstStyle>
            <a:lvl1pPr>
              <a:defRPr>
                <a:solidFill>
                  <a:schemeClr val="bg1"/>
                </a:solidFill>
              </a:defRPr>
            </a:lvl1pPr>
          </a:lstStyle>
          <a:p>
            <a:pPr>
              <a:defRPr/>
            </a:pPr>
            <a:fld id="{EFC9655A-2B6C-4FAD-A619-972646EA883D}"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pitchFamily="34" charset="0"/>
            </a:endParaRPr>
          </a:p>
        </p:txBody>
      </p:sp>
      <p:sp>
        <p:nvSpPr>
          <p:cNvPr id="6" name="直接连接符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endParaRPr>
          </a:p>
        </p:txBody>
      </p:sp>
      <p:sp>
        <p:nvSpPr>
          <p:cNvPr id="7" name="等腰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标题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12" name="内容占位符 11"/>
          <p:cNvSpPr>
            <a:spLocks noGrp="1"/>
          </p:cNvSpPr>
          <p:nvPr>
            <p:ph sz="quarter" idx="1"/>
          </p:nvPr>
        </p:nvSpPr>
        <p:spPr>
          <a:xfrm>
            <a:off x="304800" y="304800"/>
            <a:ext cx="5715000"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4"/>
          <p:cNvSpPr>
            <a:spLocks noGrp="1"/>
          </p:cNvSpPr>
          <p:nvPr>
            <p:ph type="dt" sz="half" idx="10"/>
          </p:nvPr>
        </p:nvSpPr>
        <p:spPr/>
        <p:txBody>
          <a:bodyPr/>
          <a:lstStyle>
            <a:lvl1pPr>
              <a:defRPr/>
            </a:lvl1pPr>
          </a:lstStyle>
          <a:p>
            <a:pPr>
              <a:defRPr/>
            </a:pPr>
            <a:fld id="{8D620E4C-6889-4C3A-B3B4-CABE99FF6C64}" type="datetime1">
              <a:rPr lang="zh-CN" altLang="en-US"/>
              <a:pPr>
                <a:defRPr/>
              </a:pPr>
              <a:t>2016-2-22</a:t>
            </a:fld>
            <a:endParaRPr lang="zh-CN" altLang="en-US"/>
          </a:p>
        </p:txBody>
      </p:sp>
      <p:sp>
        <p:nvSpPr>
          <p:cNvPr id="9" name="页脚占位符 5"/>
          <p:cNvSpPr>
            <a:spLocks noGrp="1"/>
          </p:cNvSpPr>
          <p:nvPr>
            <p:ph type="ftr" sz="quarter" idx="11"/>
          </p:nvPr>
        </p:nvSpPr>
        <p:spPr/>
        <p:txBody>
          <a:bodyPr/>
          <a:lstStyle>
            <a:lvl1pPr>
              <a:defRPr/>
            </a:lvl1pPr>
          </a:lstStyle>
          <a:p>
            <a:pPr>
              <a:defRPr/>
            </a:pPr>
            <a:r>
              <a:rPr lang="zh-CN" altLang="en-US"/>
              <a:t>动能、功和动能定理</a:t>
            </a:r>
          </a:p>
        </p:txBody>
      </p:sp>
      <p:sp>
        <p:nvSpPr>
          <p:cNvPr id="10" name="灯片编号占位符 6"/>
          <p:cNvSpPr>
            <a:spLocks noGrp="1"/>
          </p:cNvSpPr>
          <p:nvPr>
            <p:ph type="sldNum" sz="quarter" idx="12"/>
          </p:nvPr>
        </p:nvSpPr>
        <p:spPr/>
        <p:txBody>
          <a:bodyPr/>
          <a:lstStyle>
            <a:lvl1pPr>
              <a:defRPr/>
            </a:lvl1pPr>
          </a:lstStyle>
          <a:p>
            <a:pPr>
              <a:defRPr/>
            </a:pPr>
            <a:fld id="{46AB5431-E464-4158-B98E-F239B4AB636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pitchFamily="34" charset="0"/>
            </a:endParaRPr>
          </a:p>
        </p:txBody>
      </p:sp>
      <p:sp>
        <p:nvSpPr>
          <p:cNvPr id="6"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8" name="日期占位符 4"/>
          <p:cNvSpPr>
            <a:spLocks noGrp="1"/>
          </p:cNvSpPr>
          <p:nvPr>
            <p:ph type="dt" sz="half" idx="10"/>
          </p:nvPr>
        </p:nvSpPr>
        <p:spPr/>
        <p:txBody>
          <a:bodyPr/>
          <a:lstStyle>
            <a:lvl1pPr>
              <a:defRPr/>
            </a:lvl1pPr>
          </a:lstStyle>
          <a:p>
            <a:pPr>
              <a:defRPr/>
            </a:pPr>
            <a:fld id="{574F3923-5845-458D-A56B-2FD05E9804BF}" type="datetime1">
              <a:rPr lang="zh-CN" altLang="en-US"/>
              <a:pPr>
                <a:defRPr/>
              </a:pPr>
              <a:t>2016-2-22</a:t>
            </a:fld>
            <a:endParaRPr lang="zh-CN" altLang="en-US"/>
          </a:p>
        </p:txBody>
      </p:sp>
      <p:sp>
        <p:nvSpPr>
          <p:cNvPr id="9" name="页脚占位符 5"/>
          <p:cNvSpPr>
            <a:spLocks noGrp="1"/>
          </p:cNvSpPr>
          <p:nvPr>
            <p:ph type="ftr" sz="quarter" idx="11"/>
          </p:nvPr>
        </p:nvSpPr>
        <p:spPr/>
        <p:txBody>
          <a:bodyPr/>
          <a:lstStyle>
            <a:lvl1pPr>
              <a:defRPr/>
            </a:lvl1pPr>
          </a:lstStyle>
          <a:p>
            <a:pPr>
              <a:defRPr/>
            </a:pPr>
            <a:r>
              <a:rPr lang="zh-CN" altLang="en-US"/>
              <a:t>动能、功和动能定理</a:t>
            </a:r>
          </a:p>
        </p:txBody>
      </p:sp>
      <p:sp>
        <p:nvSpPr>
          <p:cNvPr id="10" name="灯片编号占位符 6"/>
          <p:cNvSpPr>
            <a:spLocks noGrp="1"/>
          </p:cNvSpPr>
          <p:nvPr>
            <p:ph type="sldNum" sz="quarter" idx="12"/>
          </p:nvPr>
        </p:nvSpPr>
        <p:spPr/>
        <p:txBody>
          <a:bodyPr/>
          <a:lstStyle>
            <a:lvl1pPr>
              <a:defRPr/>
            </a:lvl1pPr>
          </a:lstStyle>
          <a:p>
            <a:pPr>
              <a:defRPr/>
            </a:pPr>
            <a:fld id="{786BF6CC-B7E9-469A-A900-22F5E2DFF862}"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BBC78AB7-284D-4BEC-A315-D2BEB38090AE}" type="datetime1">
              <a:rPr lang="zh-CN" altLang="en-US"/>
              <a:pPr>
                <a:defRPr/>
              </a:pPr>
              <a:t>2016-2-22</a:t>
            </a:fld>
            <a:endParaRPr lang="zh-CN" altLang="en-US"/>
          </a:p>
        </p:txBody>
      </p:sp>
      <p:sp>
        <p:nvSpPr>
          <p:cNvPr id="5" name="页脚占位符 2"/>
          <p:cNvSpPr>
            <a:spLocks noGrp="1"/>
          </p:cNvSpPr>
          <p:nvPr>
            <p:ph type="ftr" sz="quarter" idx="11"/>
          </p:nvPr>
        </p:nvSpPr>
        <p:spPr/>
        <p:txBody>
          <a:bodyPr/>
          <a:lstStyle>
            <a:lvl1pPr>
              <a:defRPr/>
            </a:lvl1pPr>
          </a:lstStyle>
          <a:p>
            <a:pPr>
              <a:defRPr/>
            </a:pPr>
            <a:r>
              <a:rPr lang="zh-CN" altLang="en-US"/>
              <a:t>动能、功和动能定理</a:t>
            </a:r>
          </a:p>
        </p:txBody>
      </p:sp>
      <p:sp>
        <p:nvSpPr>
          <p:cNvPr id="6" name="灯片编号占位符 22"/>
          <p:cNvSpPr>
            <a:spLocks noGrp="1"/>
          </p:cNvSpPr>
          <p:nvPr>
            <p:ph type="sldNum" sz="quarter" idx="12"/>
          </p:nvPr>
        </p:nvSpPr>
        <p:spPr/>
        <p:txBody>
          <a:bodyPr/>
          <a:lstStyle>
            <a:lvl1pPr>
              <a:defRPr/>
            </a:lvl1pPr>
          </a:lstStyle>
          <a:p>
            <a:pPr>
              <a:defRPr/>
            </a:pPr>
            <a:fld id="{011885B5-F407-4546-9535-AD58551A9E3D}"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直接连接符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pitchFamily="34" charset="0"/>
            </a:endParaRPr>
          </a:p>
        </p:txBody>
      </p:sp>
      <p:sp>
        <p:nvSpPr>
          <p:cNvPr id="5" name="等腰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直接连接符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pitchFamily="34" charset="0"/>
            </a:endParaRPr>
          </a:p>
        </p:txBody>
      </p:sp>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2058E456-C48E-4B20-A9A5-6DC50DF82A24}" type="datetime1">
              <a:rPr lang="zh-CN" altLang="en-US"/>
              <a:pPr>
                <a:defRPr/>
              </a:pPr>
              <a:t>2016-2-22</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动能、功和动能定理</a:t>
            </a:r>
          </a:p>
        </p:txBody>
      </p:sp>
      <p:sp>
        <p:nvSpPr>
          <p:cNvPr id="9" name="灯片编号占位符 5"/>
          <p:cNvSpPr>
            <a:spLocks noGrp="1"/>
          </p:cNvSpPr>
          <p:nvPr>
            <p:ph type="sldNum" sz="quarter" idx="12"/>
          </p:nvPr>
        </p:nvSpPr>
        <p:spPr/>
        <p:txBody>
          <a:bodyPr/>
          <a:lstStyle>
            <a:lvl1pPr>
              <a:defRPr/>
            </a:lvl1pPr>
          </a:lstStyle>
          <a:p>
            <a:pPr>
              <a:defRPr/>
            </a:pPr>
            <a:fld id="{95FE8AF7-A160-46BB-A6F1-67BFE29F697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方正姚体" pitchFamily="2" charset="-122"/>
                <a:ea typeface="方正姚体" pitchFamily="2" charset="-122"/>
              </a:defRPr>
            </a:lvl1pPr>
          </a:lstStyle>
          <a:p>
            <a:r>
              <a:rPr lang="zh-CN" altLang="en-US" smtClean="0"/>
              <a:t>单击此处编辑母版标题样式</a:t>
            </a:r>
            <a:endParaRPr lang="en-US" dirty="0"/>
          </a:p>
        </p:txBody>
      </p:sp>
      <p:sp>
        <p:nvSpPr>
          <p:cNvPr id="8" name="内容占位符 7"/>
          <p:cNvSpPr>
            <a:spLocks noGrp="1"/>
          </p:cNvSpPr>
          <p:nvPr>
            <p:ph sz="quarter" idx="1"/>
          </p:nvPr>
        </p:nvSpPr>
        <p:spPr>
          <a:xfrm>
            <a:off x="457200" y="1219200"/>
            <a:ext cx="8229600" cy="4937760"/>
          </a:xfrm>
        </p:spPr>
        <p:txBody>
          <a:bodyPr/>
          <a:lstStyle>
            <a:lvl1pPr>
              <a:defRPr b="1">
                <a:latin typeface="方正姚体" pitchFamily="2" charset="-122"/>
                <a:ea typeface="方正姚体" pitchFamily="2" charset="-122"/>
              </a:defRPr>
            </a:lvl1pPr>
            <a:lvl2pPr>
              <a:defRPr b="1">
                <a:latin typeface="方正姚体" pitchFamily="2" charset="-122"/>
                <a:ea typeface="方正姚体" pitchFamily="2" charset="-122"/>
              </a:defRPr>
            </a:lvl2pPr>
            <a:lvl3pPr>
              <a:defRPr b="1">
                <a:latin typeface="方正姚体" pitchFamily="2" charset="-122"/>
                <a:ea typeface="方正姚体" pitchFamily="2" charset="-122"/>
              </a:defRPr>
            </a:lvl3pPr>
            <a:lvl4pPr>
              <a:defRPr b="1">
                <a:latin typeface="方正姚体" pitchFamily="2" charset="-122"/>
                <a:ea typeface="方正姚体" pitchFamily="2" charset="-122"/>
              </a:defRPr>
            </a:lvl4pPr>
            <a:lvl5pPr>
              <a:defRPr b="1">
                <a:latin typeface="方正姚体" pitchFamily="2" charset="-122"/>
                <a:ea typeface="方正姚体" pitchFamily="2"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日期占位符 3"/>
          <p:cNvSpPr>
            <a:spLocks noGrp="1"/>
          </p:cNvSpPr>
          <p:nvPr>
            <p:ph type="dt" sz="half" idx="10"/>
          </p:nvPr>
        </p:nvSpPr>
        <p:spPr/>
        <p:txBody>
          <a:bodyPr/>
          <a:lstStyle>
            <a:lvl1pPr>
              <a:defRPr/>
            </a:lvl1pPr>
          </a:lstStyle>
          <a:p>
            <a:pPr>
              <a:defRPr/>
            </a:pPr>
            <a:fld id="{6CA73829-68D2-4D54-B853-25E018BD5502}" type="datetime1">
              <a:rPr lang="zh-CN" altLang="en-US"/>
              <a:pPr>
                <a:defRPr/>
              </a:pPr>
              <a:t>2016-2-22</a:t>
            </a:fld>
            <a:endParaRPr lang="zh-CN" altLang="en-US"/>
          </a:p>
        </p:txBody>
      </p:sp>
      <p:sp>
        <p:nvSpPr>
          <p:cNvPr id="5" name="页脚占位符 4"/>
          <p:cNvSpPr>
            <a:spLocks noGrp="1"/>
          </p:cNvSpPr>
          <p:nvPr>
            <p:ph type="ftr" sz="quarter" idx="11"/>
          </p:nvPr>
        </p:nvSpPr>
        <p:spPr/>
        <p:txBody>
          <a:bodyPr/>
          <a:lstStyle>
            <a:lvl1pPr algn="ctr">
              <a:defRPr b="1">
                <a:latin typeface="方正姚体" pitchFamily="2" charset="-122"/>
                <a:ea typeface="方正姚体" pitchFamily="2" charset="-122"/>
              </a:defRPr>
            </a:lvl1pPr>
          </a:lstStyle>
          <a:p>
            <a:pPr>
              <a:defRPr/>
            </a:pPr>
            <a:r>
              <a:rPr lang="zh-CN" altLang="en-US"/>
              <a:t>动能、功和动能定理</a:t>
            </a:r>
          </a:p>
        </p:txBody>
      </p:sp>
      <p:sp>
        <p:nvSpPr>
          <p:cNvPr id="6" name="灯片编号占位符 5"/>
          <p:cNvSpPr>
            <a:spLocks noGrp="1"/>
          </p:cNvSpPr>
          <p:nvPr>
            <p:ph type="sldNum" sz="quarter" idx="12"/>
          </p:nvPr>
        </p:nvSpPr>
        <p:spPr/>
        <p:txBody>
          <a:bodyPr/>
          <a:lstStyle>
            <a:lvl1pPr>
              <a:defRPr>
                <a:latin typeface="方正姚体" pitchFamily="2" charset="-122"/>
                <a:ea typeface="方正姚体" pitchFamily="2" charset="-122"/>
              </a:defRPr>
            </a:lvl1pPr>
          </a:lstStyle>
          <a:p>
            <a:pPr>
              <a:defRPr/>
            </a:pPr>
            <a:fld id="{E4B51934-62EF-44B6-8E4F-653C93A3D48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容提要">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方正姚体" pitchFamily="2" charset="-122"/>
                <a:ea typeface="方正姚体" pitchFamily="2" charset="-122"/>
              </a:defRPr>
            </a:lvl1pPr>
          </a:lstStyle>
          <a:p>
            <a:r>
              <a:rPr lang="zh-CN" altLang="en-US" smtClean="0"/>
              <a:t>单击此处编辑母版标题样式</a:t>
            </a:r>
            <a:endParaRPr lang="en-US" dirty="0"/>
          </a:p>
        </p:txBody>
      </p:sp>
      <p:sp>
        <p:nvSpPr>
          <p:cNvPr id="8" name="内容占位符 7"/>
          <p:cNvSpPr>
            <a:spLocks noGrp="1"/>
          </p:cNvSpPr>
          <p:nvPr>
            <p:ph sz="quarter" idx="1"/>
          </p:nvPr>
        </p:nvSpPr>
        <p:spPr>
          <a:xfrm>
            <a:off x="457200" y="1219200"/>
            <a:ext cx="8229600" cy="3067056"/>
          </a:xfrm>
        </p:spPr>
        <p:txBody>
          <a:bodyPr/>
          <a:lstStyle>
            <a:lvl1pPr>
              <a:defRPr b="0">
                <a:latin typeface="方正姚体" pitchFamily="2" charset="-122"/>
                <a:ea typeface="方正姚体" pitchFamily="2" charset="-122"/>
              </a:defRPr>
            </a:lvl1pPr>
            <a:lvl2pPr>
              <a:defRPr b="0">
                <a:latin typeface="方正姚体" pitchFamily="2" charset="-122"/>
                <a:ea typeface="方正姚体" pitchFamily="2" charset="-122"/>
              </a:defRPr>
            </a:lvl2pPr>
            <a:lvl3pPr>
              <a:defRPr b="0">
                <a:latin typeface="方正姚体" pitchFamily="2" charset="-122"/>
                <a:ea typeface="方正姚体" pitchFamily="2" charset="-122"/>
              </a:defRPr>
            </a:lvl3pPr>
            <a:lvl4pPr>
              <a:defRPr b="0">
                <a:latin typeface="方正姚体" pitchFamily="2" charset="-122"/>
                <a:ea typeface="方正姚体" pitchFamily="2" charset="-122"/>
              </a:defRPr>
            </a:lvl4pPr>
            <a:lvl5pPr>
              <a:defRPr b="0">
                <a:latin typeface="方正姚体" pitchFamily="2" charset="-122"/>
                <a:ea typeface="方正姚体" pitchFamily="2"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 name="文本占位符 2"/>
          <p:cNvSpPr>
            <a:spLocks noGrp="1"/>
          </p:cNvSpPr>
          <p:nvPr>
            <p:ph type="body" idx="13"/>
          </p:nvPr>
        </p:nvSpPr>
        <p:spPr>
          <a:xfrm>
            <a:off x="1785918" y="5857892"/>
            <a:ext cx="6781800" cy="500058"/>
          </a:xfrm>
        </p:spPr>
        <p:txBody>
          <a:bodyPr/>
          <a:lstStyle>
            <a:lvl1pPr marL="0" indent="0" algn="r">
              <a:buNone/>
              <a:defRPr sz="2400" b="1">
                <a:solidFill>
                  <a:schemeClr val="bg1"/>
                </a:solidFill>
                <a:latin typeface="+mn-ea"/>
                <a:ea typeface="+mn-ea"/>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5" name="日期占位符 3"/>
          <p:cNvSpPr>
            <a:spLocks noGrp="1"/>
          </p:cNvSpPr>
          <p:nvPr>
            <p:ph type="dt" sz="half" idx="14"/>
          </p:nvPr>
        </p:nvSpPr>
        <p:spPr/>
        <p:txBody>
          <a:bodyPr/>
          <a:lstStyle>
            <a:lvl1pPr>
              <a:defRPr/>
            </a:lvl1pPr>
          </a:lstStyle>
          <a:p>
            <a:pPr>
              <a:defRPr/>
            </a:pPr>
            <a:fld id="{7509FAF1-86E8-402E-A298-7B21104A3EE6}" type="datetime1">
              <a:rPr lang="zh-CN" altLang="en-US"/>
              <a:pPr>
                <a:defRPr/>
              </a:pPr>
              <a:t>2016-2-22</a:t>
            </a:fld>
            <a:endParaRPr lang="zh-CN" altLang="en-US"/>
          </a:p>
        </p:txBody>
      </p:sp>
      <p:sp>
        <p:nvSpPr>
          <p:cNvPr id="6" name="页脚占位符 4"/>
          <p:cNvSpPr>
            <a:spLocks noGrp="1"/>
          </p:cNvSpPr>
          <p:nvPr>
            <p:ph type="ftr" sz="quarter" idx="15"/>
          </p:nvPr>
        </p:nvSpPr>
        <p:spPr/>
        <p:txBody>
          <a:bodyPr/>
          <a:lstStyle>
            <a:lvl1pPr algn="ctr">
              <a:defRPr b="1">
                <a:latin typeface="方正姚体" pitchFamily="2" charset="-122"/>
                <a:ea typeface="方正姚体" pitchFamily="2" charset="-122"/>
              </a:defRPr>
            </a:lvl1pPr>
          </a:lstStyle>
          <a:p>
            <a:pPr>
              <a:defRPr/>
            </a:pPr>
            <a:r>
              <a:rPr lang="zh-CN" altLang="en-US"/>
              <a:t>动能、功和动能定理</a:t>
            </a:r>
          </a:p>
        </p:txBody>
      </p:sp>
      <p:sp>
        <p:nvSpPr>
          <p:cNvPr id="7" name="灯片编号占位符 5"/>
          <p:cNvSpPr>
            <a:spLocks noGrp="1"/>
          </p:cNvSpPr>
          <p:nvPr>
            <p:ph type="sldNum" sz="quarter" idx="16"/>
          </p:nvPr>
        </p:nvSpPr>
        <p:spPr/>
        <p:txBody>
          <a:bodyPr/>
          <a:lstStyle>
            <a:lvl1pPr>
              <a:defRPr>
                <a:latin typeface="方正姚体" pitchFamily="2" charset="-122"/>
                <a:ea typeface="方正姚体" pitchFamily="2" charset="-122"/>
              </a:defRPr>
            </a:lvl1pPr>
          </a:lstStyle>
          <a:p>
            <a:pPr>
              <a:defRPr/>
            </a:pPr>
            <a:fld id="{77949AA8-C127-44D5-8190-2DA1C65C0E1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bak">
    <p:spTree>
      <p:nvGrpSpPr>
        <p:cNvPr id="1" name=""/>
        <p:cNvGrpSpPr/>
        <p:nvPr/>
      </p:nvGrpSpPr>
      <p:grpSpPr>
        <a:xfrm>
          <a:off x="0" y="0"/>
          <a:ext cx="0" cy="0"/>
          <a:chOff x="0" y="0"/>
          <a:chExt cx="0" cy="0"/>
        </a:xfrm>
      </p:grpSpPr>
      <p:sp>
        <p:nvSpPr>
          <p:cNvPr id="4" name="矩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标题 7"/>
          <p:cNvSpPr>
            <a:spLocks noGrp="1"/>
          </p:cNvSpPr>
          <p:nvPr>
            <p:ph type="ctrTitle"/>
          </p:nvPr>
        </p:nvSpPr>
        <p:spPr>
          <a:xfrm>
            <a:off x="1219200" y="3886200"/>
            <a:ext cx="6858000" cy="990600"/>
          </a:xfrm>
        </p:spPr>
        <p:txBody>
          <a:bodyPr anchor="t"/>
          <a:lstStyle>
            <a:lvl1pPr algn="r">
              <a:defRPr sz="3200">
                <a:solidFill>
                  <a:schemeClr val="tx1"/>
                </a:solidFill>
                <a:latin typeface="方正姚体" pitchFamily="2" charset="-122"/>
                <a:ea typeface="方正姚体" pitchFamily="2" charset="-122"/>
              </a:defRPr>
            </a:lvl1pPr>
          </a:lstStyle>
          <a:p>
            <a:r>
              <a:rPr lang="zh-CN" altLang="en-US" smtClean="0"/>
              <a:t>单击此处编辑母版标题样式</a:t>
            </a:r>
            <a:endParaRPr lang="en-US" dirty="0"/>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方正姚体" pitchFamily="2" charset="-122"/>
                <a:ea typeface="方正姚体" pitchFamily="2" charset="-122"/>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dirty="0"/>
          </a:p>
        </p:txBody>
      </p:sp>
      <p:sp>
        <p:nvSpPr>
          <p:cNvPr id="10" name="日期占位符 27"/>
          <p:cNvSpPr>
            <a:spLocks noGrp="1"/>
          </p:cNvSpPr>
          <p:nvPr>
            <p:ph type="dt" sz="half" idx="10"/>
          </p:nvPr>
        </p:nvSpPr>
        <p:spPr>
          <a:xfrm>
            <a:off x="6400800" y="6354763"/>
            <a:ext cx="2286000" cy="366712"/>
          </a:xfrm>
        </p:spPr>
        <p:txBody>
          <a:bodyPr/>
          <a:lstStyle>
            <a:lvl1pPr>
              <a:defRPr sz="1400"/>
            </a:lvl1pPr>
          </a:lstStyle>
          <a:p>
            <a:pPr>
              <a:defRPr/>
            </a:pPr>
            <a:fld id="{CDA38386-E992-4C4E-B303-745D6277F7B7}" type="datetime1">
              <a:rPr lang="zh-CN" altLang="en-US"/>
              <a:pPr>
                <a:defRPr/>
              </a:pPr>
              <a:t>2016-2-22</a:t>
            </a:fld>
            <a:endParaRPr lang="zh-CN" altLang="en-US"/>
          </a:p>
        </p:txBody>
      </p:sp>
      <p:sp>
        <p:nvSpPr>
          <p:cNvPr id="11" name="页脚占位符 16"/>
          <p:cNvSpPr>
            <a:spLocks noGrp="1"/>
          </p:cNvSpPr>
          <p:nvPr>
            <p:ph type="ftr" sz="quarter" idx="11"/>
          </p:nvPr>
        </p:nvSpPr>
        <p:spPr>
          <a:xfrm>
            <a:off x="714375" y="1785938"/>
            <a:ext cx="7786688" cy="365125"/>
          </a:xfrm>
        </p:spPr>
        <p:txBody>
          <a:bodyPr/>
          <a:lstStyle>
            <a:lvl1pPr>
              <a:defRPr b="1">
                <a:latin typeface="方正姚体" pitchFamily="2" charset="-122"/>
                <a:ea typeface="方正姚体" pitchFamily="2" charset="-122"/>
              </a:defRPr>
            </a:lvl1pPr>
          </a:lstStyle>
          <a:p>
            <a:pPr>
              <a:defRPr/>
            </a:pPr>
            <a:r>
              <a:rPr lang="zh-CN" altLang="en-US"/>
              <a:t>动能、功和动能定理</a:t>
            </a:r>
          </a:p>
        </p:txBody>
      </p:sp>
      <p:sp>
        <p:nvSpPr>
          <p:cNvPr id="12" name="灯片编号占位符 28"/>
          <p:cNvSpPr>
            <a:spLocks noGrp="1"/>
          </p:cNvSpPr>
          <p:nvPr>
            <p:ph type="sldNum" sz="quarter" idx="12"/>
          </p:nvPr>
        </p:nvSpPr>
        <p:spPr>
          <a:xfrm>
            <a:off x="1216025" y="6354763"/>
            <a:ext cx="1219200" cy="366712"/>
          </a:xfrm>
        </p:spPr>
        <p:txBody>
          <a:bodyPr/>
          <a:lstStyle>
            <a:lvl1pPr>
              <a:defRPr/>
            </a:lvl1pPr>
          </a:lstStyle>
          <a:p>
            <a:pPr>
              <a:defRPr/>
            </a:pPr>
            <a:fld id="{DE2E0CFD-F5D2-4DAD-87D9-B6CADC8580BB}" type="slidenum">
              <a:rPr lang="zh-CN" altLang="en-US"/>
              <a:pPr>
                <a:defRPr/>
              </a:pPr>
              <a:t>‹#›</a:t>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lang="zh-CN" altLang="en-US" smtClean="0"/>
              <a:t>单击此处编辑母版标题样式</a:t>
            </a:r>
            <a:endParaRPr lang="en-US"/>
          </a:p>
        </p:txBody>
      </p:sp>
      <p:sp>
        <p:nvSpPr>
          <p:cNvPr id="9" name="内容占位符 8"/>
          <p:cNvSpPr>
            <a:spLocks noGrp="1"/>
          </p:cNvSpPr>
          <p:nvPr>
            <p:ph sz="quarter" idx="1"/>
          </p:nvPr>
        </p:nvSpPr>
        <p:spPr>
          <a:xfrm>
            <a:off x="457200" y="1219200"/>
            <a:ext cx="4041648" cy="4937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内容占位符 10"/>
          <p:cNvSpPr>
            <a:spLocks noGrp="1"/>
          </p:cNvSpPr>
          <p:nvPr>
            <p:ph sz="quarter" idx="2"/>
          </p:nvPr>
        </p:nvSpPr>
        <p:spPr>
          <a:xfrm>
            <a:off x="4632198" y="1216152"/>
            <a:ext cx="4041648" cy="4937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44695008-B1BB-4E40-9A64-1E7DD0D94F1E}" type="datetime1">
              <a:rPr lang="zh-CN" altLang="en-US"/>
              <a:pPr>
                <a:defRPr/>
              </a:pPr>
              <a:t>2016-2-22</a:t>
            </a:fld>
            <a:endParaRPr lang="zh-CN" altLang="en-US"/>
          </a:p>
        </p:txBody>
      </p:sp>
      <p:sp>
        <p:nvSpPr>
          <p:cNvPr id="6" name="页脚占位符 2"/>
          <p:cNvSpPr>
            <a:spLocks noGrp="1"/>
          </p:cNvSpPr>
          <p:nvPr>
            <p:ph type="ftr" sz="quarter" idx="11"/>
          </p:nvPr>
        </p:nvSpPr>
        <p:spPr/>
        <p:txBody>
          <a:bodyPr/>
          <a:lstStyle>
            <a:lvl1pPr>
              <a:defRPr/>
            </a:lvl1pPr>
          </a:lstStyle>
          <a:p>
            <a:pPr>
              <a:defRPr/>
            </a:pPr>
            <a:r>
              <a:rPr lang="zh-CN" altLang="en-US"/>
              <a:t>动能、功和动能定理</a:t>
            </a:r>
          </a:p>
        </p:txBody>
      </p:sp>
      <p:sp>
        <p:nvSpPr>
          <p:cNvPr id="7" name="灯片编号占位符 22"/>
          <p:cNvSpPr>
            <a:spLocks noGrp="1"/>
          </p:cNvSpPr>
          <p:nvPr>
            <p:ph type="sldNum" sz="quarter" idx="12"/>
          </p:nvPr>
        </p:nvSpPr>
        <p:spPr/>
        <p:txBody>
          <a:bodyPr/>
          <a:lstStyle>
            <a:lvl1pPr>
              <a:defRPr/>
            </a:lvl1pPr>
          </a:lstStyle>
          <a:p>
            <a:pPr>
              <a:defRPr/>
            </a:pPr>
            <a:fld id="{45F6EE3D-01D8-478E-A256-90769C9EF7E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例题习题">
    <p:spTree>
      <p:nvGrpSpPr>
        <p:cNvPr id="1" name=""/>
        <p:cNvGrpSpPr/>
        <p:nvPr/>
      </p:nvGrpSpPr>
      <p:grpSpPr>
        <a:xfrm>
          <a:off x="0" y="0"/>
          <a:ext cx="0" cy="0"/>
          <a:chOff x="0" y="0"/>
          <a:chExt cx="0" cy="0"/>
        </a:xfrm>
      </p:grpSpPr>
      <p:cxnSp>
        <p:nvCxnSpPr>
          <p:cNvPr id="4" name="直接连接符 3"/>
          <p:cNvCxnSpPr/>
          <p:nvPr/>
        </p:nvCxnSpPr>
        <p:spPr>
          <a:xfrm>
            <a:off x="428625" y="6357938"/>
            <a:ext cx="8286750"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85804" y="228600"/>
            <a:ext cx="8229600" cy="1700202"/>
          </a:xfrm>
        </p:spPr>
        <p:txBody>
          <a:bodyPr/>
          <a:lstStyle>
            <a:lvl1pPr>
              <a:defRPr>
                <a:solidFill>
                  <a:schemeClr val="tx1"/>
                </a:solidFill>
                <a:latin typeface="+mn-ea"/>
                <a:ea typeface="+mn-ea"/>
              </a:defRPr>
            </a:lvl1pPr>
          </a:lstStyle>
          <a:p>
            <a:r>
              <a:rPr lang="zh-CN" altLang="en-US" smtClean="0"/>
              <a:t>单击此处编辑母版标题样式</a:t>
            </a:r>
            <a:endParaRPr lang="en-US" dirty="0"/>
          </a:p>
        </p:txBody>
      </p:sp>
      <p:sp>
        <p:nvSpPr>
          <p:cNvPr id="14" name="文本占位符 2"/>
          <p:cNvSpPr>
            <a:spLocks noGrp="1"/>
          </p:cNvSpPr>
          <p:nvPr>
            <p:ph type="body" idx="13"/>
          </p:nvPr>
        </p:nvSpPr>
        <p:spPr>
          <a:xfrm>
            <a:off x="500034" y="2143116"/>
            <a:ext cx="8215370" cy="4214842"/>
          </a:xfrm>
        </p:spPr>
        <p:txBody>
          <a:bodyPr>
            <a:normAutofit/>
          </a:bodyPr>
          <a:lstStyle>
            <a:lvl1pPr marL="0" indent="0">
              <a:lnSpc>
                <a:spcPts val="2200"/>
              </a:lnSpc>
              <a:spcAft>
                <a:spcPts val="1000"/>
              </a:spcAft>
              <a:buNone/>
              <a:defRPr sz="2400" b="1">
                <a:solidFill>
                  <a:schemeClr val="tx2"/>
                </a:solidFill>
                <a:latin typeface="楷体_GB2312" pitchFamily="49" charset="-122"/>
                <a:ea typeface="楷体_GB2312" pitchFamily="49" charset="-122"/>
              </a:defRPr>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5" name="日期占位符 4"/>
          <p:cNvSpPr>
            <a:spLocks noGrp="1"/>
          </p:cNvSpPr>
          <p:nvPr>
            <p:ph type="dt" sz="half" idx="14"/>
          </p:nvPr>
        </p:nvSpPr>
        <p:spPr/>
        <p:txBody>
          <a:bodyPr/>
          <a:lstStyle>
            <a:lvl1pPr>
              <a:defRPr/>
            </a:lvl1pPr>
          </a:lstStyle>
          <a:p>
            <a:pPr>
              <a:defRPr/>
            </a:pPr>
            <a:fld id="{3B183D6E-9819-4F3B-AA1E-8D4DD17BE2E4}" type="datetime1">
              <a:rPr lang="zh-CN" altLang="en-US"/>
              <a:pPr>
                <a:defRPr/>
              </a:pPr>
              <a:t>2016-2-22</a:t>
            </a:fld>
            <a:endParaRPr lang="zh-CN" altLang="en-US"/>
          </a:p>
        </p:txBody>
      </p:sp>
      <p:sp>
        <p:nvSpPr>
          <p:cNvPr id="6" name="页脚占位符 5"/>
          <p:cNvSpPr>
            <a:spLocks noGrp="1"/>
          </p:cNvSpPr>
          <p:nvPr>
            <p:ph type="ftr" sz="quarter" idx="15"/>
          </p:nvPr>
        </p:nvSpPr>
        <p:spPr/>
        <p:txBody>
          <a:bodyPr/>
          <a:lstStyle>
            <a:lvl1pPr>
              <a:defRPr/>
            </a:lvl1pPr>
          </a:lstStyle>
          <a:p>
            <a:pPr>
              <a:defRPr/>
            </a:pPr>
            <a:r>
              <a:rPr lang="zh-CN" altLang="en-US"/>
              <a:t>动能、功和动能定理</a:t>
            </a:r>
          </a:p>
        </p:txBody>
      </p:sp>
      <p:sp>
        <p:nvSpPr>
          <p:cNvPr id="7" name="灯片编号占位符 6"/>
          <p:cNvSpPr>
            <a:spLocks noGrp="1"/>
          </p:cNvSpPr>
          <p:nvPr>
            <p:ph type="sldNum" sz="quarter" idx="16"/>
          </p:nvPr>
        </p:nvSpPr>
        <p:spPr/>
        <p:txBody>
          <a:bodyPr/>
          <a:lstStyle>
            <a:lvl1pPr>
              <a:defRPr/>
            </a:lvl1pPr>
          </a:lstStyle>
          <a:p>
            <a:pPr>
              <a:defRPr/>
            </a:pPr>
            <a:fld id="{73389C78-C01E-4C93-912B-69D122AD8636}" type="slidenum">
              <a:rPr lang="zh-CN" altLang="en-US"/>
              <a:pPr>
                <a:defRPr/>
              </a:pPr>
              <a:t>‹#›</a:t>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11" name="内容占位符 10"/>
          <p:cNvSpPr>
            <a:spLocks noGrp="1"/>
          </p:cNvSpPr>
          <p:nvPr>
            <p:ph sz="quarter" idx="2"/>
          </p:nvPr>
        </p:nvSpPr>
        <p:spPr>
          <a:xfrm>
            <a:off x="457200" y="2133600"/>
            <a:ext cx="4038600" cy="4038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quarter" idx="4"/>
          </p:nvPr>
        </p:nvSpPr>
        <p:spPr>
          <a:xfrm>
            <a:off x="4648200" y="2133600"/>
            <a:ext cx="4038600" cy="4038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13"/>
          <p:cNvSpPr>
            <a:spLocks noGrp="1"/>
          </p:cNvSpPr>
          <p:nvPr>
            <p:ph type="dt" sz="half" idx="10"/>
          </p:nvPr>
        </p:nvSpPr>
        <p:spPr/>
        <p:txBody>
          <a:bodyPr/>
          <a:lstStyle>
            <a:lvl1pPr>
              <a:defRPr/>
            </a:lvl1pPr>
          </a:lstStyle>
          <a:p>
            <a:pPr>
              <a:defRPr/>
            </a:pPr>
            <a:fld id="{E8F59C76-024F-4AFA-B1BE-67439B5581CF}" type="datetime1">
              <a:rPr lang="zh-CN" altLang="en-US"/>
              <a:pPr>
                <a:defRPr/>
              </a:pPr>
              <a:t>2016-2-22</a:t>
            </a:fld>
            <a:endParaRPr lang="zh-CN" altLang="en-US"/>
          </a:p>
        </p:txBody>
      </p:sp>
      <p:sp>
        <p:nvSpPr>
          <p:cNvPr id="8" name="页脚占位符 2"/>
          <p:cNvSpPr>
            <a:spLocks noGrp="1"/>
          </p:cNvSpPr>
          <p:nvPr>
            <p:ph type="ftr" sz="quarter" idx="11"/>
          </p:nvPr>
        </p:nvSpPr>
        <p:spPr/>
        <p:txBody>
          <a:bodyPr/>
          <a:lstStyle>
            <a:lvl1pPr>
              <a:defRPr/>
            </a:lvl1pPr>
          </a:lstStyle>
          <a:p>
            <a:pPr>
              <a:defRPr/>
            </a:pPr>
            <a:r>
              <a:rPr lang="zh-CN" altLang="en-US"/>
              <a:t>动能、功和动能定理</a:t>
            </a:r>
          </a:p>
        </p:txBody>
      </p:sp>
      <p:sp>
        <p:nvSpPr>
          <p:cNvPr id="9" name="灯片编号占位符 22"/>
          <p:cNvSpPr>
            <a:spLocks noGrp="1"/>
          </p:cNvSpPr>
          <p:nvPr>
            <p:ph type="sldNum" sz="quarter" idx="12"/>
          </p:nvPr>
        </p:nvSpPr>
        <p:spPr/>
        <p:txBody>
          <a:bodyPr/>
          <a:lstStyle>
            <a:lvl1pPr>
              <a:defRPr/>
            </a:lvl1pPr>
          </a:lstStyle>
          <a:p>
            <a:pPr>
              <a:defRPr/>
            </a:pPr>
            <a:fld id="{060223A9-6DF6-4F7F-BD88-23DA29A45D3C}"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标题 1"/>
          <p:cNvSpPr>
            <a:spLocks noGrp="1"/>
          </p:cNvSpPr>
          <p:nvPr>
            <p:ph type="title"/>
          </p:nvPr>
        </p:nvSpPr>
        <p:spPr>
          <a:xfrm>
            <a:off x="457200" y="228600"/>
            <a:ext cx="8229600" cy="914400"/>
          </a:xfrm>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A5FC400D-D78F-420D-B749-3FDC207C3BE1}" type="datetime1">
              <a:rPr lang="zh-CN" altLang="en-US"/>
              <a:pPr>
                <a:defRPr/>
              </a:pPr>
              <a:t>2016-2-22</a:t>
            </a:fld>
            <a:endParaRPr lang="zh-CN" altLang="en-US"/>
          </a:p>
        </p:txBody>
      </p:sp>
      <p:sp>
        <p:nvSpPr>
          <p:cNvPr id="5" name="页脚占位符 3"/>
          <p:cNvSpPr>
            <a:spLocks noGrp="1"/>
          </p:cNvSpPr>
          <p:nvPr>
            <p:ph type="ftr" sz="quarter" idx="11"/>
          </p:nvPr>
        </p:nvSpPr>
        <p:spPr/>
        <p:txBody>
          <a:bodyPr/>
          <a:lstStyle>
            <a:lvl1pPr>
              <a:defRPr/>
            </a:lvl1pPr>
          </a:lstStyle>
          <a:p>
            <a:pPr>
              <a:defRPr/>
            </a:pPr>
            <a:r>
              <a:rPr lang="zh-CN" altLang="en-US"/>
              <a:t>动能、功和动能定理</a:t>
            </a:r>
          </a:p>
        </p:txBody>
      </p:sp>
      <p:sp>
        <p:nvSpPr>
          <p:cNvPr id="6" name="灯片编号占位符 4"/>
          <p:cNvSpPr>
            <a:spLocks noGrp="1"/>
          </p:cNvSpPr>
          <p:nvPr>
            <p:ph type="sldNum" sz="quarter" idx="12"/>
          </p:nvPr>
        </p:nvSpPr>
        <p:spPr/>
        <p:txBody>
          <a:bodyPr/>
          <a:lstStyle>
            <a:lvl1pPr>
              <a:defRPr/>
            </a:lvl1pPr>
          </a:lstStyle>
          <a:p>
            <a:pPr>
              <a:defRPr/>
            </a:pPr>
            <a:fld id="{CD5DDD34-B561-442B-ABEC-72CF1956F90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接连接符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pitchFamily="34" charset="0"/>
            </a:endParaRPr>
          </a:p>
        </p:txBody>
      </p:sp>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日期占位符 1"/>
          <p:cNvSpPr>
            <a:spLocks noGrp="1"/>
          </p:cNvSpPr>
          <p:nvPr>
            <p:ph type="dt" sz="half" idx="10"/>
          </p:nvPr>
        </p:nvSpPr>
        <p:spPr/>
        <p:txBody>
          <a:bodyPr/>
          <a:lstStyle>
            <a:lvl1pPr>
              <a:defRPr/>
            </a:lvl1pPr>
          </a:lstStyle>
          <a:p>
            <a:pPr>
              <a:defRPr/>
            </a:pPr>
            <a:fld id="{26B5ED47-137B-46ED-AD66-5EB4052113C7}" type="datetime1">
              <a:rPr lang="zh-CN" altLang="en-US"/>
              <a:pPr>
                <a:defRPr/>
              </a:pPr>
              <a:t>2016-2-22</a:t>
            </a:fld>
            <a:endParaRPr lang="zh-CN" altLang="en-US"/>
          </a:p>
        </p:txBody>
      </p:sp>
      <p:sp>
        <p:nvSpPr>
          <p:cNvPr id="5" name="页脚占位符 2"/>
          <p:cNvSpPr>
            <a:spLocks noGrp="1"/>
          </p:cNvSpPr>
          <p:nvPr>
            <p:ph type="ftr" sz="quarter" idx="11"/>
          </p:nvPr>
        </p:nvSpPr>
        <p:spPr/>
        <p:txBody>
          <a:bodyPr/>
          <a:lstStyle>
            <a:lvl1pPr>
              <a:defRPr/>
            </a:lvl1pPr>
          </a:lstStyle>
          <a:p>
            <a:pPr>
              <a:defRPr/>
            </a:pPr>
            <a:r>
              <a:rPr lang="zh-CN" altLang="en-US"/>
              <a:t>动能、功和动能定理</a:t>
            </a:r>
          </a:p>
        </p:txBody>
      </p:sp>
      <p:sp>
        <p:nvSpPr>
          <p:cNvPr id="6" name="灯片编号占位符 3"/>
          <p:cNvSpPr>
            <a:spLocks noGrp="1"/>
          </p:cNvSpPr>
          <p:nvPr>
            <p:ph type="sldNum" sz="quarter" idx="12"/>
          </p:nvPr>
        </p:nvSpPr>
        <p:spPr/>
        <p:txBody>
          <a:bodyPr/>
          <a:lstStyle>
            <a:lvl1pPr>
              <a:defRPr/>
            </a:lvl1pPr>
          </a:lstStyle>
          <a:p>
            <a:pPr>
              <a:defRPr/>
            </a:pPr>
            <a:fld id="{19BF92CA-38A1-46E7-B4B2-43511C499F1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标题占位符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smtClean="0"/>
          </a:p>
        </p:txBody>
      </p:sp>
      <p:sp>
        <p:nvSpPr>
          <p:cNvPr id="43011" name="文本占位符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pitchFamily="34" charset="0"/>
              </a:defRPr>
            </a:lvl1pPr>
          </a:lstStyle>
          <a:p>
            <a:pPr>
              <a:defRPr/>
            </a:pPr>
            <a:fld id="{D7ED190A-F856-4A71-A618-5B336714F858}" type="datetime1">
              <a:rPr lang="zh-CN" altLang="en-US"/>
              <a:pPr>
                <a:defRPr/>
              </a:pPr>
              <a:t>2016-2-22</a:t>
            </a:fld>
            <a:endParaRPr lang="zh-CN" altLang="en-US"/>
          </a:p>
        </p:txBody>
      </p:sp>
      <p:sp>
        <p:nvSpPr>
          <p:cNvPr id="3" name="页脚占位符 2"/>
          <p:cNvSpPr>
            <a:spLocks noGrp="1"/>
          </p:cNvSpPr>
          <p:nvPr>
            <p:ph type="ftr" sz="quarter" idx="3"/>
          </p:nvPr>
        </p:nvSpPr>
        <p:spPr>
          <a:xfrm>
            <a:off x="2898775" y="6356350"/>
            <a:ext cx="3505200" cy="365125"/>
          </a:xfrm>
          <a:prstGeom prst="rect">
            <a:avLst/>
          </a:prstGeom>
        </p:spPr>
        <p:txBody>
          <a:bodyPr vert="horz"/>
          <a:lstStyle>
            <a:lvl1pPr algn="ctr" eaLnBrk="1" latinLnBrk="0" hangingPunct="1">
              <a:defRPr kumimoji="0" sz="1400" b="1">
                <a:solidFill>
                  <a:schemeClr val="tx2"/>
                </a:solidFill>
                <a:latin typeface="Arial" pitchFamily="34" charset="0"/>
              </a:defRPr>
            </a:lvl1pPr>
          </a:lstStyle>
          <a:p>
            <a:pPr>
              <a:defRPr/>
            </a:pPr>
            <a:r>
              <a:rPr lang="zh-CN" altLang="en-US"/>
              <a:t>动能、功和动能定理</a:t>
            </a:r>
          </a:p>
        </p:txBody>
      </p:sp>
      <p:sp>
        <p:nvSpPr>
          <p:cNvPr id="23" name="灯片编号占位符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pitchFamily="34" charset="0"/>
              </a:defRPr>
            </a:lvl1pPr>
          </a:lstStyle>
          <a:p>
            <a:pPr>
              <a:defRPr/>
            </a:pPr>
            <a:fld id="{30A4B20A-581F-4346-B0FF-CC33A51FB7D0}" type="slidenum">
              <a:rPr lang="zh-CN" altLang="en-US"/>
              <a:pPr>
                <a:defRPr/>
              </a:pPr>
              <a:t>‹#›</a:t>
            </a:fld>
            <a:endParaRPr lang="zh-CN" altLang="en-US"/>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pitchFamily="34" charset="0"/>
            </a:endParaRPr>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pitchFamily="34" charset="0"/>
            </a:endParaRPr>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08" r:id="rId5"/>
    <p:sldLayoutId id="2147484015" r:id="rId6"/>
    <p:sldLayoutId id="2147484009" r:id="rId7"/>
    <p:sldLayoutId id="2147484016" r:id="rId8"/>
    <p:sldLayoutId id="2147484017" r:id="rId9"/>
    <p:sldLayoutId id="2147484018" r:id="rId10"/>
    <p:sldLayoutId id="2147484019" r:id="rId11"/>
    <p:sldLayoutId id="2147484010" r:id="rId12"/>
    <p:sldLayoutId id="2147484020" r:id="rId13"/>
  </p:sldLayoutIdLst>
  <p:hf hdr="0" dt="0"/>
  <p:txStyles>
    <p:titleStyle>
      <a:lvl1pPr algn="l" rtl="0" eaLnBrk="0" fontAlgn="base" hangingPunct="0">
        <a:spcBef>
          <a:spcPct val="0"/>
        </a:spcBef>
        <a:spcAft>
          <a:spcPct val="0"/>
        </a:spcAft>
        <a:defRPr sz="3200" kern="1200">
          <a:solidFill>
            <a:schemeClr val="tx2"/>
          </a:solidFill>
          <a:latin typeface="方正姚体" pitchFamily="2" charset="-122"/>
          <a:ea typeface="方正姚体" pitchFamily="2" charset="-122"/>
          <a:cs typeface="+mj-cs"/>
        </a:defRPr>
      </a:lvl1pPr>
      <a:lvl2pPr algn="l" rtl="0" eaLnBrk="0" fontAlgn="base" hangingPunct="0">
        <a:spcBef>
          <a:spcPct val="0"/>
        </a:spcBef>
        <a:spcAft>
          <a:spcPct val="0"/>
        </a:spcAft>
        <a:defRPr sz="3200">
          <a:solidFill>
            <a:schemeClr val="tx2"/>
          </a:solidFill>
          <a:latin typeface="方正姚体" pitchFamily="2" charset="-122"/>
          <a:ea typeface="方正姚体" pitchFamily="2" charset="-122"/>
        </a:defRPr>
      </a:lvl2pPr>
      <a:lvl3pPr algn="l" rtl="0" eaLnBrk="0" fontAlgn="base" hangingPunct="0">
        <a:spcBef>
          <a:spcPct val="0"/>
        </a:spcBef>
        <a:spcAft>
          <a:spcPct val="0"/>
        </a:spcAft>
        <a:defRPr sz="3200">
          <a:solidFill>
            <a:schemeClr val="tx2"/>
          </a:solidFill>
          <a:latin typeface="方正姚体" pitchFamily="2" charset="-122"/>
          <a:ea typeface="方正姚体" pitchFamily="2" charset="-122"/>
        </a:defRPr>
      </a:lvl3pPr>
      <a:lvl4pPr algn="l" rtl="0" eaLnBrk="0" fontAlgn="base" hangingPunct="0">
        <a:spcBef>
          <a:spcPct val="0"/>
        </a:spcBef>
        <a:spcAft>
          <a:spcPct val="0"/>
        </a:spcAft>
        <a:defRPr sz="3200">
          <a:solidFill>
            <a:schemeClr val="tx2"/>
          </a:solidFill>
          <a:latin typeface="方正姚体" pitchFamily="2" charset="-122"/>
          <a:ea typeface="方正姚体" pitchFamily="2" charset="-122"/>
        </a:defRPr>
      </a:lvl4pPr>
      <a:lvl5pPr algn="l" rtl="0" eaLnBrk="0" fontAlgn="base" hangingPunct="0">
        <a:spcBef>
          <a:spcPct val="0"/>
        </a:spcBef>
        <a:spcAft>
          <a:spcPct val="0"/>
        </a:spcAft>
        <a:defRPr sz="3200">
          <a:solidFill>
            <a:schemeClr val="tx2"/>
          </a:solidFill>
          <a:latin typeface="方正姚体" pitchFamily="2" charset="-122"/>
          <a:ea typeface="方正姚体" pitchFamily="2" charset="-122"/>
        </a:defRPr>
      </a:lvl5pPr>
      <a:lvl6pPr marL="457200" algn="l" rtl="0" fontAlgn="base">
        <a:spcBef>
          <a:spcPct val="0"/>
        </a:spcBef>
        <a:spcAft>
          <a:spcPct val="0"/>
        </a:spcAft>
        <a:defRPr sz="3200">
          <a:solidFill>
            <a:schemeClr val="tx2"/>
          </a:solidFill>
          <a:latin typeface="方正姚体" pitchFamily="2" charset="-122"/>
          <a:ea typeface="方正姚体" pitchFamily="2" charset="-122"/>
        </a:defRPr>
      </a:lvl6pPr>
      <a:lvl7pPr marL="914400" algn="l" rtl="0" fontAlgn="base">
        <a:spcBef>
          <a:spcPct val="0"/>
        </a:spcBef>
        <a:spcAft>
          <a:spcPct val="0"/>
        </a:spcAft>
        <a:defRPr sz="3200">
          <a:solidFill>
            <a:schemeClr val="tx2"/>
          </a:solidFill>
          <a:latin typeface="方正姚体" pitchFamily="2" charset="-122"/>
          <a:ea typeface="方正姚体" pitchFamily="2" charset="-122"/>
        </a:defRPr>
      </a:lvl7pPr>
      <a:lvl8pPr marL="1371600" algn="l" rtl="0" fontAlgn="base">
        <a:spcBef>
          <a:spcPct val="0"/>
        </a:spcBef>
        <a:spcAft>
          <a:spcPct val="0"/>
        </a:spcAft>
        <a:defRPr sz="3200">
          <a:solidFill>
            <a:schemeClr val="tx2"/>
          </a:solidFill>
          <a:latin typeface="方正姚体" pitchFamily="2" charset="-122"/>
          <a:ea typeface="方正姚体" pitchFamily="2" charset="-122"/>
        </a:defRPr>
      </a:lvl8pPr>
      <a:lvl9pPr marL="1828800" algn="l" rtl="0" fontAlgn="base">
        <a:spcBef>
          <a:spcPct val="0"/>
        </a:spcBef>
        <a:spcAft>
          <a:spcPct val="0"/>
        </a:spcAft>
        <a:defRPr sz="3200">
          <a:solidFill>
            <a:schemeClr val="tx2"/>
          </a:solidFill>
          <a:latin typeface="方正姚体" pitchFamily="2" charset="-122"/>
          <a:ea typeface="方正姚体" pitchFamily="2" charset="-122"/>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方正姚体" pitchFamily="2" charset="-122"/>
          <a:ea typeface="方正姚体" pitchFamily="2" charset="-122"/>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方正姚体" pitchFamily="2" charset="-122"/>
          <a:ea typeface="方正姚体" pitchFamily="2" charset="-122"/>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方正姚体" pitchFamily="2" charset="-122"/>
          <a:ea typeface="方正姚体" pitchFamily="2" charset="-122"/>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方正姚体" pitchFamily="2" charset="-122"/>
          <a:ea typeface="方正姚体" pitchFamily="2" charset="-122"/>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方正姚体" pitchFamily="2" charset="-122"/>
          <a:ea typeface="方正姚体" pitchFamily="2" charset="-122"/>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dxwl.nankai.edu.cn/" TargetMode="External"/><Relationship Id="rId3" Type="http://schemas.openxmlformats.org/officeDocument/2006/relationships/notesSlide" Target="../notesSlides/notesSlide1.xml"/><Relationship Id="rId7" Type="http://schemas.openxmlformats.org/officeDocument/2006/relationships/hyperlink" Target="http://222.30.60.9/" TargetMode="Externa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图片 7" descr="2237163114996509137.gif"/>
          <p:cNvPicPr>
            <a:picLocks noChangeAspect="1"/>
          </p:cNvPicPr>
          <p:nvPr/>
        </p:nvPicPr>
        <p:blipFill>
          <a:blip r:embed="rId4"/>
          <a:stretch>
            <a:fillRect/>
          </a:stretch>
        </p:blipFill>
        <p:spPr>
          <a:xfrm>
            <a:off x="3357554" y="71414"/>
            <a:ext cx="5286412" cy="5286412"/>
          </a:xfrm>
          <a:prstGeom prst="rect">
            <a:avLst/>
          </a:prstGeom>
        </p:spPr>
      </p:pic>
      <p:sp>
        <p:nvSpPr>
          <p:cNvPr id="1029" name="灯片编号占位符 3"/>
          <p:cNvSpPr>
            <a:spLocks noGrp="1"/>
          </p:cNvSpPr>
          <p:nvPr>
            <p:ph type="sldNum" sz="quarter" idx="12"/>
          </p:nvPr>
        </p:nvSpPr>
        <p:spPr>
          <a:noFill/>
        </p:spPr>
        <p:txBody>
          <a:bodyPr/>
          <a:lstStyle/>
          <a:p>
            <a:fld id="{EBA1C22B-8437-439E-B88C-45316EB656D4}" type="slidenum">
              <a:rPr lang="en-US" altLang="zh-CN"/>
              <a:pPr/>
              <a:t>0</a:t>
            </a:fld>
            <a:endParaRPr lang="en-US" altLang="zh-CN"/>
          </a:p>
        </p:txBody>
      </p:sp>
      <p:sp>
        <p:nvSpPr>
          <p:cNvPr id="66562" name="Rectangle 2"/>
          <p:cNvSpPr>
            <a:spLocks noChangeArrowheads="1"/>
          </p:cNvSpPr>
          <p:nvPr/>
        </p:nvSpPr>
        <p:spPr bwMode="auto">
          <a:xfrm>
            <a:off x="3492500" y="1773238"/>
            <a:ext cx="4800600" cy="3494087"/>
          </a:xfrm>
          <a:prstGeom prst="rect">
            <a:avLst/>
          </a:prstGeom>
          <a:noFill/>
          <a:ln w="9525">
            <a:noFill/>
            <a:miter lim="800000"/>
            <a:headEnd/>
            <a:tailEnd/>
          </a:ln>
          <a:effectLst/>
        </p:spPr>
        <p:txBody>
          <a:bodyPr lIns="92075" tIns="46038" rIns="92075" bIns="46038">
            <a:spAutoFit/>
          </a:bodyPr>
          <a:lstStyle/>
          <a:p>
            <a:pPr algn="ctr" defTabSz="762000">
              <a:spcBef>
                <a:spcPct val="5000"/>
              </a:spcBef>
              <a:defRPr/>
            </a:pPr>
            <a:r>
              <a:rPr lang="zh-CN" altLang="en-US" sz="7200" b="1" dirty="0">
                <a:solidFill>
                  <a:srgbClr val="7030A0"/>
                </a:solidFill>
                <a:effectLst>
                  <a:outerShdw blurRad="38100" dist="38100" dir="2700000" algn="tl">
                    <a:srgbClr val="C0C0C0"/>
                  </a:outerShdw>
                </a:effectLst>
                <a:latin typeface="隶书" pitchFamily="49" charset="-122"/>
                <a:ea typeface="隶书" pitchFamily="49" charset="-122"/>
              </a:rPr>
              <a:t>欢迎同学们 </a:t>
            </a:r>
          </a:p>
          <a:p>
            <a:pPr algn="ctr" defTabSz="762000">
              <a:spcBef>
                <a:spcPct val="5000"/>
              </a:spcBef>
              <a:defRPr/>
            </a:pPr>
            <a:r>
              <a:rPr lang="zh-CN" altLang="en-US" sz="7200" b="1" dirty="0">
                <a:solidFill>
                  <a:srgbClr val="7030A0"/>
                </a:solidFill>
                <a:effectLst>
                  <a:outerShdw blurRad="38100" dist="38100" dir="2700000" algn="tl">
                    <a:srgbClr val="C0C0C0"/>
                  </a:outerShdw>
                </a:effectLst>
                <a:latin typeface="隶书" pitchFamily="49" charset="-122"/>
                <a:ea typeface="隶书" pitchFamily="49" charset="-122"/>
              </a:rPr>
              <a:t>来上</a:t>
            </a:r>
          </a:p>
          <a:p>
            <a:pPr algn="ctr" defTabSz="762000">
              <a:spcBef>
                <a:spcPct val="5000"/>
              </a:spcBef>
              <a:defRPr/>
            </a:pPr>
            <a:r>
              <a:rPr lang="zh-CN" altLang="en-US" sz="7200" b="1" dirty="0">
                <a:solidFill>
                  <a:srgbClr val="7030A0"/>
                </a:solidFill>
                <a:effectLst>
                  <a:outerShdw blurRad="38100" dist="38100" dir="2700000" algn="tl">
                    <a:srgbClr val="C0C0C0"/>
                  </a:outerShdw>
                </a:effectLst>
                <a:latin typeface="隶书" pitchFamily="49" charset="-122"/>
                <a:ea typeface="隶书" pitchFamily="49" charset="-122"/>
              </a:rPr>
              <a:t>大学物理课</a:t>
            </a:r>
          </a:p>
        </p:txBody>
      </p:sp>
      <p:graphicFrame>
        <p:nvGraphicFramePr>
          <p:cNvPr id="66563" name="Object 3"/>
          <p:cNvGraphicFramePr>
            <a:graphicFrameLocks/>
          </p:cNvGraphicFramePr>
          <p:nvPr/>
        </p:nvGraphicFramePr>
        <p:xfrm>
          <a:off x="228600" y="2428868"/>
          <a:ext cx="2808288" cy="3903663"/>
        </p:xfrm>
        <a:graphic>
          <a:graphicData uri="http://schemas.openxmlformats.org/presentationml/2006/ole">
            <p:oleObj spid="_x0000_s77826" name="剪辑" r:id="rId5" imgW="2808000" imgH="3903480" progId="">
              <p:embed/>
            </p:oleObj>
          </a:graphicData>
        </a:graphic>
      </p:graphicFrame>
      <p:graphicFrame>
        <p:nvGraphicFramePr>
          <p:cNvPr id="66564" name="Object 4"/>
          <p:cNvGraphicFramePr>
            <a:graphicFrameLocks/>
          </p:cNvGraphicFramePr>
          <p:nvPr/>
        </p:nvGraphicFramePr>
        <p:xfrm>
          <a:off x="4495800" y="533400"/>
          <a:ext cx="4057650" cy="1460500"/>
        </p:xfrm>
        <a:graphic>
          <a:graphicData uri="http://schemas.openxmlformats.org/presentationml/2006/ole">
            <p:oleObj spid="_x0000_s77827" name="剪辑" r:id="rId6" imgW="4057560" imgH="1460160" progId="">
              <p:embed/>
            </p:oleObj>
          </a:graphicData>
        </a:graphic>
      </p:graphicFrame>
      <p:sp>
        <p:nvSpPr>
          <p:cNvPr id="1031" name="Rectangle 8"/>
          <p:cNvSpPr>
            <a:spLocks noChangeArrowheads="1"/>
          </p:cNvSpPr>
          <p:nvPr/>
        </p:nvSpPr>
        <p:spPr bwMode="auto">
          <a:xfrm>
            <a:off x="3071802" y="5300663"/>
            <a:ext cx="3086101" cy="1034129"/>
          </a:xfrm>
          <a:prstGeom prst="rect">
            <a:avLst/>
          </a:prstGeom>
          <a:noFill/>
          <a:ln w="9525">
            <a:noFill/>
            <a:miter lim="800000"/>
            <a:headEnd/>
            <a:tailEnd/>
          </a:ln>
        </p:spPr>
        <p:txBody>
          <a:bodyPr wrap="none">
            <a:spAutoFit/>
          </a:bodyPr>
          <a:lstStyle/>
          <a:p>
            <a:pPr eaLnBrk="1" hangingPunct="1">
              <a:spcBef>
                <a:spcPct val="20000"/>
              </a:spcBef>
              <a:buFontTx/>
              <a:buChar char="•"/>
            </a:pPr>
            <a:r>
              <a:rPr lang="zh-CN" altLang="en-US" b="1" dirty="0"/>
              <a:t>南开大学大学物理网址：</a:t>
            </a:r>
          </a:p>
          <a:p>
            <a:pPr eaLnBrk="1" hangingPunct="1">
              <a:spcBef>
                <a:spcPct val="20000"/>
              </a:spcBef>
              <a:buFontTx/>
              <a:buChar char="•"/>
            </a:pPr>
            <a:r>
              <a:rPr lang="en-US" altLang="zh-CN" b="1" dirty="0" smtClean="0">
                <a:solidFill>
                  <a:srgbClr val="7030A0"/>
                </a:solidFill>
                <a:hlinkClick r:id="rId7"/>
              </a:rPr>
              <a:t>http://222.30.60.9/</a:t>
            </a:r>
            <a:endParaRPr lang="en-US" altLang="zh-CN" b="1" dirty="0" smtClean="0">
              <a:solidFill>
                <a:srgbClr val="7030A0"/>
              </a:solidFill>
            </a:endParaRPr>
          </a:p>
          <a:p>
            <a:pPr eaLnBrk="1" hangingPunct="1">
              <a:spcBef>
                <a:spcPct val="20000"/>
              </a:spcBef>
              <a:buFontTx/>
              <a:buChar char="•"/>
            </a:pPr>
            <a:r>
              <a:rPr lang="en-US" altLang="zh-CN" b="1" dirty="0" smtClean="0">
                <a:solidFill>
                  <a:srgbClr val="7030A0"/>
                </a:solidFill>
                <a:hlinkClick r:id="rId8"/>
              </a:rPr>
              <a:t>http://dxwl.nankai.edu.cn/</a:t>
            </a:r>
            <a:endParaRPr lang="en-US" altLang="zh-CN" b="1" dirty="0" smtClean="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一、物质世界</a:t>
            </a:r>
            <a:r>
              <a:rPr lang="en-US" altLang="zh-CN" dirty="0" smtClean="0">
                <a:solidFill>
                  <a:srgbClr val="FF0000"/>
                </a:solidFill>
              </a:rPr>
              <a:t/>
            </a:r>
            <a:br>
              <a:rPr lang="en-US" altLang="zh-CN" dirty="0" smtClean="0">
                <a:solidFill>
                  <a:srgbClr val="FF0000"/>
                </a:solidFill>
              </a:rPr>
            </a:br>
            <a:r>
              <a:rPr lang="zh-CN" altLang="en-US" sz="2600" dirty="0" smtClean="0"/>
              <a:t>质量范围</a:t>
            </a:r>
            <a:r>
              <a:rPr lang="en-US" altLang="zh-CN" sz="2600" dirty="0" smtClean="0"/>
              <a:t>(</a:t>
            </a:r>
            <a:r>
              <a:rPr lang="zh-CN" altLang="en-US" sz="2600" dirty="0" smtClean="0"/>
              <a:t>相差</a:t>
            </a:r>
            <a:r>
              <a:rPr lang="en-US" altLang="zh-CN" sz="2600" dirty="0" smtClean="0"/>
              <a:t>10</a:t>
            </a:r>
            <a:r>
              <a:rPr lang="en-US" altLang="zh-CN" sz="2600" baseline="30000" dirty="0" smtClean="0"/>
              <a:t>76</a:t>
            </a:r>
            <a:r>
              <a:rPr lang="en-US" altLang="zh-CN" sz="2600" dirty="0" smtClean="0"/>
              <a:t>)		</a:t>
            </a:r>
            <a:r>
              <a:rPr lang="zh-CN" altLang="en-US" sz="2600" dirty="0" smtClean="0"/>
              <a:t>举例：单位（</a:t>
            </a:r>
            <a:r>
              <a:rPr lang="en-US" altLang="zh-CN" sz="2600" dirty="0" smtClean="0"/>
              <a:t>kg</a:t>
            </a:r>
            <a:r>
              <a:rPr lang="zh-CN" altLang="en-US" sz="2600" dirty="0" smtClean="0"/>
              <a:t>）</a:t>
            </a:r>
            <a:endParaRPr lang="zh-CN" altLang="en-US" sz="2600" dirty="0" smtClean="0">
              <a:solidFill>
                <a:srgbClr val="FF0000"/>
              </a:solidFill>
            </a:endParaRPr>
          </a:p>
        </p:txBody>
      </p:sp>
      <p:graphicFrame>
        <p:nvGraphicFramePr>
          <p:cNvPr id="6" name="Group 79"/>
          <p:cNvGraphicFramePr>
            <a:graphicFrameLocks noGrp="1"/>
          </p:cNvGraphicFramePr>
          <p:nvPr>
            <p:ph sz="quarter" idx="1"/>
          </p:nvPr>
        </p:nvGraphicFramePr>
        <p:xfrm>
          <a:off x="285720" y="1628793"/>
          <a:ext cx="8534400" cy="4657727"/>
        </p:xfrm>
        <a:graphic>
          <a:graphicData uri="http://schemas.openxmlformats.org/drawingml/2006/table">
            <a:tbl>
              <a:tblPr/>
              <a:tblGrid>
                <a:gridCol w="2133600"/>
                <a:gridCol w="2057400"/>
                <a:gridCol w="2366963"/>
                <a:gridCol w="1976437"/>
              </a:tblGrid>
              <a:tr h="606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银河系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rgbClr val="7030A0"/>
                          </a:solidFill>
                          <a:effectLst/>
                          <a:latin typeface="方正姚体" pitchFamily="2" charset="-122"/>
                          <a:ea typeface="方正姚体" pitchFamily="2" charset="-122"/>
                        </a:rPr>
                        <a:t>2.2×10</a:t>
                      </a:r>
                      <a:r>
                        <a:rPr kumimoji="1" lang="en-US" altLang="zh-CN" sz="2400" b="1" i="0" u="none" strike="noStrike" cap="none" normalizeH="0" baseline="30000" dirty="0" smtClean="0">
                          <a:ln>
                            <a:noFill/>
                          </a:ln>
                          <a:solidFill>
                            <a:srgbClr val="7030A0"/>
                          </a:solidFill>
                          <a:effectLst/>
                          <a:latin typeface="方正姚体" pitchFamily="2" charset="-122"/>
                          <a:ea typeface="方正姚体" pitchFamily="2" charset="-122"/>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葡萄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太阳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2.0×10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灰尘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地球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6.0×10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烟草花叶病毒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2.3×10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月亮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7.4×10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青霉素分子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5.0×10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地球上的海洋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1.4×10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铀原子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4.0×10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远洋轮船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质子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1.7×10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大象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电子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9.1×10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sym typeface="Symbol" pitchFamily="18" charset="2"/>
                        </a:rPr>
                        <a:t>7</a:t>
                      </a: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.0×10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中微子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rgbClr val="7030A0"/>
                          </a:solidFill>
                          <a:effectLst/>
                          <a:latin typeface="方正姚体" pitchFamily="2" charset="-122"/>
                          <a:ea typeface="方正姚体" pitchFamily="2" charset="-122"/>
                        </a:rPr>
                        <a:t>&lt;2.0×10</a:t>
                      </a:r>
                      <a:r>
                        <a:rPr kumimoji="1" lang="en-US" altLang="zh-CN" sz="2400" b="1" i="0" u="none" strike="noStrike" cap="none" normalizeH="0" baseline="30000" dirty="0" smtClean="0">
                          <a:ln>
                            <a:noFill/>
                          </a:ln>
                          <a:solidFill>
                            <a:srgbClr val="7030A0"/>
                          </a:solidFill>
                          <a:effectLst/>
                          <a:latin typeface="方正姚体" pitchFamily="2" charset="-122"/>
                          <a:ea typeface="方正姚体" pitchFamily="2" charset="-122"/>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9</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一、物质世界</a:t>
            </a:r>
          </a:p>
        </p:txBody>
      </p:sp>
      <p:sp>
        <p:nvSpPr>
          <p:cNvPr id="11" name="内容占位符 10"/>
          <p:cNvSpPr>
            <a:spLocks noGrp="1"/>
          </p:cNvSpPr>
          <p:nvPr>
            <p:ph sz="quarter" idx="1"/>
          </p:nvPr>
        </p:nvSpPr>
        <p:spPr/>
        <p:txBody>
          <a:bodyPr/>
          <a:lstStyle/>
          <a:p>
            <a:endParaRPr lang="en-US" altLang="zh-CN" dirty="0" smtClean="0"/>
          </a:p>
          <a:p>
            <a:pPr>
              <a:lnSpc>
                <a:spcPct val="150000"/>
              </a:lnSpc>
            </a:pPr>
            <a:r>
              <a:rPr lang="zh-CN" altLang="en-US" dirty="0" smtClean="0"/>
              <a:t>：</a:t>
            </a:r>
            <a:endParaRPr lang="en-US" altLang="zh-CN" dirty="0" smtClean="0"/>
          </a:p>
          <a:p>
            <a:pPr lvl="1">
              <a:lnSpc>
                <a:spcPct val="150000"/>
              </a:lnSpc>
            </a:pPr>
            <a:r>
              <a:rPr lang="zh-CN" altLang="en-US" sz="4400" dirty="0" smtClean="0"/>
              <a:t>不同尺度适用不同描述语言</a:t>
            </a:r>
          </a:p>
          <a:p>
            <a:pPr lvl="1">
              <a:lnSpc>
                <a:spcPct val="150000"/>
              </a:lnSpc>
            </a:pPr>
            <a:r>
              <a:rPr lang="zh-CN" altLang="en-US" sz="4400" dirty="0" smtClean="0"/>
              <a:t>不同尺度</a:t>
            </a:r>
            <a:r>
              <a:rPr lang="en-US" altLang="zh-CN" sz="4400" dirty="0" smtClean="0"/>
              <a:t>(</a:t>
            </a:r>
            <a:r>
              <a:rPr lang="zh-CN" altLang="en-US" sz="4400" dirty="0" smtClean="0"/>
              <a:t>速度</a:t>
            </a:r>
            <a:r>
              <a:rPr lang="en-US" altLang="zh-CN" sz="4400" dirty="0" smtClean="0"/>
              <a:t>)</a:t>
            </a:r>
            <a:r>
              <a:rPr lang="zh-CN" altLang="en-US" sz="4400" dirty="0" smtClean="0"/>
              <a:t>适用不同规律</a:t>
            </a:r>
            <a:endParaRPr lang="en-US" altLang="zh-CN" sz="4400" dirty="0" smtClean="0"/>
          </a:p>
          <a:p>
            <a:pPr>
              <a:lnSpc>
                <a:spcPct val="150000"/>
              </a:lnSpc>
            </a:pPr>
            <a:r>
              <a:rPr lang="zh-CN" altLang="en-US" sz="2800" dirty="0" smtClean="0"/>
              <a:t>尺度的两端：宇观和微观</a:t>
            </a:r>
            <a:endParaRPr lang="zh-CN" altLang="en-US" sz="2800" dirty="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10</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灯片编号占位符 3"/>
          <p:cNvSpPr>
            <a:spLocks noGrp="1"/>
          </p:cNvSpPr>
          <p:nvPr>
            <p:ph type="sldNum" sz="quarter" idx="12"/>
          </p:nvPr>
        </p:nvSpPr>
        <p:spPr>
          <a:noFill/>
        </p:spPr>
        <p:txBody>
          <a:bodyPr/>
          <a:lstStyle/>
          <a:p>
            <a:fld id="{4A64545F-1916-453A-94E7-AB2A3833C7CA}" type="slidenum">
              <a:rPr lang="en-US" altLang="zh-CN"/>
              <a:pPr/>
              <a:t>11</a:t>
            </a:fld>
            <a:endParaRPr lang="en-US" altLang="zh-CN"/>
          </a:p>
        </p:txBody>
      </p:sp>
      <p:pic>
        <p:nvPicPr>
          <p:cNvPr id="54274" name="Picture 2" descr="2"/>
          <p:cNvPicPr>
            <a:picLocks noChangeAspect="1" noChangeArrowheads="1"/>
          </p:cNvPicPr>
          <p:nvPr/>
        </p:nvPicPr>
        <p:blipFill>
          <a:blip r:embed="rId3"/>
          <a:srcRect l="2393" t="5688" r="1904" b="3914"/>
          <a:stretch>
            <a:fillRect/>
          </a:stretch>
        </p:blipFill>
        <p:spPr bwMode="auto">
          <a:xfrm>
            <a:off x="0" y="42863"/>
            <a:ext cx="9144000" cy="6305550"/>
          </a:xfrm>
          <a:prstGeom prst="rect">
            <a:avLst/>
          </a:prstGeom>
          <a:noFill/>
          <a:ln w="9525">
            <a:noFill/>
            <a:miter lim="800000"/>
            <a:headEnd/>
            <a:tailEnd/>
          </a:ln>
        </p:spPr>
      </p:pic>
      <p:sp>
        <p:nvSpPr>
          <p:cNvPr id="4"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内容占位符 10"/>
          <p:cNvSpPr>
            <a:spLocks noGrp="1"/>
          </p:cNvSpPr>
          <p:nvPr>
            <p:ph sz="quarter" idx="1"/>
          </p:nvPr>
        </p:nvSpPr>
        <p:spPr/>
        <p:txBody>
          <a:bodyPr/>
          <a:lstStyle/>
          <a:p>
            <a:endParaRPr lang="en-US" altLang="zh-CN" sz="2800" dirty="0" smtClean="0"/>
          </a:p>
          <a:p>
            <a:pPr>
              <a:lnSpc>
                <a:spcPct val="150000"/>
              </a:lnSpc>
            </a:pPr>
            <a:r>
              <a:rPr lang="zh-CN" altLang="en-US" sz="2800" dirty="0" smtClean="0"/>
              <a:t>人们从自己向小尺度追问  以探索物质的组成    </a:t>
            </a:r>
          </a:p>
          <a:p>
            <a:pPr lvl="1">
              <a:lnSpc>
                <a:spcPct val="150000"/>
              </a:lnSpc>
            </a:pPr>
            <a:r>
              <a:rPr lang="zh-CN" altLang="en-US" sz="2500" dirty="0" smtClean="0"/>
              <a:t>粒子物理学</a:t>
            </a:r>
            <a:r>
              <a:rPr lang="en-US" altLang="zh-CN" sz="2500" dirty="0" smtClean="0"/>
              <a:t/>
            </a:r>
            <a:br>
              <a:rPr lang="en-US" altLang="zh-CN" sz="2500" dirty="0" smtClean="0"/>
            </a:br>
            <a:r>
              <a:rPr lang="zh-CN" altLang="en-US" sz="2500" dirty="0" smtClean="0"/>
              <a:t>目前物理学界公认组成物质的最小单元是夸克</a:t>
            </a:r>
            <a:r>
              <a:rPr lang="en-US" altLang="zh-CN" sz="2500" dirty="0" smtClean="0"/>
              <a:t>(quark)</a:t>
            </a:r>
            <a:r>
              <a:rPr lang="zh-CN" altLang="en-US" sz="2500" dirty="0" smtClean="0"/>
              <a:t>， 即认为夸克没有内部结构</a:t>
            </a:r>
            <a:r>
              <a:rPr lang="en-US" altLang="zh-CN" sz="2500" dirty="0" smtClean="0"/>
              <a:t>,</a:t>
            </a:r>
            <a:r>
              <a:rPr lang="zh-CN" altLang="en-US" sz="2500" dirty="0" smtClean="0"/>
              <a:t>但近来有消息称</a:t>
            </a:r>
            <a:r>
              <a:rPr lang="en-US" altLang="zh-CN" sz="2500" dirty="0" smtClean="0"/>
              <a:t>:</a:t>
            </a:r>
            <a:r>
              <a:rPr lang="zh-CN" altLang="en-US" sz="2500" dirty="0" smtClean="0"/>
              <a:t>夸克也可一分为二</a:t>
            </a:r>
            <a:r>
              <a:rPr lang="en-US" altLang="zh-CN" sz="2500" dirty="0" smtClean="0"/>
              <a:t>,</a:t>
            </a:r>
            <a:r>
              <a:rPr lang="zh-CN" altLang="en-US" sz="2500" dirty="0" smtClean="0"/>
              <a:t>说明认识是无止境</a:t>
            </a:r>
          </a:p>
        </p:txBody>
      </p:sp>
      <p:sp>
        <p:nvSpPr>
          <p:cNvPr id="4" name="AutoShape 8"/>
          <p:cNvSpPr>
            <a:spLocks noGrp="1" noChangeArrowheads="1"/>
          </p:cNvSpPr>
          <p:nvPr>
            <p:ph type="title"/>
          </p:nvPr>
        </p:nvSpPr>
        <p:spPr bwMode="auto">
          <a:xfrm>
            <a:off x="1500166" y="0"/>
            <a:ext cx="5357850" cy="1500174"/>
          </a:xfrm>
          <a:prstGeom prst="horizontalScroll">
            <a:avLst>
              <a:gd name="adj" fmla="val 25000"/>
            </a:avLst>
          </a:prstGeom>
          <a:gradFill rotWithShape="0">
            <a:gsLst>
              <a:gs pos="0">
                <a:srgbClr val="00CCFF"/>
              </a:gs>
              <a:gs pos="100000">
                <a:srgbClr val="9999FF"/>
              </a:gs>
            </a:gsLst>
            <a:lin ang="2700000" scaled="1"/>
          </a:gradFill>
          <a:ln w="12700">
            <a:noFill/>
            <a:round/>
            <a:headEnd type="none" w="sm" len="sm"/>
            <a:tailEnd type="none" w="sm" len="sm"/>
          </a:ln>
        </p:spPr>
        <p:txBody>
          <a:bodyPr wrap="none" anchor="ctr"/>
          <a:lstStyle/>
          <a:p>
            <a:pPr algn="ctr"/>
            <a:r>
              <a:rPr lang="en-US" altLang="zh-CN" sz="4000" dirty="0" smtClean="0">
                <a:solidFill>
                  <a:schemeClr val="bg2"/>
                </a:solidFill>
              </a:rPr>
              <a:t> </a:t>
            </a:r>
            <a:r>
              <a:rPr lang="zh-CN" altLang="en-US" sz="4000" dirty="0" smtClean="0">
                <a:solidFill>
                  <a:srgbClr val="FF0033"/>
                </a:solidFill>
              </a:rPr>
              <a:t>物质世界总图象</a:t>
            </a:r>
            <a:endParaRPr lang="zh-CN" altLang="en-US" sz="4000" dirty="0"/>
          </a:p>
        </p:txBody>
      </p:sp>
      <p:sp>
        <p:nvSpPr>
          <p:cNvPr id="6"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12</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内容占位符 10"/>
          <p:cNvSpPr>
            <a:spLocks noGrp="1"/>
          </p:cNvSpPr>
          <p:nvPr>
            <p:ph sz="quarter" idx="1"/>
          </p:nvPr>
        </p:nvSpPr>
        <p:spPr>
          <a:xfrm>
            <a:off x="457200" y="1219200"/>
            <a:ext cx="8229600" cy="5138758"/>
          </a:xfrm>
        </p:spPr>
        <p:txBody>
          <a:bodyPr/>
          <a:lstStyle/>
          <a:p>
            <a:pPr lvl="1"/>
            <a:endParaRPr lang="en-US" altLang="zh-CN" sz="2500" dirty="0" smtClean="0"/>
          </a:p>
          <a:p>
            <a:pPr>
              <a:lnSpc>
                <a:spcPct val="150000"/>
              </a:lnSpc>
            </a:pPr>
            <a:r>
              <a:rPr lang="zh-CN" altLang="en-US" sz="2800" dirty="0" smtClean="0"/>
              <a:t>人们从自己向大尺度追问以探索宇宙的奥秘       </a:t>
            </a:r>
          </a:p>
          <a:p>
            <a:pPr lvl="1">
              <a:lnSpc>
                <a:spcPct val="150000"/>
              </a:lnSpc>
            </a:pPr>
            <a:r>
              <a:rPr lang="zh-CN" altLang="en-US" sz="2500" dirty="0" smtClean="0"/>
              <a:t>天体物理学</a:t>
            </a:r>
            <a:r>
              <a:rPr lang="en-US" altLang="zh-CN" sz="2500" dirty="0" smtClean="0"/>
              <a:t>(</a:t>
            </a:r>
            <a:r>
              <a:rPr lang="zh-CN" altLang="en-US" sz="2500" dirty="0" smtClean="0"/>
              <a:t>宇宙学</a:t>
            </a:r>
            <a:r>
              <a:rPr lang="en-US" altLang="zh-CN" sz="2500" dirty="0" smtClean="0"/>
              <a:t>)</a:t>
            </a:r>
          </a:p>
          <a:p>
            <a:pPr lvl="2">
              <a:lnSpc>
                <a:spcPct val="150000"/>
              </a:lnSpc>
            </a:pPr>
            <a:r>
              <a:rPr lang="zh-CN" altLang="en-US" sz="2200" dirty="0" smtClean="0"/>
              <a:t>宇宙有限又无边</a:t>
            </a:r>
            <a:r>
              <a:rPr lang="en-US" altLang="zh-CN" sz="2200" dirty="0" smtClean="0"/>
              <a:t>! </a:t>
            </a:r>
            <a:r>
              <a:rPr lang="zh-CN" altLang="en-US" sz="2200" dirty="0" smtClean="0"/>
              <a:t>有中心</a:t>
            </a:r>
            <a:r>
              <a:rPr lang="en-US" altLang="zh-CN" sz="2200" dirty="0" smtClean="0"/>
              <a:t>?</a:t>
            </a:r>
            <a:r>
              <a:rPr lang="zh-CN" altLang="en-US" sz="2200" dirty="0" smtClean="0"/>
              <a:t>无中心</a:t>
            </a:r>
            <a:r>
              <a:rPr lang="en-US" altLang="zh-CN" sz="2200" dirty="0" smtClean="0"/>
              <a:t>?</a:t>
            </a:r>
          </a:p>
          <a:p>
            <a:pPr lvl="2" defTabSz="762000">
              <a:lnSpc>
                <a:spcPct val="150000"/>
              </a:lnSpc>
            </a:pPr>
            <a:r>
              <a:rPr lang="zh-CN" altLang="en-US" sz="2200" dirty="0" smtClean="0"/>
              <a:t>宇宙是怎样运动的呢？</a:t>
            </a:r>
          </a:p>
          <a:p>
            <a:pPr lvl="3" defTabSz="762000">
              <a:lnSpc>
                <a:spcPct val="150000"/>
              </a:lnSpc>
            </a:pPr>
            <a:r>
              <a:rPr lang="zh-CN" altLang="en-US" sz="2200" dirty="0" smtClean="0">
                <a:solidFill>
                  <a:schemeClr val="tx2"/>
                </a:solidFill>
              </a:rPr>
              <a:t>进行绝热膨胀</a:t>
            </a:r>
          </a:p>
          <a:p>
            <a:pPr lvl="3" defTabSz="762000">
              <a:lnSpc>
                <a:spcPct val="150000"/>
              </a:lnSpc>
            </a:pPr>
            <a:r>
              <a:rPr lang="zh-CN" altLang="en-US" sz="2200" dirty="0" smtClean="0">
                <a:solidFill>
                  <a:schemeClr val="tx2"/>
                </a:solidFill>
                <a:sym typeface="Symbol" pitchFamily="18" charset="2"/>
              </a:rPr>
              <a:t></a:t>
            </a:r>
            <a:r>
              <a:rPr lang="zh-CN" altLang="en-US" sz="2200" dirty="0" smtClean="0">
                <a:solidFill>
                  <a:schemeClr val="tx2"/>
                </a:solidFill>
              </a:rPr>
              <a:t>  宇宙半径增大</a:t>
            </a:r>
          </a:p>
          <a:p>
            <a:pPr lvl="3" defTabSz="762000">
              <a:lnSpc>
                <a:spcPct val="150000"/>
              </a:lnSpc>
            </a:pPr>
            <a:r>
              <a:rPr lang="zh-CN" altLang="en-US" sz="2200" dirty="0" smtClean="0">
                <a:solidFill>
                  <a:schemeClr val="tx2"/>
                </a:solidFill>
                <a:sym typeface="Symbol" pitchFamily="18" charset="2"/>
              </a:rPr>
              <a:t>  </a:t>
            </a:r>
            <a:r>
              <a:rPr lang="zh-CN" altLang="en-US" sz="2200" dirty="0" smtClean="0">
                <a:solidFill>
                  <a:schemeClr val="tx2"/>
                </a:solidFill>
              </a:rPr>
              <a:t>宇宙密度降低</a:t>
            </a:r>
          </a:p>
          <a:p>
            <a:pPr lvl="3" defTabSz="762000">
              <a:lnSpc>
                <a:spcPct val="150000"/>
              </a:lnSpc>
            </a:pPr>
            <a:r>
              <a:rPr lang="zh-CN" altLang="en-US" sz="2200" dirty="0" smtClean="0">
                <a:solidFill>
                  <a:schemeClr val="tx2"/>
                </a:solidFill>
                <a:sym typeface="Symbol" pitchFamily="18" charset="2"/>
              </a:rPr>
              <a:t>  </a:t>
            </a:r>
            <a:r>
              <a:rPr lang="zh-CN" altLang="en-US" sz="2200" dirty="0" smtClean="0">
                <a:solidFill>
                  <a:schemeClr val="tx2"/>
                </a:solidFill>
              </a:rPr>
              <a:t>温度降低</a:t>
            </a:r>
            <a:endParaRPr lang="zh-CN" altLang="en-US" sz="2800" dirty="0"/>
          </a:p>
        </p:txBody>
      </p:sp>
      <p:sp>
        <p:nvSpPr>
          <p:cNvPr id="4" name="AutoShape 8"/>
          <p:cNvSpPr>
            <a:spLocks noGrp="1" noChangeArrowheads="1"/>
          </p:cNvSpPr>
          <p:nvPr>
            <p:ph type="title"/>
          </p:nvPr>
        </p:nvSpPr>
        <p:spPr bwMode="auto">
          <a:xfrm>
            <a:off x="1500166" y="0"/>
            <a:ext cx="5357850" cy="1500174"/>
          </a:xfrm>
          <a:prstGeom prst="horizontalScroll">
            <a:avLst>
              <a:gd name="adj" fmla="val 25000"/>
            </a:avLst>
          </a:prstGeom>
          <a:gradFill rotWithShape="0">
            <a:gsLst>
              <a:gs pos="0">
                <a:srgbClr val="00CCFF"/>
              </a:gs>
              <a:gs pos="100000">
                <a:srgbClr val="9999FF"/>
              </a:gs>
            </a:gsLst>
            <a:lin ang="2700000" scaled="1"/>
          </a:gradFill>
          <a:ln w="12700">
            <a:noFill/>
            <a:round/>
            <a:headEnd type="none" w="sm" len="sm"/>
            <a:tailEnd type="none" w="sm" len="sm"/>
          </a:ln>
        </p:spPr>
        <p:txBody>
          <a:bodyPr wrap="none" anchor="ctr"/>
          <a:lstStyle/>
          <a:p>
            <a:pPr algn="ctr"/>
            <a:r>
              <a:rPr lang="en-US" altLang="zh-CN" sz="4000" dirty="0" smtClean="0">
                <a:solidFill>
                  <a:schemeClr val="bg2"/>
                </a:solidFill>
              </a:rPr>
              <a:t> </a:t>
            </a:r>
            <a:r>
              <a:rPr lang="zh-CN" altLang="en-US" sz="4000" dirty="0" smtClean="0">
                <a:solidFill>
                  <a:srgbClr val="FF0033"/>
                </a:solidFill>
              </a:rPr>
              <a:t>物质世界总图象</a:t>
            </a:r>
            <a:endParaRPr lang="zh-CN" altLang="en-US" sz="4000" dirty="0"/>
          </a:p>
        </p:txBody>
      </p:sp>
      <p:sp>
        <p:nvSpPr>
          <p:cNvPr id="5"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13</a:t>
            </a:fld>
            <a:endParaRPr lang="en-US" altLang="zh-CN" dirty="0"/>
          </a:p>
        </p:txBody>
      </p:sp>
      <p:sp>
        <p:nvSpPr>
          <p:cNvPr id="6"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内容占位符 10"/>
          <p:cNvSpPr>
            <a:spLocks noGrp="1"/>
          </p:cNvSpPr>
          <p:nvPr>
            <p:ph sz="quarter" idx="1"/>
          </p:nvPr>
        </p:nvSpPr>
        <p:spPr>
          <a:xfrm>
            <a:off x="457200" y="1219200"/>
            <a:ext cx="8229600" cy="5138758"/>
          </a:xfrm>
        </p:spPr>
        <p:txBody>
          <a:bodyPr/>
          <a:lstStyle/>
          <a:p>
            <a:pPr lvl="1"/>
            <a:endParaRPr lang="en-US" altLang="zh-CN" sz="2500" dirty="0" smtClean="0"/>
          </a:p>
          <a:p>
            <a:pPr>
              <a:lnSpc>
                <a:spcPct val="150000"/>
              </a:lnSpc>
            </a:pPr>
            <a:r>
              <a:rPr lang="zh-CN" altLang="en-US" sz="2800" dirty="0" smtClean="0">
                <a:solidFill>
                  <a:srgbClr val="FF0000"/>
                </a:solidFill>
              </a:rPr>
              <a:t>物理学的和谐、完美和对称</a:t>
            </a:r>
            <a:endParaRPr lang="en-US" altLang="zh-CN" sz="2800" dirty="0" smtClean="0">
              <a:solidFill>
                <a:srgbClr val="FF0000"/>
              </a:solidFill>
            </a:endParaRPr>
          </a:p>
          <a:p>
            <a:pPr lvl="1">
              <a:lnSpc>
                <a:spcPct val="150000"/>
              </a:lnSpc>
            </a:pPr>
            <a:r>
              <a:rPr lang="zh-CN" altLang="en-US" sz="2500" dirty="0" smtClean="0"/>
              <a:t>标准宇宙模型给出的宇宙起源与基本粒子的标准模型给出的物质组成是一致的；</a:t>
            </a:r>
            <a:endParaRPr lang="en-US" altLang="zh-CN" sz="2500" dirty="0" smtClean="0"/>
          </a:p>
          <a:p>
            <a:pPr lvl="1">
              <a:lnSpc>
                <a:spcPct val="150000"/>
              </a:lnSpc>
            </a:pPr>
            <a:r>
              <a:rPr lang="zh-CN" altLang="en-US" sz="2500" dirty="0" smtClean="0"/>
              <a:t>目前天体物理理论和粒子物理理论已成为密不可分的姊妹学科。</a:t>
            </a:r>
          </a:p>
          <a:p>
            <a:pPr lvl="1">
              <a:lnSpc>
                <a:spcPct val="150000"/>
              </a:lnSpc>
            </a:pPr>
            <a:endParaRPr lang="zh-CN" altLang="en-US" sz="2500" dirty="0" smtClean="0"/>
          </a:p>
          <a:p>
            <a:pPr>
              <a:lnSpc>
                <a:spcPct val="150000"/>
              </a:lnSpc>
            </a:pPr>
            <a:endParaRPr lang="zh-CN" altLang="en-US" sz="2800" dirty="0"/>
          </a:p>
        </p:txBody>
      </p:sp>
      <p:sp>
        <p:nvSpPr>
          <p:cNvPr id="4" name="AutoShape 8"/>
          <p:cNvSpPr>
            <a:spLocks noGrp="1" noChangeArrowheads="1"/>
          </p:cNvSpPr>
          <p:nvPr>
            <p:ph type="title"/>
          </p:nvPr>
        </p:nvSpPr>
        <p:spPr bwMode="auto">
          <a:xfrm>
            <a:off x="1500166" y="0"/>
            <a:ext cx="5357850" cy="1500174"/>
          </a:xfrm>
          <a:prstGeom prst="horizontalScroll">
            <a:avLst>
              <a:gd name="adj" fmla="val 25000"/>
            </a:avLst>
          </a:prstGeom>
          <a:gradFill rotWithShape="0">
            <a:gsLst>
              <a:gs pos="0">
                <a:srgbClr val="00CCFF"/>
              </a:gs>
              <a:gs pos="100000">
                <a:srgbClr val="9999FF"/>
              </a:gs>
            </a:gsLst>
            <a:lin ang="2700000" scaled="1"/>
          </a:gradFill>
          <a:ln w="12700">
            <a:noFill/>
            <a:round/>
            <a:headEnd type="none" w="sm" len="sm"/>
            <a:tailEnd type="none" w="sm" len="sm"/>
          </a:ln>
        </p:spPr>
        <p:txBody>
          <a:bodyPr wrap="none" anchor="ctr"/>
          <a:lstStyle/>
          <a:p>
            <a:pPr algn="ctr"/>
            <a:r>
              <a:rPr lang="en-US" altLang="zh-CN" sz="4000" dirty="0" smtClean="0">
                <a:solidFill>
                  <a:schemeClr val="bg2"/>
                </a:solidFill>
              </a:rPr>
              <a:t> </a:t>
            </a:r>
            <a:r>
              <a:rPr lang="zh-CN" altLang="en-US" sz="4000" dirty="0" smtClean="0">
                <a:solidFill>
                  <a:srgbClr val="FF0033"/>
                </a:solidFill>
              </a:rPr>
              <a:t>物质世界总图象</a:t>
            </a:r>
            <a:endParaRPr lang="zh-CN" altLang="en-US" sz="4000" dirty="0"/>
          </a:p>
        </p:txBody>
      </p:sp>
      <p:sp>
        <p:nvSpPr>
          <p:cNvPr id="5"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14</a:t>
            </a:fld>
            <a:endParaRPr lang="en-US" altLang="zh-CN" dirty="0"/>
          </a:p>
        </p:txBody>
      </p:sp>
      <p:sp>
        <p:nvSpPr>
          <p:cNvPr id="6"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r>
              <a:rPr lang="zh-CN" altLang="en-US" dirty="0" smtClean="0"/>
              <a:t>位于华盛顿州汉福德的</a:t>
            </a:r>
            <a:r>
              <a:rPr lang="zh-CN" altLang="en-US" dirty="0" smtClean="0"/>
              <a:t>干涉仪 </a:t>
            </a:r>
            <a:endParaRPr lang="zh-CN" altLang="en-US" dirty="0" smtClean="0"/>
          </a:p>
        </p:txBody>
      </p:sp>
      <p:sp>
        <p:nvSpPr>
          <p:cNvPr id="6" name="文本占位符 5"/>
          <p:cNvSpPr>
            <a:spLocks noGrp="1"/>
          </p:cNvSpPr>
          <p:nvPr>
            <p:ph type="body" sz="half" idx="2"/>
          </p:nvPr>
        </p:nvSpPr>
        <p:spPr/>
        <p:txBody>
          <a:bodyPr/>
          <a:lstStyle/>
          <a:p>
            <a:r>
              <a:rPr lang="zh-CN" altLang="en-US" dirty="0" smtClean="0"/>
              <a:t>引力波探测</a:t>
            </a:r>
            <a:endParaRPr lang="zh-CN" altLang="en-US"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15</a:t>
            </a:fld>
            <a:endParaRPr lang="en-US" altLang="zh-CN" dirty="0"/>
          </a:p>
        </p:txBody>
      </p:sp>
      <p:pic>
        <p:nvPicPr>
          <p:cNvPr id="8" name="Picture 3" descr="2040_1238000270cjYB"/>
          <p:cNvPicPr>
            <a:picLocks noChangeAspect="1" noChangeArrowheads="1"/>
          </p:cNvPicPr>
          <p:nvPr/>
        </p:nvPicPr>
        <p:blipFill>
          <a:blip r:embed="rId3"/>
          <a:srcRect/>
          <a:stretch>
            <a:fillRect/>
          </a:stretch>
        </p:blipFill>
        <p:spPr bwMode="auto">
          <a:xfrm>
            <a:off x="2413000" y="2046288"/>
            <a:ext cx="4318000" cy="3983037"/>
          </a:xfrm>
          <a:prstGeom prst="rect">
            <a:avLst/>
          </a:prstGeom>
          <a:noFill/>
          <a:ln w="9525">
            <a:noFill/>
            <a:miter lim="800000"/>
            <a:headEnd/>
            <a:tailEnd/>
          </a:ln>
          <a:effectLst/>
        </p:spPr>
      </p:pic>
      <p:sp>
        <p:nvSpPr>
          <p:cNvPr id="12" name="矩形 11"/>
          <p:cNvSpPr/>
          <p:nvPr/>
        </p:nvSpPr>
        <p:spPr>
          <a:xfrm>
            <a:off x="1357290" y="6283131"/>
            <a:ext cx="7786710" cy="369332"/>
          </a:xfrm>
          <a:prstGeom prst="rect">
            <a:avLst/>
          </a:prstGeom>
        </p:spPr>
        <p:txBody>
          <a:bodyPr wrap="square">
            <a:spAutoFit/>
          </a:bodyPr>
          <a:lstStyle/>
          <a:p>
            <a:r>
              <a:rPr lang="en-US" altLang="zh-CN" dirty="0" smtClean="0"/>
              <a:t>http://tech.163.com/16/0212/10/BFK80LN900094O5H.html</a:t>
            </a:r>
            <a:endParaRPr lang="zh-CN" altLang="en-US" dirty="0"/>
          </a:p>
        </p:txBody>
      </p:sp>
      <p:pic>
        <p:nvPicPr>
          <p:cNvPr id="210946" name="Picture 2" descr="通过引力波我们可以看到什么?"/>
          <p:cNvPicPr>
            <a:picLocks noGrp="1" noChangeAspect="1" noChangeArrowheads="1"/>
          </p:cNvPicPr>
          <p:nvPr>
            <p:ph type="pic" idx="1"/>
          </p:nvPr>
        </p:nvPicPr>
        <p:blipFill>
          <a:blip r:embed="rId4"/>
          <a:srcRect t="14056" b="14056"/>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r>
              <a:rPr lang="zh-CN" altLang="en-US" smtClean="0"/>
              <a:t>中国贵州超大型射电望远镜</a:t>
            </a:r>
            <a:endParaRPr lang="zh-CN" altLang="en-US" dirty="0" smtClean="0"/>
          </a:p>
        </p:txBody>
      </p:sp>
      <p:sp>
        <p:nvSpPr>
          <p:cNvPr id="6" name="文本占位符 5"/>
          <p:cNvSpPr>
            <a:spLocks noGrp="1"/>
          </p:cNvSpPr>
          <p:nvPr>
            <p:ph type="body" sz="half" idx="2"/>
          </p:nvPr>
        </p:nvSpPr>
        <p:spPr/>
        <p:txBody>
          <a:bodyPr/>
          <a:lstStyle/>
          <a:p>
            <a:r>
              <a:rPr lang="zh-CN" altLang="en-US" dirty="0" smtClean="0"/>
              <a:t>引力波探测</a:t>
            </a:r>
            <a:endParaRPr lang="zh-CN" altLang="en-US"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16</a:t>
            </a:fld>
            <a:endParaRPr lang="en-US" altLang="zh-CN" dirty="0"/>
          </a:p>
        </p:txBody>
      </p:sp>
      <p:pic>
        <p:nvPicPr>
          <p:cNvPr id="8" name="Picture 3" descr="2040_1238000270cjYB"/>
          <p:cNvPicPr>
            <a:picLocks noChangeAspect="1" noChangeArrowheads="1"/>
          </p:cNvPicPr>
          <p:nvPr/>
        </p:nvPicPr>
        <p:blipFill>
          <a:blip r:embed="rId3"/>
          <a:srcRect/>
          <a:stretch>
            <a:fillRect/>
          </a:stretch>
        </p:blipFill>
        <p:spPr bwMode="auto">
          <a:xfrm>
            <a:off x="2413000" y="2046288"/>
            <a:ext cx="4318000" cy="3983037"/>
          </a:xfrm>
          <a:prstGeom prst="rect">
            <a:avLst/>
          </a:prstGeom>
          <a:noFill/>
          <a:ln w="9525">
            <a:noFill/>
            <a:miter lim="800000"/>
            <a:headEnd/>
            <a:tailEnd/>
          </a:ln>
          <a:effectLst/>
        </p:spPr>
      </p:pic>
      <p:sp>
        <p:nvSpPr>
          <p:cNvPr id="12" name="矩形 11"/>
          <p:cNvSpPr/>
          <p:nvPr/>
        </p:nvSpPr>
        <p:spPr>
          <a:xfrm>
            <a:off x="1357290" y="6283131"/>
            <a:ext cx="7786710" cy="369332"/>
          </a:xfrm>
          <a:prstGeom prst="rect">
            <a:avLst/>
          </a:prstGeom>
        </p:spPr>
        <p:txBody>
          <a:bodyPr wrap="square">
            <a:spAutoFit/>
          </a:bodyPr>
          <a:lstStyle/>
          <a:p>
            <a:r>
              <a:rPr lang="en-US" altLang="zh-CN" dirty="0" smtClean="0"/>
              <a:t>http://www.360doc.com/content/15/1125/07/13068799_515620362.shtml</a:t>
            </a:r>
            <a:endParaRPr lang="zh-CN" altLang="en-US" dirty="0"/>
          </a:p>
        </p:txBody>
      </p:sp>
      <p:pic>
        <p:nvPicPr>
          <p:cNvPr id="215042" name="Picture 2" descr="http://image91.360doc.com/DownloadImg/2015/11/2507/62017570_1.jpg"/>
          <p:cNvPicPr>
            <a:picLocks noGrp="1" noChangeAspect="1" noChangeArrowheads="1"/>
          </p:cNvPicPr>
          <p:nvPr>
            <p:ph type="pic" idx="1"/>
          </p:nvPr>
        </p:nvPicPr>
        <p:blipFill>
          <a:blip r:embed="rId4"/>
          <a:srcRect t="15364" b="15364"/>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r>
              <a:rPr lang="zh-CN" altLang="en-US" dirty="0" smtClean="0"/>
              <a:t>哈勃太空望远镜</a:t>
            </a:r>
          </a:p>
        </p:txBody>
      </p:sp>
      <p:sp>
        <p:nvSpPr>
          <p:cNvPr id="6" name="文本占位符 5"/>
          <p:cNvSpPr>
            <a:spLocks noGrp="1"/>
          </p:cNvSpPr>
          <p:nvPr>
            <p:ph type="body" sz="half" idx="2"/>
          </p:nvPr>
        </p:nvSpPr>
        <p:spPr/>
        <p:txBody>
          <a:bodyPr/>
          <a:lstStyle/>
          <a:p>
            <a:r>
              <a:rPr lang="en-US" dirty="0" smtClean="0"/>
              <a:t>Hubble Space Telescope </a:t>
            </a:r>
            <a:endParaRPr lang="zh-CN" altLang="en-US"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17</a:t>
            </a:fld>
            <a:endParaRPr lang="en-US" altLang="zh-CN"/>
          </a:p>
        </p:txBody>
      </p:sp>
      <p:sp>
        <p:nvSpPr>
          <p:cNvPr id="8" name="矩形 7"/>
          <p:cNvSpPr/>
          <p:nvPr/>
        </p:nvSpPr>
        <p:spPr>
          <a:xfrm>
            <a:off x="1643042" y="6488668"/>
            <a:ext cx="7286676" cy="369332"/>
          </a:xfrm>
          <a:prstGeom prst="rect">
            <a:avLst/>
          </a:prstGeom>
        </p:spPr>
        <p:txBody>
          <a:bodyPr wrap="square">
            <a:spAutoFit/>
          </a:bodyPr>
          <a:lstStyle/>
          <a:p>
            <a:r>
              <a:rPr lang="en-US" altLang="zh-CN" dirty="0" smtClean="0"/>
              <a:t>http://www.nasa.gov/mission_pages/hubble/story/#.UwGBMCeRSBo</a:t>
            </a:r>
            <a:endParaRPr lang="zh-CN" altLang="en-US" dirty="0"/>
          </a:p>
        </p:txBody>
      </p:sp>
      <p:pic>
        <p:nvPicPr>
          <p:cNvPr id="89090" name="Picture 2" descr="http://www.nasa.gov/sites/default/files/images/345535main_hubble1997_hi.jpg"/>
          <p:cNvPicPr>
            <a:picLocks noGrp="1" noChangeAspect="1" noChangeArrowheads="1"/>
          </p:cNvPicPr>
          <p:nvPr>
            <p:ph type="pic" idx="1"/>
          </p:nvPr>
        </p:nvPicPr>
        <p:blipFill>
          <a:blip r:embed="rId3"/>
          <a:srcRect t="11082" b="11082"/>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r>
              <a:rPr lang="zh-CN" altLang="en-US" dirty="0" smtClean="0"/>
              <a:t>欧洲强子对撞机</a:t>
            </a:r>
          </a:p>
        </p:txBody>
      </p:sp>
      <p:sp>
        <p:nvSpPr>
          <p:cNvPr id="6" name="文本占位符 5"/>
          <p:cNvSpPr>
            <a:spLocks noGrp="1"/>
          </p:cNvSpPr>
          <p:nvPr>
            <p:ph type="body" sz="half" idx="2"/>
          </p:nvPr>
        </p:nvSpPr>
        <p:spPr/>
        <p:txBody>
          <a:bodyPr/>
          <a:lstStyle/>
          <a:p>
            <a:r>
              <a:rPr lang="en-US" dirty="0" smtClean="0"/>
              <a:t>Large </a:t>
            </a:r>
            <a:r>
              <a:rPr lang="en-US" dirty="0" err="1" smtClean="0"/>
              <a:t>Hadron</a:t>
            </a:r>
            <a:r>
              <a:rPr lang="en-US" dirty="0" smtClean="0"/>
              <a:t> Collider</a:t>
            </a:r>
            <a:r>
              <a:rPr lang="zh-CN" altLang="en-US" dirty="0" smtClean="0"/>
              <a:t>， </a:t>
            </a:r>
            <a:r>
              <a:rPr lang="en-US" altLang="zh-CN" dirty="0" smtClean="0"/>
              <a:t>LHC</a:t>
            </a:r>
            <a:endParaRPr lang="zh-CN" altLang="en-US"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18</a:t>
            </a:fld>
            <a:endParaRPr lang="en-US" altLang="zh-CN" dirty="0"/>
          </a:p>
        </p:txBody>
      </p:sp>
      <p:pic>
        <p:nvPicPr>
          <p:cNvPr id="8" name="Picture 3" descr="2040_1238000270cjYB"/>
          <p:cNvPicPr>
            <a:picLocks noChangeAspect="1" noChangeArrowheads="1"/>
          </p:cNvPicPr>
          <p:nvPr/>
        </p:nvPicPr>
        <p:blipFill>
          <a:blip r:embed="rId3"/>
          <a:srcRect/>
          <a:stretch>
            <a:fillRect/>
          </a:stretch>
        </p:blipFill>
        <p:spPr bwMode="auto">
          <a:xfrm>
            <a:off x="2413000" y="2046288"/>
            <a:ext cx="4318000" cy="3983037"/>
          </a:xfrm>
          <a:prstGeom prst="rect">
            <a:avLst/>
          </a:prstGeom>
          <a:noFill/>
          <a:ln w="9525">
            <a:noFill/>
            <a:miter lim="800000"/>
            <a:headEnd/>
            <a:tailEnd/>
          </a:ln>
          <a:effectLst/>
        </p:spPr>
      </p:pic>
      <p:pic>
        <p:nvPicPr>
          <p:cNvPr id="91138" name="Picture 2" descr="LHC, i 27 Km sotto Ginevra"/>
          <p:cNvPicPr>
            <a:picLocks noGrp="1" noChangeAspect="1" noChangeArrowheads="1"/>
          </p:cNvPicPr>
          <p:nvPr>
            <p:ph type="pic" idx="1"/>
          </p:nvPr>
        </p:nvPicPr>
        <p:blipFill>
          <a:blip r:embed="rId4"/>
          <a:srcRect t="7544" b="7544"/>
          <a:stretch>
            <a:fillRect/>
          </a:stretch>
        </p:blipFill>
        <p:spPr bwMode="auto">
          <a:prstGeom prst="rect">
            <a:avLst/>
          </a:prstGeom>
          <a:noFill/>
        </p:spPr>
      </p:pic>
      <p:sp>
        <p:nvSpPr>
          <p:cNvPr id="12" name="矩形 11"/>
          <p:cNvSpPr/>
          <p:nvPr/>
        </p:nvSpPr>
        <p:spPr>
          <a:xfrm>
            <a:off x="1357290" y="6283131"/>
            <a:ext cx="7786710" cy="646331"/>
          </a:xfrm>
          <a:prstGeom prst="rect">
            <a:avLst/>
          </a:prstGeom>
        </p:spPr>
        <p:txBody>
          <a:bodyPr wrap="square">
            <a:spAutoFit/>
          </a:bodyPr>
          <a:lstStyle/>
          <a:p>
            <a:r>
              <a:rPr lang="en-US" altLang="zh-CN" dirty="0" smtClean="0"/>
              <a:t>http://www.ecoblog.it/post/6712/stephen-hawking-il-test-del-cern-non-solo-e-sicuro-ma-e-necessario</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6" name="灯片编号占位符 3"/>
          <p:cNvSpPr>
            <a:spLocks noGrp="1"/>
          </p:cNvSpPr>
          <p:nvPr>
            <p:ph type="sldNum" sz="quarter" idx="12"/>
          </p:nvPr>
        </p:nvSpPr>
        <p:spPr>
          <a:noFill/>
        </p:spPr>
        <p:txBody>
          <a:bodyPr/>
          <a:lstStyle/>
          <a:p>
            <a:fld id="{C9EDCBB5-AAE1-445A-9441-BC93F1830F30}" type="slidenum">
              <a:rPr lang="en-US" altLang="zh-CN"/>
              <a:pPr/>
              <a:t>1</a:t>
            </a:fld>
            <a:endParaRPr lang="en-US" altLang="zh-CN"/>
          </a:p>
        </p:txBody>
      </p:sp>
      <p:graphicFrame>
        <p:nvGraphicFramePr>
          <p:cNvPr id="2050" name="Object 2"/>
          <p:cNvGraphicFramePr>
            <a:graphicFrameLocks noChangeAspect="1"/>
          </p:cNvGraphicFramePr>
          <p:nvPr/>
        </p:nvGraphicFramePr>
        <p:xfrm>
          <a:off x="6248400" y="4876800"/>
          <a:ext cx="1752600" cy="1577975"/>
        </p:xfrm>
        <a:graphic>
          <a:graphicData uri="http://schemas.openxmlformats.org/presentationml/2006/ole">
            <p:oleObj spid="_x0000_s78850" name="剪辑" r:id="rId4" imgW="1665000" imgH="1657440" progId="">
              <p:embed/>
            </p:oleObj>
          </a:graphicData>
        </a:graphic>
      </p:graphicFrame>
      <p:graphicFrame>
        <p:nvGraphicFramePr>
          <p:cNvPr id="2051" name="Object 3"/>
          <p:cNvGraphicFramePr>
            <a:graphicFrameLocks noChangeAspect="1"/>
          </p:cNvGraphicFramePr>
          <p:nvPr/>
        </p:nvGraphicFramePr>
        <p:xfrm>
          <a:off x="7391400" y="1752600"/>
          <a:ext cx="1752600" cy="1577975"/>
        </p:xfrm>
        <a:graphic>
          <a:graphicData uri="http://schemas.openxmlformats.org/presentationml/2006/ole">
            <p:oleObj spid="_x0000_s78851" name="Clip" r:id="rId5" imgW="1665000" imgH="1657440" progId="">
              <p:embed/>
            </p:oleObj>
          </a:graphicData>
        </a:graphic>
      </p:graphicFrame>
      <p:sp>
        <p:nvSpPr>
          <p:cNvPr id="67588" name="Text Box 4"/>
          <p:cNvSpPr txBox="1">
            <a:spLocks noChangeArrowheads="1"/>
          </p:cNvSpPr>
          <p:nvPr/>
        </p:nvSpPr>
        <p:spPr bwMode="auto">
          <a:xfrm>
            <a:off x="1219200" y="2514600"/>
            <a:ext cx="7467600" cy="2105025"/>
          </a:xfrm>
          <a:prstGeom prst="rect">
            <a:avLst/>
          </a:prstGeom>
          <a:noFill/>
          <a:ln w="12699">
            <a:noFill/>
            <a:miter lim="800000"/>
            <a:headEnd type="none" w="sm" len="sm"/>
            <a:tailEnd type="none" w="sm" len="sm"/>
          </a:ln>
        </p:spPr>
        <p:txBody>
          <a:bodyPr>
            <a:spAutoFit/>
          </a:bodyPr>
          <a:lstStyle/>
          <a:p>
            <a:pPr algn="ctr" defTabSz="762000"/>
            <a:r>
              <a:rPr lang="zh-CN" altLang="en-US" sz="6600" b="1">
                <a:solidFill>
                  <a:srgbClr val="FF0033"/>
                </a:solidFill>
                <a:latin typeface="隶书" pitchFamily="49" charset="-122"/>
                <a:ea typeface="隶书" pitchFamily="49" charset="-122"/>
              </a:rPr>
              <a:t>物理学使人们</a:t>
            </a:r>
          </a:p>
          <a:p>
            <a:pPr algn="ctr" defTabSz="762000"/>
            <a:r>
              <a:rPr lang="zh-CN" altLang="en-US" sz="6600" b="1">
                <a:solidFill>
                  <a:srgbClr val="FF0033"/>
                </a:solidFill>
                <a:latin typeface="隶书" pitchFamily="49" charset="-122"/>
                <a:ea typeface="隶书" pitchFamily="49" charset="-122"/>
              </a:rPr>
              <a:t>深入认识世界</a:t>
            </a:r>
            <a:endParaRPr lang="zh-CN" altLang="en-US" sz="6600" b="1">
              <a:solidFill>
                <a:srgbClr val="CC3300"/>
              </a:solidFill>
              <a:ea typeface="楷体_GB2312" pitchFamily="49" charset="-122"/>
            </a:endParaRPr>
          </a:p>
        </p:txBody>
      </p:sp>
      <p:graphicFrame>
        <p:nvGraphicFramePr>
          <p:cNvPr id="2052" name="Object 5"/>
          <p:cNvGraphicFramePr>
            <a:graphicFrameLocks noChangeAspect="1"/>
          </p:cNvGraphicFramePr>
          <p:nvPr/>
        </p:nvGraphicFramePr>
        <p:xfrm>
          <a:off x="1524000" y="5257800"/>
          <a:ext cx="1143000" cy="1028700"/>
        </p:xfrm>
        <a:graphic>
          <a:graphicData uri="http://schemas.openxmlformats.org/presentationml/2006/ole">
            <p:oleObj spid="_x0000_s78852" name="剪辑" r:id="rId6" imgW="1665000" imgH="1657440" progId="">
              <p:embed/>
            </p:oleObj>
          </a:graphicData>
        </a:graphic>
      </p:graphicFrame>
      <p:sp>
        <p:nvSpPr>
          <p:cNvPr id="2058" name="WordArt 6"/>
          <p:cNvSpPr>
            <a:spLocks noChangeArrowheads="1" noChangeShapeType="1" noTextEdit="1"/>
          </p:cNvSpPr>
          <p:nvPr/>
        </p:nvSpPr>
        <p:spPr bwMode="auto">
          <a:xfrm>
            <a:off x="609600" y="381000"/>
            <a:ext cx="8001000" cy="1295400"/>
          </a:xfrm>
          <a:prstGeom prst="rect">
            <a:avLst/>
          </a:prstGeom>
        </p:spPr>
        <p:txBody>
          <a:bodyPr wrap="none" fromWordArt="1">
            <a:prstTxWarp prst="textWave1">
              <a:avLst>
                <a:gd name="adj1" fmla="val 13005"/>
                <a:gd name="adj2" fmla="val 0"/>
              </a:avLst>
            </a:prstTxWarp>
          </a:bodyPr>
          <a:lstStyle/>
          <a:p>
            <a:pPr algn="ctr"/>
            <a:r>
              <a:rPr lang="zh-CN" altLang="en-US" sz="2800" kern="10">
                <a:ln w="34925">
                  <a:solidFill>
                    <a:srgbClr val="0033CC"/>
                  </a:solidFill>
                  <a:round/>
                  <a:headEnd type="none" w="sm" len="sm"/>
                  <a:tailEnd type="none" w="sm" len="sm"/>
                </a:ln>
                <a:solidFill>
                  <a:schemeClr val="accent1"/>
                </a:solidFill>
                <a:latin typeface="宋体"/>
                <a:ea typeface="宋体"/>
              </a:rPr>
              <a:t>物质世界与物理学（绪论）</a:t>
            </a:r>
          </a:p>
        </p:txBody>
      </p:sp>
      <p:graphicFrame>
        <p:nvGraphicFramePr>
          <p:cNvPr id="2053" name="Object 7"/>
          <p:cNvGraphicFramePr>
            <a:graphicFrameLocks noChangeAspect="1"/>
          </p:cNvGraphicFramePr>
          <p:nvPr/>
        </p:nvGraphicFramePr>
        <p:xfrm>
          <a:off x="3429000" y="4572000"/>
          <a:ext cx="2286000" cy="2057400"/>
        </p:xfrm>
        <a:graphic>
          <a:graphicData uri="http://schemas.openxmlformats.org/presentationml/2006/ole">
            <p:oleObj spid="_x0000_s78853" name="剪辑" r:id="rId7" imgW="1665000" imgH="1657440" progId="">
              <p:embed/>
            </p:oleObj>
          </a:graphicData>
        </a:graphic>
      </p:graphicFrame>
      <p:graphicFrame>
        <p:nvGraphicFramePr>
          <p:cNvPr id="2054" name="Object 8"/>
          <p:cNvGraphicFramePr>
            <a:graphicFrameLocks noChangeAspect="1"/>
          </p:cNvGraphicFramePr>
          <p:nvPr/>
        </p:nvGraphicFramePr>
        <p:xfrm>
          <a:off x="3124200" y="1371600"/>
          <a:ext cx="1524000" cy="1371600"/>
        </p:xfrm>
        <a:graphic>
          <a:graphicData uri="http://schemas.openxmlformats.org/presentationml/2006/ole">
            <p:oleObj spid="_x0000_s78854" name="剪辑" r:id="rId8" imgW="1665000" imgH="1657440" progId="">
              <p:embed/>
            </p:oleObj>
          </a:graphicData>
        </a:graphic>
      </p:graphicFrame>
      <p:graphicFrame>
        <p:nvGraphicFramePr>
          <p:cNvPr id="2055" name="Object 9"/>
          <p:cNvGraphicFramePr>
            <a:graphicFrameLocks noChangeAspect="1"/>
          </p:cNvGraphicFramePr>
          <p:nvPr/>
        </p:nvGraphicFramePr>
        <p:xfrm>
          <a:off x="533400" y="2286000"/>
          <a:ext cx="1752600" cy="1577975"/>
        </p:xfrm>
        <a:graphic>
          <a:graphicData uri="http://schemas.openxmlformats.org/presentationml/2006/ole">
            <p:oleObj spid="_x0000_s78855" name="剪辑" r:id="rId9" imgW="1665000" imgH="1657440"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r>
              <a:rPr lang="zh-CN" altLang="en-US" dirty="0" smtClean="0"/>
              <a:t>上海光源</a:t>
            </a:r>
          </a:p>
        </p:txBody>
      </p:sp>
      <p:sp>
        <p:nvSpPr>
          <p:cNvPr id="6" name="文本占位符 5"/>
          <p:cNvSpPr>
            <a:spLocks noGrp="1"/>
          </p:cNvSpPr>
          <p:nvPr>
            <p:ph type="body" sz="half" idx="2"/>
          </p:nvPr>
        </p:nvSpPr>
        <p:spPr/>
        <p:txBody>
          <a:bodyPr/>
          <a:lstStyle/>
          <a:p>
            <a:r>
              <a:rPr lang="en-US" dirty="0" smtClean="0"/>
              <a:t>Shanghai Synchrotron Radiation Facility</a:t>
            </a:r>
            <a:endParaRPr lang="zh-CN" altLang="en-US"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19</a:t>
            </a:fld>
            <a:endParaRPr lang="en-US" altLang="zh-CN"/>
          </a:p>
        </p:txBody>
      </p:sp>
      <p:pic>
        <p:nvPicPr>
          <p:cNvPr id="7" name="Picture 3" descr="01300000307185123727874324918"/>
          <p:cNvPicPr>
            <a:picLocks noGrp="1" noChangeAspect="1" noChangeArrowheads="1"/>
          </p:cNvPicPr>
          <p:nvPr>
            <p:ph type="pic" idx="1"/>
          </p:nvPr>
        </p:nvPicPr>
        <p:blipFill>
          <a:blip r:embed="rId3"/>
          <a:srcRect t="13379" b="13379"/>
          <a:stretch>
            <a:fillRect/>
          </a:stretch>
        </p:blipFill>
        <p:spPr bwMode="auto">
          <a:prstGeom prst="rect">
            <a:avLst/>
          </a:prstGeom>
          <a:noFill/>
          <a:ln w="9525">
            <a:noFill/>
            <a:miter lim="800000"/>
            <a:headEnd/>
            <a:tailEnd/>
          </a:ln>
        </p:spPr>
      </p:pic>
      <p:sp>
        <p:nvSpPr>
          <p:cNvPr id="8" name="矩形 7"/>
          <p:cNvSpPr/>
          <p:nvPr/>
        </p:nvSpPr>
        <p:spPr>
          <a:xfrm>
            <a:off x="3214678" y="6488668"/>
            <a:ext cx="5715040" cy="369332"/>
          </a:xfrm>
          <a:prstGeom prst="rect">
            <a:avLst/>
          </a:prstGeom>
        </p:spPr>
        <p:txBody>
          <a:bodyPr wrap="square">
            <a:spAutoFit/>
          </a:bodyPr>
          <a:lstStyle/>
          <a:p>
            <a:r>
              <a:rPr lang="en-US" altLang="zh-CN" dirty="0" smtClean="0"/>
              <a:t>http://news.hexun.com/2014-01-11/161344030.html</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r>
              <a:rPr lang="zh-CN" altLang="en-US" dirty="0" smtClean="0"/>
              <a:t>上海光源</a:t>
            </a:r>
          </a:p>
        </p:txBody>
      </p:sp>
      <p:sp>
        <p:nvSpPr>
          <p:cNvPr id="6" name="文本占位符 5"/>
          <p:cNvSpPr>
            <a:spLocks noGrp="1"/>
          </p:cNvSpPr>
          <p:nvPr>
            <p:ph type="body" sz="half" idx="2"/>
          </p:nvPr>
        </p:nvSpPr>
        <p:spPr/>
        <p:txBody>
          <a:bodyPr/>
          <a:lstStyle/>
          <a:p>
            <a:r>
              <a:rPr lang="en-US" dirty="0" smtClean="0"/>
              <a:t>Shanghai Synchrotron Radiation Facility</a:t>
            </a:r>
            <a:endParaRPr lang="zh-CN" altLang="en-US"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20</a:t>
            </a:fld>
            <a:endParaRPr lang="en-US" altLang="zh-CN"/>
          </a:p>
        </p:txBody>
      </p:sp>
      <p:pic>
        <p:nvPicPr>
          <p:cNvPr id="9" name="Picture 4" descr="01300000350394124101917880514"/>
          <p:cNvPicPr>
            <a:picLocks noGrp="1" noChangeAspect="1" noChangeArrowheads="1"/>
          </p:cNvPicPr>
          <p:nvPr>
            <p:ph type="pic" idx="1"/>
          </p:nvPr>
        </p:nvPicPr>
        <p:blipFill>
          <a:blip r:embed="rId3"/>
          <a:srcRect t="11468" b="11468"/>
          <a:stretch>
            <a:fillRect/>
          </a:stretch>
        </p:blipFill>
        <p:spPr bwMode="auto">
          <a:prstGeom prst="rect">
            <a:avLst/>
          </a:prstGeom>
          <a:noFill/>
          <a:ln w="9525">
            <a:noFill/>
            <a:miter lim="800000"/>
            <a:headEnd/>
            <a:tailEnd/>
          </a:ln>
        </p:spPr>
      </p:pic>
      <p:sp>
        <p:nvSpPr>
          <p:cNvPr id="10" name="矩形 9"/>
          <p:cNvSpPr/>
          <p:nvPr/>
        </p:nvSpPr>
        <p:spPr>
          <a:xfrm>
            <a:off x="3857620" y="6429396"/>
            <a:ext cx="4929222" cy="369332"/>
          </a:xfrm>
          <a:prstGeom prst="rect">
            <a:avLst/>
          </a:prstGeom>
        </p:spPr>
        <p:txBody>
          <a:bodyPr wrap="square">
            <a:spAutoFit/>
          </a:bodyPr>
          <a:lstStyle/>
          <a:p>
            <a:r>
              <a:rPr lang="en-US" altLang="zh-CN" dirty="0" smtClean="0"/>
              <a:t>http://wenba.ddmap.com/entry/21_1106.htm</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二、物理学使人们深入认识世界</a:t>
            </a:r>
          </a:p>
        </p:txBody>
      </p:sp>
      <p:sp>
        <p:nvSpPr>
          <p:cNvPr id="11" name="内容占位符 10"/>
          <p:cNvSpPr>
            <a:spLocks noGrp="1"/>
          </p:cNvSpPr>
          <p:nvPr>
            <p:ph sz="quarter" idx="1"/>
          </p:nvPr>
        </p:nvSpPr>
        <p:spPr/>
        <p:txBody>
          <a:bodyPr/>
          <a:lstStyle/>
          <a:p>
            <a:pPr lvl="1">
              <a:lnSpc>
                <a:spcPct val="150000"/>
              </a:lnSpc>
            </a:pPr>
            <a:endParaRPr lang="en-US" altLang="zh-CN" dirty="0" smtClean="0"/>
          </a:p>
          <a:p>
            <a:pPr>
              <a:lnSpc>
                <a:spcPct val="150000"/>
              </a:lnSpc>
            </a:pPr>
            <a:r>
              <a:rPr lang="zh-CN" altLang="en-US" dirty="0" smtClean="0"/>
              <a:t>物质存在的基本形式</a:t>
            </a:r>
            <a:r>
              <a:rPr lang="en-US" altLang="zh-CN" dirty="0" smtClean="0"/>
              <a:t>---</a:t>
            </a:r>
            <a:r>
              <a:rPr lang="zh-CN" altLang="en-US" dirty="0" smtClean="0"/>
              <a:t>粒子和场</a:t>
            </a:r>
            <a:endParaRPr lang="en-US" altLang="zh-CN" dirty="0" smtClean="0"/>
          </a:p>
          <a:p>
            <a:pPr lvl="1">
              <a:lnSpc>
                <a:spcPct val="150000"/>
              </a:lnSpc>
            </a:pPr>
            <a:r>
              <a:rPr lang="zh-CN" altLang="en-US" dirty="0" smtClean="0"/>
              <a:t>每种粒子对应一种场</a:t>
            </a:r>
            <a:endParaRPr lang="en-US" altLang="zh-CN" dirty="0" smtClean="0"/>
          </a:p>
          <a:p>
            <a:pPr lvl="1">
              <a:lnSpc>
                <a:spcPct val="150000"/>
              </a:lnSpc>
            </a:pPr>
            <a:r>
              <a:rPr lang="zh-CN" altLang="en-US" dirty="0" smtClean="0"/>
              <a:t>场有不同能量状态</a:t>
            </a:r>
            <a:endParaRPr lang="en-US" altLang="zh-CN" dirty="0" smtClean="0"/>
          </a:p>
          <a:p>
            <a:pPr lvl="1">
              <a:lnSpc>
                <a:spcPct val="150000"/>
              </a:lnSpc>
            </a:pPr>
            <a:r>
              <a:rPr lang="zh-CN" altLang="en-US" dirty="0" smtClean="0"/>
              <a:t>场与粒子是统一体的两种表现形式</a:t>
            </a:r>
          </a:p>
          <a:p>
            <a:pPr lvl="1">
              <a:lnSpc>
                <a:spcPct val="150000"/>
              </a:lnSpc>
            </a:pPr>
            <a:r>
              <a:rPr lang="zh-CN" altLang="en-US" dirty="0" smtClean="0"/>
              <a:t>粒子间的相互作用来自场之间的相互作用</a:t>
            </a:r>
            <a:endParaRPr lang="en-US" altLang="zh-CN" dirty="0" smtClean="0"/>
          </a:p>
          <a:p>
            <a:pPr lvl="1">
              <a:lnSpc>
                <a:spcPct val="150000"/>
              </a:lnSpc>
            </a:pPr>
            <a:r>
              <a:rPr lang="en-US" altLang="zh-CN" dirty="0" smtClean="0"/>
              <a:t>……</a:t>
            </a:r>
            <a:endParaRPr lang="zh-CN" altLang="en-US" dirty="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21</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二、物理学使人们深入认识世界</a:t>
            </a:r>
          </a:p>
        </p:txBody>
      </p:sp>
      <p:sp>
        <p:nvSpPr>
          <p:cNvPr id="11" name="内容占位符 10"/>
          <p:cNvSpPr>
            <a:spLocks noGrp="1"/>
          </p:cNvSpPr>
          <p:nvPr>
            <p:ph sz="quarter" idx="1"/>
          </p:nvPr>
        </p:nvSpPr>
        <p:spPr/>
        <p:txBody>
          <a:bodyPr/>
          <a:lstStyle/>
          <a:p>
            <a:pPr lvl="1">
              <a:lnSpc>
                <a:spcPct val="150000"/>
              </a:lnSpc>
            </a:pPr>
            <a:endParaRPr lang="en-US" altLang="zh-CN" dirty="0" smtClean="0"/>
          </a:p>
          <a:p>
            <a:pPr>
              <a:lnSpc>
                <a:spcPct val="150000"/>
              </a:lnSpc>
            </a:pPr>
            <a:r>
              <a:rPr lang="zh-CN" altLang="en-US" dirty="0" smtClean="0"/>
              <a:t>物质的凝聚状态</a:t>
            </a:r>
            <a:endParaRPr lang="en-US" altLang="zh-CN" dirty="0" smtClean="0"/>
          </a:p>
          <a:p>
            <a:pPr lvl="1">
              <a:lnSpc>
                <a:spcPct val="150000"/>
              </a:lnSpc>
            </a:pPr>
            <a:r>
              <a:rPr lang="zh-CN" altLang="en-US" dirty="0" smtClean="0"/>
              <a:t>凝聚态</a:t>
            </a:r>
            <a:r>
              <a:rPr lang="en-US" altLang="zh-CN" dirty="0" smtClean="0"/>
              <a:t>(</a:t>
            </a:r>
            <a:r>
              <a:rPr lang="zh-CN" altLang="en-US" dirty="0" smtClean="0"/>
              <a:t>固、液</a:t>
            </a:r>
            <a:r>
              <a:rPr lang="en-US" altLang="zh-CN" dirty="0" smtClean="0"/>
              <a:t>)</a:t>
            </a:r>
            <a:r>
              <a:rPr lang="zh-CN" altLang="en-US" dirty="0" smtClean="0"/>
              <a:t>；气态；等离子体；致密态。白矮星、中子星、黑洞。 </a:t>
            </a:r>
            <a:r>
              <a:rPr lang="en-US" altLang="zh-CN" dirty="0" smtClean="0"/>
              <a:t>……</a:t>
            </a:r>
            <a:endParaRPr lang="zh-CN" altLang="en-US" dirty="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22</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二、物理学使人们深入认识世界</a:t>
            </a:r>
          </a:p>
        </p:txBody>
      </p:sp>
      <p:sp>
        <p:nvSpPr>
          <p:cNvPr id="11" name="内容占位符 10"/>
          <p:cNvSpPr>
            <a:spLocks noGrp="1"/>
          </p:cNvSpPr>
          <p:nvPr>
            <p:ph sz="quarter" idx="1"/>
          </p:nvPr>
        </p:nvSpPr>
        <p:spPr/>
        <p:txBody>
          <a:bodyPr/>
          <a:lstStyle/>
          <a:p>
            <a:pPr lvl="1">
              <a:lnSpc>
                <a:spcPct val="150000"/>
              </a:lnSpc>
            </a:pPr>
            <a:endParaRPr lang="en-US" altLang="zh-CN" dirty="0" smtClean="0"/>
          </a:p>
          <a:p>
            <a:pPr>
              <a:lnSpc>
                <a:spcPct val="150000"/>
              </a:lnSpc>
            </a:pPr>
            <a:r>
              <a:rPr lang="zh-CN" altLang="en-US" dirty="0" smtClean="0"/>
              <a:t>自然界存在的四种基本相互作用 </a:t>
            </a:r>
            <a:r>
              <a:rPr lang="en-US" altLang="zh-CN" dirty="0" smtClean="0"/>
              <a:t>:</a:t>
            </a:r>
          </a:p>
          <a:p>
            <a:pPr lvl="1">
              <a:lnSpc>
                <a:spcPct val="150000"/>
              </a:lnSpc>
            </a:pPr>
            <a:r>
              <a:rPr lang="en-US" altLang="zh-CN" dirty="0" smtClean="0"/>
              <a:t>1</a:t>
            </a:r>
            <a:r>
              <a:rPr lang="zh-CN" altLang="en-US" dirty="0" smtClean="0"/>
              <a:t>、引力相互作用</a:t>
            </a:r>
          </a:p>
          <a:p>
            <a:pPr lvl="1">
              <a:lnSpc>
                <a:spcPct val="150000"/>
              </a:lnSpc>
            </a:pPr>
            <a:r>
              <a:rPr lang="en-US" altLang="zh-CN" dirty="0" smtClean="0"/>
              <a:t>2</a:t>
            </a:r>
            <a:r>
              <a:rPr lang="zh-CN" altLang="en-US" dirty="0" smtClean="0"/>
              <a:t>、电磁相互作用</a:t>
            </a:r>
          </a:p>
          <a:p>
            <a:pPr lvl="1">
              <a:lnSpc>
                <a:spcPct val="150000"/>
              </a:lnSpc>
            </a:pPr>
            <a:r>
              <a:rPr lang="en-US" altLang="zh-CN" dirty="0" smtClean="0"/>
              <a:t>3</a:t>
            </a:r>
            <a:r>
              <a:rPr lang="zh-CN" altLang="en-US" dirty="0" smtClean="0"/>
              <a:t>、强相互作用</a:t>
            </a:r>
          </a:p>
          <a:p>
            <a:pPr lvl="1">
              <a:lnSpc>
                <a:spcPct val="150000"/>
              </a:lnSpc>
            </a:pPr>
            <a:r>
              <a:rPr lang="en-US" altLang="zh-CN" dirty="0" smtClean="0"/>
              <a:t>4</a:t>
            </a:r>
            <a:r>
              <a:rPr lang="zh-CN" altLang="en-US" dirty="0" smtClean="0"/>
              <a:t>、弱相互作用</a:t>
            </a:r>
            <a:endParaRPr lang="zh-CN" altLang="en-US" dirty="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23</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二、物理学使人们深入认识世界</a:t>
            </a:r>
          </a:p>
        </p:txBody>
      </p:sp>
      <p:sp>
        <p:nvSpPr>
          <p:cNvPr id="11" name="内容占位符 10"/>
          <p:cNvSpPr>
            <a:spLocks noGrp="1"/>
          </p:cNvSpPr>
          <p:nvPr>
            <p:ph sz="quarter" idx="1"/>
          </p:nvPr>
        </p:nvSpPr>
        <p:spPr>
          <a:xfrm>
            <a:off x="457200" y="1219200"/>
            <a:ext cx="8229600" cy="1352544"/>
          </a:xfrm>
        </p:spPr>
        <p:txBody>
          <a:bodyPr/>
          <a:lstStyle/>
          <a:p>
            <a:pPr lvl="1">
              <a:lnSpc>
                <a:spcPct val="150000"/>
              </a:lnSpc>
            </a:pPr>
            <a:endParaRPr lang="en-US" altLang="zh-CN" dirty="0" smtClean="0"/>
          </a:p>
          <a:p>
            <a:pPr>
              <a:lnSpc>
                <a:spcPct val="150000"/>
              </a:lnSpc>
            </a:pPr>
            <a:r>
              <a:rPr lang="zh-CN" altLang="en-US" dirty="0" smtClean="0"/>
              <a:t>自然界存在的四种基本相互作用 </a:t>
            </a:r>
            <a:r>
              <a:rPr lang="en-US" altLang="zh-CN" dirty="0" smtClean="0"/>
              <a:t>:</a:t>
            </a:r>
            <a:endParaRPr lang="zh-CN" altLang="en-US" dirty="0"/>
          </a:p>
        </p:txBody>
      </p:sp>
      <p:grpSp>
        <p:nvGrpSpPr>
          <p:cNvPr id="4" name="Group 4"/>
          <p:cNvGrpSpPr>
            <a:grpSpLocks/>
          </p:cNvGrpSpPr>
          <p:nvPr/>
        </p:nvGrpSpPr>
        <p:grpSpPr bwMode="auto">
          <a:xfrm>
            <a:off x="444500" y="2971800"/>
            <a:ext cx="8242300" cy="3332163"/>
            <a:chOff x="259" y="2137"/>
            <a:chExt cx="5192" cy="2099"/>
          </a:xfrm>
        </p:grpSpPr>
        <p:sp>
          <p:nvSpPr>
            <p:cNvPr id="5" name="Rectangle 5"/>
            <p:cNvSpPr>
              <a:spLocks noChangeArrowheads="1"/>
            </p:cNvSpPr>
            <p:nvPr/>
          </p:nvSpPr>
          <p:spPr bwMode="auto">
            <a:xfrm>
              <a:off x="4153" y="3538"/>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长</a:t>
              </a:r>
            </a:p>
          </p:txBody>
        </p:sp>
        <p:sp>
          <p:nvSpPr>
            <p:cNvPr id="6" name="Rectangle 6"/>
            <p:cNvSpPr>
              <a:spLocks noChangeArrowheads="1"/>
            </p:cNvSpPr>
            <p:nvPr/>
          </p:nvSpPr>
          <p:spPr bwMode="auto">
            <a:xfrm>
              <a:off x="2855" y="3538"/>
              <a:ext cx="1298" cy="350"/>
            </a:xfrm>
            <a:prstGeom prst="rect">
              <a:avLst/>
            </a:prstGeom>
            <a:noFill/>
            <a:ln w="9525">
              <a:noFill/>
              <a:miter lim="800000"/>
              <a:headEnd/>
              <a:tailEnd/>
            </a:ln>
          </p:spPr>
          <p:txBody>
            <a:bodyPr/>
            <a:lstStyle/>
            <a:p>
              <a:pPr algn="ctr" eaLnBrk="1" hangingPunct="1">
                <a:spcBef>
                  <a:spcPct val="20000"/>
                </a:spcBef>
              </a:pPr>
              <a:r>
                <a:rPr lang="en-US" altLang="zh-CN" b="1">
                  <a:latin typeface="方正姚体" pitchFamily="2" charset="-122"/>
                  <a:ea typeface="方正姚体" pitchFamily="2" charset="-122"/>
                </a:rPr>
                <a:t>10</a:t>
              </a:r>
              <a:r>
                <a:rPr lang="en-US" altLang="zh-CN" b="1" baseline="30000">
                  <a:latin typeface="方正姚体" pitchFamily="2" charset="-122"/>
                  <a:ea typeface="方正姚体" pitchFamily="2" charset="-122"/>
                </a:rPr>
                <a:t>-38</a:t>
              </a:r>
            </a:p>
          </p:txBody>
        </p:sp>
        <p:sp>
          <p:nvSpPr>
            <p:cNvPr id="7" name="Rectangle 7"/>
            <p:cNvSpPr>
              <a:spLocks noChangeArrowheads="1"/>
            </p:cNvSpPr>
            <p:nvPr/>
          </p:nvSpPr>
          <p:spPr bwMode="auto">
            <a:xfrm>
              <a:off x="1557" y="3538"/>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引力子</a:t>
              </a:r>
            </a:p>
          </p:txBody>
        </p:sp>
        <p:sp>
          <p:nvSpPr>
            <p:cNvPr id="8" name="Rectangle 8"/>
            <p:cNvSpPr>
              <a:spLocks noChangeArrowheads="1"/>
            </p:cNvSpPr>
            <p:nvPr/>
          </p:nvSpPr>
          <p:spPr bwMode="auto">
            <a:xfrm>
              <a:off x="259" y="3538"/>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引力相互作用</a:t>
              </a:r>
            </a:p>
          </p:txBody>
        </p:sp>
        <p:sp>
          <p:nvSpPr>
            <p:cNvPr id="9" name="Rectangle 9"/>
            <p:cNvSpPr>
              <a:spLocks noChangeArrowheads="1"/>
            </p:cNvSpPr>
            <p:nvPr/>
          </p:nvSpPr>
          <p:spPr bwMode="auto">
            <a:xfrm>
              <a:off x="4153" y="3188"/>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短（</a:t>
              </a:r>
              <a:r>
                <a:rPr lang="en-US" altLang="zh-CN" b="1">
                  <a:latin typeface="方正姚体" pitchFamily="2" charset="-122"/>
                  <a:ea typeface="方正姚体" pitchFamily="2" charset="-122"/>
                </a:rPr>
                <a:t>10</a:t>
              </a:r>
              <a:r>
                <a:rPr lang="en-US" altLang="zh-CN" b="1" baseline="30000">
                  <a:latin typeface="方正姚体" pitchFamily="2" charset="-122"/>
                  <a:ea typeface="方正姚体" pitchFamily="2" charset="-122"/>
                </a:rPr>
                <a:t>-18</a:t>
              </a:r>
              <a:r>
                <a:rPr lang="en-US" altLang="zh-CN" b="1">
                  <a:latin typeface="方正姚体" pitchFamily="2" charset="-122"/>
                  <a:ea typeface="方正姚体" pitchFamily="2" charset="-122"/>
                </a:rPr>
                <a:t>m</a:t>
              </a:r>
              <a:r>
                <a:rPr lang="zh-CN" altLang="en-US" b="1">
                  <a:latin typeface="方正姚体" pitchFamily="2" charset="-122"/>
                  <a:ea typeface="方正姚体" pitchFamily="2" charset="-122"/>
                </a:rPr>
                <a:t>）</a:t>
              </a:r>
            </a:p>
          </p:txBody>
        </p:sp>
        <p:sp>
          <p:nvSpPr>
            <p:cNvPr id="12" name="Rectangle 10"/>
            <p:cNvSpPr>
              <a:spLocks noChangeArrowheads="1"/>
            </p:cNvSpPr>
            <p:nvPr/>
          </p:nvSpPr>
          <p:spPr bwMode="auto">
            <a:xfrm>
              <a:off x="2855" y="3188"/>
              <a:ext cx="1298" cy="350"/>
            </a:xfrm>
            <a:prstGeom prst="rect">
              <a:avLst/>
            </a:prstGeom>
            <a:noFill/>
            <a:ln w="9525">
              <a:noFill/>
              <a:miter lim="800000"/>
              <a:headEnd/>
              <a:tailEnd/>
            </a:ln>
          </p:spPr>
          <p:txBody>
            <a:bodyPr/>
            <a:lstStyle/>
            <a:p>
              <a:pPr algn="ctr" eaLnBrk="1" hangingPunct="1">
                <a:spcBef>
                  <a:spcPct val="20000"/>
                </a:spcBef>
              </a:pPr>
              <a:r>
                <a:rPr lang="en-US" altLang="zh-CN" b="1">
                  <a:latin typeface="方正姚体" pitchFamily="2" charset="-122"/>
                  <a:ea typeface="方正姚体" pitchFamily="2" charset="-122"/>
                </a:rPr>
                <a:t>10</a:t>
              </a:r>
              <a:r>
                <a:rPr lang="en-US" altLang="zh-CN" b="1" baseline="30000">
                  <a:latin typeface="方正姚体" pitchFamily="2" charset="-122"/>
                  <a:ea typeface="方正姚体" pitchFamily="2" charset="-122"/>
                </a:rPr>
                <a:t>-13</a:t>
              </a:r>
            </a:p>
          </p:txBody>
        </p:sp>
        <p:sp>
          <p:nvSpPr>
            <p:cNvPr id="13" name="Rectangle 11"/>
            <p:cNvSpPr>
              <a:spLocks noChangeArrowheads="1"/>
            </p:cNvSpPr>
            <p:nvPr/>
          </p:nvSpPr>
          <p:spPr bwMode="auto">
            <a:xfrm>
              <a:off x="1557" y="3188"/>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中间玻色子</a:t>
              </a:r>
            </a:p>
          </p:txBody>
        </p:sp>
        <p:sp>
          <p:nvSpPr>
            <p:cNvPr id="14" name="Rectangle 12"/>
            <p:cNvSpPr>
              <a:spLocks noChangeArrowheads="1"/>
            </p:cNvSpPr>
            <p:nvPr/>
          </p:nvSpPr>
          <p:spPr bwMode="auto">
            <a:xfrm>
              <a:off x="259" y="3188"/>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弱相互作用</a:t>
              </a:r>
            </a:p>
          </p:txBody>
        </p:sp>
        <p:sp>
          <p:nvSpPr>
            <p:cNvPr id="15" name="Rectangle 13"/>
            <p:cNvSpPr>
              <a:spLocks noChangeArrowheads="1"/>
            </p:cNvSpPr>
            <p:nvPr/>
          </p:nvSpPr>
          <p:spPr bwMode="auto">
            <a:xfrm>
              <a:off x="4153" y="2837"/>
              <a:ext cx="1298" cy="351"/>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长</a:t>
              </a:r>
            </a:p>
          </p:txBody>
        </p:sp>
        <p:sp>
          <p:nvSpPr>
            <p:cNvPr id="16" name="Rectangle 14"/>
            <p:cNvSpPr>
              <a:spLocks noChangeArrowheads="1"/>
            </p:cNvSpPr>
            <p:nvPr/>
          </p:nvSpPr>
          <p:spPr bwMode="auto">
            <a:xfrm>
              <a:off x="2855" y="2837"/>
              <a:ext cx="1298" cy="351"/>
            </a:xfrm>
            <a:prstGeom prst="rect">
              <a:avLst/>
            </a:prstGeom>
            <a:noFill/>
            <a:ln w="9525">
              <a:noFill/>
              <a:miter lim="800000"/>
              <a:headEnd/>
              <a:tailEnd/>
            </a:ln>
          </p:spPr>
          <p:txBody>
            <a:bodyPr/>
            <a:lstStyle/>
            <a:p>
              <a:pPr algn="ctr" eaLnBrk="1" hangingPunct="1">
                <a:spcBef>
                  <a:spcPct val="20000"/>
                </a:spcBef>
              </a:pPr>
              <a:r>
                <a:rPr lang="en-US" altLang="zh-CN" b="1">
                  <a:latin typeface="方正姚体" pitchFamily="2" charset="-122"/>
                  <a:ea typeface="方正姚体" pitchFamily="2" charset="-122"/>
                </a:rPr>
                <a:t>10</a:t>
              </a:r>
              <a:r>
                <a:rPr lang="en-US" altLang="zh-CN" b="1" baseline="30000">
                  <a:latin typeface="方正姚体" pitchFamily="2" charset="-122"/>
                  <a:ea typeface="方正姚体" pitchFamily="2" charset="-122"/>
                </a:rPr>
                <a:t>-2</a:t>
              </a:r>
            </a:p>
          </p:txBody>
        </p:sp>
        <p:sp>
          <p:nvSpPr>
            <p:cNvPr id="17" name="Rectangle 15"/>
            <p:cNvSpPr>
              <a:spLocks noChangeArrowheads="1"/>
            </p:cNvSpPr>
            <p:nvPr/>
          </p:nvSpPr>
          <p:spPr bwMode="auto">
            <a:xfrm>
              <a:off x="1557" y="2837"/>
              <a:ext cx="1298" cy="351"/>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光子</a:t>
              </a:r>
            </a:p>
          </p:txBody>
        </p:sp>
        <p:sp>
          <p:nvSpPr>
            <p:cNvPr id="18" name="Rectangle 16"/>
            <p:cNvSpPr>
              <a:spLocks noChangeArrowheads="1"/>
            </p:cNvSpPr>
            <p:nvPr/>
          </p:nvSpPr>
          <p:spPr bwMode="auto">
            <a:xfrm>
              <a:off x="259" y="2837"/>
              <a:ext cx="1298" cy="351"/>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电磁相互作用</a:t>
              </a:r>
            </a:p>
          </p:txBody>
        </p:sp>
        <p:sp>
          <p:nvSpPr>
            <p:cNvPr id="19" name="Rectangle 17"/>
            <p:cNvSpPr>
              <a:spLocks noChangeArrowheads="1"/>
            </p:cNvSpPr>
            <p:nvPr/>
          </p:nvSpPr>
          <p:spPr bwMode="auto">
            <a:xfrm>
              <a:off x="4153" y="2487"/>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短（</a:t>
              </a:r>
              <a:r>
                <a:rPr lang="en-US" altLang="zh-CN" b="1">
                  <a:latin typeface="方正姚体" pitchFamily="2" charset="-122"/>
                  <a:ea typeface="方正姚体" pitchFamily="2" charset="-122"/>
                </a:rPr>
                <a:t>10</a:t>
              </a:r>
              <a:r>
                <a:rPr lang="en-US" altLang="zh-CN" b="1" baseline="30000">
                  <a:latin typeface="方正姚体" pitchFamily="2" charset="-122"/>
                  <a:ea typeface="方正姚体" pitchFamily="2" charset="-122"/>
                </a:rPr>
                <a:t>-15</a:t>
              </a:r>
              <a:r>
                <a:rPr lang="en-US" altLang="zh-CN" b="1">
                  <a:latin typeface="方正姚体" pitchFamily="2" charset="-122"/>
                  <a:ea typeface="方正姚体" pitchFamily="2" charset="-122"/>
                </a:rPr>
                <a:t>m</a:t>
              </a:r>
              <a:r>
                <a:rPr lang="zh-CN" altLang="en-US" b="1">
                  <a:latin typeface="方正姚体" pitchFamily="2" charset="-122"/>
                  <a:ea typeface="方正姚体" pitchFamily="2" charset="-122"/>
                </a:rPr>
                <a:t>）</a:t>
              </a:r>
            </a:p>
          </p:txBody>
        </p:sp>
        <p:sp>
          <p:nvSpPr>
            <p:cNvPr id="20" name="Rectangle 18"/>
            <p:cNvSpPr>
              <a:spLocks noChangeArrowheads="1"/>
            </p:cNvSpPr>
            <p:nvPr/>
          </p:nvSpPr>
          <p:spPr bwMode="auto">
            <a:xfrm>
              <a:off x="2855" y="2487"/>
              <a:ext cx="1298" cy="350"/>
            </a:xfrm>
            <a:prstGeom prst="rect">
              <a:avLst/>
            </a:prstGeom>
            <a:noFill/>
            <a:ln w="9525">
              <a:noFill/>
              <a:miter lim="800000"/>
              <a:headEnd/>
              <a:tailEnd/>
            </a:ln>
          </p:spPr>
          <p:txBody>
            <a:bodyPr/>
            <a:lstStyle/>
            <a:p>
              <a:pPr algn="ctr" eaLnBrk="1" hangingPunct="1">
                <a:spcBef>
                  <a:spcPct val="20000"/>
                </a:spcBef>
              </a:pPr>
              <a:r>
                <a:rPr lang="en-US" altLang="zh-CN" b="1">
                  <a:latin typeface="方正姚体" pitchFamily="2" charset="-122"/>
                  <a:ea typeface="方正姚体" pitchFamily="2" charset="-122"/>
                </a:rPr>
                <a:t>1</a:t>
              </a:r>
            </a:p>
          </p:txBody>
        </p:sp>
        <p:sp>
          <p:nvSpPr>
            <p:cNvPr id="21" name="Rectangle 19"/>
            <p:cNvSpPr>
              <a:spLocks noChangeArrowheads="1"/>
            </p:cNvSpPr>
            <p:nvPr/>
          </p:nvSpPr>
          <p:spPr bwMode="auto">
            <a:xfrm>
              <a:off x="1557" y="2487"/>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胶子和介子</a:t>
              </a:r>
            </a:p>
          </p:txBody>
        </p:sp>
        <p:sp>
          <p:nvSpPr>
            <p:cNvPr id="22" name="Rectangle 20"/>
            <p:cNvSpPr>
              <a:spLocks noChangeArrowheads="1"/>
            </p:cNvSpPr>
            <p:nvPr/>
          </p:nvSpPr>
          <p:spPr bwMode="auto">
            <a:xfrm>
              <a:off x="259" y="2487"/>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强相互作用</a:t>
              </a:r>
            </a:p>
          </p:txBody>
        </p:sp>
        <p:sp>
          <p:nvSpPr>
            <p:cNvPr id="23" name="Rectangle 21"/>
            <p:cNvSpPr>
              <a:spLocks noChangeArrowheads="1"/>
            </p:cNvSpPr>
            <p:nvPr/>
          </p:nvSpPr>
          <p:spPr bwMode="auto">
            <a:xfrm>
              <a:off x="4153" y="2137"/>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作用距离</a:t>
              </a:r>
            </a:p>
          </p:txBody>
        </p:sp>
        <p:sp>
          <p:nvSpPr>
            <p:cNvPr id="24" name="Rectangle 22"/>
            <p:cNvSpPr>
              <a:spLocks noChangeArrowheads="1"/>
            </p:cNvSpPr>
            <p:nvPr/>
          </p:nvSpPr>
          <p:spPr bwMode="auto">
            <a:xfrm>
              <a:off x="2855" y="2137"/>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强度**</a:t>
              </a:r>
            </a:p>
          </p:txBody>
        </p:sp>
        <p:sp>
          <p:nvSpPr>
            <p:cNvPr id="25" name="Rectangle 23"/>
            <p:cNvSpPr>
              <a:spLocks noChangeArrowheads="1"/>
            </p:cNvSpPr>
            <p:nvPr/>
          </p:nvSpPr>
          <p:spPr bwMode="auto">
            <a:xfrm>
              <a:off x="1557" y="2137"/>
              <a:ext cx="1298" cy="350"/>
            </a:xfrm>
            <a:prstGeom prst="rect">
              <a:avLst/>
            </a:prstGeom>
            <a:noFill/>
            <a:ln w="9525">
              <a:noFill/>
              <a:miter lim="800000"/>
              <a:headEnd/>
              <a:tailEnd/>
            </a:ln>
          </p:spPr>
          <p:txBody>
            <a:bodyPr/>
            <a:lstStyle/>
            <a:p>
              <a:pPr algn="ctr" eaLnBrk="1" hangingPunct="1">
                <a:spcBef>
                  <a:spcPct val="20000"/>
                </a:spcBef>
              </a:pPr>
              <a:r>
                <a:rPr lang="zh-CN" altLang="en-US" b="1">
                  <a:latin typeface="方正姚体" pitchFamily="2" charset="-122"/>
                  <a:ea typeface="方正姚体" pitchFamily="2" charset="-122"/>
                </a:rPr>
                <a:t>媒介粒子</a:t>
              </a:r>
            </a:p>
          </p:txBody>
        </p:sp>
        <p:sp>
          <p:nvSpPr>
            <p:cNvPr id="26" name="Rectangle 24"/>
            <p:cNvSpPr>
              <a:spLocks noChangeArrowheads="1"/>
            </p:cNvSpPr>
            <p:nvPr/>
          </p:nvSpPr>
          <p:spPr bwMode="auto">
            <a:xfrm>
              <a:off x="259" y="2137"/>
              <a:ext cx="1298" cy="350"/>
            </a:xfrm>
            <a:prstGeom prst="rect">
              <a:avLst/>
            </a:prstGeom>
            <a:noFill/>
            <a:ln w="9525">
              <a:noFill/>
              <a:miter lim="800000"/>
              <a:headEnd/>
              <a:tailEnd/>
            </a:ln>
          </p:spPr>
          <p:txBody>
            <a:bodyPr/>
            <a:lstStyle/>
            <a:p>
              <a:pPr algn="ctr" eaLnBrk="1" hangingPunct="1">
                <a:spcBef>
                  <a:spcPct val="20000"/>
                </a:spcBef>
              </a:pPr>
              <a:r>
                <a:rPr lang="zh-CN" altLang="en-US" b="1" dirty="0">
                  <a:latin typeface="方正姚体" pitchFamily="2" charset="-122"/>
                  <a:ea typeface="方正姚体" pitchFamily="2" charset="-122"/>
                </a:rPr>
                <a:t>类型</a:t>
              </a:r>
            </a:p>
          </p:txBody>
        </p:sp>
        <p:sp>
          <p:nvSpPr>
            <p:cNvPr id="27" name="Line 25"/>
            <p:cNvSpPr>
              <a:spLocks noChangeShapeType="1"/>
            </p:cNvSpPr>
            <p:nvPr/>
          </p:nvSpPr>
          <p:spPr bwMode="auto">
            <a:xfrm>
              <a:off x="259" y="2137"/>
              <a:ext cx="5192" cy="0"/>
            </a:xfrm>
            <a:prstGeom prst="line">
              <a:avLst/>
            </a:prstGeom>
            <a:noFill/>
            <a:ln w="28575" cap="sq">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28" name="Line 26"/>
            <p:cNvSpPr>
              <a:spLocks noChangeShapeType="1"/>
            </p:cNvSpPr>
            <p:nvPr/>
          </p:nvSpPr>
          <p:spPr bwMode="auto">
            <a:xfrm>
              <a:off x="259" y="2487"/>
              <a:ext cx="5192" cy="0"/>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29" name="Line 27"/>
            <p:cNvSpPr>
              <a:spLocks noChangeShapeType="1"/>
            </p:cNvSpPr>
            <p:nvPr/>
          </p:nvSpPr>
          <p:spPr bwMode="auto">
            <a:xfrm>
              <a:off x="259" y="2837"/>
              <a:ext cx="5192" cy="0"/>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0" name="Line 28"/>
            <p:cNvSpPr>
              <a:spLocks noChangeShapeType="1"/>
            </p:cNvSpPr>
            <p:nvPr/>
          </p:nvSpPr>
          <p:spPr bwMode="auto">
            <a:xfrm>
              <a:off x="259" y="3188"/>
              <a:ext cx="5192" cy="0"/>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1" name="Line 29"/>
            <p:cNvSpPr>
              <a:spLocks noChangeShapeType="1"/>
            </p:cNvSpPr>
            <p:nvPr/>
          </p:nvSpPr>
          <p:spPr bwMode="auto">
            <a:xfrm>
              <a:off x="259" y="3538"/>
              <a:ext cx="5192" cy="0"/>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2" name="Line 30"/>
            <p:cNvSpPr>
              <a:spLocks noChangeShapeType="1"/>
            </p:cNvSpPr>
            <p:nvPr/>
          </p:nvSpPr>
          <p:spPr bwMode="auto">
            <a:xfrm>
              <a:off x="259" y="3888"/>
              <a:ext cx="5192" cy="0"/>
            </a:xfrm>
            <a:prstGeom prst="line">
              <a:avLst/>
            </a:prstGeom>
            <a:noFill/>
            <a:ln w="28575" cap="sq">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3" name="Line 31"/>
            <p:cNvSpPr>
              <a:spLocks noChangeShapeType="1"/>
            </p:cNvSpPr>
            <p:nvPr/>
          </p:nvSpPr>
          <p:spPr bwMode="auto">
            <a:xfrm>
              <a:off x="259" y="2137"/>
              <a:ext cx="0" cy="1751"/>
            </a:xfrm>
            <a:prstGeom prst="line">
              <a:avLst/>
            </a:prstGeom>
            <a:noFill/>
            <a:ln w="28575" cap="sq">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4" name="Line 32"/>
            <p:cNvSpPr>
              <a:spLocks noChangeShapeType="1"/>
            </p:cNvSpPr>
            <p:nvPr/>
          </p:nvSpPr>
          <p:spPr bwMode="auto">
            <a:xfrm>
              <a:off x="1557" y="2137"/>
              <a:ext cx="0" cy="1751"/>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5" name="Line 33"/>
            <p:cNvSpPr>
              <a:spLocks noChangeShapeType="1"/>
            </p:cNvSpPr>
            <p:nvPr/>
          </p:nvSpPr>
          <p:spPr bwMode="auto">
            <a:xfrm>
              <a:off x="2855" y="2137"/>
              <a:ext cx="0" cy="1751"/>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6" name="Line 34"/>
            <p:cNvSpPr>
              <a:spLocks noChangeShapeType="1"/>
            </p:cNvSpPr>
            <p:nvPr/>
          </p:nvSpPr>
          <p:spPr bwMode="auto">
            <a:xfrm>
              <a:off x="4153" y="2137"/>
              <a:ext cx="0" cy="1751"/>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7" name="Line 35"/>
            <p:cNvSpPr>
              <a:spLocks noChangeShapeType="1"/>
            </p:cNvSpPr>
            <p:nvPr/>
          </p:nvSpPr>
          <p:spPr bwMode="auto">
            <a:xfrm>
              <a:off x="5451" y="3538"/>
              <a:ext cx="0" cy="350"/>
            </a:xfrm>
            <a:prstGeom prst="line">
              <a:avLst/>
            </a:prstGeom>
            <a:noFill/>
            <a:ln w="12700">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8" name="Line 36"/>
            <p:cNvSpPr>
              <a:spLocks noChangeShapeType="1"/>
            </p:cNvSpPr>
            <p:nvPr/>
          </p:nvSpPr>
          <p:spPr bwMode="auto">
            <a:xfrm>
              <a:off x="5451" y="2137"/>
              <a:ext cx="0" cy="1401"/>
            </a:xfrm>
            <a:prstGeom prst="line">
              <a:avLst/>
            </a:prstGeom>
            <a:noFill/>
            <a:ln w="28575" cap="sq">
              <a:solidFill>
                <a:schemeClr val="tx1"/>
              </a:solidFill>
              <a:round/>
              <a:headEnd/>
              <a:tailEnd/>
            </a:ln>
          </p:spPr>
          <p:txBody>
            <a:bodyPr/>
            <a:lstStyle/>
            <a:p>
              <a:endParaRPr lang="zh-CN" altLang="en-US">
                <a:latin typeface="方正姚体" pitchFamily="2" charset="-122"/>
                <a:ea typeface="方正姚体" pitchFamily="2" charset="-122"/>
              </a:endParaRPr>
            </a:p>
          </p:txBody>
        </p:sp>
        <p:sp>
          <p:nvSpPr>
            <p:cNvPr id="39" name="Text Box 37"/>
            <p:cNvSpPr txBox="1">
              <a:spLocks noChangeArrowheads="1"/>
            </p:cNvSpPr>
            <p:nvPr/>
          </p:nvSpPr>
          <p:spPr bwMode="auto">
            <a:xfrm>
              <a:off x="283" y="4005"/>
              <a:ext cx="4416" cy="231"/>
            </a:xfrm>
            <a:prstGeom prst="rect">
              <a:avLst/>
            </a:prstGeom>
            <a:noFill/>
            <a:ln w="9525">
              <a:noFill/>
              <a:miter lim="800000"/>
              <a:headEnd/>
              <a:tailEnd/>
            </a:ln>
          </p:spPr>
          <p:txBody>
            <a:bodyPr>
              <a:spAutoFit/>
            </a:bodyPr>
            <a:lstStyle/>
            <a:p>
              <a:pPr>
                <a:spcBef>
                  <a:spcPct val="50000"/>
                </a:spcBef>
              </a:pPr>
              <a:r>
                <a:rPr lang="en-US" altLang="zh-CN" sz="1800" b="1" dirty="0">
                  <a:latin typeface="方正姚体" pitchFamily="2" charset="-122"/>
                  <a:ea typeface="方正姚体" pitchFamily="2" charset="-122"/>
                </a:rPr>
                <a:t>**</a:t>
              </a:r>
              <a:r>
                <a:rPr lang="zh-CN" altLang="en-US" sz="1800" b="1" dirty="0">
                  <a:latin typeface="方正姚体" pitchFamily="2" charset="-122"/>
                  <a:ea typeface="方正姚体" pitchFamily="2" charset="-122"/>
                </a:rPr>
                <a:t>：在距离源</a:t>
              </a:r>
              <a:r>
                <a:rPr lang="en-US" altLang="zh-CN" sz="1800" b="1" dirty="0">
                  <a:latin typeface="方正姚体" pitchFamily="2" charset="-122"/>
                  <a:ea typeface="方正姚体" pitchFamily="2" charset="-122"/>
                </a:rPr>
                <a:t>10</a:t>
              </a:r>
              <a:r>
                <a:rPr lang="en-US" altLang="zh-CN" sz="1800" b="1" baseline="30000" dirty="0">
                  <a:latin typeface="方正姚体" pitchFamily="2" charset="-122"/>
                  <a:ea typeface="方正姚体" pitchFamily="2" charset="-122"/>
                </a:rPr>
                <a:t>-15</a:t>
              </a:r>
              <a:r>
                <a:rPr lang="en-US" altLang="zh-CN" sz="1800" b="1" dirty="0">
                  <a:latin typeface="方正姚体" pitchFamily="2" charset="-122"/>
                  <a:ea typeface="方正姚体" pitchFamily="2" charset="-122"/>
                </a:rPr>
                <a:t>m</a:t>
              </a:r>
              <a:r>
                <a:rPr lang="zh-CN" altLang="en-US" sz="1800" b="1" dirty="0">
                  <a:latin typeface="方正姚体" pitchFamily="2" charset="-122"/>
                  <a:ea typeface="方正姚体" pitchFamily="2" charset="-122"/>
                </a:rPr>
                <a:t>处，相对于强相互作用的相对强度</a:t>
              </a:r>
            </a:p>
          </p:txBody>
        </p:sp>
      </p:grpSp>
      <p:sp>
        <p:nvSpPr>
          <p:cNvPr id="40"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24</a:t>
            </a:fld>
            <a:endParaRPr lang="en-US" altLang="zh-CN" dirty="0"/>
          </a:p>
        </p:txBody>
      </p:sp>
      <p:sp>
        <p:nvSpPr>
          <p:cNvPr id="41"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§0.2		</a:t>
            </a:r>
            <a:r>
              <a:rPr lang="zh-CN" altLang="en-US" dirty="0" smtClean="0"/>
              <a:t>物理学与科学思维</a:t>
            </a:r>
            <a:endParaRPr lang="zh-CN" altLang="en-US" dirty="0"/>
          </a:p>
        </p:txBody>
      </p:sp>
      <p:sp>
        <p:nvSpPr>
          <p:cNvPr id="11" name="内容占位符 10"/>
          <p:cNvSpPr>
            <a:spLocks noGrp="1"/>
          </p:cNvSpPr>
          <p:nvPr>
            <p:ph sz="quarter" idx="1"/>
          </p:nvPr>
        </p:nvSpPr>
        <p:spPr/>
        <p:txBody>
          <a:bodyPr/>
          <a:lstStyle/>
          <a:p>
            <a:pPr>
              <a:lnSpc>
                <a:spcPct val="150000"/>
              </a:lnSpc>
            </a:pPr>
            <a:r>
              <a:rPr lang="zh-CN" altLang="en-US" dirty="0" smtClean="0"/>
              <a:t>一、物理学的研究方法</a:t>
            </a:r>
            <a:endParaRPr lang="en-US" altLang="zh-CN" dirty="0" smtClean="0"/>
          </a:p>
          <a:p>
            <a:pPr lvl="1">
              <a:lnSpc>
                <a:spcPct val="150000"/>
              </a:lnSpc>
            </a:pPr>
            <a:r>
              <a:rPr lang="zh-CN" altLang="en-US" dirty="0" smtClean="0"/>
              <a:t>演绎法</a:t>
            </a:r>
          </a:p>
          <a:p>
            <a:pPr lvl="1">
              <a:lnSpc>
                <a:spcPct val="150000"/>
              </a:lnSpc>
            </a:pPr>
            <a:r>
              <a:rPr lang="zh-CN" altLang="en-US" dirty="0" smtClean="0"/>
              <a:t>归纳法</a:t>
            </a:r>
            <a:endParaRPr lang="en-US" altLang="zh-CN" dirty="0" smtClean="0"/>
          </a:p>
          <a:p>
            <a:pPr lvl="2">
              <a:lnSpc>
                <a:spcPct val="150000"/>
              </a:lnSpc>
            </a:pPr>
            <a:r>
              <a:rPr lang="zh-CN" altLang="en-US" dirty="0" smtClean="0"/>
              <a:t>物理学是一门理论和实验高度结合的精确科学</a:t>
            </a:r>
          </a:p>
          <a:p>
            <a:pPr lvl="1">
              <a:lnSpc>
                <a:spcPct val="150000"/>
              </a:lnSpc>
            </a:pPr>
            <a:r>
              <a:rPr lang="zh-CN" altLang="en-US" dirty="0" smtClean="0"/>
              <a:t>定性和半定量</a:t>
            </a:r>
          </a:p>
          <a:p>
            <a:pPr>
              <a:lnSpc>
                <a:spcPct val="150000"/>
              </a:lnSpc>
            </a:pPr>
            <a:endParaRPr lang="zh-CN" altLang="en-US"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25</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a:t>
            </a:r>
            <a:r>
              <a:rPr lang="zh-CN" altLang="en-US" dirty="0" smtClean="0">
                <a:latin typeface="方正姚体" pitchFamily="2" charset="-122"/>
                <a:ea typeface="方正姚体" pitchFamily="2" charset="-122"/>
              </a:rPr>
              <a:t>与科学思维</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a:lnSpc>
                <a:spcPct val="150000"/>
              </a:lnSpc>
            </a:pPr>
            <a:r>
              <a:rPr lang="zh-CN" altLang="en-US" dirty="0" smtClean="0">
                <a:solidFill>
                  <a:srgbClr val="FF0000"/>
                </a:solidFill>
              </a:rPr>
              <a:t>一、物理学的研究方法</a:t>
            </a:r>
            <a:endParaRPr lang="en-US" altLang="zh-CN" dirty="0" smtClean="0">
              <a:solidFill>
                <a:srgbClr val="FF0000"/>
              </a:solidFill>
            </a:endParaRPr>
          </a:p>
        </p:txBody>
      </p:sp>
      <p:sp>
        <p:nvSpPr>
          <p:cNvPr id="11" name="内容占位符 10"/>
          <p:cNvSpPr>
            <a:spLocks noGrp="1"/>
          </p:cNvSpPr>
          <p:nvPr>
            <p:ph sz="quarter" idx="1"/>
          </p:nvPr>
        </p:nvSpPr>
        <p:spPr>
          <a:xfrm>
            <a:off x="4857752" y="1214422"/>
            <a:ext cx="3900486" cy="709602"/>
          </a:xfrm>
        </p:spPr>
        <p:txBody>
          <a:bodyPr/>
          <a:lstStyle/>
          <a:p>
            <a:pPr>
              <a:lnSpc>
                <a:spcPct val="150000"/>
              </a:lnSpc>
            </a:pPr>
            <a:r>
              <a:rPr lang="zh-CN" altLang="en-US" dirty="0" smtClean="0"/>
              <a:t>科学研究的普遍性方法</a:t>
            </a:r>
          </a:p>
        </p:txBody>
      </p:sp>
      <p:grpSp>
        <p:nvGrpSpPr>
          <p:cNvPr id="41" name="组合 40"/>
          <p:cNvGrpSpPr/>
          <p:nvPr/>
        </p:nvGrpSpPr>
        <p:grpSpPr>
          <a:xfrm>
            <a:off x="1643042" y="1928802"/>
            <a:ext cx="4476750" cy="4368800"/>
            <a:chOff x="4648200" y="428604"/>
            <a:chExt cx="4476750" cy="4368800"/>
          </a:xfrm>
        </p:grpSpPr>
        <p:grpSp>
          <p:nvGrpSpPr>
            <p:cNvPr id="29" name="Group 50"/>
            <p:cNvGrpSpPr>
              <a:grpSpLocks/>
            </p:cNvGrpSpPr>
            <p:nvPr/>
          </p:nvGrpSpPr>
          <p:grpSpPr bwMode="auto">
            <a:xfrm>
              <a:off x="7342188" y="3178175"/>
              <a:ext cx="1782762" cy="617538"/>
              <a:chOff x="4625" y="2002"/>
              <a:chExt cx="1123" cy="389"/>
            </a:xfrm>
          </p:grpSpPr>
          <p:sp>
            <p:nvSpPr>
              <p:cNvPr id="30" name="Line 27"/>
              <p:cNvSpPr>
                <a:spLocks noChangeShapeType="1"/>
              </p:cNvSpPr>
              <p:nvPr/>
            </p:nvSpPr>
            <p:spPr bwMode="auto">
              <a:xfrm>
                <a:off x="4625" y="2190"/>
                <a:ext cx="266" cy="0"/>
              </a:xfrm>
              <a:prstGeom prst="line">
                <a:avLst/>
              </a:prstGeom>
              <a:noFill/>
              <a:ln w="50799">
                <a:solidFill>
                  <a:schemeClr val="tx1"/>
                </a:solidFill>
                <a:round/>
                <a:headEnd type="none" w="sm" len="sm"/>
                <a:tailEnd type="none" w="sm" len="sm"/>
              </a:ln>
            </p:spPr>
            <p:txBody>
              <a:bodyPr wrap="none" anchor="ctr"/>
              <a:lstStyle/>
              <a:p>
                <a:endParaRPr lang="zh-CN" altLang="en-US"/>
              </a:p>
            </p:txBody>
          </p:sp>
          <p:sp>
            <p:nvSpPr>
              <p:cNvPr id="31" name="Rectangle 28"/>
              <p:cNvSpPr>
                <a:spLocks noChangeArrowheads="1"/>
              </p:cNvSpPr>
              <p:nvPr/>
            </p:nvSpPr>
            <p:spPr bwMode="auto">
              <a:xfrm>
                <a:off x="4897" y="2002"/>
                <a:ext cx="824" cy="389"/>
              </a:xfrm>
              <a:prstGeom prst="rect">
                <a:avLst/>
              </a:prstGeom>
              <a:solidFill>
                <a:srgbClr val="00FFFF"/>
              </a:solidFill>
              <a:ln w="50799">
                <a:solidFill>
                  <a:schemeClr val="tx1"/>
                </a:solidFill>
                <a:miter lim="800000"/>
                <a:headEnd/>
                <a:tailEnd/>
              </a:ln>
            </p:spPr>
            <p:txBody>
              <a:bodyPr wrap="none" anchor="ctr"/>
              <a:lstStyle/>
              <a:p>
                <a:endParaRPr lang="zh-CN" altLang="en-US"/>
              </a:p>
            </p:txBody>
          </p:sp>
          <p:sp>
            <p:nvSpPr>
              <p:cNvPr id="32" name="Rectangle 29"/>
              <p:cNvSpPr>
                <a:spLocks noChangeArrowheads="1"/>
              </p:cNvSpPr>
              <p:nvPr/>
            </p:nvSpPr>
            <p:spPr bwMode="auto">
              <a:xfrm>
                <a:off x="4931" y="2010"/>
                <a:ext cx="817" cy="327"/>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zh-CN" altLang="en-US" sz="2800" b="1">
                    <a:effectLst>
                      <a:outerShdw blurRad="38100" dist="38100" dir="2700000" algn="tl">
                        <a:srgbClr val="C0C0C0"/>
                      </a:outerShdw>
                    </a:effectLst>
                    <a:latin typeface="黑体" pitchFamily="2" charset="-122"/>
                    <a:ea typeface="楷体_GB2312" pitchFamily="49" charset="-122"/>
                  </a:rPr>
                  <a:t>应 用</a:t>
                </a:r>
              </a:p>
            </p:txBody>
          </p:sp>
        </p:grpSp>
        <p:grpSp>
          <p:nvGrpSpPr>
            <p:cNvPr id="40" name="组合 39"/>
            <p:cNvGrpSpPr/>
            <p:nvPr/>
          </p:nvGrpSpPr>
          <p:grpSpPr>
            <a:xfrm>
              <a:off x="4648200" y="428604"/>
              <a:ext cx="3733800" cy="4368800"/>
              <a:chOff x="4648200" y="457200"/>
              <a:chExt cx="3733800" cy="4368800"/>
            </a:xfrm>
          </p:grpSpPr>
          <p:grpSp>
            <p:nvGrpSpPr>
              <p:cNvPr id="4" name="Group 2"/>
              <p:cNvGrpSpPr>
                <a:grpSpLocks/>
              </p:cNvGrpSpPr>
              <p:nvPr/>
            </p:nvGrpSpPr>
            <p:grpSpPr bwMode="auto">
              <a:xfrm>
                <a:off x="5208588" y="457200"/>
                <a:ext cx="2030412" cy="641350"/>
                <a:chOff x="2993" y="1144"/>
                <a:chExt cx="1279" cy="404"/>
              </a:xfrm>
            </p:grpSpPr>
            <p:sp>
              <p:nvSpPr>
                <p:cNvPr id="5" name="Rectangle 3"/>
                <p:cNvSpPr>
                  <a:spLocks noChangeArrowheads="1"/>
                </p:cNvSpPr>
                <p:nvPr/>
              </p:nvSpPr>
              <p:spPr bwMode="auto">
                <a:xfrm>
                  <a:off x="2993" y="1144"/>
                  <a:ext cx="1279" cy="404"/>
                </a:xfrm>
                <a:prstGeom prst="rect">
                  <a:avLst/>
                </a:prstGeom>
                <a:solidFill>
                  <a:schemeClr val="accent2"/>
                </a:solidFill>
                <a:ln w="50799">
                  <a:solidFill>
                    <a:schemeClr val="tx1"/>
                  </a:solidFill>
                  <a:miter lim="800000"/>
                  <a:headEnd/>
                  <a:tailEnd/>
                </a:ln>
              </p:spPr>
              <p:txBody>
                <a:bodyPr wrap="none" anchor="ctr"/>
                <a:lstStyle/>
                <a:p>
                  <a:endParaRPr lang="zh-CN" altLang="en-US"/>
                </a:p>
              </p:txBody>
            </p:sp>
            <p:sp>
              <p:nvSpPr>
                <p:cNvPr id="6" name="Rectangle 4"/>
                <p:cNvSpPr>
                  <a:spLocks noChangeArrowheads="1"/>
                </p:cNvSpPr>
                <p:nvPr/>
              </p:nvSpPr>
              <p:spPr bwMode="auto">
                <a:xfrm>
                  <a:off x="3030" y="1161"/>
                  <a:ext cx="1160" cy="327"/>
                </a:xfrm>
                <a:prstGeom prst="rect">
                  <a:avLst/>
                </a:prstGeom>
                <a:solidFill>
                  <a:schemeClr val="accent2"/>
                </a:solidFill>
                <a:ln w="9525">
                  <a:noFill/>
                  <a:miter lim="800000"/>
                  <a:headEnd/>
                  <a:tailEnd/>
                </a:ln>
                <a:effectLst/>
              </p:spPr>
              <p:txBody>
                <a:bodyPr lIns="92075" tIns="46038" rIns="92075" bIns="46038">
                  <a:spAutoFit/>
                </a:bodyPr>
                <a:lstStyle/>
                <a:p>
                  <a:pPr defTabSz="762000">
                    <a:spcBef>
                      <a:spcPct val="50000"/>
                    </a:spcBef>
                    <a:defRPr/>
                  </a:pPr>
                  <a:r>
                    <a:rPr lang="zh-CN" altLang="en-US" sz="2800" b="1" dirty="0">
                      <a:effectLst>
                        <a:outerShdw blurRad="38100" dist="38100" dir="2700000" algn="tl">
                          <a:srgbClr val="FFFFFF"/>
                        </a:outerShdw>
                      </a:effectLst>
                      <a:latin typeface="黑体" pitchFamily="2" charset="-122"/>
                      <a:ea typeface="楷体_GB2312" pitchFamily="49" charset="-122"/>
                    </a:rPr>
                    <a:t>提出命题</a:t>
                  </a:r>
                </a:p>
              </p:txBody>
            </p:sp>
          </p:grpSp>
          <p:grpSp>
            <p:nvGrpSpPr>
              <p:cNvPr id="7" name="Group 5"/>
              <p:cNvGrpSpPr>
                <a:grpSpLocks/>
              </p:cNvGrpSpPr>
              <p:nvPr/>
            </p:nvGrpSpPr>
            <p:grpSpPr bwMode="auto">
              <a:xfrm>
                <a:off x="5257800" y="4184650"/>
                <a:ext cx="2033588" cy="641350"/>
                <a:chOff x="3024" y="3492"/>
                <a:chExt cx="1281" cy="404"/>
              </a:xfrm>
            </p:grpSpPr>
            <p:sp>
              <p:nvSpPr>
                <p:cNvPr id="8" name="Rectangle 6"/>
                <p:cNvSpPr>
                  <a:spLocks noChangeArrowheads="1"/>
                </p:cNvSpPr>
                <p:nvPr/>
              </p:nvSpPr>
              <p:spPr bwMode="auto">
                <a:xfrm>
                  <a:off x="3024" y="3492"/>
                  <a:ext cx="1281" cy="404"/>
                </a:xfrm>
                <a:prstGeom prst="rect">
                  <a:avLst/>
                </a:prstGeom>
                <a:solidFill>
                  <a:srgbClr val="00FFFF"/>
                </a:solidFill>
                <a:ln w="50799">
                  <a:solidFill>
                    <a:schemeClr val="tx1"/>
                  </a:solidFill>
                  <a:miter lim="800000"/>
                  <a:headEnd/>
                  <a:tailEnd/>
                </a:ln>
              </p:spPr>
              <p:txBody>
                <a:bodyPr wrap="none" anchor="ctr"/>
                <a:lstStyle/>
                <a:p>
                  <a:endParaRPr lang="zh-CN" altLang="en-US"/>
                </a:p>
              </p:txBody>
            </p:sp>
            <p:sp>
              <p:nvSpPr>
                <p:cNvPr id="9" name="Rectangle 7"/>
                <p:cNvSpPr>
                  <a:spLocks noChangeArrowheads="1"/>
                </p:cNvSpPr>
                <p:nvPr/>
              </p:nvSpPr>
              <p:spPr bwMode="auto">
                <a:xfrm>
                  <a:off x="3062" y="3526"/>
                  <a:ext cx="1226" cy="327"/>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zh-CN" altLang="en-US" sz="2800" b="1">
                      <a:effectLst>
                        <a:outerShdw blurRad="38100" dist="38100" dir="2700000" algn="tl">
                          <a:srgbClr val="C0C0C0"/>
                        </a:outerShdw>
                      </a:effectLst>
                      <a:latin typeface="黑体" pitchFamily="2" charset="-122"/>
                      <a:ea typeface="楷体_GB2312" pitchFamily="49" charset="-122"/>
                    </a:rPr>
                    <a:t>修改理论</a:t>
                  </a:r>
                </a:p>
              </p:txBody>
            </p:sp>
          </p:grpSp>
          <p:grpSp>
            <p:nvGrpSpPr>
              <p:cNvPr id="12" name="Group 8"/>
              <p:cNvGrpSpPr>
                <a:grpSpLocks/>
              </p:cNvGrpSpPr>
              <p:nvPr/>
            </p:nvGrpSpPr>
            <p:grpSpPr bwMode="auto">
              <a:xfrm>
                <a:off x="5227638" y="1096963"/>
                <a:ext cx="2066925" cy="846137"/>
                <a:chOff x="3005" y="1547"/>
                <a:chExt cx="1302" cy="533"/>
              </a:xfrm>
            </p:grpSpPr>
            <p:sp>
              <p:nvSpPr>
                <p:cNvPr id="13" name="Rectangle 9"/>
                <p:cNvSpPr>
                  <a:spLocks noChangeArrowheads="1"/>
                </p:cNvSpPr>
                <p:nvPr/>
              </p:nvSpPr>
              <p:spPr bwMode="auto">
                <a:xfrm>
                  <a:off x="3005" y="1676"/>
                  <a:ext cx="1283" cy="404"/>
                </a:xfrm>
                <a:prstGeom prst="rect">
                  <a:avLst/>
                </a:prstGeom>
                <a:solidFill>
                  <a:srgbClr val="00FFFF"/>
                </a:solidFill>
                <a:ln w="50799">
                  <a:solidFill>
                    <a:schemeClr val="tx1"/>
                  </a:solidFill>
                  <a:miter lim="800000"/>
                  <a:headEnd/>
                  <a:tailEnd/>
                </a:ln>
              </p:spPr>
              <p:txBody>
                <a:bodyPr wrap="none" anchor="ctr"/>
                <a:lstStyle/>
                <a:p>
                  <a:endParaRPr lang="zh-CN" altLang="en-US"/>
                </a:p>
              </p:txBody>
            </p:sp>
            <p:sp>
              <p:nvSpPr>
                <p:cNvPr id="14" name="Rectangle 10"/>
                <p:cNvSpPr>
                  <a:spLocks noChangeArrowheads="1"/>
                </p:cNvSpPr>
                <p:nvPr/>
              </p:nvSpPr>
              <p:spPr bwMode="auto">
                <a:xfrm>
                  <a:off x="3030" y="1698"/>
                  <a:ext cx="1277" cy="327"/>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zh-CN" altLang="en-US" sz="2800" b="1" dirty="0">
                      <a:effectLst>
                        <a:outerShdw blurRad="38100" dist="38100" dir="2700000" algn="tl">
                          <a:srgbClr val="C0C0C0"/>
                        </a:outerShdw>
                      </a:effectLst>
                      <a:latin typeface="黑体" pitchFamily="2" charset="-122"/>
                      <a:ea typeface="楷体_GB2312" pitchFamily="49" charset="-122"/>
                    </a:rPr>
                    <a:t>推测答案</a:t>
                  </a:r>
                </a:p>
              </p:txBody>
            </p:sp>
            <p:sp>
              <p:nvSpPr>
                <p:cNvPr id="15" name="Line 11"/>
                <p:cNvSpPr>
                  <a:spLocks noChangeShapeType="1"/>
                </p:cNvSpPr>
                <p:nvPr/>
              </p:nvSpPr>
              <p:spPr bwMode="auto">
                <a:xfrm>
                  <a:off x="3598" y="1547"/>
                  <a:ext cx="0" cy="101"/>
                </a:xfrm>
                <a:prstGeom prst="line">
                  <a:avLst/>
                </a:prstGeom>
                <a:noFill/>
                <a:ln w="12699">
                  <a:solidFill>
                    <a:schemeClr val="tx1"/>
                  </a:solidFill>
                  <a:round/>
                  <a:headEnd type="none" w="sm" len="sm"/>
                  <a:tailEnd type="none" w="sm" len="sm"/>
                </a:ln>
              </p:spPr>
              <p:txBody>
                <a:bodyPr wrap="none" anchor="ctr"/>
                <a:lstStyle/>
                <a:p>
                  <a:endParaRPr lang="zh-CN" altLang="en-US"/>
                </a:p>
              </p:txBody>
            </p:sp>
            <p:sp>
              <p:nvSpPr>
                <p:cNvPr id="16" name="Line 12"/>
                <p:cNvSpPr>
                  <a:spLocks noChangeShapeType="1"/>
                </p:cNvSpPr>
                <p:nvPr/>
              </p:nvSpPr>
              <p:spPr bwMode="auto">
                <a:xfrm>
                  <a:off x="3598" y="1564"/>
                  <a:ext cx="0" cy="84"/>
                </a:xfrm>
                <a:prstGeom prst="line">
                  <a:avLst/>
                </a:prstGeom>
                <a:noFill/>
                <a:ln w="50799">
                  <a:solidFill>
                    <a:schemeClr val="tx1"/>
                  </a:solidFill>
                  <a:round/>
                  <a:headEnd type="none" w="sm" len="sm"/>
                  <a:tailEnd type="none" w="sm" len="sm"/>
                </a:ln>
              </p:spPr>
              <p:txBody>
                <a:bodyPr wrap="none" anchor="ctr"/>
                <a:lstStyle/>
                <a:p>
                  <a:endParaRPr lang="zh-CN" altLang="en-US"/>
                </a:p>
              </p:txBody>
            </p:sp>
          </p:grpSp>
          <p:grpSp>
            <p:nvGrpSpPr>
              <p:cNvPr id="17" name="Group 13"/>
              <p:cNvGrpSpPr>
                <a:grpSpLocks/>
              </p:cNvGrpSpPr>
              <p:nvPr/>
            </p:nvGrpSpPr>
            <p:grpSpPr bwMode="auto">
              <a:xfrm>
                <a:off x="5219700" y="1989138"/>
                <a:ext cx="2030413" cy="1171575"/>
                <a:chOff x="3017" y="2084"/>
                <a:chExt cx="1279" cy="738"/>
              </a:xfrm>
            </p:grpSpPr>
            <p:sp>
              <p:nvSpPr>
                <p:cNvPr id="18" name="Rectangle 14"/>
                <p:cNvSpPr>
                  <a:spLocks noChangeArrowheads="1"/>
                </p:cNvSpPr>
                <p:nvPr/>
              </p:nvSpPr>
              <p:spPr bwMode="auto">
                <a:xfrm>
                  <a:off x="3017" y="2275"/>
                  <a:ext cx="1279" cy="403"/>
                </a:xfrm>
                <a:prstGeom prst="rect">
                  <a:avLst/>
                </a:prstGeom>
                <a:solidFill>
                  <a:srgbClr val="00FFFF"/>
                </a:solidFill>
                <a:ln w="50799">
                  <a:solidFill>
                    <a:schemeClr val="tx1"/>
                  </a:solidFill>
                  <a:miter lim="800000"/>
                  <a:headEnd/>
                  <a:tailEnd/>
                </a:ln>
              </p:spPr>
              <p:txBody>
                <a:bodyPr wrap="none" anchor="ctr"/>
                <a:lstStyle/>
                <a:p>
                  <a:endParaRPr lang="zh-CN" altLang="en-US"/>
                </a:p>
              </p:txBody>
            </p:sp>
            <p:sp>
              <p:nvSpPr>
                <p:cNvPr id="19" name="Rectangle 15"/>
                <p:cNvSpPr>
                  <a:spLocks noChangeArrowheads="1"/>
                </p:cNvSpPr>
                <p:nvPr/>
              </p:nvSpPr>
              <p:spPr bwMode="auto">
                <a:xfrm>
                  <a:off x="3030" y="2284"/>
                  <a:ext cx="1227" cy="327"/>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zh-CN" altLang="en-US" sz="2800" b="1" dirty="0">
                      <a:effectLst>
                        <a:outerShdw blurRad="38100" dist="38100" dir="2700000" algn="tl">
                          <a:srgbClr val="C0C0C0"/>
                        </a:outerShdw>
                      </a:effectLst>
                      <a:latin typeface="黑体" pitchFamily="2" charset="-122"/>
                      <a:ea typeface="楷体_GB2312" pitchFamily="49" charset="-122"/>
                    </a:rPr>
                    <a:t>理论预言</a:t>
                  </a:r>
                </a:p>
              </p:txBody>
            </p:sp>
            <p:sp>
              <p:nvSpPr>
                <p:cNvPr id="20" name="Line 16"/>
                <p:cNvSpPr>
                  <a:spLocks noChangeShapeType="1"/>
                </p:cNvSpPr>
                <p:nvPr/>
              </p:nvSpPr>
              <p:spPr bwMode="auto">
                <a:xfrm>
                  <a:off x="3617" y="2084"/>
                  <a:ext cx="0" cy="150"/>
                </a:xfrm>
                <a:prstGeom prst="line">
                  <a:avLst/>
                </a:prstGeom>
                <a:noFill/>
                <a:ln w="50799">
                  <a:solidFill>
                    <a:schemeClr val="tx1"/>
                  </a:solidFill>
                  <a:round/>
                  <a:headEnd type="none" w="sm" len="sm"/>
                  <a:tailEnd type="none" w="sm" len="sm"/>
                </a:ln>
              </p:spPr>
              <p:txBody>
                <a:bodyPr wrap="none" anchor="ctr"/>
                <a:lstStyle/>
                <a:p>
                  <a:endParaRPr lang="zh-CN" altLang="en-US"/>
                </a:p>
              </p:txBody>
            </p:sp>
            <p:sp>
              <p:nvSpPr>
                <p:cNvPr id="21" name="Line 17"/>
                <p:cNvSpPr>
                  <a:spLocks noChangeShapeType="1"/>
                </p:cNvSpPr>
                <p:nvPr/>
              </p:nvSpPr>
              <p:spPr bwMode="auto">
                <a:xfrm>
                  <a:off x="3634" y="2687"/>
                  <a:ext cx="0" cy="135"/>
                </a:xfrm>
                <a:prstGeom prst="line">
                  <a:avLst/>
                </a:prstGeom>
                <a:noFill/>
                <a:ln w="50799">
                  <a:solidFill>
                    <a:schemeClr val="tx1"/>
                  </a:solidFill>
                  <a:round/>
                  <a:headEnd type="none" w="sm" len="sm"/>
                  <a:tailEnd type="none" w="sm" len="sm"/>
                </a:ln>
              </p:spPr>
              <p:txBody>
                <a:bodyPr wrap="none" anchor="ctr"/>
                <a:lstStyle/>
                <a:p>
                  <a:endParaRPr lang="zh-CN" altLang="en-US"/>
                </a:p>
              </p:txBody>
            </p:sp>
          </p:grpSp>
          <p:grpSp>
            <p:nvGrpSpPr>
              <p:cNvPr id="22" name="Group 18"/>
              <p:cNvGrpSpPr>
                <a:grpSpLocks/>
              </p:cNvGrpSpPr>
              <p:nvPr/>
            </p:nvGrpSpPr>
            <p:grpSpPr bwMode="auto">
              <a:xfrm>
                <a:off x="5216525" y="3178175"/>
                <a:ext cx="2112963" cy="979488"/>
                <a:chOff x="2998" y="2858"/>
                <a:chExt cx="1331" cy="617"/>
              </a:xfrm>
            </p:grpSpPr>
            <p:sp>
              <p:nvSpPr>
                <p:cNvPr id="23" name="Rectangle 19"/>
                <p:cNvSpPr>
                  <a:spLocks noChangeArrowheads="1"/>
                </p:cNvSpPr>
                <p:nvPr/>
              </p:nvSpPr>
              <p:spPr bwMode="auto">
                <a:xfrm>
                  <a:off x="2998" y="2858"/>
                  <a:ext cx="1331" cy="404"/>
                </a:xfrm>
                <a:prstGeom prst="rect">
                  <a:avLst/>
                </a:prstGeom>
                <a:solidFill>
                  <a:srgbClr val="00FFFF"/>
                </a:solidFill>
                <a:ln w="50799">
                  <a:solidFill>
                    <a:schemeClr val="tx1"/>
                  </a:solidFill>
                  <a:miter lim="800000"/>
                  <a:headEnd/>
                  <a:tailEnd/>
                </a:ln>
              </p:spPr>
              <p:txBody>
                <a:bodyPr wrap="none" anchor="ctr"/>
                <a:lstStyle/>
                <a:p>
                  <a:endParaRPr lang="zh-CN" altLang="en-US"/>
                </a:p>
              </p:txBody>
            </p:sp>
            <p:sp>
              <p:nvSpPr>
                <p:cNvPr id="24" name="Rectangle 20"/>
                <p:cNvSpPr>
                  <a:spLocks noChangeArrowheads="1"/>
                </p:cNvSpPr>
                <p:nvPr/>
              </p:nvSpPr>
              <p:spPr bwMode="auto">
                <a:xfrm>
                  <a:off x="3030" y="2888"/>
                  <a:ext cx="1277" cy="327"/>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zh-CN" altLang="en-US" sz="2800" b="1" dirty="0">
                      <a:effectLst>
                        <a:outerShdw blurRad="38100" dist="38100" dir="2700000" algn="tl">
                          <a:srgbClr val="C0C0C0"/>
                        </a:outerShdw>
                      </a:effectLst>
                      <a:latin typeface="黑体" pitchFamily="2" charset="-122"/>
                      <a:ea typeface="楷体_GB2312" pitchFamily="49" charset="-122"/>
                    </a:rPr>
                    <a:t>实验检验</a:t>
                  </a:r>
                </a:p>
              </p:txBody>
            </p:sp>
            <p:sp>
              <p:nvSpPr>
                <p:cNvPr id="25" name="Line 21"/>
                <p:cNvSpPr>
                  <a:spLocks noChangeShapeType="1"/>
                </p:cNvSpPr>
                <p:nvPr/>
              </p:nvSpPr>
              <p:spPr bwMode="auto">
                <a:xfrm>
                  <a:off x="3649" y="3274"/>
                  <a:ext cx="0" cy="201"/>
                </a:xfrm>
                <a:prstGeom prst="line">
                  <a:avLst/>
                </a:prstGeom>
                <a:noFill/>
                <a:ln w="50799">
                  <a:solidFill>
                    <a:schemeClr val="tx1"/>
                  </a:solidFill>
                  <a:round/>
                  <a:headEnd type="none" w="sm" len="sm"/>
                  <a:tailEnd type="none" w="sm" len="sm"/>
                </a:ln>
              </p:spPr>
              <p:txBody>
                <a:bodyPr wrap="none" anchor="ctr"/>
                <a:lstStyle/>
                <a:p>
                  <a:endParaRPr lang="zh-CN" altLang="en-US"/>
                </a:p>
              </p:txBody>
            </p:sp>
          </p:grpSp>
          <p:grpSp>
            <p:nvGrpSpPr>
              <p:cNvPr id="26" name="Group 47"/>
              <p:cNvGrpSpPr>
                <a:grpSpLocks/>
              </p:cNvGrpSpPr>
              <p:nvPr/>
            </p:nvGrpSpPr>
            <p:grpSpPr bwMode="auto">
              <a:xfrm>
                <a:off x="4648200" y="750888"/>
                <a:ext cx="536575" cy="2836862"/>
                <a:chOff x="2928" y="473"/>
                <a:chExt cx="338" cy="1787"/>
              </a:xfrm>
            </p:grpSpPr>
            <p:sp>
              <p:nvSpPr>
                <p:cNvPr id="27" name="Freeform 24"/>
                <p:cNvSpPr>
                  <a:spLocks/>
                </p:cNvSpPr>
                <p:nvPr/>
              </p:nvSpPr>
              <p:spPr bwMode="auto">
                <a:xfrm>
                  <a:off x="2947" y="473"/>
                  <a:ext cx="7" cy="1787"/>
                </a:xfrm>
                <a:custGeom>
                  <a:avLst/>
                  <a:gdLst>
                    <a:gd name="T0" fmla="*/ 7 w 7"/>
                    <a:gd name="T1" fmla="*/ 1787 h 1787"/>
                    <a:gd name="T2" fmla="*/ 0 w 7"/>
                    <a:gd name="T3" fmla="*/ 0 h 1787"/>
                    <a:gd name="T4" fmla="*/ 0 60000 65536"/>
                    <a:gd name="T5" fmla="*/ 0 60000 65536"/>
                    <a:gd name="T6" fmla="*/ 0 w 7"/>
                    <a:gd name="T7" fmla="*/ 0 h 1787"/>
                    <a:gd name="T8" fmla="*/ 7 w 7"/>
                    <a:gd name="T9" fmla="*/ 1787 h 1787"/>
                  </a:gdLst>
                  <a:ahLst/>
                  <a:cxnLst>
                    <a:cxn ang="T4">
                      <a:pos x="T0" y="T1"/>
                    </a:cxn>
                    <a:cxn ang="T5">
                      <a:pos x="T2" y="T3"/>
                    </a:cxn>
                  </a:cxnLst>
                  <a:rect l="T6" t="T7" r="T8" b="T9"/>
                  <a:pathLst>
                    <a:path w="7" h="1787">
                      <a:moveTo>
                        <a:pt x="7" y="1787"/>
                      </a:moveTo>
                      <a:lnTo>
                        <a:pt x="0" y="0"/>
                      </a:lnTo>
                    </a:path>
                  </a:pathLst>
                </a:custGeom>
                <a:noFill/>
                <a:ln w="50799">
                  <a:solidFill>
                    <a:schemeClr val="tx1"/>
                  </a:solidFill>
                  <a:prstDash val="dash"/>
                  <a:round/>
                  <a:headEnd type="none" w="sm" len="sm"/>
                  <a:tailEnd type="none" w="sm" len="sm"/>
                </a:ln>
              </p:spPr>
              <p:txBody>
                <a:bodyPr wrap="none" anchor="ctr"/>
                <a:lstStyle/>
                <a:p>
                  <a:endParaRPr lang="zh-CN" altLang="en-US"/>
                </a:p>
              </p:txBody>
            </p:sp>
            <p:sp>
              <p:nvSpPr>
                <p:cNvPr id="28" name="Line 25"/>
                <p:cNvSpPr>
                  <a:spLocks noChangeShapeType="1"/>
                </p:cNvSpPr>
                <p:nvPr/>
              </p:nvSpPr>
              <p:spPr bwMode="auto">
                <a:xfrm>
                  <a:off x="2928" y="473"/>
                  <a:ext cx="338" cy="0"/>
                </a:xfrm>
                <a:prstGeom prst="line">
                  <a:avLst/>
                </a:prstGeom>
                <a:noFill/>
                <a:ln w="50799">
                  <a:solidFill>
                    <a:schemeClr val="tx1"/>
                  </a:solidFill>
                  <a:prstDash val="dash"/>
                  <a:round/>
                  <a:headEnd type="none" w="sm" len="sm"/>
                  <a:tailEnd type="arrow" w="med" len="med"/>
                </a:ln>
              </p:spPr>
              <p:txBody>
                <a:bodyPr wrap="none" anchor="ctr"/>
                <a:lstStyle/>
                <a:p>
                  <a:endParaRPr lang="zh-CN" altLang="en-US"/>
                </a:p>
              </p:txBody>
            </p:sp>
          </p:grpSp>
          <p:grpSp>
            <p:nvGrpSpPr>
              <p:cNvPr id="33" name="Group 49"/>
              <p:cNvGrpSpPr>
                <a:grpSpLocks/>
              </p:cNvGrpSpPr>
              <p:nvPr/>
            </p:nvGrpSpPr>
            <p:grpSpPr bwMode="auto">
              <a:xfrm>
                <a:off x="7315200" y="3810000"/>
                <a:ext cx="1066800" cy="817563"/>
                <a:chOff x="4608" y="2400"/>
                <a:chExt cx="672" cy="515"/>
              </a:xfrm>
            </p:grpSpPr>
            <p:sp>
              <p:nvSpPr>
                <p:cNvPr id="34" name="Line 41"/>
                <p:cNvSpPr>
                  <a:spLocks noChangeShapeType="1"/>
                </p:cNvSpPr>
                <p:nvPr/>
              </p:nvSpPr>
              <p:spPr bwMode="auto">
                <a:xfrm rot="5400000">
                  <a:off x="5022" y="2658"/>
                  <a:ext cx="515" cy="0"/>
                </a:xfrm>
                <a:prstGeom prst="line">
                  <a:avLst/>
                </a:prstGeom>
                <a:noFill/>
                <a:ln w="50799">
                  <a:solidFill>
                    <a:schemeClr val="tx1"/>
                  </a:solidFill>
                  <a:prstDash val="sysDot"/>
                  <a:round/>
                  <a:headEnd type="none" w="sm" len="sm"/>
                  <a:tailEnd type="stealth" w="med" len="lg"/>
                </a:ln>
              </p:spPr>
              <p:txBody>
                <a:bodyPr wrap="none" anchor="ctr"/>
                <a:lstStyle/>
                <a:p>
                  <a:endParaRPr lang="zh-CN" altLang="en-US"/>
                </a:p>
              </p:txBody>
            </p:sp>
            <p:sp>
              <p:nvSpPr>
                <p:cNvPr id="35" name="Freeform 43"/>
                <p:cNvSpPr>
                  <a:spLocks/>
                </p:cNvSpPr>
                <p:nvPr/>
              </p:nvSpPr>
              <p:spPr bwMode="auto">
                <a:xfrm>
                  <a:off x="4608" y="2850"/>
                  <a:ext cx="635" cy="1"/>
                </a:xfrm>
                <a:custGeom>
                  <a:avLst/>
                  <a:gdLst>
                    <a:gd name="T0" fmla="*/ 635 w 635"/>
                    <a:gd name="T1" fmla="*/ 0 h 1"/>
                    <a:gd name="T2" fmla="*/ 0 w 635"/>
                    <a:gd name="T3" fmla="*/ 0 h 1"/>
                    <a:gd name="T4" fmla="*/ 0 60000 65536"/>
                    <a:gd name="T5" fmla="*/ 0 60000 65536"/>
                    <a:gd name="T6" fmla="*/ 0 w 635"/>
                    <a:gd name="T7" fmla="*/ 0 h 1"/>
                    <a:gd name="T8" fmla="*/ 635 w 635"/>
                    <a:gd name="T9" fmla="*/ 1 h 1"/>
                  </a:gdLst>
                  <a:ahLst/>
                  <a:cxnLst>
                    <a:cxn ang="T4">
                      <a:pos x="T0" y="T1"/>
                    </a:cxn>
                    <a:cxn ang="T5">
                      <a:pos x="T2" y="T3"/>
                    </a:cxn>
                  </a:cxnLst>
                  <a:rect l="T6" t="T7" r="T8" b="T9"/>
                  <a:pathLst>
                    <a:path w="635" h="1">
                      <a:moveTo>
                        <a:pt x="635" y="0"/>
                      </a:moveTo>
                      <a:lnTo>
                        <a:pt x="0" y="0"/>
                      </a:lnTo>
                    </a:path>
                  </a:pathLst>
                </a:custGeom>
                <a:noFill/>
                <a:ln w="50799">
                  <a:solidFill>
                    <a:schemeClr val="tx1"/>
                  </a:solidFill>
                  <a:prstDash val="sysDot"/>
                  <a:round/>
                  <a:headEnd type="none" w="sm" len="sm"/>
                  <a:tailEnd type="stealth" w="med" len="lg"/>
                </a:ln>
              </p:spPr>
              <p:txBody>
                <a:bodyPr wrap="none" anchor="ctr"/>
                <a:lstStyle/>
                <a:p>
                  <a:endParaRPr lang="zh-CN" altLang="en-US"/>
                </a:p>
              </p:txBody>
            </p:sp>
          </p:grpSp>
          <p:grpSp>
            <p:nvGrpSpPr>
              <p:cNvPr id="36" name="Group 48"/>
              <p:cNvGrpSpPr>
                <a:grpSpLocks/>
              </p:cNvGrpSpPr>
              <p:nvPr/>
            </p:nvGrpSpPr>
            <p:grpSpPr bwMode="auto">
              <a:xfrm>
                <a:off x="4648200" y="3422650"/>
                <a:ext cx="755650" cy="1125538"/>
                <a:chOff x="2928" y="2156"/>
                <a:chExt cx="476" cy="709"/>
              </a:xfrm>
            </p:grpSpPr>
            <p:sp>
              <p:nvSpPr>
                <p:cNvPr id="37" name="Line 23"/>
                <p:cNvSpPr>
                  <a:spLocks noChangeShapeType="1"/>
                </p:cNvSpPr>
                <p:nvPr/>
              </p:nvSpPr>
              <p:spPr bwMode="auto">
                <a:xfrm flipH="1">
                  <a:off x="2928" y="2853"/>
                  <a:ext cx="368" cy="0"/>
                </a:xfrm>
                <a:prstGeom prst="line">
                  <a:avLst/>
                </a:prstGeom>
                <a:noFill/>
                <a:ln w="50799">
                  <a:solidFill>
                    <a:schemeClr val="tx1"/>
                  </a:solidFill>
                  <a:round/>
                  <a:headEnd type="none" w="sm" len="sm"/>
                  <a:tailEnd type="none" w="sm" len="sm"/>
                </a:ln>
              </p:spPr>
              <p:txBody>
                <a:bodyPr wrap="none" anchor="ctr"/>
                <a:lstStyle/>
                <a:p>
                  <a:endParaRPr lang="zh-CN" altLang="en-US"/>
                </a:p>
              </p:txBody>
            </p:sp>
            <p:sp>
              <p:nvSpPr>
                <p:cNvPr id="38" name="Freeform 44"/>
                <p:cNvSpPr>
                  <a:spLocks/>
                </p:cNvSpPr>
                <p:nvPr/>
              </p:nvSpPr>
              <p:spPr bwMode="auto">
                <a:xfrm>
                  <a:off x="2954" y="2201"/>
                  <a:ext cx="450" cy="7"/>
                </a:xfrm>
                <a:custGeom>
                  <a:avLst/>
                  <a:gdLst>
                    <a:gd name="T0" fmla="*/ 0 w 450"/>
                    <a:gd name="T1" fmla="*/ 0 h 7"/>
                    <a:gd name="T2" fmla="*/ 450 w 450"/>
                    <a:gd name="T3" fmla="*/ 7 h 7"/>
                    <a:gd name="T4" fmla="*/ 0 60000 65536"/>
                    <a:gd name="T5" fmla="*/ 0 60000 65536"/>
                    <a:gd name="T6" fmla="*/ 0 w 450"/>
                    <a:gd name="T7" fmla="*/ 0 h 7"/>
                    <a:gd name="T8" fmla="*/ 450 w 450"/>
                    <a:gd name="T9" fmla="*/ 7 h 7"/>
                  </a:gdLst>
                  <a:ahLst/>
                  <a:cxnLst>
                    <a:cxn ang="T4">
                      <a:pos x="T0" y="T1"/>
                    </a:cxn>
                    <a:cxn ang="T5">
                      <a:pos x="T2" y="T3"/>
                    </a:cxn>
                  </a:cxnLst>
                  <a:rect l="T6" t="T7" r="T8" b="T9"/>
                  <a:pathLst>
                    <a:path w="450" h="7">
                      <a:moveTo>
                        <a:pt x="0" y="0"/>
                      </a:moveTo>
                      <a:lnTo>
                        <a:pt x="450" y="7"/>
                      </a:lnTo>
                    </a:path>
                  </a:pathLst>
                </a:custGeom>
                <a:noFill/>
                <a:ln w="50799">
                  <a:solidFill>
                    <a:schemeClr val="tx1"/>
                  </a:solidFill>
                  <a:round/>
                  <a:headEnd type="none" w="sm" len="sm"/>
                  <a:tailEnd type="stealth" w="med" len="lg"/>
                </a:ln>
              </p:spPr>
              <p:txBody>
                <a:bodyPr wrap="none" anchor="ctr"/>
                <a:lstStyle/>
                <a:p>
                  <a:endParaRPr lang="zh-CN" altLang="en-US"/>
                </a:p>
              </p:txBody>
            </p:sp>
            <p:sp>
              <p:nvSpPr>
                <p:cNvPr id="39" name="Freeform 46"/>
                <p:cNvSpPr>
                  <a:spLocks/>
                </p:cNvSpPr>
                <p:nvPr/>
              </p:nvSpPr>
              <p:spPr bwMode="auto">
                <a:xfrm>
                  <a:off x="2954" y="2156"/>
                  <a:ext cx="1" cy="709"/>
                </a:xfrm>
                <a:custGeom>
                  <a:avLst/>
                  <a:gdLst>
                    <a:gd name="T0" fmla="*/ 0 w 1"/>
                    <a:gd name="T1" fmla="*/ 709 h 709"/>
                    <a:gd name="T2" fmla="*/ 0 w 1"/>
                    <a:gd name="T3" fmla="*/ 0 h 709"/>
                    <a:gd name="T4" fmla="*/ 0 60000 65536"/>
                    <a:gd name="T5" fmla="*/ 0 60000 65536"/>
                    <a:gd name="T6" fmla="*/ 0 w 1"/>
                    <a:gd name="T7" fmla="*/ 0 h 709"/>
                    <a:gd name="T8" fmla="*/ 1 w 1"/>
                    <a:gd name="T9" fmla="*/ 709 h 709"/>
                  </a:gdLst>
                  <a:ahLst/>
                  <a:cxnLst>
                    <a:cxn ang="T4">
                      <a:pos x="T0" y="T1"/>
                    </a:cxn>
                    <a:cxn ang="T5">
                      <a:pos x="T2" y="T3"/>
                    </a:cxn>
                  </a:cxnLst>
                  <a:rect l="T6" t="T7" r="T8" b="T9"/>
                  <a:pathLst>
                    <a:path w="1" h="709">
                      <a:moveTo>
                        <a:pt x="0" y="709"/>
                      </a:moveTo>
                      <a:lnTo>
                        <a:pt x="0" y="0"/>
                      </a:lnTo>
                    </a:path>
                  </a:pathLst>
                </a:custGeom>
                <a:noFill/>
                <a:ln w="50799">
                  <a:solidFill>
                    <a:schemeClr val="tx1"/>
                  </a:solidFill>
                  <a:round/>
                  <a:headEnd type="none" w="sm" len="sm"/>
                  <a:tailEnd type="none" w="sm" len="sm"/>
                </a:ln>
              </p:spPr>
              <p:txBody>
                <a:bodyPr wrap="none" anchor="ctr"/>
                <a:lstStyle/>
                <a:p>
                  <a:endParaRPr lang="zh-CN" altLang="en-US"/>
                </a:p>
              </p:txBody>
            </p:sp>
          </p:grpSp>
        </p:grpSp>
      </p:grpSp>
      <p:sp>
        <p:nvSpPr>
          <p:cNvPr id="78"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26</a:t>
            </a:fld>
            <a:endParaRPr lang="en-US" altLang="zh-CN" dirty="0"/>
          </a:p>
        </p:txBody>
      </p:sp>
      <p:sp>
        <p:nvSpPr>
          <p:cNvPr id="42"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a:t>
            </a:r>
            <a:r>
              <a:rPr lang="zh-CN" altLang="en-US" dirty="0" smtClean="0">
                <a:latin typeface="方正姚体" pitchFamily="2" charset="-122"/>
                <a:ea typeface="方正姚体" pitchFamily="2" charset="-122"/>
              </a:rPr>
              <a:t>与科学思维</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a:lnSpc>
                <a:spcPct val="150000"/>
              </a:lnSpc>
            </a:pPr>
            <a:r>
              <a:rPr lang="zh-CN" altLang="en-US" dirty="0" smtClean="0">
                <a:solidFill>
                  <a:srgbClr val="FF0000"/>
                </a:solidFill>
              </a:rPr>
              <a:t>一、物理学的研究方法</a:t>
            </a:r>
            <a:endParaRPr lang="en-US" altLang="zh-CN" dirty="0" smtClean="0">
              <a:solidFill>
                <a:srgbClr val="FF0000"/>
              </a:solidFill>
            </a:endParaRPr>
          </a:p>
        </p:txBody>
      </p:sp>
      <p:sp>
        <p:nvSpPr>
          <p:cNvPr id="11" name="内容占位符 10"/>
          <p:cNvSpPr>
            <a:spLocks noGrp="1"/>
          </p:cNvSpPr>
          <p:nvPr>
            <p:ph sz="quarter" idx="1"/>
          </p:nvPr>
        </p:nvSpPr>
        <p:spPr>
          <a:xfrm>
            <a:off x="428596" y="1214422"/>
            <a:ext cx="8329642" cy="5072098"/>
          </a:xfrm>
        </p:spPr>
        <p:txBody>
          <a:bodyPr/>
          <a:lstStyle/>
          <a:p>
            <a:pPr>
              <a:lnSpc>
                <a:spcPct val="150000"/>
              </a:lnSpc>
            </a:pPr>
            <a:r>
              <a:rPr lang="zh-CN" altLang="en-US" dirty="0" smtClean="0"/>
              <a:t>物理学的特色方法</a:t>
            </a:r>
            <a:endParaRPr lang="en-US" altLang="zh-CN" dirty="0" smtClean="0"/>
          </a:p>
          <a:p>
            <a:pPr lvl="1">
              <a:lnSpc>
                <a:spcPct val="150000"/>
              </a:lnSpc>
            </a:pPr>
            <a:r>
              <a:rPr lang="zh-CN" altLang="en-US" dirty="0" smtClean="0"/>
              <a:t>★ 对称性分析</a:t>
            </a:r>
          </a:p>
          <a:p>
            <a:pPr lvl="1">
              <a:lnSpc>
                <a:spcPct val="150000"/>
              </a:lnSpc>
            </a:pPr>
            <a:r>
              <a:rPr lang="zh-CN" altLang="en-US" dirty="0" smtClean="0"/>
              <a:t>★ 守恒量的利用</a:t>
            </a:r>
          </a:p>
          <a:p>
            <a:pPr lvl="1">
              <a:lnSpc>
                <a:spcPct val="150000"/>
              </a:lnSpc>
            </a:pPr>
            <a:r>
              <a:rPr lang="zh-CN" altLang="en-US" dirty="0" smtClean="0"/>
              <a:t>★ 简化模型的选取</a:t>
            </a:r>
          </a:p>
          <a:p>
            <a:pPr lvl="1">
              <a:lnSpc>
                <a:spcPct val="150000"/>
              </a:lnSpc>
            </a:pPr>
            <a:r>
              <a:rPr lang="zh-CN" altLang="en-US" dirty="0" smtClean="0"/>
              <a:t>★ 概念和方法的类比</a:t>
            </a:r>
          </a:p>
          <a:p>
            <a:pPr lvl="1">
              <a:lnSpc>
                <a:spcPct val="150000"/>
              </a:lnSpc>
            </a:pPr>
            <a:r>
              <a:rPr lang="zh-CN" altLang="en-US" dirty="0" smtClean="0"/>
              <a:t>★ 定性和半定量分析</a:t>
            </a:r>
          </a:p>
          <a:p>
            <a:pPr lvl="1">
              <a:lnSpc>
                <a:spcPct val="150000"/>
              </a:lnSpc>
            </a:pPr>
            <a:r>
              <a:rPr lang="zh-CN" altLang="en-US" dirty="0" smtClean="0"/>
              <a:t>★ 量纲分析</a:t>
            </a:r>
          </a:p>
          <a:p>
            <a:pPr lvl="1">
              <a:lnSpc>
                <a:spcPct val="150000"/>
              </a:lnSpc>
            </a:pPr>
            <a:r>
              <a:rPr lang="zh-CN" altLang="en-US" dirty="0" smtClean="0"/>
              <a:t>★ 能量分析     </a:t>
            </a:r>
            <a:r>
              <a:rPr lang="en-US" altLang="zh-CN" dirty="0" smtClean="0"/>
              <a:t>……</a:t>
            </a:r>
            <a:endParaRPr lang="zh-CN" altLang="en-US" dirty="0" smtClean="0"/>
          </a:p>
        </p:txBody>
      </p:sp>
      <p:sp>
        <p:nvSpPr>
          <p:cNvPr id="40"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27</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a:t>
            </a:r>
            <a:r>
              <a:rPr lang="zh-CN" altLang="en-US" dirty="0" smtClean="0">
                <a:latin typeface="方正姚体" pitchFamily="2" charset="-122"/>
                <a:ea typeface="方正姚体" pitchFamily="2" charset="-122"/>
              </a:rPr>
              <a:t>与科学思维</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a:lnSpc>
                <a:spcPct val="150000"/>
              </a:lnSpc>
            </a:pPr>
            <a:r>
              <a:rPr lang="zh-CN" altLang="en-US" dirty="0" smtClean="0">
                <a:solidFill>
                  <a:srgbClr val="FF0000"/>
                </a:solidFill>
              </a:rPr>
              <a:t>二、物理学家的科学态度</a:t>
            </a:r>
          </a:p>
        </p:txBody>
      </p:sp>
      <p:sp>
        <p:nvSpPr>
          <p:cNvPr id="11" name="内容占位符 10"/>
          <p:cNvSpPr>
            <a:spLocks noGrp="1"/>
          </p:cNvSpPr>
          <p:nvPr>
            <p:ph sz="quarter" idx="1"/>
          </p:nvPr>
        </p:nvSpPr>
        <p:spPr>
          <a:xfrm>
            <a:off x="428596" y="1214422"/>
            <a:ext cx="8329642" cy="5072098"/>
          </a:xfrm>
        </p:spPr>
        <p:txBody>
          <a:bodyPr/>
          <a:lstStyle/>
          <a:p>
            <a:pPr>
              <a:lnSpc>
                <a:spcPct val="150000"/>
              </a:lnSpc>
            </a:pPr>
            <a:endParaRPr lang="en-US" altLang="zh-CN" dirty="0" smtClean="0"/>
          </a:p>
          <a:p>
            <a:pPr>
              <a:lnSpc>
                <a:spcPct val="150000"/>
              </a:lnSpc>
            </a:pPr>
            <a:r>
              <a:rPr lang="zh-CN" altLang="en-US" dirty="0" smtClean="0"/>
              <a:t>略</a:t>
            </a:r>
          </a:p>
        </p:txBody>
      </p:sp>
      <p:sp>
        <p:nvSpPr>
          <p:cNvPr id="40"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28</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a:t>
            </a:r>
            <a:r>
              <a:rPr lang="zh-CN" altLang="en-US" dirty="0" smtClean="0">
                <a:latin typeface="方正姚体" pitchFamily="2" charset="-122"/>
                <a:ea typeface="方正姚体" pitchFamily="2" charset="-122"/>
              </a:rPr>
              <a:t>与科学思维</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pPr algn="ctr"/>
            <a:r>
              <a:rPr lang="zh-CN" altLang="en-US" dirty="0" smtClean="0"/>
              <a:t>第</a:t>
            </a:r>
            <a:r>
              <a:rPr lang="en-US" altLang="zh-CN" dirty="0" smtClean="0"/>
              <a:t>0</a:t>
            </a:r>
            <a:r>
              <a:rPr lang="zh-CN" altLang="en-US" dirty="0" smtClean="0"/>
              <a:t>章</a:t>
            </a:r>
            <a:r>
              <a:rPr lang="en-US" altLang="zh-CN" dirty="0" smtClean="0"/>
              <a:t>	</a:t>
            </a:r>
            <a:r>
              <a:rPr lang="zh-CN" altLang="en-US" dirty="0" smtClean="0"/>
              <a:t>绪    论</a:t>
            </a:r>
          </a:p>
        </p:txBody>
      </p:sp>
      <p:sp>
        <p:nvSpPr>
          <p:cNvPr id="55299" name="文本占位符 2"/>
          <p:cNvSpPr>
            <a:spLocks noGrp="1"/>
          </p:cNvSpPr>
          <p:nvPr>
            <p:ph type="body" idx="1"/>
          </p:nvPr>
        </p:nvSpPr>
        <p:spPr/>
        <p:txBody>
          <a:bodyPr/>
          <a:lstStyle/>
          <a:p>
            <a:pPr eaLnBrk="1" hangingPunct="1"/>
            <a:r>
              <a:rPr lang="zh-CN" altLang="en-US" dirty="0" smtClean="0"/>
              <a:t>南开大学物理学院</a:t>
            </a:r>
            <a:r>
              <a:rPr lang="en-US" altLang="zh-CN" dirty="0" smtClean="0"/>
              <a:t>		</a:t>
            </a:r>
            <a:r>
              <a:rPr lang="zh-CN" altLang="en-US" dirty="0" smtClean="0"/>
              <a:t>本版修订：王新宇</a:t>
            </a:r>
          </a:p>
        </p:txBody>
      </p:sp>
      <p:sp>
        <p:nvSpPr>
          <p:cNvPr id="55300"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zh-CN" altLang="en-US" sz="1800" dirty="0" smtClean="0">
                <a:latin typeface="方正姚体" pitchFamily="2" charset="-122"/>
                <a:ea typeface="方正姚体" pitchFamily="2" charset="-122"/>
              </a:rPr>
              <a:t>绪    论</a:t>
            </a:r>
          </a:p>
        </p:txBody>
      </p:sp>
      <p:sp>
        <p:nvSpPr>
          <p:cNvPr id="5"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a:t>
            </a:fld>
            <a:endParaRPr lang="en-US" altLang="zh-C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§0.3    </a:t>
            </a:r>
            <a:r>
              <a:rPr lang="zh-CN" altLang="en-US" dirty="0" smtClean="0"/>
              <a:t>物理学与科学技术</a:t>
            </a:r>
            <a:endParaRPr lang="zh-CN" altLang="en-US" dirty="0"/>
          </a:p>
        </p:txBody>
      </p:sp>
      <p:sp>
        <p:nvSpPr>
          <p:cNvPr id="11" name="内容占位符 10"/>
          <p:cNvSpPr>
            <a:spLocks noGrp="1"/>
          </p:cNvSpPr>
          <p:nvPr>
            <p:ph sz="quarter" idx="1"/>
          </p:nvPr>
        </p:nvSpPr>
        <p:spPr/>
        <p:txBody>
          <a:bodyPr/>
          <a:lstStyle/>
          <a:p>
            <a:pPr lvl="1">
              <a:lnSpc>
                <a:spcPct val="150000"/>
              </a:lnSpc>
            </a:pPr>
            <a:endParaRPr lang="en-US" altLang="zh-CN" dirty="0" smtClean="0"/>
          </a:p>
          <a:p>
            <a:pPr>
              <a:lnSpc>
                <a:spcPct val="150000"/>
              </a:lnSpc>
            </a:pPr>
            <a:r>
              <a:rPr lang="zh-CN" altLang="en-US" dirty="0" smtClean="0"/>
              <a:t>第三次世界物理学会大会（</a:t>
            </a:r>
            <a:r>
              <a:rPr lang="en-US" altLang="zh-CN" dirty="0" smtClean="0"/>
              <a:t>2000.12.15-16  Berlin, Germany</a:t>
            </a:r>
            <a:r>
              <a:rPr lang="zh-CN" altLang="en-US" dirty="0" smtClean="0"/>
              <a:t>）决议指出：</a:t>
            </a:r>
          </a:p>
          <a:p>
            <a:pPr lvl="1">
              <a:lnSpc>
                <a:spcPct val="150000"/>
              </a:lnSpc>
            </a:pPr>
            <a:r>
              <a:rPr lang="zh-CN" altLang="en-US" dirty="0" smtClean="0"/>
              <a:t>物理学是我们认识世界的基础， 是其他科学和绝大部分技术发展的直接的或不可缺少的基础，物理学曾经是、现在是、将来也是全球技术和经济发展的主要驱动力。</a:t>
            </a:r>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29</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a:t>
            </a:r>
            <a:r>
              <a:rPr lang="zh-CN" altLang="en-US" dirty="0" smtClean="0">
                <a:latin typeface="方正姚体" pitchFamily="2" charset="-122"/>
                <a:ea typeface="方正姚体" pitchFamily="2" charset="-122"/>
              </a:rPr>
              <a:t>与科学思维</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§0.3    </a:t>
            </a:r>
            <a:r>
              <a:rPr lang="zh-CN" altLang="en-US" dirty="0" smtClean="0"/>
              <a:t>物理学与科学技术</a:t>
            </a:r>
            <a:endParaRPr lang="zh-CN" altLang="en-US" dirty="0"/>
          </a:p>
        </p:txBody>
      </p:sp>
      <p:sp>
        <p:nvSpPr>
          <p:cNvPr id="11" name="内容占位符 10"/>
          <p:cNvSpPr>
            <a:spLocks noGrp="1"/>
          </p:cNvSpPr>
          <p:nvPr>
            <p:ph sz="quarter" idx="1"/>
          </p:nvPr>
        </p:nvSpPr>
        <p:spPr/>
        <p:txBody>
          <a:bodyPr/>
          <a:lstStyle/>
          <a:p>
            <a:pPr lvl="1">
              <a:lnSpc>
                <a:spcPct val="150000"/>
              </a:lnSpc>
            </a:pPr>
            <a:endParaRPr lang="en-US" altLang="zh-CN" dirty="0" smtClean="0"/>
          </a:p>
          <a:p>
            <a:pPr>
              <a:lnSpc>
                <a:spcPct val="150000"/>
              </a:lnSpc>
            </a:pPr>
            <a:r>
              <a:rPr lang="zh-CN" altLang="en-US" dirty="0" smtClean="0"/>
              <a:t>历史上物理与技术的关系大致有两种模式：</a:t>
            </a:r>
            <a:endParaRPr lang="en-US" altLang="zh-CN" dirty="0" smtClean="0"/>
          </a:p>
          <a:p>
            <a:pPr lvl="1">
              <a:lnSpc>
                <a:spcPct val="150000"/>
              </a:lnSpc>
            </a:pPr>
            <a:r>
              <a:rPr lang="zh-CN" altLang="en-US" dirty="0" smtClean="0"/>
              <a:t>技术－物理－技术</a:t>
            </a:r>
            <a:r>
              <a:rPr lang="en-US" altLang="zh-CN" dirty="0" smtClean="0"/>
              <a:t>(</a:t>
            </a:r>
            <a:r>
              <a:rPr lang="zh-CN" altLang="en-US" dirty="0" smtClean="0"/>
              <a:t>以第一次工业革命为标志</a:t>
            </a:r>
            <a:r>
              <a:rPr lang="en-US" altLang="zh-CN" dirty="0" smtClean="0"/>
              <a:t>)</a:t>
            </a:r>
          </a:p>
          <a:p>
            <a:pPr lvl="1">
              <a:lnSpc>
                <a:spcPct val="150000"/>
              </a:lnSpc>
            </a:pPr>
            <a:r>
              <a:rPr lang="zh-CN" altLang="en-US" dirty="0" smtClean="0"/>
              <a:t>物理－技术－物理</a:t>
            </a:r>
            <a:r>
              <a:rPr lang="en-US" altLang="zh-CN" dirty="0" smtClean="0"/>
              <a:t>(</a:t>
            </a:r>
            <a:r>
              <a:rPr lang="zh-CN" altLang="en-US" dirty="0" smtClean="0"/>
              <a:t>以电气化进程为标志</a:t>
            </a:r>
            <a:r>
              <a:rPr lang="en-US" altLang="zh-CN" dirty="0" smtClean="0"/>
              <a:t>)</a:t>
            </a:r>
          </a:p>
          <a:p>
            <a:pPr>
              <a:lnSpc>
                <a:spcPct val="150000"/>
              </a:lnSpc>
            </a:pPr>
            <a:r>
              <a:rPr lang="en-US" altLang="zh-CN" dirty="0" smtClean="0"/>
              <a:t>20</a:t>
            </a:r>
            <a:r>
              <a:rPr lang="zh-CN" altLang="en-US" dirty="0" smtClean="0"/>
              <a:t>世纪两种模式并存、交叉，但几乎所有重大新技术的创立，都是</a:t>
            </a:r>
            <a:r>
              <a:rPr lang="zh-CN" altLang="en-US" dirty="0" smtClean="0">
                <a:solidFill>
                  <a:srgbClr val="FF0000"/>
                </a:solidFill>
              </a:rPr>
              <a:t>以物理学的发展为先导</a:t>
            </a:r>
            <a:r>
              <a:rPr lang="zh-CN" altLang="en-US" dirty="0" smtClean="0"/>
              <a:t>的。</a:t>
            </a:r>
          </a:p>
          <a:p>
            <a:pPr>
              <a:lnSpc>
                <a:spcPct val="150000"/>
              </a:lnSpc>
            </a:pPr>
            <a:endParaRPr lang="zh-CN" altLang="en-US" dirty="0" smtClean="0"/>
          </a:p>
          <a:p>
            <a:pPr>
              <a:lnSpc>
                <a:spcPct val="150000"/>
              </a:lnSpc>
            </a:pPr>
            <a:endParaRPr lang="zh-CN" altLang="en-US" dirty="0" smtClean="0"/>
          </a:p>
          <a:p>
            <a:pPr>
              <a:lnSpc>
                <a:spcPct val="150000"/>
              </a:lnSpc>
            </a:pPr>
            <a:endParaRPr lang="zh-CN" altLang="en-US" dirty="0" smtClean="0"/>
          </a:p>
          <a:p>
            <a:pPr>
              <a:lnSpc>
                <a:spcPct val="150000"/>
              </a:lnSpc>
            </a:pPr>
            <a:endParaRPr lang="en-US" altLang="zh-CN" dirty="0" smtClean="0"/>
          </a:p>
          <a:p>
            <a:pPr>
              <a:lnSpc>
                <a:spcPct val="150000"/>
              </a:lnSpc>
            </a:pPr>
            <a:endParaRPr lang="en-US" altLang="zh-CN"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30</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a:t>
            </a:r>
            <a:r>
              <a:rPr lang="zh-CN" altLang="en-US" dirty="0" smtClean="0">
                <a:latin typeface="方正姚体" pitchFamily="2" charset="-122"/>
                <a:ea typeface="方正姚体" pitchFamily="2" charset="-122"/>
              </a:rPr>
              <a:t>与科学思维</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zh-CN" altLang="en-US" dirty="0" smtClean="0"/>
              <a:t>科学与技术的交替发展</a:t>
            </a:r>
            <a:endParaRPr lang="zh-CN" altLang="en-US" dirty="0"/>
          </a:p>
        </p:txBody>
      </p:sp>
      <p:sp>
        <p:nvSpPr>
          <p:cNvPr id="11" name="内容占位符 10"/>
          <p:cNvSpPr>
            <a:spLocks noGrp="1"/>
          </p:cNvSpPr>
          <p:nvPr>
            <p:ph sz="quarter" idx="1"/>
          </p:nvPr>
        </p:nvSpPr>
        <p:spPr/>
        <p:txBody>
          <a:bodyPr/>
          <a:lstStyle/>
          <a:p>
            <a:pPr>
              <a:lnSpc>
                <a:spcPct val="150000"/>
              </a:lnSpc>
              <a:buNone/>
            </a:pPr>
            <a:endParaRPr lang="zh-CN" altLang="en-US" dirty="0" smtClean="0"/>
          </a:p>
          <a:p>
            <a:pPr>
              <a:lnSpc>
                <a:spcPct val="150000"/>
              </a:lnSpc>
            </a:pPr>
            <a:endParaRPr lang="zh-CN" altLang="en-US" dirty="0" smtClean="0"/>
          </a:p>
          <a:p>
            <a:pPr>
              <a:lnSpc>
                <a:spcPct val="150000"/>
              </a:lnSpc>
            </a:pPr>
            <a:endParaRPr lang="zh-CN" altLang="en-US" dirty="0" smtClean="0"/>
          </a:p>
          <a:p>
            <a:pPr>
              <a:lnSpc>
                <a:spcPct val="150000"/>
              </a:lnSpc>
            </a:pPr>
            <a:endParaRPr lang="en-US" altLang="zh-CN" dirty="0" smtClean="0"/>
          </a:p>
          <a:p>
            <a:pPr>
              <a:lnSpc>
                <a:spcPct val="150000"/>
              </a:lnSpc>
            </a:pPr>
            <a:endParaRPr lang="en-US" altLang="zh-CN"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31</a:t>
            </a:fld>
            <a:endParaRPr lang="en-US" altLang="zh-CN" dirty="0"/>
          </a:p>
        </p:txBody>
      </p:sp>
      <p:grpSp>
        <p:nvGrpSpPr>
          <p:cNvPr id="20" name="组合 19"/>
          <p:cNvGrpSpPr/>
          <p:nvPr/>
        </p:nvGrpSpPr>
        <p:grpSpPr>
          <a:xfrm>
            <a:off x="602862" y="2001836"/>
            <a:ext cx="7080880" cy="1284288"/>
            <a:chOff x="602862" y="1430332"/>
            <a:chExt cx="7080880" cy="1284288"/>
          </a:xfrm>
        </p:grpSpPr>
        <p:grpSp>
          <p:nvGrpSpPr>
            <p:cNvPr id="5" name="Group 5"/>
            <p:cNvGrpSpPr>
              <a:grpSpLocks/>
            </p:cNvGrpSpPr>
            <p:nvPr/>
          </p:nvGrpSpPr>
          <p:grpSpPr bwMode="auto">
            <a:xfrm>
              <a:off x="602862" y="1430332"/>
              <a:ext cx="2058958" cy="1284288"/>
              <a:chOff x="456" y="384"/>
              <a:chExt cx="1128" cy="809"/>
            </a:xfrm>
          </p:grpSpPr>
          <p:sp>
            <p:nvSpPr>
              <p:cNvPr id="6" name="Text Box 7"/>
              <p:cNvSpPr txBox="1">
                <a:spLocks noChangeArrowheads="1"/>
              </p:cNvSpPr>
              <p:nvPr/>
            </p:nvSpPr>
            <p:spPr bwMode="auto">
              <a:xfrm>
                <a:off x="456" y="384"/>
                <a:ext cx="1040" cy="433"/>
              </a:xfrm>
              <a:prstGeom prst="rect">
                <a:avLst/>
              </a:prstGeom>
              <a:solidFill>
                <a:srgbClr val="00FFFF"/>
              </a:solidFill>
              <a:ln w="19050">
                <a:solidFill>
                  <a:schemeClr val="tx2"/>
                </a:solidFill>
                <a:miter lim="800000"/>
                <a:headEnd/>
                <a:tailEnd/>
              </a:ln>
            </p:spPr>
            <p:txBody>
              <a:bodyPr wrap="square">
                <a:spAutoFit/>
              </a:bodyPr>
              <a:lstStyle/>
              <a:p>
                <a:pPr eaLnBrk="1" hangingPunct="1">
                  <a:spcBef>
                    <a:spcPct val="15000"/>
                  </a:spcBef>
                </a:pPr>
                <a:r>
                  <a:rPr lang="zh-CN" altLang="en-US" b="1" dirty="0">
                    <a:latin typeface="方正姚体" pitchFamily="2" charset="-122"/>
                    <a:ea typeface="方正姚体" pitchFamily="2" charset="-122"/>
                  </a:rPr>
                  <a:t>爱因斯坦受激辐</a:t>
                </a:r>
              </a:p>
              <a:p>
                <a:pPr eaLnBrk="1" hangingPunct="1">
                  <a:spcBef>
                    <a:spcPct val="15000"/>
                  </a:spcBef>
                </a:pPr>
                <a:r>
                  <a:rPr lang="zh-CN" altLang="en-US" b="1" dirty="0">
                    <a:latin typeface="方正姚体" pitchFamily="2" charset="-122"/>
                    <a:ea typeface="方正姚体" pitchFamily="2" charset="-122"/>
                  </a:rPr>
                  <a:t>射理论（</a:t>
                </a:r>
                <a:r>
                  <a:rPr lang="en-US" altLang="zh-CN" b="1" dirty="0">
                    <a:latin typeface="方正姚体" pitchFamily="2" charset="-122"/>
                    <a:ea typeface="方正姚体" pitchFamily="2" charset="-122"/>
                  </a:rPr>
                  <a:t>1917</a:t>
                </a:r>
                <a:r>
                  <a:rPr lang="zh-CN" altLang="en-US" b="1" dirty="0">
                    <a:latin typeface="方正姚体" pitchFamily="2" charset="-122"/>
                    <a:ea typeface="方正姚体" pitchFamily="2" charset="-122"/>
                  </a:rPr>
                  <a:t>）</a:t>
                </a:r>
              </a:p>
            </p:txBody>
          </p:sp>
          <p:sp>
            <p:nvSpPr>
              <p:cNvPr id="7" name="Text Box 9"/>
              <p:cNvSpPr txBox="1">
                <a:spLocks noChangeArrowheads="1"/>
              </p:cNvSpPr>
              <p:nvPr/>
            </p:nvSpPr>
            <p:spPr bwMode="auto">
              <a:xfrm>
                <a:off x="720" y="960"/>
                <a:ext cx="864"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（物理）</a:t>
                </a:r>
              </a:p>
            </p:txBody>
          </p:sp>
        </p:grpSp>
        <p:grpSp>
          <p:nvGrpSpPr>
            <p:cNvPr id="8" name="Group 10"/>
            <p:cNvGrpSpPr>
              <a:grpSpLocks/>
            </p:cNvGrpSpPr>
            <p:nvPr/>
          </p:nvGrpSpPr>
          <p:grpSpPr bwMode="auto">
            <a:xfrm>
              <a:off x="2571736" y="1430332"/>
              <a:ext cx="2347352" cy="1284288"/>
              <a:chOff x="2112" y="384"/>
              <a:chExt cx="1296" cy="809"/>
            </a:xfrm>
          </p:grpSpPr>
          <p:grpSp>
            <p:nvGrpSpPr>
              <p:cNvPr id="9" name="Group 11"/>
              <p:cNvGrpSpPr>
                <a:grpSpLocks/>
              </p:cNvGrpSpPr>
              <p:nvPr/>
            </p:nvGrpSpPr>
            <p:grpSpPr bwMode="auto">
              <a:xfrm>
                <a:off x="2112" y="384"/>
                <a:ext cx="1229" cy="433"/>
                <a:chOff x="2112" y="384"/>
                <a:chExt cx="1229" cy="433"/>
              </a:xfrm>
            </p:grpSpPr>
            <p:sp>
              <p:nvSpPr>
                <p:cNvPr id="13" name="AutoShape 12"/>
                <p:cNvSpPr>
                  <a:spLocks noChangeArrowheads="1"/>
                </p:cNvSpPr>
                <p:nvPr/>
              </p:nvSpPr>
              <p:spPr bwMode="auto">
                <a:xfrm>
                  <a:off x="2112" y="528"/>
                  <a:ext cx="240" cy="240"/>
                </a:xfrm>
                <a:prstGeom prst="rightArrow">
                  <a:avLst>
                    <a:gd name="adj1" fmla="val 50000"/>
                    <a:gd name="adj2" fmla="val 25000"/>
                  </a:avLst>
                </a:prstGeom>
                <a:solidFill>
                  <a:srgbClr val="00CC00"/>
                </a:solidFill>
                <a:ln w="19050">
                  <a:solidFill>
                    <a:schemeClr val="tx1"/>
                  </a:solidFill>
                  <a:miter lim="800000"/>
                  <a:headEnd/>
                  <a:tailEnd/>
                </a:ln>
              </p:spPr>
              <p:txBody>
                <a:bodyPr wrap="none" anchor="ctr"/>
                <a:lstStyle/>
                <a:p>
                  <a:pPr algn="ctr" defTabSz="762000"/>
                  <a:endParaRPr lang="zh-CN" altLang="zh-CN" sz="2800" b="1">
                    <a:latin typeface="方正姚体" pitchFamily="2" charset="-122"/>
                    <a:ea typeface="方正姚体" pitchFamily="2" charset="-122"/>
                  </a:endParaRPr>
                </a:p>
              </p:txBody>
            </p:sp>
            <p:sp>
              <p:nvSpPr>
                <p:cNvPr id="14" name="Text Box 13"/>
                <p:cNvSpPr txBox="1">
                  <a:spLocks noChangeArrowheads="1"/>
                </p:cNvSpPr>
                <p:nvPr/>
              </p:nvSpPr>
              <p:spPr bwMode="auto">
                <a:xfrm>
                  <a:off x="2400" y="384"/>
                  <a:ext cx="941" cy="433"/>
                </a:xfrm>
                <a:prstGeom prst="rect">
                  <a:avLst/>
                </a:prstGeom>
                <a:solidFill>
                  <a:srgbClr val="CCFF99"/>
                </a:solidFill>
                <a:ln w="19050">
                  <a:solidFill>
                    <a:schemeClr val="accent2"/>
                  </a:solidFill>
                  <a:miter lim="800000"/>
                  <a:headEnd/>
                  <a:tailEnd/>
                </a:ln>
              </p:spPr>
              <p:txBody>
                <a:bodyPr wrap="square">
                  <a:spAutoFit/>
                </a:bodyPr>
                <a:lstStyle/>
                <a:p>
                  <a:pPr eaLnBrk="1" hangingPunct="1">
                    <a:spcBef>
                      <a:spcPct val="15000"/>
                    </a:spcBef>
                  </a:pPr>
                  <a:r>
                    <a:rPr lang="zh-CN" altLang="en-US" b="1" dirty="0">
                      <a:latin typeface="方正姚体" pitchFamily="2" charset="-122"/>
                      <a:ea typeface="方正姚体" pitchFamily="2" charset="-122"/>
                    </a:rPr>
                    <a:t>第一台激光器</a:t>
                  </a:r>
                </a:p>
                <a:p>
                  <a:pPr eaLnBrk="1" hangingPunct="1">
                    <a:spcBef>
                      <a:spcPct val="15000"/>
                    </a:spcBef>
                  </a:pPr>
                  <a:r>
                    <a:rPr lang="zh-CN" altLang="en-US" b="1" dirty="0">
                      <a:latin typeface="方正姚体" pitchFamily="2" charset="-122"/>
                      <a:ea typeface="方正姚体" pitchFamily="2" charset="-122"/>
                    </a:rPr>
                    <a:t>诞生（</a:t>
                  </a:r>
                  <a:r>
                    <a:rPr lang="en-US" altLang="zh-CN" b="1" dirty="0">
                      <a:latin typeface="方正姚体" pitchFamily="2" charset="-122"/>
                      <a:ea typeface="方正姚体" pitchFamily="2" charset="-122"/>
                    </a:rPr>
                    <a:t>1960</a:t>
                  </a:r>
                  <a:r>
                    <a:rPr lang="zh-CN" altLang="en-US" b="1" dirty="0">
                      <a:latin typeface="方正姚体" pitchFamily="2" charset="-122"/>
                      <a:ea typeface="方正姚体" pitchFamily="2" charset="-122"/>
                    </a:rPr>
                    <a:t>）</a:t>
                  </a:r>
                  <a:endParaRPr lang="zh-CN" altLang="en-US" dirty="0">
                    <a:latin typeface="方正姚体" pitchFamily="2" charset="-122"/>
                    <a:ea typeface="方正姚体" pitchFamily="2" charset="-122"/>
                  </a:endParaRPr>
                </a:p>
              </p:txBody>
            </p:sp>
          </p:grpSp>
          <p:sp>
            <p:nvSpPr>
              <p:cNvPr id="12" name="Text Box 14"/>
              <p:cNvSpPr txBox="1">
                <a:spLocks noChangeArrowheads="1"/>
              </p:cNvSpPr>
              <p:nvPr/>
            </p:nvSpPr>
            <p:spPr bwMode="auto">
              <a:xfrm>
                <a:off x="2592" y="960"/>
                <a:ext cx="816"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（技术）</a:t>
                </a:r>
              </a:p>
            </p:txBody>
          </p:sp>
        </p:grpSp>
        <p:grpSp>
          <p:nvGrpSpPr>
            <p:cNvPr id="15" name="Group 15"/>
            <p:cNvGrpSpPr>
              <a:grpSpLocks/>
            </p:cNvGrpSpPr>
            <p:nvPr/>
          </p:nvGrpSpPr>
          <p:grpSpPr bwMode="auto">
            <a:xfrm>
              <a:off x="4929189" y="1582732"/>
              <a:ext cx="2754553" cy="1131888"/>
              <a:chOff x="3840" y="432"/>
              <a:chExt cx="1344" cy="713"/>
            </a:xfrm>
          </p:grpSpPr>
          <p:grpSp>
            <p:nvGrpSpPr>
              <p:cNvPr id="16" name="Group 16"/>
              <p:cNvGrpSpPr>
                <a:grpSpLocks/>
              </p:cNvGrpSpPr>
              <p:nvPr/>
            </p:nvGrpSpPr>
            <p:grpSpPr bwMode="auto">
              <a:xfrm>
                <a:off x="3840" y="432"/>
                <a:ext cx="1255" cy="377"/>
                <a:chOff x="3840" y="432"/>
                <a:chExt cx="1255" cy="377"/>
              </a:xfrm>
            </p:grpSpPr>
            <p:sp>
              <p:nvSpPr>
                <p:cNvPr id="18" name="AutoShape 17"/>
                <p:cNvSpPr>
                  <a:spLocks noChangeArrowheads="1"/>
                </p:cNvSpPr>
                <p:nvPr/>
              </p:nvSpPr>
              <p:spPr bwMode="auto">
                <a:xfrm>
                  <a:off x="3840" y="528"/>
                  <a:ext cx="240" cy="240"/>
                </a:xfrm>
                <a:prstGeom prst="rightArrow">
                  <a:avLst>
                    <a:gd name="adj1" fmla="val 50000"/>
                    <a:gd name="adj2" fmla="val 25000"/>
                  </a:avLst>
                </a:prstGeom>
                <a:solidFill>
                  <a:srgbClr val="00CC00"/>
                </a:solidFill>
                <a:ln w="19050">
                  <a:solidFill>
                    <a:schemeClr val="tx1"/>
                  </a:solidFill>
                  <a:miter lim="800000"/>
                  <a:headEnd/>
                  <a:tailEnd/>
                </a:ln>
              </p:spPr>
              <p:txBody>
                <a:bodyPr wrap="none" anchor="ctr"/>
                <a:lstStyle/>
                <a:p>
                  <a:endParaRPr lang="zh-CN" altLang="en-US">
                    <a:latin typeface="方正姚体" pitchFamily="2" charset="-122"/>
                    <a:ea typeface="方正姚体" pitchFamily="2" charset="-122"/>
                  </a:endParaRPr>
                </a:p>
              </p:txBody>
            </p:sp>
            <p:sp>
              <p:nvSpPr>
                <p:cNvPr id="19" name="Text Box 18"/>
                <p:cNvSpPr txBox="1">
                  <a:spLocks noChangeArrowheads="1"/>
                </p:cNvSpPr>
                <p:nvPr/>
              </p:nvSpPr>
              <p:spPr bwMode="auto">
                <a:xfrm>
                  <a:off x="4176" y="432"/>
                  <a:ext cx="919" cy="377"/>
                </a:xfrm>
                <a:prstGeom prst="rect">
                  <a:avLst/>
                </a:prstGeom>
                <a:solidFill>
                  <a:srgbClr val="FFFFCC"/>
                </a:solidFill>
                <a:ln w="19050">
                  <a:solidFill>
                    <a:srgbClr val="FF3300"/>
                  </a:solidFill>
                  <a:miter lim="800000"/>
                  <a:headEnd/>
                  <a:tailEnd/>
                </a:ln>
              </p:spPr>
              <p:txBody>
                <a:bodyPr wrap="square">
                  <a:spAutoFit/>
                </a:bodyPr>
                <a:lstStyle/>
                <a:p>
                  <a:pPr eaLnBrk="1" hangingPunct="1">
                    <a:spcBef>
                      <a:spcPct val="50000"/>
                    </a:spcBef>
                  </a:pPr>
                  <a:r>
                    <a:rPr lang="zh-CN" altLang="en-US" sz="3200" b="1" dirty="0">
                      <a:latin typeface="方正姚体" pitchFamily="2" charset="-122"/>
                      <a:ea typeface="方正姚体" pitchFamily="2" charset="-122"/>
                    </a:rPr>
                    <a:t>现代光学</a:t>
                  </a:r>
                  <a:endParaRPr lang="zh-CN" altLang="en-US" b="1" dirty="0">
                    <a:latin typeface="方正姚体" pitchFamily="2" charset="-122"/>
                    <a:ea typeface="方正姚体" pitchFamily="2" charset="-122"/>
                  </a:endParaRPr>
                </a:p>
              </p:txBody>
            </p:sp>
          </p:grpSp>
          <p:sp>
            <p:nvSpPr>
              <p:cNvPr id="17" name="Text Box 19"/>
              <p:cNvSpPr txBox="1">
                <a:spLocks noChangeArrowheads="1"/>
              </p:cNvSpPr>
              <p:nvPr/>
            </p:nvSpPr>
            <p:spPr bwMode="auto">
              <a:xfrm>
                <a:off x="4416" y="912"/>
                <a:ext cx="768"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（物理）</a:t>
                </a:r>
              </a:p>
            </p:txBody>
          </p:sp>
        </p:grpSp>
      </p:grpSp>
      <p:grpSp>
        <p:nvGrpSpPr>
          <p:cNvPr id="34" name="组合 33"/>
          <p:cNvGrpSpPr/>
          <p:nvPr/>
        </p:nvGrpSpPr>
        <p:grpSpPr>
          <a:xfrm>
            <a:off x="339711" y="3856043"/>
            <a:ext cx="7693044" cy="2144725"/>
            <a:chOff x="339711" y="3284539"/>
            <a:chExt cx="7693044" cy="2144725"/>
          </a:xfrm>
        </p:grpSpPr>
        <p:grpSp>
          <p:nvGrpSpPr>
            <p:cNvPr id="21" name="Group 37"/>
            <p:cNvGrpSpPr>
              <a:grpSpLocks/>
            </p:cNvGrpSpPr>
            <p:nvPr/>
          </p:nvGrpSpPr>
          <p:grpSpPr bwMode="auto">
            <a:xfrm>
              <a:off x="339711" y="3284539"/>
              <a:ext cx="2303463" cy="2122488"/>
              <a:chOff x="204" y="2069"/>
              <a:chExt cx="1451" cy="1337"/>
            </a:xfrm>
          </p:grpSpPr>
          <p:sp>
            <p:nvSpPr>
              <p:cNvPr id="22" name="Text Box 21"/>
              <p:cNvSpPr txBox="1">
                <a:spLocks noChangeArrowheads="1"/>
              </p:cNvSpPr>
              <p:nvPr/>
            </p:nvSpPr>
            <p:spPr bwMode="auto">
              <a:xfrm>
                <a:off x="204" y="2069"/>
                <a:ext cx="1372" cy="835"/>
              </a:xfrm>
              <a:prstGeom prst="rect">
                <a:avLst/>
              </a:prstGeom>
              <a:solidFill>
                <a:srgbClr val="00FFFF"/>
              </a:solidFill>
              <a:ln w="19050">
                <a:solidFill>
                  <a:schemeClr val="tx2"/>
                </a:solidFill>
                <a:miter lim="800000"/>
                <a:headEnd/>
                <a:tailEnd/>
              </a:ln>
            </p:spPr>
            <p:txBody>
              <a:bodyPr wrap="square">
                <a:spAutoFit/>
              </a:bodyPr>
              <a:lstStyle/>
              <a:p>
                <a:pPr eaLnBrk="1" hangingPunct="1">
                  <a:spcBef>
                    <a:spcPct val="15000"/>
                  </a:spcBef>
                </a:pPr>
                <a:r>
                  <a:rPr lang="zh-CN" altLang="en-US" b="1" dirty="0">
                    <a:latin typeface="方正姚体" pitchFamily="2" charset="-122"/>
                    <a:ea typeface="方正姚体" pitchFamily="2" charset="-122"/>
                  </a:rPr>
                  <a:t>量子力学</a:t>
                </a:r>
              </a:p>
              <a:p>
                <a:pPr eaLnBrk="1" hangingPunct="1">
                  <a:spcBef>
                    <a:spcPct val="15000"/>
                  </a:spcBef>
                </a:pPr>
                <a:r>
                  <a:rPr lang="zh-CN" altLang="en-US" b="1" dirty="0">
                    <a:latin typeface="方正姚体" pitchFamily="2" charset="-122"/>
                    <a:ea typeface="方正姚体" pitchFamily="2" charset="-122"/>
                  </a:rPr>
                  <a:t>费米</a:t>
                </a:r>
                <a:r>
                  <a:rPr lang="en-US" altLang="zh-CN" b="1" dirty="0">
                    <a:latin typeface="方正姚体" pitchFamily="2" charset="-122"/>
                    <a:ea typeface="方正姚体" pitchFamily="2" charset="-122"/>
                  </a:rPr>
                  <a:t>—</a:t>
                </a:r>
                <a:r>
                  <a:rPr lang="zh-CN" altLang="en-US" b="1" dirty="0">
                    <a:latin typeface="方正姚体" pitchFamily="2" charset="-122"/>
                    <a:ea typeface="方正姚体" pitchFamily="2" charset="-122"/>
                  </a:rPr>
                  <a:t>狄拉克统计</a:t>
                </a:r>
              </a:p>
              <a:p>
                <a:pPr eaLnBrk="1" hangingPunct="1">
                  <a:spcBef>
                    <a:spcPct val="15000"/>
                  </a:spcBef>
                </a:pPr>
                <a:r>
                  <a:rPr lang="zh-CN" altLang="en-US" b="1" dirty="0">
                    <a:latin typeface="方正姚体" pitchFamily="2" charset="-122"/>
                    <a:ea typeface="方正姚体" pitchFamily="2" charset="-122"/>
                  </a:rPr>
                  <a:t>固体能带理论</a:t>
                </a:r>
              </a:p>
              <a:p>
                <a:pPr eaLnBrk="1" hangingPunct="1">
                  <a:spcBef>
                    <a:spcPct val="15000"/>
                  </a:spcBef>
                </a:pPr>
                <a:r>
                  <a:rPr lang="zh-CN" altLang="en-US" b="1" dirty="0">
                    <a:latin typeface="方正姚体" pitchFamily="2" charset="-122"/>
                    <a:ea typeface="方正姚体" pitchFamily="2" charset="-122"/>
                  </a:rPr>
                  <a:t>（</a:t>
                </a:r>
                <a:r>
                  <a:rPr lang="en-US" altLang="zh-CN" b="1" dirty="0">
                    <a:latin typeface="方正姚体" pitchFamily="2" charset="-122"/>
                    <a:ea typeface="方正姚体" pitchFamily="2" charset="-122"/>
                  </a:rPr>
                  <a:t>20</a:t>
                </a:r>
                <a:r>
                  <a:rPr lang="zh-CN" altLang="en-US" b="1" dirty="0">
                    <a:latin typeface="方正姚体" pitchFamily="2" charset="-122"/>
                    <a:ea typeface="方正姚体" pitchFamily="2" charset="-122"/>
                  </a:rPr>
                  <a:t>年代）</a:t>
                </a:r>
              </a:p>
            </p:txBody>
          </p:sp>
          <p:sp>
            <p:nvSpPr>
              <p:cNvPr id="23" name="Text Box 22"/>
              <p:cNvSpPr txBox="1">
                <a:spLocks noChangeArrowheads="1"/>
              </p:cNvSpPr>
              <p:nvPr/>
            </p:nvSpPr>
            <p:spPr bwMode="auto">
              <a:xfrm>
                <a:off x="591" y="3173"/>
                <a:ext cx="1064"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（物理）</a:t>
                </a:r>
              </a:p>
            </p:txBody>
          </p:sp>
        </p:grpSp>
        <p:grpSp>
          <p:nvGrpSpPr>
            <p:cNvPr id="24" name="Group 23"/>
            <p:cNvGrpSpPr>
              <a:grpSpLocks/>
            </p:cNvGrpSpPr>
            <p:nvPr/>
          </p:nvGrpSpPr>
          <p:grpSpPr bwMode="auto">
            <a:xfrm>
              <a:off x="2643174" y="3306776"/>
              <a:ext cx="2650783" cy="2122488"/>
              <a:chOff x="2208" y="1872"/>
              <a:chExt cx="1415" cy="1337"/>
            </a:xfrm>
          </p:grpSpPr>
          <p:grpSp>
            <p:nvGrpSpPr>
              <p:cNvPr id="25" name="Group 24"/>
              <p:cNvGrpSpPr>
                <a:grpSpLocks/>
              </p:cNvGrpSpPr>
              <p:nvPr/>
            </p:nvGrpSpPr>
            <p:grpSpPr bwMode="auto">
              <a:xfrm>
                <a:off x="2208" y="1872"/>
                <a:ext cx="1415" cy="835"/>
                <a:chOff x="2208" y="1872"/>
                <a:chExt cx="1415" cy="835"/>
              </a:xfrm>
            </p:grpSpPr>
            <p:sp>
              <p:nvSpPr>
                <p:cNvPr id="27" name="AutoShape 25"/>
                <p:cNvSpPr>
                  <a:spLocks noChangeArrowheads="1"/>
                </p:cNvSpPr>
                <p:nvPr/>
              </p:nvSpPr>
              <p:spPr bwMode="auto">
                <a:xfrm>
                  <a:off x="2208" y="2256"/>
                  <a:ext cx="240" cy="240"/>
                </a:xfrm>
                <a:prstGeom prst="rightArrow">
                  <a:avLst>
                    <a:gd name="adj1" fmla="val 50000"/>
                    <a:gd name="adj2" fmla="val 25000"/>
                  </a:avLst>
                </a:prstGeom>
                <a:solidFill>
                  <a:srgbClr val="00CC00"/>
                </a:solidFill>
                <a:ln w="19050">
                  <a:solidFill>
                    <a:schemeClr val="tx1"/>
                  </a:solidFill>
                  <a:miter lim="800000"/>
                  <a:headEnd/>
                  <a:tailEnd/>
                </a:ln>
              </p:spPr>
              <p:txBody>
                <a:bodyPr wrap="none" anchor="ctr"/>
                <a:lstStyle/>
                <a:p>
                  <a:endParaRPr lang="zh-CN" altLang="en-US">
                    <a:latin typeface="方正姚体" pitchFamily="2" charset="-122"/>
                    <a:ea typeface="方正姚体" pitchFamily="2" charset="-122"/>
                  </a:endParaRPr>
                </a:p>
              </p:txBody>
            </p:sp>
            <p:sp>
              <p:nvSpPr>
                <p:cNvPr id="28" name="Text Box 26"/>
                <p:cNvSpPr txBox="1">
                  <a:spLocks noChangeArrowheads="1"/>
                </p:cNvSpPr>
                <p:nvPr/>
              </p:nvSpPr>
              <p:spPr bwMode="auto">
                <a:xfrm>
                  <a:off x="2496" y="1872"/>
                  <a:ext cx="1127" cy="835"/>
                </a:xfrm>
                <a:prstGeom prst="rect">
                  <a:avLst/>
                </a:prstGeom>
                <a:solidFill>
                  <a:srgbClr val="CCFF99"/>
                </a:solidFill>
                <a:ln w="19050">
                  <a:solidFill>
                    <a:schemeClr val="accent2"/>
                  </a:solidFill>
                  <a:miter lim="800000"/>
                  <a:headEnd/>
                  <a:tailEnd/>
                </a:ln>
              </p:spPr>
              <p:txBody>
                <a:bodyPr wrap="square">
                  <a:spAutoFit/>
                </a:bodyPr>
                <a:lstStyle/>
                <a:p>
                  <a:pPr eaLnBrk="1" hangingPunct="1">
                    <a:spcBef>
                      <a:spcPct val="15000"/>
                    </a:spcBef>
                  </a:pPr>
                  <a:r>
                    <a:rPr lang="zh-CN" altLang="en-US" b="1" dirty="0">
                      <a:latin typeface="方正姚体" pitchFamily="2" charset="-122"/>
                      <a:ea typeface="方正姚体" pitchFamily="2" charset="-122"/>
                    </a:rPr>
                    <a:t>晶体管诞生</a:t>
                  </a:r>
                  <a:r>
                    <a:rPr lang="en-US" altLang="zh-CN" b="1" dirty="0">
                      <a:latin typeface="方正姚体" pitchFamily="2" charset="-122"/>
                      <a:ea typeface="方正姚体" pitchFamily="2" charset="-122"/>
                    </a:rPr>
                    <a:t>(1947)</a:t>
                  </a:r>
                </a:p>
                <a:p>
                  <a:pPr eaLnBrk="1" hangingPunct="1">
                    <a:spcBef>
                      <a:spcPct val="15000"/>
                    </a:spcBef>
                  </a:pPr>
                  <a:r>
                    <a:rPr lang="zh-CN" altLang="en-US" b="1" dirty="0">
                      <a:latin typeface="方正姚体" pitchFamily="2" charset="-122"/>
                      <a:ea typeface="方正姚体" pitchFamily="2" charset="-122"/>
                    </a:rPr>
                    <a:t>集成电路</a:t>
                  </a:r>
                  <a:r>
                    <a:rPr lang="en-US" altLang="zh-CN" b="1" dirty="0">
                      <a:latin typeface="方正姚体" pitchFamily="2" charset="-122"/>
                      <a:ea typeface="方正姚体" pitchFamily="2" charset="-122"/>
                    </a:rPr>
                    <a:t>(1962)</a:t>
                  </a:r>
                </a:p>
                <a:p>
                  <a:pPr eaLnBrk="1" hangingPunct="1">
                    <a:spcBef>
                      <a:spcPct val="15000"/>
                    </a:spcBef>
                  </a:pPr>
                  <a:r>
                    <a:rPr lang="zh-CN" altLang="en-US" b="1" dirty="0">
                      <a:latin typeface="方正姚体" pitchFamily="2" charset="-122"/>
                      <a:ea typeface="方正姚体" pitchFamily="2" charset="-122"/>
                    </a:rPr>
                    <a:t>大规模集成电路</a:t>
                  </a:r>
                </a:p>
                <a:p>
                  <a:pPr eaLnBrk="1" hangingPunct="1">
                    <a:spcBef>
                      <a:spcPct val="15000"/>
                    </a:spcBef>
                  </a:pPr>
                  <a:r>
                    <a:rPr lang="zh-CN" altLang="en-US" b="1" dirty="0">
                      <a:latin typeface="方正姚体" pitchFamily="2" charset="-122"/>
                      <a:ea typeface="方正姚体" pitchFamily="2" charset="-122"/>
                    </a:rPr>
                    <a:t>（</a:t>
                  </a:r>
                  <a:r>
                    <a:rPr lang="en-US" altLang="zh-CN" b="1" dirty="0">
                      <a:latin typeface="方正姚体" pitchFamily="2" charset="-122"/>
                      <a:ea typeface="方正姚体" pitchFamily="2" charset="-122"/>
                    </a:rPr>
                    <a:t>70</a:t>
                  </a:r>
                  <a:r>
                    <a:rPr lang="zh-CN" altLang="en-US" b="1" dirty="0">
                      <a:latin typeface="方正姚体" pitchFamily="2" charset="-122"/>
                      <a:ea typeface="方正姚体" pitchFamily="2" charset="-122"/>
                    </a:rPr>
                    <a:t>年代后期）</a:t>
                  </a:r>
                </a:p>
              </p:txBody>
            </p:sp>
          </p:grpSp>
          <p:sp>
            <p:nvSpPr>
              <p:cNvPr id="26" name="Text Box 27"/>
              <p:cNvSpPr txBox="1">
                <a:spLocks noChangeArrowheads="1"/>
              </p:cNvSpPr>
              <p:nvPr/>
            </p:nvSpPr>
            <p:spPr bwMode="auto">
              <a:xfrm>
                <a:off x="2784" y="2976"/>
                <a:ext cx="816"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（技术）</a:t>
                </a:r>
              </a:p>
            </p:txBody>
          </p:sp>
        </p:grpSp>
        <p:grpSp>
          <p:nvGrpSpPr>
            <p:cNvPr id="29" name="Group 28"/>
            <p:cNvGrpSpPr>
              <a:grpSpLocks/>
            </p:cNvGrpSpPr>
            <p:nvPr/>
          </p:nvGrpSpPr>
          <p:grpSpPr bwMode="auto">
            <a:xfrm>
              <a:off x="5357818" y="3906851"/>
              <a:ext cx="2674937" cy="1522413"/>
              <a:chOff x="4272" y="2202"/>
              <a:chExt cx="1200" cy="959"/>
            </a:xfrm>
          </p:grpSpPr>
          <p:grpSp>
            <p:nvGrpSpPr>
              <p:cNvPr id="30" name="Group 29"/>
              <p:cNvGrpSpPr>
                <a:grpSpLocks/>
              </p:cNvGrpSpPr>
              <p:nvPr/>
            </p:nvGrpSpPr>
            <p:grpSpPr bwMode="auto">
              <a:xfrm>
                <a:off x="4272" y="2202"/>
                <a:ext cx="1200" cy="339"/>
                <a:chOff x="4272" y="2202"/>
                <a:chExt cx="1200" cy="339"/>
              </a:xfrm>
            </p:grpSpPr>
            <p:sp>
              <p:nvSpPr>
                <p:cNvPr id="32" name="AutoShape 30"/>
                <p:cNvSpPr>
                  <a:spLocks noChangeArrowheads="1"/>
                </p:cNvSpPr>
                <p:nvPr/>
              </p:nvSpPr>
              <p:spPr bwMode="auto">
                <a:xfrm>
                  <a:off x="4272" y="2256"/>
                  <a:ext cx="240" cy="240"/>
                </a:xfrm>
                <a:prstGeom prst="rightArrow">
                  <a:avLst>
                    <a:gd name="adj1" fmla="val 50000"/>
                    <a:gd name="adj2" fmla="val 25000"/>
                  </a:avLst>
                </a:prstGeom>
                <a:solidFill>
                  <a:srgbClr val="00CC00"/>
                </a:solidFill>
                <a:ln w="19050">
                  <a:solidFill>
                    <a:schemeClr val="tx1"/>
                  </a:solidFill>
                  <a:miter lim="800000"/>
                  <a:headEnd/>
                  <a:tailEnd/>
                </a:ln>
              </p:spPr>
              <p:txBody>
                <a:bodyPr wrap="none" anchor="ctr"/>
                <a:lstStyle/>
                <a:p>
                  <a:endParaRPr lang="zh-CN" altLang="en-US">
                    <a:latin typeface="方正姚体" pitchFamily="2" charset="-122"/>
                    <a:ea typeface="方正姚体" pitchFamily="2" charset="-122"/>
                  </a:endParaRPr>
                </a:p>
              </p:txBody>
            </p:sp>
            <p:sp>
              <p:nvSpPr>
                <p:cNvPr id="33" name="Text Box 31"/>
                <p:cNvSpPr txBox="1">
                  <a:spLocks noChangeArrowheads="1"/>
                </p:cNvSpPr>
                <p:nvPr/>
              </p:nvSpPr>
              <p:spPr bwMode="auto">
                <a:xfrm>
                  <a:off x="4560" y="2202"/>
                  <a:ext cx="912" cy="339"/>
                </a:xfrm>
                <a:prstGeom prst="rect">
                  <a:avLst/>
                </a:prstGeom>
                <a:solidFill>
                  <a:srgbClr val="FFFFCC"/>
                </a:solidFill>
                <a:ln w="19050">
                  <a:solidFill>
                    <a:srgbClr val="FF3300"/>
                  </a:solidFill>
                  <a:miter lim="800000"/>
                  <a:headEnd/>
                  <a:tailEnd/>
                </a:ln>
              </p:spPr>
              <p:txBody>
                <a:bodyPr>
                  <a:spAutoFit/>
                </a:bodyPr>
                <a:lstStyle/>
                <a:p>
                  <a:pPr eaLnBrk="1" hangingPunct="1">
                    <a:spcBef>
                      <a:spcPct val="50000"/>
                    </a:spcBef>
                  </a:pPr>
                  <a:r>
                    <a:rPr lang="zh-CN" altLang="en-US" sz="2800" b="1" dirty="0">
                      <a:latin typeface="方正姚体" pitchFamily="2" charset="-122"/>
                      <a:ea typeface="方正姚体" pitchFamily="2" charset="-122"/>
                    </a:rPr>
                    <a:t>微结构物理</a:t>
                  </a:r>
                </a:p>
              </p:txBody>
            </p:sp>
          </p:grpSp>
          <p:sp>
            <p:nvSpPr>
              <p:cNvPr id="31" name="Text Box 32"/>
              <p:cNvSpPr txBox="1">
                <a:spLocks noChangeArrowheads="1"/>
              </p:cNvSpPr>
              <p:nvPr/>
            </p:nvSpPr>
            <p:spPr bwMode="auto">
              <a:xfrm>
                <a:off x="4512" y="2928"/>
                <a:ext cx="768"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（物理）</a:t>
                </a:r>
              </a:p>
            </p:txBody>
          </p:sp>
        </p:grpSp>
      </p:grpSp>
      <p:sp>
        <p:nvSpPr>
          <p:cNvPr id="35" name="矩形 34"/>
          <p:cNvSpPr/>
          <p:nvPr/>
        </p:nvSpPr>
        <p:spPr>
          <a:xfrm>
            <a:off x="5000628" y="1285860"/>
            <a:ext cx="1285884" cy="461665"/>
          </a:xfrm>
          <a:prstGeom prst="rect">
            <a:avLst/>
          </a:prstGeom>
        </p:spPr>
        <p:txBody>
          <a:bodyPr wrap="square">
            <a:spAutoFit/>
          </a:bodyPr>
          <a:lstStyle/>
          <a:p>
            <a:r>
              <a:rPr lang="zh-CN" altLang="en-US" sz="2400" b="1" dirty="0" smtClean="0">
                <a:latin typeface="方正姚体" pitchFamily="2" charset="-122"/>
                <a:ea typeface="方正姚体" pitchFamily="2" charset="-122"/>
              </a:rPr>
              <a:t>例如：</a:t>
            </a:r>
            <a:endParaRPr lang="zh-CN" altLang="en-US" sz="2400" b="1" dirty="0">
              <a:latin typeface="方正姚体" pitchFamily="2" charset="-122"/>
              <a:ea typeface="方正姚体" pitchFamily="2" charset="-122"/>
            </a:endParaRPr>
          </a:p>
        </p:txBody>
      </p:sp>
      <p:sp>
        <p:nvSpPr>
          <p:cNvPr id="36"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a:t>
            </a:r>
            <a:r>
              <a:rPr lang="zh-CN" altLang="en-US" dirty="0" smtClean="0">
                <a:latin typeface="方正姚体" pitchFamily="2" charset="-122"/>
                <a:ea typeface="方正姚体" pitchFamily="2" charset="-122"/>
              </a:rPr>
              <a:t>与科学思维</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spcBef>
                <a:spcPct val="50000"/>
              </a:spcBef>
            </a:pPr>
            <a:r>
              <a:rPr lang="zh-CN" altLang="en-US" b="1" dirty="0" smtClean="0"/>
              <a:t>微电子机械系统</a:t>
            </a:r>
            <a:endParaRPr lang="zh-CN" altLang="en-US" b="1" dirty="0"/>
          </a:p>
        </p:txBody>
      </p:sp>
      <p:sp>
        <p:nvSpPr>
          <p:cNvPr id="6" name="文本占位符 5"/>
          <p:cNvSpPr>
            <a:spLocks noGrp="1"/>
          </p:cNvSpPr>
          <p:nvPr>
            <p:ph type="body" sz="half" idx="2"/>
          </p:nvPr>
        </p:nvSpPr>
        <p:spPr/>
        <p:txBody>
          <a:bodyPr/>
          <a:lstStyle/>
          <a:p>
            <a:r>
              <a:rPr lang="en-US" b="1" dirty="0" smtClean="0"/>
              <a:t>Micro Electro Mechanical System : MEMS</a:t>
            </a:r>
            <a:endParaRPr lang="en-US" b="1"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32</a:t>
            </a:fld>
            <a:endParaRPr lang="en-US" altLang="zh-CN"/>
          </a:p>
        </p:txBody>
      </p:sp>
      <p:sp>
        <p:nvSpPr>
          <p:cNvPr id="8" name="矩形 7"/>
          <p:cNvSpPr/>
          <p:nvPr/>
        </p:nvSpPr>
        <p:spPr>
          <a:xfrm>
            <a:off x="1643042" y="6488668"/>
            <a:ext cx="7286676" cy="369332"/>
          </a:xfrm>
          <a:prstGeom prst="rect">
            <a:avLst/>
          </a:prstGeom>
        </p:spPr>
        <p:txBody>
          <a:bodyPr wrap="square">
            <a:spAutoFit/>
          </a:bodyPr>
          <a:lstStyle/>
          <a:p>
            <a:r>
              <a:rPr lang="en-US" altLang="zh-CN" dirty="0" smtClean="0"/>
              <a:t>http://semi.cena.com.cn/a/2012-06-12/133946678568704.shtml</a:t>
            </a:r>
            <a:endParaRPr lang="zh-CN" altLang="en-US" dirty="0"/>
          </a:p>
        </p:txBody>
      </p:sp>
      <p:pic>
        <p:nvPicPr>
          <p:cNvPr id="182274" name="Picture 2" descr="MEMS"/>
          <p:cNvPicPr>
            <a:picLocks noGrp="1" noChangeAspect="1" noChangeArrowheads="1"/>
          </p:cNvPicPr>
          <p:nvPr>
            <p:ph type="pic" idx="1"/>
          </p:nvPr>
        </p:nvPicPr>
        <p:blipFill>
          <a:blip r:embed="rId3"/>
          <a:srcRect t="9740" b="974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spcBef>
                <a:spcPct val="50000"/>
              </a:spcBef>
            </a:pPr>
            <a:r>
              <a:rPr lang="en-US" altLang="zh-CN" b="1" dirty="0" smtClean="0"/>
              <a:t>MEMS</a:t>
            </a:r>
            <a:r>
              <a:rPr lang="zh-CN" altLang="en-US" b="1" dirty="0" smtClean="0"/>
              <a:t>陀螺仪</a:t>
            </a:r>
            <a:endParaRPr lang="zh-CN" altLang="en-US" b="1" dirty="0"/>
          </a:p>
        </p:txBody>
      </p:sp>
      <p:sp>
        <p:nvSpPr>
          <p:cNvPr id="20482" name="灯片编号占位符 4"/>
          <p:cNvSpPr>
            <a:spLocks noGrp="1"/>
          </p:cNvSpPr>
          <p:nvPr>
            <p:ph type="sldNum" sz="quarter" idx="12"/>
          </p:nvPr>
        </p:nvSpPr>
        <p:spPr>
          <a:noFill/>
        </p:spPr>
        <p:txBody>
          <a:bodyPr/>
          <a:lstStyle/>
          <a:p>
            <a:fld id="{546563F1-D754-4A58-B521-3ACF40B4D82B}" type="slidenum">
              <a:rPr lang="en-US" altLang="zh-CN"/>
              <a:pPr/>
              <a:t>33</a:t>
            </a:fld>
            <a:endParaRPr lang="en-US" altLang="zh-CN" dirty="0"/>
          </a:p>
        </p:txBody>
      </p:sp>
      <p:sp>
        <p:nvSpPr>
          <p:cNvPr id="8" name="矩形 7"/>
          <p:cNvSpPr/>
          <p:nvPr/>
        </p:nvSpPr>
        <p:spPr>
          <a:xfrm>
            <a:off x="1643042" y="6488668"/>
            <a:ext cx="7286676" cy="646331"/>
          </a:xfrm>
          <a:prstGeom prst="rect">
            <a:avLst/>
          </a:prstGeom>
        </p:spPr>
        <p:txBody>
          <a:bodyPr wrap="square">
            <a:spAutoFit/>
          </a:bodyPr>
          <a:lstStyle/>
          <a:p>
            <a:r>
              <a:rPr lang="en-US" altLang="zh-CN" dirty="0" smtClean="0"/>
              <a:t>http://bbs.dianyuan.com/index.php?do=tech_article_show&amp;menu_id=&amp;cate_id=2&amp;id=9711</a:t>
            </a:r>
            <a:endParaRPr lang="zh-CN" altLang="en-US" dirty="0"/>
          </a:p>
        </p:txBody>
      </p:sp>
      <p:sp>
        <p:nvSpPr>
          <p:cNvPr id="11" name="文本占位符 10"/>
          <p:cNvSpPr>
            <a:spLocks noGrp="1"/>
          </p:cNvSpPr>
          <p:nvPr>
            <p:ph type="body" sz="half" idx="2"/>
          </p:nvPr>
        </p:nvSpPr>
        <p:spPr/>
        <p:txBody>
          <a:bodyPr/>
          <a:lstStyle/>
          <a:p>
            <a:r>
              <a:rPr lang="en-US" altLang="zh-CN" dirty="0" smtClean="0"/>
              <a:t>gyroscope</a:t>
            </a:r>
            <a:endParaRPr lang="zh-CN" altLang="en-US" dirty="0"/>
          </a:p>
        </p:txBody>
      </p:sp>
      <p:pic>
        <p:nvPicPr>
          <p:cNvPr id="13" name="Picture 2" descr="http://bbs.dianyuan.com/upload/tech/2010/11/26/1290754651-374474.jpg"/>
          <p:cNvPicPr>
            <a:picLocks noGrp="1" noChangeAspect="1" noChangeArrowheads="1"/>
          </p:cNvPicPr>
          <p:nvPr>
            <p:ph type="pic" idx="1"/>
          </p:nvPr>
        </p:nvPicPr>
        <p:blipFill>
          <a:blip r:embed="rId3" cstate="print"/>
          <a:srcRect t="9834" b="9834"/>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§0.3    </a:t>
            </a:r>
            <a:r>
              <a:rPr lang="zh-CN" altLang="en-US" dirty="0" smtClean="0"/>
              <a:t>物理学与科学技术</a:t>
            </a:r>
            <a:endParaRPr lang="zh-CN" altLang="en-US" dirty="0"/>
          </a:p>
        </p:txBody>
      </p:sp>
      <p:sp>
        <p:nvSpPr>
          <p:cNvPr id="11" name="内容占位符 10"/>
          <p:cNvSpPr>
            <a:spLocks noGrp="1"/>
          </p:cNvSpPr>
          <p:nvPr>
            <p:ph sz="quarter" idx="1"/>
          </p:nvPr>
        </p:nvSpPr>
        <p:spPr/>
        <p:txBody>
          <a:bodyPr/>
          <a:lstStyle/>
          <a:p>
            <a:pPr>
              <a:lnSpc>
                <a:spcPct val="150000"/>
              </a:lnSpc>
            </a:pPr>
            <a:endParaRPr lang="en-US" altLang="zh-CN" dirty="0" smtClean="0"/>
          </a:p>
          <a:p>
            <a:pPr>
              <a:lnSpc>
                <a:spcPct val="150000"/>
              </a:lnSpc>
            </a:pPr>
            <a:endParaRPr lang="en-US" altLang="zh-CN" sz="4400" dirty="0" smtClean="0"/>
          </a:p>
          <a:p>
            <a:pPr>
              <a:lnSpc>
                <a:spcPct val="150000"/>
              </a:lnSpc>
            </a:pPr>
            <a:r>
              <a:rPr lang="zh-CN" altLang="en-US" sz="4400" dirty="0" smtClean="0"/>
              <a:t>物理学是工程技术发展的根基</a:t>
            </a:r>
            <a:endParaRPr lang="en-US" altLang="zh-CN" sz="44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34</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dirty="0" smtClean="0">
                <a:latin typeface="方正姚体" pitchFamily="2" charset="-122"/>
                <a:ea typeface="方正姚体" pitchFamily="2" charset="-122"/>
              </a:rPr>
              <a:t>物理学与科学技术</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灯片编号占位符 3"/>
          <p:cNvSpPr>
            <a:spLocks noGrp="1"/>
          </p:cNvSpPr>
          <p:nvPr>
            <p:ph type="sldNum" sz="quarter" idx="12"/>
          </p:nvPr>
        </p:nvSpPr>
        <p:spPr>
          <a:noFill/>
        </p:spPr>
        <p:txBody>
          <a:bodyPr/>
          <a:lstStyle/>
          <a:p>
            <a:fld id="{11F692D7-FC33-4918-A523-3FEC8BCC87B1}" type="slidenum">
              <a:rPr lang="en-US" altLang="zh-CN"/>
              <a:pPr/>
              <a:t>35</a:t>
            </a:fld>
            <a:endParaRPr lang="en-US" altLang="zh-CN"/>
          </a:p>
        </p:txBody>
      </p:sp>
      <p:pic>
        <p:nvPicPr>
          <p:cNvPr id="32771" name="Picture 2" descr="知识之树"/>
          <p:cNvPicPr>
            <a:picLocks noChangeAspect="1" noChangeArrowheads="1"/>
          </p:cNvPicPr>
          <p:nvPr/>
        </p:nvPicPr>
        <p:blipFill>
          <a:blip r:embed="rId2"/>
          <a:srcRect l="3334" t="1711" r="5000" b="12727"/>
          <a:stretch>
            <a:fillRect/>
          </a:stretch>
        </p:blipFill>
        <p:spPr bwMode="auto">
          <a:xfrm>
            <a:off x="685800" y="0"/>
            <a:ext cx="7543800" cy="6781800"/>
          </a:xfrm>
          <a:prstGeom prst="rect">
            <a:avLst/>
          </a:prstGeom>
          <a:noFill/>
          <a:ln w="9525">
            <a:noFill/>
            <a:miter lim="800000"/>
            <a:headEnd/>
            <a:tailEnd/>
          </a:ln>
        </p:spPr>
      </p:pic>
      <p:grpSp>
        <p:nvGrpSpPr>
          <p:cNvPr id="2" name="Group 3"/>
          <p:cNvGrpSpPr>
            <a:grpSpLocks/>
          </p:cNvGrpSpPr>
          <p:nvPr/>
        </p:nvGrpSpPr>
        <p:grpSpPr bwMode="auto">
          <a:xfrm>
            <a:off x="381000" y="2438400"/>
            <a:ext cx="3486150" cy="1095375"/>
            <a:chOff x="264" y="1584"/>
            <a:chExt cx="2196" cy="690"/>
          </a:xfrm>
        </p:grpSpPr>
        <p:sp>
          <p:nvSpPr>
            <p:cNvPr id="32779" name="Text Box 4"/>
            <p:cNvSpPr txBox="1">
              <a:spLocks noChangeArrowheads="1"/>
            </p:cNvSpPr>
            <p:nvPr/>
          </p:nvSpPr>
          <p:spPr bwMode="auto">
            <a:xfrm>
              <a:off x="264" y="1584"/>
              <a:ext cx="1716" cy="690"/>
            </a:xfrm>
            <a:prstGeom prst="rect">
              <a:avLst/>
            </a:prstGeom>
            <a:noFill/>
            <a:ln w="28575">
              <a:solidFill>
                <a:srgbClr val="000000"/>
              </a:solidFill>
              <a:miter lim="800000"/>
              <a:headEnd type="none" w="sm" len="sm"/>
              <a:tailEnd type="none" w="sm" len="sm"/>
            </a:ln>
          </p:spPr>
          <p:txBody>
            <a:bodyPr>
              <a:spAutoFit/>
            </a:bodyPr>
            <a:lstStyle/>
            <a:p>
              <a:pPr defTabSz="762000">
                <a:spcBef>
                  <a:spcPct val="50000"/>
                </a:spcBef>
              </a:pPr>
              <a:r>
                <a:rPr lang="en-US" altLang="zh-CN" sz="3200" b="1" dirty="0"/>
                <a:t>  </a:t>
              </a:r>
              <a:r>
                <a:rPr lang="zh-CN" altLang="en-US" sz="3200" b="1" dirty="0"/>
                <a:t>工程技术的“知识之树”</a:t>
              </a:r>
            </a:p>
          </p:txBody>
        </p:sp>
        <p:sp>
          <p:nvSpPr>
            <p:cNvPr id="32780" name="Line 5"/>
            <p:cNvSpPr>
              <a:spLocks noChangeShapeType="1"/>
            </p:cNvSpPr>
            <p:nvPr/>
          </p:nvSpPr>
          <p:spPr bwMode="auto">
            <a:xfrm>
              <a:off x="1980" y="1920"/>
              <a:ext cx="480" cy="0"/>
            </a:xfrm>
            <a:prstGeom prst="line">
              <a:avLst/>
            </a:prstGeom>
            <a:noFill/>
            <a:ln w="28575">
              <a:solidFill>
                <a:srgbClr val="000000"/>
              </a:solidFill>
              <a:round/>
              <a:headEnd type="none" w="sm" len="sm"/>
              <a:tailEnd type="none" w="sm" len="sm"/>
            </a:ln>
          </p:spPr>
          <p:txBody>
            <a:bodyPr wrap="none" anchor="ctr"/>
            <a:lstStyle/>
            <a:p>
              <a:endParaRPr lang="zh-CN" altLang="en-US"/>
            </a:p>
          </p:txBody>
        </p:sp>
      </p:grpSp>
      <p:sp>
        <p:nvSpPr>
          <p:cNvPr id="32773" name="AutoShape 6"/>
          <p:cNvSpPr>
            <a:spLocks noChangeArrowheads="1"/>
          </p:cNvSpPr>
          <p:nvPr/>
        </p:nvSpPr>
        <p:spPr bwMode="auto">
          <a:xfrm flipV="1">
            <a:off x="6019800" y="3219450"/>
            <a:ext cx="2152650" cy="609600"/>
          </a:xfrm>
          <a:prstGeom prst="wedgeRoundRectCallout">
            <a:avLst>
              <a:gd name="adj1" fmla="val -62023"/>
              <a:gd name="adj2" fmla="val 264583"/>
              <a:gd name="adj3" fmla="val 16667"/>
            </a:avLst>
          </a:prstGeom>
          <a:solidFill>
            <a:schemeClr val="accent1"/>
          </a:solidFill>
          <a:ln w="12699">
            <a:solidFill>
              <a:schemeClr val="tx1"/>
            </a:solidFill>
            <a:miter lim="800000"/>
            <a:headEnd type="none" w="sm" len="sm"/>
            <a:tailEnd type="none" w="sm" len="sm"/>
          </a:ln>
        </p:spPr>
        <p:txBody>
          <a:bodyPr rot="10800000" wrap="none" anchor="ctr"/>
          <a:lstStyle/>
          <a:p>
            <a:pPr defTabSz="762000"/>
            <a:r>
              <a:rPr lang="zh-CN" altLang="en-US" sz="2800" b="1" dirty="0">
                <a:latin typeface="宋体" pitchFamily="2" charset="-122"/>
              </a:rPr>
              <a:t>电气工程</a:t>
            </a:r>
          </a:p>
        </p:txBody>
      </p:sp>
      <p:sp>
        <p:nvSpPr>
          <p:cNvPr id="32774" name="AutoShape 7"/>
          <p:cNvSpPr>
            <a:spLocks noChangeArrowheads="1"/>
          </p:cNvSpPr>
          <p:nvPr/>
        </p:nvSpPr>
        <p:spPr bwMode="auto">
          <a:xfrm flipV="1">
            <a:off x="7600950" y="2495550"/>
            <a:ext cx="1363663" cy="533400"/>
          </a:xfrm>
          <a:prstGeom prst="wedgeRoundRectCallout">
            <a:avLst>
              <a:gd name="adj1" fmla="val -70958"/>
              <a:gd name="adj2" fmla="val 248806"/>
              <a:gd name="adj3" fmla="val 16667"/>
            </a:avLst>
          </a:prstGeom>
          <a:solidFill>
            <a:schemeClr val="accent1"/>
          </a:solidFill>
          <a:ln w="12699">
            <a:solidFill>
              <a:schemeClr val="tx1"/>
            </a:solidFill>
            <a:miter lim="800000"/>
            <a:headEnd type="none" w="sm" len="sm"/>
            <a:tailEnd type="none" w="sm" len="sm"/>
          </a:ln>
        </p:spPr>
        <p:txBody>
          <a:bodyPr rot="10800000" wrap="none" anchor="ctr"/>
          <a:lstStyle/>
          <a:p>
            <a:pPr defTabSz="762000"/>
            <a:endParaRPr lang="en-US" altLang="zh-CN" sz="2800" b="1" dirty="0">
              <a:latin typeface="宋体" pitchFamily="2" charset="-122"/>
            </a:endParaRPr>
          </a:p>
          <a:p>
            <a:pPr defTabSz="762000"/>
            <a:r>
              <a:rPr lang="zh-CN" altLang="en-US" sz="2800" b="1" dirty="0">
                <a:latin typeface="宋体" pitchFamily="2" charset="-122"/>
              </a:rPr>
              <a:t>电力</a:t>
            </a:r>
          </a:p>
          <a:p>
            <a:pPr defTabSz="762000"/>
            <a:endParaRPr lang="en-US" altLang="zh-CN" sz="2800" b="1" dirty="0">
              <a:latin typeface="宋体" pitchFamily="2" charset="-122"/>
            </a:endParaRPr>
          </a:p>
        </p:txBody>
      </p:sp>
      <p:sp>
        <p:nvSpPr>
          <p:cNvPr id="32775" name="AutoShape 8"/>
          <p:cNvSpPr>
            <a:spLocks noChangeArrowheads="1"/>
          </p:cNvSpPr>
          <p:nvPr/>
        </p:nvSpPr>
        <p:spPr bwMode="auto">
          <a:xfrm>
            <a:off x="7772400" y="933450"/>
            <a:ext cx="1371600" cy="381000"/>
          </a:xfrm>
          <a:prstGeom prst="wedgeRoundRectCallout">
            <a:avLst>
              <a:gd name="adj1" fmla="val -120486"/>
              <a:gd name="adj2" fmla="val 24167"/>
              <a:gd name="adj3" fmla="val 16667"/>
            </a:avLst>
          </a:prstGeom>
          <a:solidFill>
            <a:schemeClr val="accent1"/>
          </a:solidFill>
          <a:ln w="12699">
            <a:solidFill>
              <a:schemeClr val="tx1"/>
            </a:solidFill>
            <a:miter lim="800000"/>
            <a:headEnd type="none" w="sm" len="sm"/>
            <a:tailEnd type="none" w="sm" len="sm"/>
          </a:ln>
        </p:spPr>
        <p:txBody>
          <a:bodyPr wrap="none" anchor="ctr"/>
          <a:lstStyle/>
          <a:p>
            <a:pPr defTabSz="762000"/>
            <a:r>
              <a:rPr lang="zh-CN" altLang="en-US" sz="2800" b="1" dirty="0">
                <a:latin typeface="宋体" pitchFamily="2" charset="-122"/>
              </a:rPr>
              <a:t>电子</a:t>
            </a:r>
          </a:p>
        </p:txBody>
      </p:sp>
      <p:sp>
        <p:nvSpPr>
          <p:cNvPr id="32776" name="AutoShape 9"/>
          <p:cNvSpPr>
            <a:spLocks noChangeArrowheads="1"/>
          </p:cNvSpPr>
          <p:nvPr/>
        </p:nvSpPr>
        <p:spPr bwMode="auto">
          <a:xfrm>
            <a:off x="7429500" y="228600"/>
            <a:ext cx="1714500" cy="457200"/>
          </a:xfrm>
          <a:prstGeom prst="wedgeRoundRectCallout">
            <a:avLst>
              <a:gd name="adj1" fmla="val -97500"/>
              <a:gd name="adj2" fmla="val 95139"/>
              <a:gd name="adj3" fmla="val 16667"/>
            </a:avLst>
          </a:prstGeom>
          <a:solidFill>
            <a:schemeClr val="accent1"/>
          </a:solidFill>
          <a:ln w="12699">
            <a:solidFill>
              <a:schemeClr val="tx1"/>
            </a:solidFill>
            <a:miter lim="800000"/>
            <a:headEnd type="none" w="sm" len="sm"/>
            <a:tailEnd type="none" w="sm" len="sm"/>
          </a:ln>
        </p:spPr>
        <p:txBody>
          <a:bodyPr wrap="none" anchor="ctr"/>
          <a:lstStyle/>
          <a:p>
            <a:pPr defTabSz="762000"/>
            <a:r>
              <a:rPr lang="zh-CN" altLang="en-US" sz="2800" b="1" dirty="0">
                <a:latin typeface="宋体" pitchFamily="2" charset="-122"/>
              </a:rPr>
              <a:t>自动控制</a:t>
            </a:r>
          </a:p>
        </p:txBody>
      </p:sp>
      <p:sp>
        <p:nvSpPr>
          <p:cNvPr id="32777" name="AutoShape 10"/>
          <p:cNvSpPr>
            <a:spLocks noChangeArrowheads="1"/>
          </p:cNvSpPr>
          <p:nvPr/>
        </p:nvSpPr>
        <p:spPr bwMode="auto">
          <a:xfrm>
            <a:off x="1187450" y="260350"/>
            <a:ext cx="1728788" cy="457200"/>
          </a:xfrm>
          <a:prstGeom prst="wedgeRoundRectCallout">
            <a:avLst>
              <a:gd name="adj1" fmla="val 61389"/>
              <a:gd name="adj2" fmla="val 165625"/>
              <a:gd name="adj3" fmla="val 16667"/>
            </a:avLst>
          </a:prstGeom>
          <a:solidFill>
            <a:srgbClr val="FFFF00"/>
          </a:solidFill>
          <a:ln w="12700">
            <a:solidFill>
              <a:schemeClr val="tx1"/>
            </a:solidFill>
            <a:miter lim="800000"/>
            <a:headEnd type="none" w="sm" len="sm"/>
            <a:tailEnd type="none" w="sm" len="sm"/>
          </a:ln>
        </p:spPr>
        <p:txBody>
          <a:bodyPr wrap="none" anchor="ctr"/>
          <a:lstStyle/>
          <a:p>
            <a:pPr defTabSz="762000"/>
            <a:r>
              <a:rPr lang="zh-CN" altLang="en-US" sz="2800" b="1">
                <a:latin typeface="宋体" pitchFamily="2" charset="-122"/>
              </a:rPr>
              <a:t>医  学</a:t>
            </a:r>
          </a:p>
        </p:txBody>
      </p:sp>
      <p:sp>
        <p:nvSpPr>
          <p:cNvPr id="32778" name="Oval 11"/>
          <p:cNvSpPr>
            <a:spLocks noChangeArrowheads="1"/>
          </p:cNvSpPr>
          <p:nvPr/>
        </p:nvSpPr>
        <p:spPr bwMode="auto">
          <a:xfrm>
            <a:off x="3635375" y="3141663"/>
            <a:ext cx="647700" cy="1295400"/>
          </a:xfrm>
          <a:prstGeom prst="ellipse">
            <a:avLst/>
          </a:prstGeom>
          <a:noFill/>
          <a:ln w="57150">
            <a:solidFill>
              <a:srgbClr val="FF0000"/>
            </a:solidFill>
            <a:round/>
            <a:headEnd/>
            <a:tailEnd/>
          </a:ln>
        </p:spPr>
        <p:txBody>
          <a:bodyPr wrap="none" anchor="ctr"/>
          <a:lstStyle/>
          <a:p>
            <a:endParaRPr lang="zh-CN" altLang="en-US"/>
          </a:p>
        </p:txBody>
      </p:sp>
      <p:sp>
        <p:nvSpPr>
          <p:cNvPr id="13" name="灯片编号占位符 4"/>
          <p:cNvSpPr txBox="1">
            <a:spLocks/>
          </p:cNvSpPr>
          <p:nvPr/>
        </p:nvSpPr>
        <p:spPr>
          <a:xfrm>
            <a:off x="642910" y="6357958"/>
            <a:ext cx="1981200" cy="365125"/>
          </a:xfrm>
          <a:prstGeom prst="rect">
            <a:avLst/>
          </a:prstGeom>
          <a:noFill/>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fld id="{546563F1-D754-4A58-B521-3ACF40B4D82B}" type="slidenum">
              <a:rPr kumimoji="0" lang="en-US" altLang="zh-CN" sz="1400" b="0" i="0" u="none" strike="noStrike" kern="1200" cap="none" spc="0" normalizeH="0" baseline="0" noProof="0" smtClean="0">
                <a:ln>
                  <a:noFill/>
                </a:ln>
                <a:solidFill>
                  <a:schemeClr val="tx2"/>
                </a:solidFill>
                <a:effectLst/>
                <a:uLnTx/>
                <a:uFillTx/>
                <a:latin typeface="Arial"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altLang="zh-CN" sz="1400" b="0" i="0" u="none" strike="noStrike" kern="1200" cap="none" spc="0" normalizeH="0" baseline="0" noProof="0" dirty="0">
              <a:ln>
                <a:noFill/>
              </a:ln>
              <a:solidFill>
                <a:schemeClr val="tx2"/>
              </a:solidFill>
              <a:effectLst/>
              <a:uLnTx/>
              <a:uFillTx/>
              <a:latin typeface="Arial" pitchFamily="34" charset="0"/>
              <a:ea typeface="宋体" pitchFamily="2" charset="-122"/>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zh-CN" altLang="en-US" dirty="0" smtClean="0"/>
              <a:t>物理学是工程技术发展的根基</a:t>
            </a:r>
          </a:p>
        </p:txBody>
      </p:sp>
      <p:sp>
        <p:nvSpPr>
          <p:cNvPr id="11" name="内容占位符 10"/>
          <p:cNvSpPr>
            <a:spLocks noGrp="1"/>
          </p:cNvSpPr>
          <p:nvPr>
            <p:ph sz="quarter" idx="1"/>
          </p:nvPr>
        </p:nvSpPr>
        <p:spPr/>
        <p:txBody>
          <a:bodyPr/>
          <a:lstStyle/>
          <a:p>
            <a:pPr>
              <a:lnSpc>
                <a:spcPct val="150000"/>
              </a:lnSpc>
            </a:pPr>
            <a:r>
              <a:rPr lang="zh-CN" altLang="en-US" sz="2800" dirty="0" smtClean="0"/>
              <a:t>医学中的物理学</a:t>
            </a:r>
            <a:endParaRPr lang="en-US" altLang="zh-CN" sz="2800" dirty="0" smtClean="0"/>
          </a:p>
          <a:p>
            <a:pPr lvl="1">
              <a:lnSpc>
                <a:spcPct val="150000"/>
              </a:lnSpc>
            </a:pPr>
            <a:r>
              <a:rPr lang="zh-CN" altLang="en-US" sz="2400" dirty="0" smtClean="0"/>
              <a:t>超声诊断，超声治疗</a:t>
            </a:r>
            <a:endParaRPr lang="en-US" altLang="zh-CN" sz="2400" dirty="0" smtClean="0"/>
          </a:p>
          <a:p>
            <a:pPr lvl="1">
              <a:lnSpc>
                <a:spcPct val="150000"/>
              </a:lnSpc>
            </a:pPr>
            <a:r>
              <a:rPr lang="zh-CN" altLang="en-US" sz="2400" dirty="0" smtClean="0"/>
              <a:t>激光诊断，激光治疗</a:t>
            </a:r>
            <a:endParaRPr lang="en-US" altLang="zh-CN" sz="2400" dirty="0" smtClean="0"/>
          </a:p>
          <a:p>
            <a:pPr lvl="1">
              <a:lnSpc>
                <a:spcPct val="150000"/>
              </a:lnSpc>
            </a:pPr>
            <a:r>
              <a:rPr lang="zh-CN" altLang="en-US" sz="2400" dirty="0" smtClean="0"/>
              <a:t>各种医学影像技术</a:t>
            </a:r>
            <a:endParaRPr lang="en-US" altLang="zh-CN" sz="2400" dirty="0" smtClean="0"/>
          </a:p>
          <a:p>
            <a:pPr>
              <a:lnSpc>
                <a:spcPct val="150000"/>
              </a:lnSpc>
            </a:pPr>
            <a:r>
              <a:rPr lang="zh-CN" altLang="en-US" sz="2800" dirty="0" smtClean="0"/>
              <a:t>化学中的物理学</a:t>
            </a:r>
            <a:endParaRPr lang="en-US" altLang="zh-CN" sz="2800" dirty="0" smtClean="0"/>
          </a:p>
          <a:p>
            <a:pPr lvl="1">
              <a:lnSpc>
                <a:spcPct val="150000"/>
              </a:lnSpc>
            </a:pPr>
            <a:r>
              <a:rPr lang="zh-CN" altLang="en-US" sz="2400" dirty="0" smtClean="0"/>
              <a:t>各种谱仪</a:t>
            </a:r>
            <a:endParaRPr lang="en-US" altLang="zh-CN" sz="2400" dirty="0" smtClean="0"/>
          </a:p>
          <a:p>
            <a:pPr lvl="1">
              <a:lnSpc>
                <a:spcPct val="150000"/>
              </a:lnSpc>
            </a:pPr>
            <a:r>
              <a:rPr lang="en-US" altLang="zh-CN" sz="2400" dirty="0" smtClean="0"/>
              <a:t>*</a:t>
            </a:r>
            <a:r>
              <a:rPr lang="zh-CN" altLang="en-US" sz="2400" dirty="0" smtClean="0"/>
              <a:t>凝聚态物理的基础研究也用到很多化学方法。</a:t>
            </a:r>
            <a:endParaRPr lang="en-US" altLang="zh-CN" sz="2400" dirty="0" smtClean="0"/>
          </a:p>
          <a:p>
            <a:pPr lvl="1">
              <a:lnSpc>
                <a:spcPct val="150000"/>
              </a:lnSpc>
            </a:pPr>
            <a:endParaRPr lang="en-US" altLang="zh-CN" sz="25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36</a:t>
            </a:fld>
            <a:endParaRPr lang="en-US" altLang="zh-CN" dirty="0"/>
          </a:p>
        </p:txBody>
      </p:sp>
      <p:sp>
        <p:nvSpPr>
          <p:cNvPr id="6"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dirty="0" smtClean="0">
                <a:latin typeface="方正姚体" pitchFamily="2" charset="-122"/>
                <a:ea typeface="方正姚体" pitchFamily="2" charset="-122"/>
              </a:rPr>
              <a:t>物理学与科学技术</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zh-CN" altLang="en-US" dirty="0" smtClean="0">
                <a:solidFill>
                  <a:srgbClr val="FF0000"/>
                </a:solidFill>
              </a:rPr>
              <a:t>数学和物理学的关系</a:t>
            </a:r>
          </a:p>
        </p:txBody>
      </p:sp>
      <p:sp>
        <p:nvSpPr>
          <p:cNvPr id="11" name="内容占位符 10"/>
          <p:cNvSpPr>
            <a:spLocks noGrp="1"/>
          </p:cNvSpPr>
          <p:nvPr>
            <p:ph sz="quarter" idx="1"/>
          </p:nvPr>
        </p:nvSpPr>
        <p:spPr/>
        <p:txBody>
          <a:bodyPr/>
          <a:lstStyle/>
          <a:p>
            <a:pPr lvl="1">
              <a:lnSpc>
                <a:spcPct val="150000"/>
              </a:lnSpc>
            </a:pPr>
            <a:r>
              <a:rPr lang="zh-CN" altLang="en-US" sz="2500" dirty="0" smtClean="0"/>
              <a:t>物理学从现实世界中抽象出概念</a:t>
            </a:r>
            <a:r>
              <a:rPr lang="en-US" altLang="zh-CN" sz="2500" dirty="0" smtClean="0"/>
              <a:t>, </a:t>
            </a:r>
            <a:r>
              <a:rPr lang="zh-CN" altLang="en-US" sz="2500" dirty="0" smtClean="0"/>
              <a:t>数学提供相应的研究工具，并有可能反馈新的概念</a:t>
            </a:r>
          </a:p>
          <a:p>
            <a:pPr lvl="2">
              <a:lnSpc>
                <a:spcPct val="150000"/>
              </a:lnSpc>
            </a:pPr>
            <a:r>
              <a:rPr lang="zh-CN" altLang="en-US" sz="2200" dirty="0" smtClean="0"/>
              <a:t>分子运动论：统计学</a:t>
            </a:r>
          </a:p>
          <a:p>
            <a:pPr lvl="2">
              <a:lnSpc>
                <a:spcPct val="150000"/>
              </a:lnSpc>
            </a:pPr>
            <a:r>
              <a:rPr lang="zh-CN" altLang="en-US" sz="2200" dirty="0" smtClean="0"/>
              <a:t>广义相对论</a:t>
            </a:r>
            <a:r>
              <a:rPr lang="en-US" altLang="zh-CN" sz="2200" dirty="0" smtClean="0"/>
              <a:t>:   </a:t>
            </a:r>
            <a:r>
              <a:rPr lang="zh-CN" altLang="en-US" sz="2200" dirty="0" smtClean="0"/>
              <a:t>黎曼几何</a:t>
            </a:r>
            <a:r>
              <a:rPr lang="en-US" altLang="zh-CN" sz="2200" dirty="0" smtClean="0"/>
              <a:t>-&gt;</a:t>
            </a:r>
            <a:r>
              <a:rPr lang="zh-CN" altLang="en-US" sz="2200" dirty="0" smtClean="0"/>
              <a:t>现代微分几何</a:t>
            </a:r>
            <a:r>
              <a:rPr lang="en-US" altLang="zh-CN" sz="2200" dirty="0" smtClean="0"/>
              <a:t>-&gt;</a:t>
            </a:r>
            <a:r>
              <a:rPr lang="zh-CN" altLang="en-US" sz="2200" dirty="0" smtClean="0"/>
              <a:t>黑洞</a:t>
            </a:r>
          </a:p>
          <a:p>
            <a:pPr lvl="2">
              <a:lnSpc>
                <a:spcPct val="150000"/>
              </a:lnSpc>
            </a:pPr>
            <a:r>
              <a:rPr lang="zh-CN" altLang="en-US" sz="2200" dirty="0" smtClean="0"/>
              <a:t>量子场论 ：   微分几何、群论</a:t>
            </a:r>
          </a:p>
          <a:p>
            <a:pPr lvl="2">
              <a:lnSpc>
                <a:spcPct val="150000"/>
              </a:lnSpc>
            </a:pPr>
            <a:r>
              <a:rPr lang="zh-CN" altLang="en-US" sz="2200" dirty="0" smtClean="0"/>
              <a:t>超弦理论 ：   流形、微分几何、群论、拓扑、超群等等</a:t>
            </a:r>
          </a:p>
          <a:p>
            <a:pPr lvl="1">
              <a:lnSpc>
                <a:spcPct val="150000"/>
              </a:lnSpc>
            </a:pPr>
            <a:r>
              <a:rPr lang="zh-CN" altLang="en-US" sz="2500" dirty="0" smtClean="0"/>
              <a:t>数学是表达物理概念、定律简明而准确的语言</a:t>
            </a:r>
          </a:p>
          <a:p>
            <a:pPr lvl="1">
              <a:lnSpc>
                <a:spcPct val="150000"/>
              </a:lnSpc>
            </a:pPr>
            <a:endParaRPr lang="en-US" altLang="zh-CN" sz="25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37</a:t>
            </a:fld>
            <a:endParaRPr lang="en-US" altLang="zh-CN" dirty="0"/>
          </a:p>
        </p:txBody>
      </p:sp>
      <p:sp>
        <p:nvSpPr>
          <p:cNvPr id="6"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dirty="0" smtClean="0">
                <a:latin typeface="方正姚体" pitchFamily="2" charset="-122"/>
                <a:ea typeface="方正姚体" pitchFamily="2" charset="-122"/>
              </a:rPr>
              <a:t>物理学与科学技术</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§0.4    </a:t>
            </a:r>
            <a:r>
              <a:rPr lang="zh-CN" altLang="en-US" dirty="0" smtClean="0"/>
              <a:t>学习</a:t>
            </a:r>
            <a:r>
              <a:rPr lang="zh-CN" altLang="en-US" dirty="0" smtClean="0">
                <a:solidFill>
                  <a:srgbClr val="FF0000"/>
                </a:solidFill>
              </a:rPr>
              <a:t>大学物理学</a:t>
            </a:r>
            <a:r>
              <a:rPr lang="zh-CN" altLang="en-US" dirty="0" smtClean="0"/>
              <a:t>的态度</a:t>
            </a:r>
            <a:endParaRPr lang="zh-CN" altLang="en-US" dirty="0"/>
          </a:p>
        </p:txBody>
      </p:sp>
      <p:sp>
        <p:nvSpPr>
          <p:cNvPr id="11" name="内容占位符 10"/>
          <p:cNvSpPr>
            <a:spLocks noGrp="1"/>
          </p:cNvSpPr>
          <p:nvPr>
            <p:ph sz="quarter" idx="1"/>
          </p:nvPr>
        </p:nvSpPr>
        <p:spPr/>
        <p:txBody>
          <a:bodyPr/>
          <a:lstStyle/>
          <a:p>
            <a:pPr>
              <a:lnSpc>
                <a:spcPct val="150000"/>
              </a:lnSpc>
            </a:pPr>
            <a:endParaRPr lang="en-US" altLang="zh-CN" dirty="0" smtClean="0"/>
          </a:p>
          <a:p>
            <a:pPr>
              <a:lnSpc>
                <a:spcPct val="150000"/>
              </a:lnSpc>
            </a:pPr>
            <a:r>
              <a:rPr lang="zh-CN" altLang="en-US" dirty="0" smtClean="0"/>
              <a:t>要有正确的目的：</a:t>
            </a:r>
            <a:endParaRPr lang="en-US" altLang="zh-CN" dirty="0" smtClean="0"/>
          </a:p>
          <a:p>
            <a:pPr lvl="1">
              <a:lnSpc>
                <a:spcPct val="150000"/>
              </a:lnSpc>
            </a:pPr>
            <a:r>
              <a:rPr lang="zh-CN" altLang="en-US" sz="2100" dirty="0" smtClean="0"/>
              <a:t>（</a:t>
            </a:r>
            <a:r>
              <a:rPr lang="en-US" altLang="zh-CN" sz="2100" dirty="0" smtClean="0"/>
              <a:t>1</a:t>
            </a:r>
            <a:r>
              <a:rPr lang="zh-CN" altLang="en-US" sz="2100" dirty="0" smtClean="0"/>
              <a:t>）对世界有一个客观的认识</a:t>
            </a:r>
            <a:endParaRPr lang="en-US" altLang="zh-CN" sz="2100" dirty="0" smtClean="0"/>
          </a:p>
          <a:p>
            <a:pPr lvl="1">
              <a:lnSpc>
                <a:spcPct val="150000"/>
              </a:lnSpc>
            </a:pPr>
            <a:r>
              <a:rPr lang="zh-CN" altLang="en-US" sz="2100" dirty="0" smtClean="0"/>
              <a:t>（</a:t>
            </a:r>
            <a:r>
              <a:rPr lang="en-US" altLang="zh-CN" sz="2100" dirty="0" smtClean="0"/>
              <a:t>2</a:t>
            </a:r>
            <a:r>
              <a:rPr lang="zh-CN" altLang="en-US" sz="2100" dirty="0" smtClean="0"/>
              <a:t>）培养探索、严谨与创新精神</a:t>
            </a:r>
            <a:endParaRPr lang="en-US" altLang="zh-CN" sz="2100" dirty="0" smtClean="0"/>
          </a:p>
          <a:p>
            <a:pPr lvl="1">
              <a:lnSpc>
                <a:spcPct val="150000"/>
              </a:lnSpc>
            </a:pPr>
            <a:r>
              <a:rPr lang="zh-CN" altLang="en-US" sz="2100" dirty="0" smtClean="0"/>
              <a:t>（</a:t>
            </a:r>
            <a:r>
              <a:rPr lang="en-US" altLang="zh-CN" sz="2100" dirty="0" smtClean="0"/>
              <a:t>3</a:t>
            </a:r>
            <a:r>
              <a:rPr lang="zh-CN" altLang="en-US" sz="2100" dirty="0" smtClean="0"/>
              <a:t>）培养分析、归纳、演绎、表述等能力</a:t>
            </a:r>
            <a:endParaRPr lang="en-US" altLang="zh-CN" sz="2100" dirty="0" smtClean="0"/>
          </a:p>
          <a:p>
            <a:pPr>
              <a:lnSpc>
                <a:spcPct val="150000"/>
              </a:lnSpc>
            </a:pPr>
            <a:endParaRPr lang="zh-CN" altLang="en-US" sz="2400" dirty="0" smtClean="0"/>
          </a:p>
          <a:p>
            <a:pPr>
              <a:lnSpc>
                <a:spcPct val="150000"/>
              </a:lnSpc>
            </a:pPr>
            <a:endParaRPr lang="zh-CN" altLang="en-US" sz="2400" dirty="0" smtClean="0"/>
          </a:p>
          <a:p>
            <a:pPr>
              <a:lnSpc>
                <a:spcPct val="150000"/>
              </a:lnSpc>
            </a:pPr>
            <a:endParaRPr lang="zh-CN" altLang="en-US" sz="2400" dirty="0" smtClean="0"/>
          </a:p>
          <a:p>
            <a:pPr>
              <a:lnSpc>
                <a:spcPct val="150000"/>
              </a:lnSpc>
            </a:pPr>
            <a:endParaRPr lang="zh-CN" altLang="en-US"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38</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dirty="0" smtClean="0">
                <a:latin typeface="方正姚体" pitchFamily="2" charset="-122"/>
                <a:ea typeface="方正姚体" pitchFamily="2" charset="-122"/>
              </a:rPr>
              <a:t>学习大学物理学的态度</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灯片编号占位符 3"/>
          <p:cNvSpPr>
            <a:spLocks noGrp="1"/>
          </p:cNvSpPr>
          <p:nvPr>
            <p:ph type="sldNum" sz="quarter" idx="12"/>
          </p:nvPr>
        </p:nvSpPr>
        <p:spPr>
          <a:noFill/>
        </p:spPr>
        <p:txBody>
          <a:bodyPr/>
          <a:lstStyle/>
          <a:p>
            <a:fld id="{7FB6AF52-B041-45F6-8448-827EFB82198B}" type="slidenum">
              <a:rPr lang="en-US" altLang="zh-CN">
                <a:latin typeface="方正姚体" pitchFamily="2" charset="-122"/>
                <a:ea typeface="方正姚体" pitchFamily="2" charset="-122"/>
              </a:rPr>
              <a:pPr/>
              <a:t>3</a:t>
            </a:fld>
            <a:endParaRPr lang="en-US" altLang="zh-CN">
              <a:latin typeface="方正姚体" pitchFamily="2" charset="-122"/>
              <a:ea typeface="方正姚体" pitchFamily="2" charset="-122"/>
            </a:endParaRPr>
          </a:p>
        </p:txBody>
      </p:sp>
      <p:sp>
        <p:nvSpPr>
          <p:cNvPr id="53250" name="Text Box 2"/>
          <p:cNvSpPr txBox="1">
            <a:spLocks noChangeArrowheads="1"/>
          </p:cNvSpPr>
          <p:nvPr/>
        </p:nvSpPr>
        <p:spPr bwMode="auto">
          <a:xfrm>
            <a:off x="1116013" y="765175"/>
            <a:ext cx="7029450" cy="579438"/>
          </a:xfrm>
          <a:prstGeom prst="rect">
            <a:avLst/>
          </a:prstGeom>
          <a:noFill/>
          <a:ln w="12699">
            <a:noFill/>
            <a:miter lim="800000"/>
            <a:headEnd type="none" w="sm" len="sm"/>
            <a:tailEnd type="none" w="sm" len="sm"/>
          </a:ln>
        </p:spPr>
        <p:txBody>
          <a:bodyPr>
            <a:spAutoFit/>
          </a:bodyPr>
          <a:lstStyle/>
          <a:p>
            <a:pPr defTabSz="762000">
              <a:spcBef>
                <a:spcPct val="50000"/>
              </a:spcBef>
            </a:pPr>
            <a:r>
              <a:rPr lang="en-US" altLang="zh-CN" sz="3200" b="1" dirty="0">
                <a:solidFill>
                  <a:srgbClr val="7030A0"/>
                </a:solidFill>
                <a:latin typeface="方正姚体" pitchFamily="2" charset="-122"/>
                <a:ea typeface="方正姚体" pitchFamily="2" charset="-122"/>
              </a:rPr>
              <a:t>§1   </a:t>
            </a:r>
            <a:r>
              <a:rPr lang="zh-CN" altLang="en-US" sz="3200" b="1" dirty="0">
                <a:solidFill>
                  <a:srgbClr val="7030A0"/>
                </a:solidFill>
                <a:latin typeface="方正姚体" pitchFamily="2" charset="-122"/>
                <a:ea typeface="方正姚体" pitchFamily="2" charset="-122"/>
              </a:rPr>
              <a:t>物理学与物质世界</a:t>
            </a:r>
            <a:r>
              <a:rPr lang="zh-CN" altLang="en-US" sz="3200" b="1" dirty="0">
                <a:solidFill>
                  <a:srgbClr val="FF0000"/>
                </a:solidFill>
                <a:latin typeface="方正姚体" pitchFamily="2" charset="-122"/>
                <a:ea typeface="方正姚体" pitchFamily="2" charset="-122"/>
              </a:rPr>
              <a:t>（研究对象）</a:t>
            </a:r>
          </a:p>
        </p:txBody>
      </p:sp>
      <p:sp>
        <p:nvSpPr>
          <p:cNvPr id="53251" name="Text Box 3"/>
          <p:cNvSpPr txBox="1">
            <a:spLocks noChangeArrowheads="1"/>
          </p:cNvSpPr>
          <p:nvPr/>
        </p:nvSpPr>
        <p:spPr bwMode="auto">
          <a:xfrm>
            <a:off x="3352800" y="152400"/>
            <a:ext cx="1219200" cy="641350"/>
          </a:xfrm>
          <a:prstGeom prst="rect">
            <a:avLst/>
          </a:prstGeom>
          <a:noFill/>
          <a:ln w="12699">
            <a:noFill/>
            <a:miter lim="800000"/>
            <a:headEnd type="none" w="sm" len="sm"/>
            <a:tailEnd type="none" w="sm" len="sm"/>
          </a:ln>
        </p:spPr>
        <p:txBody>
          <a:bodyPr>
            <a:spAutoFit/>
          </a:bodyPr>
          <a:lstStyle/>
          <a:p>
            <a:pPr defTabSz="762000">
              <a:spcBef>
                <a:spcPct val="50000"/>
              </a:spcBef>
            </a:pPr>
            <a:r>
              <a:rPr lang="zh-CN" altLang="en-US" sz="3600" b="1">
                <a:latin typeface="方正姚体" pitchFamily="2" charset="-122"/>
                <a:ea typeface="方正姚体" pitchFamily="2" charset="-122"/>
              </a:rPr>
              <a:t>绪论</a:t>
            </a:r>
          </a:p>
        </p:txBody>
      </p:sp>
      <p:sp>
        <p:nvSpPr>
          <p:cNvPr id="53255" name="Text Box 7"/>
          <p:cNvSpPr txBox="1">
            <a:spLocks noChangeArrowheads="1"/>
          </p:cNvSpPr>
          <p:nvPr/>
        </p:nvSpPr>
        <p:spPr bwMode="auto">
          <a:xfrm>
            <a:off x="1187450" y="3284538"/>
            <a:ext cx="7391400" cy="579437"/>
          </a:xfrm>
          <a:prstGeom prst="rect">
            <a:avLst/>
          </a:prstGeom>
          <a:noFill/>
          <a:ln w="12699">
            <a:noFill/>
            <a:miter lim="800000"/>
            <a:headEnd type="none" w="sm" len="sm"/>
            <a:tailEnd type="none" w="sm" len="sm"/>
          </a:ln>
        </p:spPr>
        <p:txBody>
          <a:bodyPr>
            <a:spAutoFit/>
          </a:bodyPr>
          <a:lstStyle/>
          <a:p>
            <a:pPr defTabSz="762000">
              <a:spcBef>
                <a:spcPct val="50000"/>
              </a:spcBef>
            </a:pPr>
            <a:r>
              <a:rPr lang="en-US" altLang="zh-CN" sz="3200" b="1">
                <a:solidFill>
                  <a:srgbClr val="7030A0"/>
                </a:solidFill>
                <a:latin typeface="方正姚体" pitchFamily="2" charset="-122"/>
                <a:ea typeface="方正姚体" pitchFamily="2" charset="-122"/>
              </a:rPr>
              <a:t>§2  </a:t>
            </a:r>
            <a:r>
              <a:rPr lang="zh-CN" altLang="en-US" sz="3200" b="1">
                <a:solidFill>
                  <a:srgbClr val="7030A0"/>
                </a:solidFill>
                <a:latin typeface="方正姚体" pitchFamily="2" charset="-122"/>
                <a:ea typeface="方正姚体" pitchFamily="2" charset="-122"/>
              </a:rPr>
              <a:t>物理学与科学思维</a:t>
            </a:r>
          </a:p>
        </p:txBody>
      </p:sp>
      <p:sp>
        <p:nvSpPr>
          <p:cNvPr id="53258" name="Text Box 10"/>
          <p:cNvSpPr txBox="1">
            <a:spLocks noChangeArrowheads="1"/>
          </p:cNvSpPr>
          <p:nvPr/>
        </p:nvSpPr>
        <p:spPr bwMode="auto">
          <a:xfrm>
            <a:off x="1290638" y="5124450"/>
            <a:ext cx="5719762" cy="579438"/>
          </a:xfrm>
          <a:prstGeom prst="rect">
            <a:avLst/>
          </a:prstGeom>
          <a:noFill/>
          <a:ln w="12699">
            <a:noFill/>
            <a:miter lim="800000"/>
            <a:headEnd type="none" w="sm" len="sm"/>
            <a:tailEnd type="none" w="sm" len="sm"/>
          </a:ln>
        </p:spPr>
        <p:txBody>
          <a:bodyPr>
            <a:spAutoFit/>
          </a:bodyPr>
          <a:lstStyle/>
          <a:p>
            <a:pPr defTabSz="762000"/>
            <a:r>
              <a:rPr lang="en-US" altLang="zh-CN" sz="3200" b="1" dirty="0">
                <a:solidFill>
                  <a:srgbClr val="7030A0"/>
                </a:solidFill>
                <a:latin typeface="方正姚体" pitchFamily="2" charset="-122"/>
                <a:ea typeface="方正姚体" pitchFamily="2" charset="-122"/>
              </a:rPr>
              <a:t>§3  </a:t>
            </a:r>
            <a:r>
              <a:rPr lang="zh-CN" altLang="en-US" sz="3200" b="1" dirty="0" smtClean="0">
                <a:solidFill>
                  <a:srgbClr val="7030A0"/>
                </a:solidFill>
                <a:latin typeface="方正姚体" pitchFamily="2" charset="-122"/>
                <a:ea typeface="方正姚体" pitchFamily="2" charset="-122"/>
              </a:rPr>
              <a:t>物理学</a:t>
            </a:r>
            <a:r>
              <a:rPr lang="zh-CN" altLang="en-US" sz="3200" b="1" dirty="0">
                <a:solidFill>
                  <a:srgbClr val="7030A0"/>
                </a:solidFill>
                <a:latin typeface="方正姚体" pitchFamily="2" charset="-122"/>
                <a:ea typeface="方正姚体" pitchFamily="2" charset="-122"/>
              </a:rPr>
              <a:t>与科学技术</a:t>
            </a:r>
          </a:p>
        </p:txBody>
      </p:sp>
      <p:sp>
        <p:nvSpPr>
          <p:cNvPr id="53259" name="Rectangle 11"/>
          <p:cNvSpPr>
            <a:spLocks noChangeArrowheads="1"/>
          </p:cNvSpPr>
          <p:nvPr/>
        </p:nvSpPr>
        <p:spPr bwMode="auto">
          <a:xfrm>
            <a:off x="1274763" y="5821363"/>
            <a:ext cx="5888037" cy="585787"/>
          </a:xfrm>
          <a:prstGeom prst="rect">
            <a:avLst/>
          </a:prstGeom>
          <a:noFill/>
          <a:ln w="9525">
            <a:noFill/>
            <a:miter lim="800000"/>
            <a:headEnd/>
            <a:tailEnd/>
          </a:ln>
        </p:spPr>
        <p:txBody>
          <a:bodyPr lIns="92075" tIns="46038" rIns="92075" bIns="46038">
            <a:spAutoFit/>
          </a:bodyPr>
          <a:lstStyle/>
          <a:p>
            <a:pPr defTabSz="762000">
              <a:spcBef>
                <a:spcPct val="50000"/>
              </a:spcBef>
            </a:pPr>
            <a:r>
              <a:rPr lang="en-US" altLang="zh-CN" sz="3200" b="1" dirty="0">
                <a:solidFill>
                  <a:srgbClr val="7030A0"/>
                </a:solidFill>
                <a:latin typeface="方正姚体" pitchFamily="2" charset="-122"/>
                <a:ea typeface="方正姚体" pitchFamily="2" charset="-122"/>
              </a:rPr>
              <a:t>§4  </a:t>
            </a:r>
            <a:r>
              <a:rPr lang="zh-CN" altLang="en-US" sz="3200" b="1" dirty="0" smtClean="0">
                <a:solidFill>
                  <a:srgbClr val="7030A0"/>
                </a:solidFill>
                <a:latin typeface="方正姚体" pitchFamily="2" charset="-122"/>
                <a:ea typeface="方正姚体" pitchFamily="2" charset="-122"/>
              </a:rPr>
              <a:t>学习大学物理学的态度</a:t>
            </a:r>
            <a:endParaRPr lang="zh-CN" altLang="en-US" sz="3200" b="1" dirty="0">
              <a:solidFill>
                <a:srgbClr val="7030A0"/>
              </a:solidFill>
              <a:latin typeface="方正姚体" pitchFamily="2" charset="-122"/>
              <a:ea typeface="方正姚体" pitchFamily="2" charset="-122"/>
            </a:endParaRPr>
          </a:p>
        </p:txBody>
      </p:sp>
      <p:grpSp>
        <p:nvGrpSpPr>
          <p:cNvPr id="2" name="Group 12"/>
          <p:cNvGrpSpPr>
            <a:grpSpLocks/>
          </p:cNvGrpSpPr>
          <p:nvPr/>
        </p:nvGrpSpPr>
        <p:grpSpPr bwMode="auto">
          <a:xfrm>
            <a:off x="1763713" y="1735132"/>
            <a:ext cx="5867400" cy="979488"/>
            <a:chOff x="864" y="825"/>
            <a:chExt cx="3696" cy="617"/>
          </a:xfrm>
        </p:grpSpPr>
        <p:sp>
          <p:nvSpPr>
            <p:cNvPr id="12300" name="Text Box 13"/>
            <p:cNvSpPr txBox="1">
              <a:spLocks noChangeArrowheads="1"/>
            </p:cNvSpPr>
            <p:nvPr/>
          </p:nvSpPr>
          <p:spPr bwMode="auto">
            <a:xfrm>
              <a:off x="864" y="825"/>
              <a:ext cx="2496" cy="233"/>
            </a:xfrm>
            <a:prstGeom prst="rect">
              <a:avLst/>
            </a:prstGeom>
            <a:noFill/>
            <a:ln w="12699">
              <a:noFill/>
              <a:miter lim="800000"/>
              <a:headEnd type="none" w="sm" len="sm"/>
              <a:tailEnd type="none" w="sm" len="sm"/>
            </a:ln>
          </p:spPr>
          <p:txBody>
            <a:bodyPr>
              <a:spAutoFit/>
            </a:bodyPr>
            <a:lstStyle/>
            <a:p>
              <a:pPr defTabSz="762000">
                <a:spcBef>
                  <a:spcPct val="50000"/>
                </a:spcBef>
              </a:pPr>
              <a:r>
                <a:rPr lang="zh-CN" altLang="en-US" b="1">
                  <a:latin typeface="方正姚体" pitchFamily="2" charset="-122"/>
                  <a:ea typeface="方正姚体" pitchFamily="2" charset="-122"/>
                </a:rPr>
                <a:t>一、物质世界</a:t>
              </a:r>
            </a:p>
          </p:txBody>
        </p:sp>
        <p:sp>
          <p:nvSpPr>
            <p:cNvPr id="12301" name="Text Box 14"/>
            <p:cNvSpPr txBox="1">
              <a:spLocks noChangeArrowheads="1"/>
            </p:cNvSpPr>
            <p:nvPr/>
          </p:nvSpPr>
          <p:spPr bwMode="auto">
            <a:xfrm>
              <a:off x="864" y="1209"/>
              <a:ext cx="3696" cy="233"/>
            </a:xfrm>
            <a:prstGeom prst="rect">
              <a:avLst/>
            </a:prstGeom>
            <a:noFill/>
            <a:ln w="12699">
              <a:noFill/>
              <a:miter lim="800000"/>
              <a:headEnd type="none" w="sm" len="sm"/>
              <a:tailEnd type="none" w="sm" len="sm"/>
            </a:ln>
          </p:spPr>
          <p:txBody>
            <a:bodyPr>
              <a:spAutoFit/>
            </a:bodyPr>
            <a:lstStyle/>
            <a:p>
              <a:pPr defTabSz="762000">
                <a:spcBef>
                  <a:spcPct val="50000"/>
                </a:spcBef>
              </a:pPr>
              <a:r>
                <a:rPr lang="zh-CN" altLang="en-US" b="1" dirty="0">
                  <a:latin typeface="方正姚体" pitchFamily="2" charset="-122"/>
                  <a:ea typeface="方正姚体" pitchFamily="2" charset="-122"/>
                </a:rPr>
                <a:t>二</a:t>
              </a:r>
              <a:r>
                <a:rPr lang="zh-CN" altLang="en-US" b="1" dirty="0" smtClean="0">
                  <a:latin typeface="方正姚体" pitchFamily="2" charset="-122"/>
                  <a:ea typeface="方正姚体" pitchFamily="2" charset="-122"/>
                </a:rPr>
                <a:t>、物理学使人们深入认识世界</a:t>
              </a:r>
              <a:endParaRPr lang="zh-CN" altLang="en-US" b="1" dirty="0">
                <a:latin typeface="方正姚体" pitchFamily="2" charset="-122"/>
                <a:ea typeface="方正姚体" pitchFamily="2" charset="-122"/>
              </a:endParaRPr>
            </a:p>
          </p:txBody>
        </p:sp>
      </p:grpSp>
      <p:grpSp>
        <p:nvGrpSpPr>
          <p:cNvPr id="3" name="Group 16"/>
          <p:cNvGrpSpPr>
            <a:grpSpLocks/>
          </p:cNvGrpSpPr>
          <p:nvPr/>
        </p:nvGrpSpPr>
        <p:grpSpPr bwMode="auto">
          <a:xfrm>
            <a:off x="1692275" y="3933823"/>
            <a:ext cx="5181600" cy="952500"/>
            <a:chOff x="864" y="2449"/>
            <a:chExt cx="3264" cy="600"/>
          </a:xfrm>
        </p:grpSpPr>
        <p:sp>
          <p:nvSpPr>
            <p:cNvPr id="12298" name="Text Box 17"/>
            <p:cNvSpPr txBox="1">
              <a:spLocks noChangeArrowheads="1"/>
            </p:cNvSpPr>
            <p:nvPr/>
          </p:nvSpPr>
          <p:spPr bwMode="auto">
            <a:xfrm>
              <a:off x="877" y="2449"/>
              <a:ext cx="2928" cy="233"/>
            </a:xfrm>
            <a:prstGeom prst="rect">
              <a:avLst/>
            </a:prstGeom>
            <a:noFill/>
            <a:ln w="12699">
              <a:noFill/>
              <a:miter lim="800000"/>
              <a:headEnd type="none" w="sm" len="sm"/>
              <a:tailEnd type="none" w="sm" len="sm"/>
            </a:ln>
          </p:spPr>
          <p:txBody>
            <a:bodyPr>
              <a:spAutoFit/>
            </a:bodyPr>
            <a:lstStyle/>
            <a:p>
              <a:pPr defTabSz="762000">
                <a:spcBef>
                  <a:spcPct val="50000"/>
                </a:spcBef>
              </a:pPr>
              <a:r>
                <a:rPr lang="zh-CN" altLang="en-US" b="1">
                  <a:latin typeface="方正姚体" pitchFamily="2" charset="-122"/>
                  <a:ea typeface="方正姚体" pitchFamily="2" charset="-122"/>
                </a:rPr>
                <a:t>一、物理学的</a:t>
              </a:r>
              <a:r>
                <a:rPr lang="zh-CN" altLang="en-US" b="1">
                  <a:solidFill>
                    <a:srgbClr val="FF0000"/>
                  </a:solidFill>
                  <a:latin typeface="方正姚体" pitchFamily="2" charset="-122"/>
                  <a:ea typeface="方正姚体" pitchFamily="2" charset="-122"/>
                </a:rPr>
                <a:t>研究方法</a:t>
              </a:r>
            </a:p>
          </p:txBody>
        </p:sp>
        <p:sp>
          <p:nvSpPr>
            <p:cNvPr id="12299" name="Text Box 18"/>
            <p:cNvSpPr txBox="1">
              <a:spLocks noChangeArrowheads="1"/>
            </p:cNvSpPr>
            <p:nvPr/>
          </p:nvSpPr>
          <p:spPr bwMode="auto">
            <a:xfrm>
              <a:off x="864" y="2816"/>
              <a:ext cx="3264" cy="233"/>
            </a:xfrm>
            <a:prstGeom prst="rect">
              <a:avLst/>
            </a:prstGeom>
            <a:noFill/>
            <a:ln w="12699">
              <a:noFill/>
              <a:miter lim="800000"/>
              <a:headEnd type="none" w="sm" len="sm"/>
              <a:tailEnd type="none" w="sm" len="sm"/>
            </a:ln>
          </p:spPr>
          <p:txBody>
            <a:bodyPr>
              <a:spAutoFit/>
            </a:bodyPr>
            <a:lstStyle/>
            <a:p>
              <a:pPr defTabSz="762000">
                <a:spcBef>
                  <a:spcPct val="50000"/>
                </a:spcBef>
              </a:pPr>
              <a:r>
                <a:rPr lang="zh-CN" altLang="en-US" b="1">
                  <a:latin typeface="方正姚体" pitchFamily="2" charset="-122"/>
                  <a:ea typeface="方正姚体" pitchFamily="2" charset="-122"/>
                </a:rPr>
                <a:t>二、物理学家的科学态度</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§0.4    </a:t>
            </a:r>
            <a:r>
              <a:rPr lang="zh-CN" altLang="en-US" dirty="0" smtClean="0"/>
              <a:t>学习</a:t>
            </a:r>
            <a:r>
              <a:rPr lang="zh-CN" altLang="en-US" dirty="0" smtClean="0">
                <a:solidFill>
                  <a:srgbClr val="FF0000"/>
                </a:solidFill>
              </a:rPr>
              <a:t>大学物理学</a:t>
            </a:r>
            <a:r>
              <a:rPr lang="zh-CN" altLang="en-US" dirty="0" smtClean="0"/>
              <a:t>的态度</a:t>
            </a:r>
            <a:endParaRPr lang="zh-CN" altLang="en-US" dirty="0"/>
          </a:p>
        </p:txBody>
      </p:sp>
      <p:sp>
        <p:nvSpPr>
          <p:cNvPr id="11" name="内容占位符 10"/>
          <p:cNvSpPr>
            <a:spLocks noGrp="1"/>
          </p:cNvSpPr>
          <p:nvPr>
            <p:ph sz="quarter" idx="1"/>
          </p:nvPr>
        </p:nvSpPr>
        <p:spPr/>
        <p:txBody>
          <a:bodyPr/>
          <a:lstStyle/>
          <a:p>
            <a:pPr>
              <a:lnSpc>
                <a:spcPct val="150000"/>
              </a:lnSpc>
            </a:pPr>
            <a:r>
              <a:rPr lang="zh-CN" altLang="en-US" sz="2400" dirty="0" smtClean="0"/>
              <a:t>学习方法和学风</a:t>
            </a:r>
            <a:endParaRPr lang="en-US" altLang="zh-CN" sz="2400" dirty="0" smtClean="0"/>
          </a:p>
          <a:p>
            <a:pPr lvl="1">
              <a:lnSpc>
                <a:spcPct val="150000"/>
              </a:lnSpc>
            </a:pPr>
            <a:r>
              <a:rPr lang="zh-CN" altLang="en-US" sz="2100" dirty="0" smtClean="0"/>
              <a:t>重视预习和复习</a:t>
            </a:r>
            <a:endParaRPr lang="en-US" altLang="zh-CN" sz="2100" dirty="0" smtClean="0"/>
          </a:p>
          <a:p>
            <a:pPr lvl="1">
              <a:lnSpc>
                <a:spcPct val="150000"/>
              </a:lnSpc>
            </a:pPr>
            <a:r>
              <a:rPr lang="zh-CN" altLang="en-US" sz="2100" dirty="0" smtClean="0"/>
              <a:t>包容的心态：</a:t>
            </a:r>
            <a:endParaRPr lang="en-US" altLang="zh-CN" sz="2100" dirty="0" smtClean="0"/>
          </a:p>
          <a:p>
            <a:pPr lvl="2">
              <a:lnSpc>
                <a:spcPct val="150000"/>
              </a:lnSpc>
            </a:pPr>
            <a:r>
              <a:rPr lang="zh-CN" altLang="en-US" sz="1800" dirty="0" smtClean="0"/>
              <a:t>领会大意，不拘泥于细节</a:t>
            </a:r>
            <a:endParaRPr lang="en-US" altLang="zh-CN" sz="1800" dirty="0" smtClean="0"/>
          </a:p>
          <a:p>
            <a:pPr lvl="2">
              <a:lnSpc>
                <a:spcPct val="150000"/>
              </a:lnSpc>
            </a:pPr>
            <a:r>
              <a:rPr lang="zh-CN" altLang="en-US" sz="1800" dirty="0" smtClean="0"/>
              <a:t>不以文害辞</a:t>
            </a:r>
            <a:r>
              <a:rPr lang="en-US" altLang="zh-CN" sz="1800" dirty="0" smtClean="0"/>
              <a:t>,</a:t>
            </a:r>
            <a:r>
              <a:rPr lang="zh-CN" altLang="en-US" sz="1800" dirty="0" smtClean="0"/>
              <a:t>不以辞害志</a:t>
            </a:r>
            <a:r>
              <a:rPr lang="en-US" altLang="zh-CN" sz="1800" dirty="0" smtClean="0"/>
              <a:t>;</a:t>
            </a:r>
            <a:r>
              <a:rPr lang="zh-CN" altLang="en-US" sz="1800" dirty="0" smtClean="0"/>
              <a:t>以意逆志，是为得之。</a:t>
            </a:r>
            <a:r>
              <a:rPr lang="en-US" altLang="zh-CN" sz="1800" dirty="0" smtClean="0"/>
              <a:t/>
            </a:r>
            <a:br>
              <a:rPr lang="en-US" altLang="zh-CN" sz="1800" dirty="0" smtClean="0"/>
            </a:br>
            <a:r>
              <a:rPr lang="en-US" altLang="zh-CN" sz="1800" dirty="0" smtClean="0"/>
              <a:t>						《</a:t>
            </a:r>
            <a:r>
              <a:rPr lang="zh-CN" altLang="en-US" sz="1800" dirty="0" smtClean="0"/>
              <a:t>孟子</a:t>
            </a:r>
            <a:r>
              <a:rPr lang="en-US" altLang="zh-CN" sz="1800" dirty="0" smtClean="0"/>
              <a:t>·</a:t>
            </a:r>
            <a:r>
              <a:rPr lang="zh-CN" altLang="en-US" sz="1800" dirty="0" smtClean="0"/>
              <a:t>万章上</a:t>
            </a:r>
            <a:r>
              <a:rPr lang="en-US" altLang="zh-CN" sz="1800" dirty="0" smtClean="0"/>
              <a:t>》</a:t>
            </a:r>
          </a:p>
          <a:p>
            <a:pPr lvl="1">
              <a:lnSpc>
                <a:spcPct val="150000"/>
              </a:lnSpc>
            </a:pPr>
            <a:r>
              <a:rPr lang="zh-CN" altLang="en-US" sz="2100" dirty="0" smtClean="0"/>
              <a:t>善于思考：</a:t>
            </a:r>
            <a:endParaRPr lang="en-US" altLang="zh-CN" sz="2100" dirty="0" smtClean="0"/>
          </a:p>
          <a:p>
            <a:pPr lvl="2">
              <a:lnSpc>
                <a:spcPct val="150000"/>
              </a:lnSpc>
            </a:pPr>
            <a:r>
              <a:rPr lang="zh-CN" altLang="en-US" sz="1800" dirty="0" smtClean="0"/>
              <a:t>择其善者而从之，其不善者而改之</a:t>
            </a:r>
            <a:endParaRPr lang="en-US" altLang="zh-CN" sz="1800" dirty="0" smtClean="0"/>
          </a:p>
          <a:p>
            <a:pPr lvl="1">
              <a:lnSpc>
                <a:spcPct val="150000"/>
              </a:lnSpc>
            </a:pPr>
            <a:r>
              <a:rPr lang="zh-CN" altLang="en-US" sz="2100" dirty="0" smtClean="0"/>
              <a:t>认真上课，认真完成作业</a:t>
            </a:r>
          </a:p>
          <a:p>
            <a:pPr>
              <a:lnSpc>
                <a:spcPct val="150000"/>
              </a:lnSpc>
            </a:pPr>
            <a:endParaRPr lang="zh-CN" altLang="en-US" sz="2400" dirty="0" smtClean="0"/>
          </a:p>
          <a:p>
            <a:pPr>
              <a:lnSpc>
                <a:spcPct val="150000"/>
              </a:lnSpc>
            </a:pPr>
            <a:endParaRPr lang="zh-CN" altLang="en-US" sz="2400" dirty="0" smtClean="0"/>
          </a:p>
          <a:p>
            <a:pPr>
              <a:lnSpc>
                <a:spcPct val="150000"/>
              </a:lnSpc>
            </a:pPr>
            <a:endParaRPr lang="zh-CN" altLang="en-US"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39</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dirty="0" smtClean="0">
                <a:latin typeface="方正姚体" pitchFamily="2" charset="-122"/>
                <a:ea typeface="方正姚体" pitchFamily="2" charset="-122"/>
              </a:rPr>
              <a:t>学习大学物理学的态度</a:t>
            </a:r>
            <a:endParaRPr lang="zh-CN" altLang="en-US" sz="1400" b="1" dirty="0" smtClean="0">
              <a:solidFill>
                <a:schemeClr val="tx2"/>
              </a:solidFill>
              <a:latin typeface="方正姚体" pitchFamily="2" charset="-122"/>
              <a:ea typeface="方正姚体" pitchFamily="2"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4400" dirty="0" smtClean="0">
                <a:effectLst>
                  <a:outerShdw blurRad="38100" dist="38100" dir="2700000" algn="tl">
                    <a:srgbClr val="C0C0C0"/>
                  </a:outerShdw>
                </a:effectLst>
                <a:latin typeface="黑体" pitchFamily="2" charset="-122"/>
                <a:ea typeface="黑体" pitchFamily="2" charset="-122"/>
              </a:rPr>
              <a:t>结束语</a:t>
            </a:r>
            <a:endParaRPr lang="zh-CN" altLang="en-US" sz="4400" dirty="0"/>
          </a:p>
        </p:txBody>
      </p:sp>
      <p:sp>
        <p:nvSpPr>
          <p:cNvPr id="3" name="内容占位符 2"/>
          <p:cNvSpPr>
            <a:spLocks noGrp="1"/>
          </p:cNvSpPr>
          <p:nvPr>
            <p:ph sz="quarter" idx="1"/>
          </p:nvPr>
        </p:nvSpPr>
        <p:spPr>
          <a:xfrm>
            <a:off x="357158" y="1214422"/>
            <a:ext cx="8501122" cy="4942538"/>
          </a:xfrm>
        </p:spPr>
        <p:txBody>
          <a:bodyPr/>
          <a:lstStyle/>
          <a:p>
            <a:pPr marL="274638" lvl="1" indent="0" algn="just" defTabSz="762000">
              <a:lnSpc>
                <a:spcPct val="105000"/>
              </a:lnSpc>
              <a:spcBef>
                <a:spcPct val="5000"/>
              </a:spcBef>
              <a:buNone/>
            </a:pPr>
            <a:endParaRPr lang="en-US" altLang="zh-CN" sz="3300" dirty="0" smtClean="0">
              <a:latin typeface="隶书" pitchFamily="49" charset="-122"/>
              <a:ea typeface="隶书" pitchFamily="49" charset="-122"/>
            </a:endParaRPr>
          </a:p>
          <a:p>
            <a:pPr marL="0" indent="0" algn="just" defTabSz="762000">
              <a:lnSpc>
                <a:spcPct val="105000"/>
              </a:lnSpc>
              <a:spcBef>
                <a:spcPct val="5000"/>
              </a:spcBef>
              <a:buNone/>
            </a:pPr>
            <a:r>
              <a:rPr lang="zh-CN" altLang="en-US" sz="3600" dirty="0" smtClean="0">
                <a:latin typeface="隶书" pitchFamily="49" charset="-122"/>
                <a:ea typeface="隶书" pitchFamily="49" charset="-122"/>
              </a:rPr>
              <a:t>发展</a:t>
            </a:r>
            <a:r>
              <a:rPr lang="zh-CN" altLang="en-US" sz="3600" u="sng" dirty="0" smtClean="0">
                <a:latin typeface="隶书" pitchFamily="49" charset="-122"/>
                <a:ea typeface="隶书" pitchFamily="49" charset="-122"/>
              </a:rPr>
              <a:t>独立创新</a:t>
            </a:r>
            <a:r>
              <a:rPr lang="zh-CN" altLang="en-US" sz="3600" dirty="0" smtClean="0">
                <a:latin typeface="隶书" pitchFamily="49" charset="-122"/>
                <a:ea typeface="隶书" pitchFamily="49" charset="-122"/>
              </a:rPr>
              <a:t>和</a:t>
            </a:r>
            <a:r>
              <a:rPr lang="zh-CN" altLang="en-US" sz="3600" u="sng" dirty="0" smtClean="0">
                <a:latin typeface="隶书" pitchFamily="49" charset="-122"/>
                <a:ea typeface="隶书" pitchFamily="49" charset="-122"/>
              </a:rPr>
              <a:t>独立思考</a:t>
            </a:r>
            <a:r>
              <a:rPr lang="zh-CN" altLang="en-US" sz="3600" dirty="0" smtClean="0">
                <a:latin typeface="隶书" pitchFamily="49" charset="-122"/>
                <a:ea typeface="隶书" pitchFamily="49" charset="-122"/>
              </a:rPr>
              <a:t>的一般能力，应当始终放在首位，而不应当把知识放在首位。如果一个人掌握了他的学科的基础理论，并且学会了独立思考与工作，他必定会找到自己的道路。而且比起那些主要以获取细节知识为其训练内容的人来他一定会更好适应进步和变化</a:t>
            </a:r>
          </a:p>
          <a:p>
            <a:pPr algn="just" defTabSz="762000">
              <a:lnSpc>
                <a:spcPct val="105000"/>
              </a:lnSpc>
              <a:spcBef>
                <a:spcPct val="5000"/>
              </a:spcBef>
              <a:buNone/>
            </a:pPr>
            <a:r>
              <a:rPr lang="zh-CN" altLang="en-US" sz="3600" dirty="0" smtClean="0">
                <a:latin typeface="隶书" pitchFamily="49" charset="-122"/>
                <a:ea typeface="隶书" pitchFamily="49" charset="-122"/>
              </a:rPr>
              <a:t>                        －爱因斯坦</a:t>
            </a:r>
            <a:endParaRPr lang="zh-CN" altLang="en-US" sz="3600" dirty="0"/>
          </a:p>
        </p:txBody>
      </p:sp>
      <p:sp>
        <p:nvSpPr>
          <p:cNvPr id="5" name="灯片编号占位符 4"/>
          <p:cNvSpPr>
            <a:spLocks noGrp="1"/>
          </p:cNvSpPr>
          <p:nvPr>
            <p:ph type="sldNum" sz="quarter" idx="12"/>
          </p:nvPr>
        </p:nvSpPr>
        <p:spPr/>
        <p:txBody>
          <a:bodyPr/>
          <a:lstStyle/>
          <a:p>
            <a:pPr>
              <a:defRPr/>
            </a:pPr>
            <a:fld id="{E4B51934-62EF-44B6-8E4F-653C93A3D485}" type="slidenum">
              <a:rPr lang="zh-CN" altLang="en-US" smtClean="0"/>
              <a:pPr>
                <a:defRPr/>
              </a:pPr>
              <a:t>40</a:t>
            </a:fld>
            <a:endParaRPr lang="zh-CN" altLang="en-US"/>
          </a:p>
        </p:txBody>
      </p:sp>
      <p:sp>
        <p:nvSpPr>
          <p:cNvPr id="6"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zh-CN" altLang="en-US" sz="1400" b="1" dirty="0" smtClean="0">
                <a:solidFill>
                  <a:schemeClr val="tx2"/>
                </a:solidFill>
                <a:latin typeface="方正姚体" pitchFamily="2" charset="-122"/>
                <a:ea typeface="方正姚体" pitchFamily="2" charset="-122"/>
              </a:rPr>
              <a:t>绪论</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pPr algn="ctr" eaLnBrk="1" hangingPunct="1"/>
            <a:r>
              <a:rPr lang="zh-CN" altLang="en-US" dirty="0" smtClean="0"/>
              <a:t>第</a:t>
            </a:r>
            <a:r>
              <a:rPr lang="en-US" altLang="zh-CN" dirty="0" smtClean="0"/>
              <a:t>1</a:t>
            </a:r>
            <a:r>
              <a:rPr lang="zh-CN" altLang="en-US" dirty="0" smtClean="0"/>
              <a:t>章 </a:t>
            </a:r>
            <a:r>
              <a:rPr lang="en-US" altLang="zh-CN" dirty="0" smtClean="0"/>
              <a:t>	</a:t>
            </a:r>
            <a:r>
              <a:rPr lang="zh-CN" altLang="en-US" dirty="0" smtClean="0"/>
              <a:t>力学引论</a:t>
            </a:r>
          </a:p>
        </p:txBody>
      </p:sp>
      <p:sp>
        <p:nvSpPr>
          <p:cNvPr id="55299" name="文本占位符 2"/>
          <p:cNvSpPr>
            <a:spLocks noGrp="1"/>
          </p:cNvSpPr>
          <p:nvPr>
            <p:ph type="body" idx="1"/>
          </p:nvPr>
        </p:nvSpPr>
        <p:spPr/>
        <p:txBody>
          <a:bodyPr/>
          <a:lstStyle/>
          <a:p>
            <a:pPr eaLnBrk="1" hangingPunct="1"/>
            <a:r>
              <a:rPr lang="zh-CN" altLang="en-US" dirty="0" smtClean="0"/>
              <a:t>南开大学物理学院</a:t>
            </a:r>
            <a:r>
              <a:rPr lang="en-US" altLang="zh-CN" dirty="0" smtClean="0"/>
              <a:t>		</a:t>
            </a:r>
            <a:r>
              <a:rPr lang="zh-CN" altLang="en-US" smtClean="0"/>
              <a:t>本版修订：</a:t>
            </a:r>
            <a:r>
              <a:rPr lang="zh-CN" altLang="en-US" dirty="0" smtClean="0"/>
              <a:t>王新宇</a:t>
            </a:r>
          </a:p>
        </p:txBody>
      </p:sp>
      <p:sp>
        <p:nvSpPr>
          <p:cNvPr id="55300"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zh-CN" altLang="en-US" sz="1800" dirty="0" smtClean="0">
                <a:latin typeface="宋体" pitchFamily="2" charset="-122"/>
              </a:rPr>
              <a:t>力    学</a:t>
            </a:r>
            <a:endParaRPr lang="zh-CN" altLang="en-US" sz="1800" dirty="0"/>
          </a:p>
        </p:txBody>
      </p:sp>
      <p:sp>
        <p:nvSpPr>
          <p:cNvPr id="5"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41</a:t>
            </a:fld>
            <a:endParaRPr lang="en-US" altLang="zh-C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灯片编号占位符 3"/>
          <p:cNvSpPr>
            <a:spLocks noGrp="1"/>
          </p:cNvSpPr>
          <p:nvPr>
            <p:ph type="sldNum" sz="quarter" idx="12"/>
          </p:nvPr>
        </p:nvSpPr>
        <p:spPr>
          <a:noFill/>
        </p:spPr>
        <p:txBody>
          <a:bodyPr/>
          <a:lstStyle/>
          <a:p>
            <a:fld id="{1E461816-BF01-48C7-9F4F-9493565D6364}" type="slidenum">
              <a:rPr lang="en-US" altLang="zh-CN">
                <a:latin typeface="方正姚体" pitchFamily="2" charset="-122"/>
                <a:ea typeface="方正姚体" pitchFamily="2" charset="-122"/>
              </a:rPr>
              <a:pPr/>
              <a:t>42</a:t>
            </a:fld>
            <a:endParaRPr lang="en-US" altLang="zh-CN">
              <a:latin typeface="方正姚体" pitchFamily="2" charset="-122"/>
              <a:ea typeface="方正姚体" pitchFamily="2" charset="-122"/>
            </a:endParaRPr>
          </a:p>
        </p:txBody>
      </p:sp>
      <p:sp>
        <p:nvSpPr>
          <p:cNvPr id="55299" name="Text Box 6"/>
          <p:cNvSpPr txBox="1">
            <a:spLocks noChangeArrowheads="1"/>
          </p:cNvSpPr>
          <p:nvPr/>
        </p:nvSpPr>
        <p:spPr bwMode="auto">
          <a:xfrm>
            <a:off x="1371600" y="76200"/>
            <a:ext cx="3346450" cy="579438"/>
          </a:xfrm>
          <a:prstGeom prst="rect">
            <a:avLst/>
          </a:prstGeom>
          <a:noFill/>
          <a:ln w="9525">
            <a:noFill/>
            <a:miter lim="800000"/>
            <a:headEnd/>
            <a:tailEnd/>
          </a:ln>
        </p:spPr>
        <p:txBody>
          <a:bodyPr wrap="none">
            <a:spAutoFit/>
          </a:bodyPr>
          <a:lstStyle/>
          <a:p>
            <a:r>
              <a:rPr lang="zh-CN" altLang="en-US" sz="3200" b="1">
                <a:latin typeface="方正姚体" pitchFamily="2" charset="-122"/>
                <a:ea typeface="方正姚体" pitchFamily="2" charset="-122"/>
              </a:rPr>
              <a:t>第一章 力学引论 </a:t>
            </a:r>
          </a:p>
        </p:txBody>
      </p:sp>
      <p:sp>
        <p:nvSpPr>
          <p:cNvPr id="55314" name="Text Box 7"/>
          <p:cNvSpPr txBox="1">
            <a:spLocks noChangeArrowheads="1"/>
          </p:cNvSpPr>
          <p:nvPr/>
        </p:nvSpPr>
        <p:spPr bwMode="auto">
          <a:xfrm>
            <a:off x="960393" y="905516"/>
            <a:ext cx="3254417" cy="523220"/>
          </a:xfrm>
          <a:prstGeom prst="rect">
            <a:avLst/>
          </a:prstGeom>
          <a:noFill/>
          <a:ln w="9525">
            <a:noFill/>
            <a:miter lim="800000"/>
            <a:headEnd/>
            <a:tailEnd/>
          </a:ln>
        </p:spPr>
        <p:txBody>
          <a:bodyPr wrap="none">
            <a:spAutoFit/>
          </a:bodyPr>
          <a:lstStyle/>
          <a:p>
            <a:r>
              <a:rPr lang="en-US" altLang="zh-CN" sz="2800" b="1" dirty="0">
                <a:latin typeface="方正姚体" pitchFamily="2" charset="-122"/>
                <a:ea typeface="方正姚体" pitchFamily="2" charset="-122"/>
              </a:rPr>
              <a:t>§1 </a:t>
            </a:r>
            <a:r>
              <a:rPr lang="zh-CN" altLang="en-US" sz="2800" b="1" dirty="0">
                <a:latin typeface="方正姚体" pitchFamily="2" charset="-122"/>
                <a:ea typeface="方正姚体" pitchFamily="2" charset="-122"/>
                <a:cs typeface="Times New Roman" pitchFamily="18" charset="0"/>
              </a:rPr>
              <a:t>力学的研究对象</a:t>
            </a:r>
            <a:r>
              <a:rPr lang="zh-CN" altLang="en-US" sz="2800" b="1" dirty="0">
                <a:latin typeface="方正姚体" pitchFamily="2" charset="-122"/>
                <a:ea typeface="方正姚体" pitchFamily="2" charset="-122"/>
              </a:rPr>
              <a:t> </a:t>
            </a:r>
          </a:p>
        </p:txBody>
      </p:sp>
      <p:sp>
        <p:nvSpPr>
          <p:cNvPr id="55308" name="Text Box 11"/>
          <p:cNvSpPr txBox="1">
            <a:spLocks noChangeArrowheads="1"/>
          </p:cNvSpPr>
          <p:nvPr/>
        </p:nvSpPr>
        <p:spPr bwMode="auto">
          <a:xfrm>
            <a:off x="944563" y="1691334"/>
            <a:ext cx="4302781" cy="523220"/>
          </a:xfrm>
          <a:prstGeom prst="rect">
            <a:avLst/>
          </a:prstGeom>
          <a:noFill/>
          <a:ln w="9525">
            <a:noFill/>
            <a:miter lim="800000"/>
            <a:headEnd/>
            <a:tailEnd/>
          </a:ln>
        </p:spPr>
        <p:txBody>
          <a:bodyPr wrap="none">
            <a:spAutoFit/>
          </a:bodyPr>
          <a:lstStyle/>
          <a:p>
            <a:r>
              <a:rPr lang="en-US" altLang="zh-CN" sz="2800" b="1" dirty="0">
                <a:latin typeface="方正姚体" pitchFamily="2" charset="-122"/>
                <a:ea typeface="方正姚体" pitchFamily="2" charset="-122"/>
              </a:rPr>
              <a:t>§2 </a:t>
            </a:r>
            <a:r>
              <a:rPr lang="zh-CN" altLang="en-US" sz="2800" b="1" dirty="0">
                <a:latin typeface="方正姚体" pitchFamily="2" charset="-122"/>
                <a:ea typeface="方正姚体" pitchFamily="2" charset="-122"/>
              </a:rPr>
              <a:t>力学中的</a:t>
            </a:r>
            <a:r>
              <a:rPr lang="zh-CN" altLang="en-US" sz="2800" b="1" dirty="0" smtClean="0">
                <a:latin typeface="方正姚体" pitchFamily="2" charset="-122"/>
                <a:ea typeface="方正姚体" pitchFamily="2" charset="-122"/>
              </a:rPr>
              <a:t>数学描述方法</a:t>
            </a:r>
            <a:r>
              <a:rPr lang="zh-CN" altLang="en-US" dirty="0" smtClean="0">
                <a:latin typeface="方正姚体" pitchFamily="2" charset="-122"/>
                <a:ea typeface="方正姚体" pitchFamily="2" charset="-122"/>
              </a:rPr>
              <a:t> </a:t>
            </a:r>
            <a:endParaRPr lang="zh-CN" altLang="en-US" dirty="0">
              <a:latin typeface="方正姚体" pitchFamily="2" charset="-122"/>
              <a:ea typeface="方正姚体" pitchFamily="2" charset="-122"/>
            </a:endParaRPr>
          </a:p>
        </p:txBody>
      </p:sp>
      <p:grpSp>
        <p:nvGrpSpPr>
          <p:cNvPr id="4" name="Group 31"/>
          <p:cNvGrpSpPr>
            <a:grpSpLocks/>
          </p:cNvGrpSpPr>
          <p:nvPr/>
        </p:nvGrpSpPr>
        <p:grpSpPr bwMode="auto">
          <a:xfrm>
            <a:off x="990600" y="2571744"/>
            <a:ext cx="6019800" cy="3071834"/>
            <a:chOff x="624" y="3024"/>
            <a:chExt cx="3792" cy="1193"/>
          </a:xfrm>
        </p:grpSpPr>
        <p:sp>
          <p:nvSpPr>
            <p:cNvPr id="55303" name="Text Box 23"/>
            <p:cNvSpPr txBox="1">
              <a:spLocks noChangeArrowheads="1"/>
            </p:cNvSpPr>
            <p:nvPr/>
          </p:nvSpPr>
          <p:spPr bwMode="auto">
            <a:xfrm>
              <a:off x="624" y="3024"/>
              <a:ext cx="2646" cy="327"/>
            </a:xfrm>
            <a:prstGeom prst="rect">
              <a:avLst/>
            </a:prstGeom>
            <a:noFill/>
            <a:ln w="9525">
              <a:noFill/>
              <a:miter lim="800000"/>
              <a:headEnd/>
              <a:tailEnd/>
            </a:ln>
          </p:spPr>
          <p:txBody>
            <a:bodyPr wrap="none">
              <a:spAutoFit/>
            </a:bodyPr>
            <a:lstStyle/>
            <a:p>
              <a:r>
                <a:rPr lang="en-US" altLang="zh-CN" sz="2800" b="1" dirty="0">
                  <a:latin typeface="方正姚体" pitchFamily="2" charset="-122"/>
                  <a:ea typeface="方正姚体" pitchFamily="2" charset="-122"/>
                </a:rPr>
                <a:t>§3  </a:t>
              </a:r>
              <a:r>
                <a:rPr lang="zh-CN" altLang="en-US" sz="2800" b="1" dirty="0">
                  <a:latin typeface="方正姚体" pitchFamily="2" charset="-122"/>
                  <a:ea typeface="方正姚体" pitchFamily="2" charset="-122"/>
                </a:rPr>
                <a:t>力学中的基本物理量 </a:t>
              </a:r>
            </a:p>
          </p:txBody>
        </p:sp>
        <p:sp>
          <p:nvSpPr>
            <p:cNvPr id="55304" name="Text Box 24"/>
            <p:cNvSpPr txBox="1">
              <a:spLocks noChangeArrowheads="1"/>
            </p:cNvSpPr>
            <p:nvPr/>
          </p:nvSpPr>
          <p:spPr bwMode="auto">
            <a:xfrm>
              <a:off x="960" y="3264"/>
              <a:ext cx="3312"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一、力学的基本单位和导出单位</a:t>
              </a:r>
            </a:p>
          </p:txBody>
        </p:sp>
        <p:sp>
          <p:nvSpPr>
            <p:cNvPr id="55305" name="Text Box 25"/>
            <p:cNvSpPr txBox="1">
              <a:spLocks noChangeArrowheads="1"/>
            </p:cNvSpPr>
            <p:nvPr/>
          </p:nvSpPr>
          <p:spPr bwMode="auto">
            <a:xfrm>
              <a:off x="960" y="3504"/>
              <a:ext cx="2448"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二、力学的单位制</a:t>
              </a:r>
            </a:p>
          </p:txBody>
        </p:sp>
        <p:sp>
          <p:nvSpPr>
            <p:cNvPr id="55306" name="Text Box 26"/>
            <p:cNvSpPr txBox="1">
              <a:spLocks noChangeArrowheads="1"/>
            </p:cNvSpPr>
            <p:nvPr/>
          </p:nvSpPr>
          <p:spPr bwMode="auto">
            <a:xfrm>
              <a:off x="960" y="3744"/>
              <a:ext cx="2448"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三、力学的量纲</a:t>
              </a:r>
            </a:p>
          </p:txBody>
        </p:sp>
        <p:sp>
          <p:nvSpPr>
            <p:cNvPr id="55307" name="Text Box 27"/>
            <p:cNvSpPr txBox="1">
              <a:spLocks noChangeArrowheads="1"/>
            </p:cNvSpPr>
            <p:nvPr/>
          </p:nvSpPr>
          <p:spPr bwMode="auto">
            <a:xfrm>
              <a:off x="960" y="3984"/>
              <a:ext cx="3456" cy="233"/>
            </a:xfrm>
            <a:prstGeom prst="rect">
              <a:avLst/>
            </a:prstGeom>
            <a:noFill/>
            <a:ln w="9525">
              <a:noFill/>
              <a:miter lim="800000"/>
              <a:headEnd/>
              <a:tailEnd/>
            </a:ln>
          </p:spPr>
          <p:txBody>
            <a:bodyPr>
              <a:spAutoFit/>
            </a:bodyPr>
            <a:lstStyle/>
            <a:p>
              <a:pPr eaLnBrk="1" hangingPunct="1">
                <a:spcBef>
                  <a:spcPct val="50000"/>
                </a:spcBef>
              </a:pPr>
              <a:r>
                <a:rPr lang="zh-CN" altLang="en-US" b="1">
                  <a:latin typeface="方正姚体" pitchFamily="2" charset="-122"/>
                  <a:ea typeface="方正姚体" pitchFamily="2" charset="-122"/>
                </a:rPr>
                <a:t>四、牛顿力学的适用范围</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§1.1  </a:t>
            </a:r>
            <a:r>
              <a:rPr lang="zh-CN" altLang="en-US" dirty="0" smtClean="0"/>
              <a:t>力学的研究对象 </a:t>
            </a:r>
          </a:p>
        </p:txBody>
      </p:sp>
      <p:sp>
        <p:nvSpPr>
          <p:cNvPr id="11" name="内容占位符 10"/>
          <p:cNvSpPr>
            <a:spLocks noGrp="1"/>
          </p:cNvSpPr>
          <p:nvPr>
            <p:ph sz="quarter" idx="1"/>
          </p:nvPr>
        </p:nvSpPr>
        <p:spPr/>
        <p:txBody>
          <a:bodyPr/>
          <a:lstStyle/>
          <a:p>
            <a:pPr>
              <a:lnSpc>
                <a:spcPct val="150000"/>
              </a:lnSpc>
            </a:pPr>
            <a:r>
              <a:rPr lang="zh-CN" altLang="en-US" sz="2400" dirty="0" smtClean="0"/>
              <a:t>力学就是研究物体机械运动的学科。它主要包括以下两个方面：</a:t>
            </a:r>
            <a:endParaRPr lang="zh-CN" altLang="en-US" sz="2400" dirty="0" smtClean="0">
              <a:latin typeface="宋体" pitchFamily="2" charset="-122"/>
              <a:cs typeface="Times New Roman" pitchFamily="18" charset="0"/>
            </a:endParaRPr>
          </a:p>
          <a:p>
            <a:pPr lvl="1">
              <a:lnSpc>
                <a:spcPct val="150000"/>
              </a:lnSpc>
            </a:pPr>
            <a:r>
              <a:rPr lang="zh-CN" altLang="en-US" sz="2100" dirty="0" smtClean="0"/>
              <a:t>研究如何描述物体的运动，称为</a:t>
            </a:r>
            <a:r>
              <a:rPr lang="zh-CN" altLang="en-US" sz="2100" u="sng" dirty="0" smtClean="0">
                <a:solidFill>
                  <a:srgbClr val="002060"/>
                </a:solidFill>
              </a:rPr>
              <a:t>运动学</a:t>
            </a:r>
            <a:endParaRPr lang="en-US" altLang="zh-CN" sz="2100" u="sng" dirty="0" smtClean="0">
              <a:solidFill>
                <a:srgbClr val="002060"/>
              </a:solidFill>
            </a:endParaRPr>
          </a:p>
          <a:p>
            <a:pPr lvl="1">
              <a:lnSpc>
                <a:spcPct val="150000"/>
              </a:lnSpc>
            </a:pPr>
            <a:r>
              <a:rPr lang="zh-CN" altLang="en-US" sz="2100" dirty="0" smtClean="0">
                <a:latin typeface="宋体" pitchFamily="2" charset="-122"/>
              </a:rPr>
              <a:t>研究物体为什么运动，探讨物体运动和物体间相互作用的联系及规律，称为</a:t>
            </a:r>
            <a:r>
              <a:rPr lang="zh-CN" altLang="en-US" sz="2100" u="sng" dirty="0" smtClean="0">
                <a:solidFill>
                  <a:srgbClr val="002060"/>
                </a:solidFill>
                <a:latin typeface="宋体" pitchFamily="2" charset="-122"/>
              </a:rPr>
              <a:t>动力学</a:t>
            </a:r>
            <a:endParaRPr lang="en-US" altLang="zh-CN" sz="2100" u="sng" dirty="0" smtClean="0">
              <a:solidFill>
                <a:srgbClr val="002060"/>
              </a:solidFill>
              <a:latin typeface="宋体" pitchFamily="2" charset="-122"/>
            </a:endParaRPr>
          </a:p>
          <a:p>
            <a:pPr>
              <a:lnSpc>
                <a:spcPct val="150000"/>
              </a:lnSpc>
            </a:pPr>
            <a:r>
              <a:rPr lang="zh-CN" altLang="en-US" sz="2400" dirty="0" smtClean="0"/>
              <a:t>运动总是在一定空间里进行的，运动过程经历了一段时间，对时间和空间的认识（时空观）也是力学的一个课题。 </a:t>
            </a:r>
          </a:p>
          <a:p>
            <a:pPr>
              <a:lnSpc>
                <a:spcPct val="150000"/>
              </a:lnSpc>
            </a:pPr>
            <a:endParaRPr lang="zh-CN" altLang="en-US" sz="2400" dirty="0" smtClean="0"/>
          </a:p>
          <a:p>
            <a:pPr>
              <a:lnSpc>
                <a:spcPct val="150000"/>
              </a:lnSpc>
            </a:pPr>
            <a:endParaRPr lang="zh-CN" altLang="en-US" sz="2400" dirty="0" smtClean="0"/>
          </a:p>
          <a:p>
            <a:pPr>
              <a:lnSpc>
                <a:spcPct val="150000"/>
              </a:lnSpc>
            </a:pPr>
            <a:endParaRPr lang="zh-CN" altLang="en-US"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43</a:t>
            </a:fld>
            <a:endParaRPr lang="en-US" altLang="zh-CN" dirty="0"/>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力学的研究对象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§1.1  </a:t>
            </a:r>
            <a:r>
              <a:rPr lang="zh-CN" altLang="en-US" dirty="0" smtClean="0"/>
              <a:t>力学的研究对象 </a:t>
            </a:r>
          </a:p>
        </p:txBody>
      </p:sp>
      <p:sp>
        <p:nvSpPr>
          <p:cNvPr id="11" name="内容占位符 10"/>
          <p:cNvSpPr>
            <a:spLocks noGrp="1"/>
          </p:cNvSpPr>
          <p:nvPr>
            <p:ph sz="quarter" idx="1"/>
          </p:nvPr>
        </p:nvSpPr>
        <p:spPr/>
        <p:txBody>
          <a:bodyPr/>
          <a:lstStyle/>
          <a:p>
            <a:pPr>
              <a:lnSpc>
                <a:spcPct val="150000"/>
              </a:lnSpc>
            </a:pPr>
            <a:r>
              <a:rPr lang="zh-CN" altLang="en-US" sz="2400" dirty="0" smtClean="0"/>
              <a:t>力学的衍生学科</a:t>
            </a:r>
            <a:endParaRPr lang="en-US" altLang="zh-CN" sz="2400" dirty="0" smtClean="0"/>
          </a:p>
          <a:p>
            <a:pPr lvl="1">
              <a:lnSpc>
                <a:spcPct val="150000"/>
              </a:lnSpc>
            </a:pPr>
            <a:r>
              <a:rPr lang="zh-CN" altLang="en-US" sz="2100" dirty="0" smtClean="0"/>
              <a:t>材料力学</a:t>
            </a:r>
          </a:p>
          <a:p>
            <a:pPr lvl="1">
              <a:lnSpc>
                <a:spcPct val="150000"/>
              </a:lnSpc>
            </a:pPr>
            <a:r>
              <a:rPr lang="zh-CN" altLang="en-US" sz="2100" dirty="0" smtClean="0"/>
              <a:t>流体力学</a:t>
            </a:r>
          </a:p>
          <a:p>
            <a:pPr lvl="1">
              <a:lnSpc>
                <a:spcPct val="150000"/>
              </a:lnSpc>
            </a:pPr>
            <a:r>
              <a:rPr lang="zh-CN" altLang="en-US" sz="2100" dirty="0" smtClean="0"/>
              <a:t>工程力学</a:t>
            </a:r>
          </a:p>
          <a:p>
            <a:pPr lvl="1">
              <a:lnSpc>
                <a:spcPct val="150000"/>
              </a:lnSpc>
            </a:pPr>
            <a:r>
              <a:rPr lang="en-US" altLang="zh-CN" sz="2100" dirty="0" smtClean="0"/>
              <a:t>……</a:t>
            </a:r>
            <a:endParaRPr lang="zh-CN" altLang="en-US" sz="2100" dirty="0" smtClean="0"/>
          </a:p>
          <a:p>
            <a:pPr>
              <a:lnSpc>
                <a:spcPct val="150000"/>
              </a:lnSpc>
            </a:pPr>
            <a:endParaRPr lang="zh-CN" altLang="en-US" sz="2400" dirty="0" smtClean="0"/>
          </a:p>
          <a:p>
            <a:pPr>
              <a:lnSpc>
                <a:spcPct val="150000"/>
              </a:lnSpc>
            </a:pPr>
            <a:endParaRPr lang="zh-CN" altLang="en-US"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44</a:t>
            </a:fld>
            <a:endParaRPr lang="en-US" altLang="zh-CN" dirty="0"/>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力学的研究对象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§1.1  </a:t>
            </a:r>
            <a:r>
              <a:rPr lang="zh-CN" altLang="en-US" dirty="0" smtClean="0"/>
              <a:t>力学的研究对象 </a:t>
            </a:r>
          </a:p>
        </p:txBody>
      </p:sp>
      <p:sp>
        <p:nvSpPr>
          <p:cNvPr id="11" name="内容占位符 10"/>
          <p:cNvSpPr>
            <a:spLocks noGrp="1"/>
          </p:cNvSpPr>
          <p:nvPr>
            <p:ph sz="quarter" idx="1"/>
          </p:nvPr>
        </p:nvSpPr>
        <p:spPr/>
        <p:txBody>
          <a:bodyPr/>
          <a:lstStyle/>
          <a:p>
            <a:pPr>
              <a:lnSpc>
                <a:spcPct val="150000"/>
              </a:lnSpc>
            </a:pPr>
            <a:r>
              <a:rPr lang="zh-CN" altLang="en-US" sz="2400" dirty="0" smtClean="0"/>
              <a:t>运动的描述</a:t>
            </a:r>
            <a:r>
              <a:rPr lang="en-US" altLang="zh-CN" sz="2400" dirty="0" smtClean="0"/>
              <a:t>--</a:t>
            </a:r>
            <a:r>
              <a:rPr lang="zh-CN" altLang="en-US" sz="2400" dirty="0" smtClean="0"/>
              <a:t>基本概念</a:t>
            </a:r>
            <a:endParaRPr lang="en-US" altLang="zh-CN" sz="2400" dirty="0" smtClean="0"/>
          </a:p>
          <a:p>
            <a:pPr lvl="1">
              <a:lnSpc>
                <a:spcPct val="150000"/>
              </a:lnSpc>
            </a:pPr>
            <a:r>
              <a:rPr lang="zh-CN" altLang="en-US" sz="2100" u="sng" dirty="0" smtClean="0"/>
              <a:t>运动的绝对性</a:t>
            </a:r>
            <a:r>
              <a:rPr lang="zh-CN" altLang="en-US" sz="2100" dirty="0" smtClean="0"/>
              <a:t>、</a:t>
            </a:r>
            <a:endParaRPr lang="en-US" altLang="zh-CN" sz="2100" dirty="0" smtClean="0"/>
          </a:p>
          <a:p>
            <a:pPr lvl="1">
              <a:lnSpc>
                <a:spcPct val="150000"/>
              </a:lnSpc>
            </a:pPr>
            <a:r>
              <a:rPr lang="zh-CN" altLang="en-US" sz="2100" u="sng" dirty="0" smtClean="0"/>
              <a:t>参照系</a:t>
            </a:r>
            <a:r>
              <a:rPr lang="zh-CN" altLang="en-US" sz="2100" dirty="0" smtClean="0"/>
              <a:t>、</a:t>
            </a:r>
            <a:endParaRPr lang="en-US" altLang="zh-CN" sz="2100" dirty="0" smtClean="0"/>
          </a:p>
          <a:p>
            <a:pPr lvl="1">
              <a:lnSpc>
                <a:spcPct val="150000"/>
              </a:lnSpc>
            </a:pPr>
            <a:r>
              <a:rPr lang="zh-CN" altLang="en-US" sz="2100" u="sng" dirty="0" smtClean="0"/>
              <a:t>运动描述的相对性</a:t>
            </a:r>
            <a:r>
              <a:rPr lang="zh-CN" altLang="en-US" sz="2100" dirty="0" smtClean="0"/>
              <a:t>、</a:t>
            </a:r>
            <a:endParaRPr lang="en-US" altLang="zh-CN" sz="2100" dirty="0" smtClean="0"/>
          </a:p>
          <a:p>
            <a:pPr lvl="1">
              <a:lnSpc>
                <a:spcPct val="150000"/>
              </a:lnSpc>
            </a:pPr>
            <a:r>
              <a:rPr lang="zh-CN" altLang="en-US" sz="2100" u="sng" dirty="0" smtClean="0"/>
              <a:t>坐标系</a:t>
            </a:r>
            <a:r>
              <a:rPr lang="zh-CN" altLang="en-US" sz="2100" dirty="0" smtClean="0"/>
              <a:t>、</a:t>
            </a:r>
            <a:endParaRPr lang="en-US" altLang="zh-CN" sz="2100" dirty="0" smtClean="0"/>
          </a:p>
          <a:p>
            <a:pPr lvl="2">
              <a:lnSpc>
                <a:spcPct val="150000"/>
              </a:lnSpc>
            </a:pPr>
            <a:r>
              <a:rPr lang="zh-CN" altLang="en-US" sz="1800" u="sng" dirty="0" smtClean="0"/>
              <a:t>直角坐标系</a:t>
            </a:r>
            <a:r>
              <a:rPr lang="zh-CN" altLang="en-US" sz="1800" dirty="0" smtClean="0"/>
              <a:t>、</a:t>
            </a:r>
            <a:endParaRPr lang="en-US" altLang="zh-CN" sz="1800" dirty="0" smtClean="0"/>
          </a:p>
          <a:p>
            <a:pPr lvl="2">
              <a:lnSpc>
                <a:spcPct val="150000"/>
              </a:lnSpc>
            </a:pPr>
            <a:r>
              <a:rPr lang="zh-CN" altLang="en-US" sz="1800" u="sng" dirty="0" smtClean="0"/>
              <a:t>柱坐标系</a:t>
            </a:r>
            <a:endParaRPr lang="en-US" altLang="zh-CN" sz="1800" dirty="0" smtClean="0"/>
          </a:p>
          <a:p>
            <a:pPr lvl="2">
              <a:lnSpc>
                <a:spcPct val="150000"/>
              </a:lnSpc>
            </a:pPr>
            <a:r>
              <a:rPr lang="zh-CN" altLang="en-US" sz="1800" u="sng" dirty="0" smtClean="0"/>
              <a:t>球坐标系</a:t>
            </a:r>
            <a:r>
              <a:rPr lang="zh-CN" altLang="en-US" sz="1800" dirty="0" smtClean="0"/>
              <a:t>。</a:t>
            </a:r>
          </a:p>
          <a:p>
            <a:pPr>
              <a:lnSpc>
                <a:spcPct val="150000"/>
              </a:lnSpc>
            </a:pPr>
            <a:endParaRPr lang="zh-CN" altLang="en-US" dirty="0" smtClean="0"/>
          </a:p>
        </p:txBody>
      </p:sp>
      <p:sp>
        <p:nvSpPr>
          <p:cNvPr id="5" name="内容占位符 4"/>
          <p:cNvSpPr>
            <a:spLocks noGrp="1"/>
          </p:cNvSpPr>
          <p:nvPr>
            <p:ph sz="quarter" idx="2"/>
          </p:nvPr>
        </p:nvSpPr>
        <p:spPr/>
        <p:txBody>
          <a:bodyPr/>
          <a:lstStyle/>
          <a:p>
            <a:pPr lvl="2">
              <a:lnSpc>
                <a:spcPct val="150000"/>
              </a:lnSpc>
            </a:pPr>
            <a:endParaRPr lang="en-US" altLang="zh-CN" sz="2200" dirty="0" smtClean="0"/>
          </a:p>
          <a:p>
            <a:pPr lvl="2">
              <a:lnSpc>
                <a:spcPct val="150000"/>
              </a:lnSpc>
            </a:pPr>
            <a:r>
              <a:rPr lang="zh-CN" altLang="en-US" sz="2200" u="sng" dirty="0" smtClean="0"/>
              <a:t>时间和时刻</a:t>
            </a:r>
          </a:p>
          <a:p>
            <a:pPr lvl="2">
              <a:lnSpc>
                <a:spcPct val="150000"/>
              </a:lnSpc>
            </a:pPr>
            <a:r>
              <a:rPr lang="zh-CN" altLang="en-US" sz="2200" u="sng" dirty="0" smtClean="0"/>
              <a:t>质点和刚体</a:t>
            </a:r>
            <a:endParaRPr lang="en-US" altLang="zh-CN" sz="2200" u="sng" dirty="0" smtClean="0"/>
          </a:p>
          <a:p>
            <a:endParaRPr lang="zh-CN" altLang="en-US" dirty="0"/>
          </a:p>
        </p:txBody>
      </p:sp>
      <p:sp>
        <p:nvSpPr>
          <p:cNvPr id="4" name="灯片编号占位符 4"/>
          <p:cNvSpPr>
            <a:spLocks noGrp="1"/>
          </p:cNvSpPr>
          <p:nvPr>
            <p:ph type="sldNum" sz="quarter" idx="12"/>
          </p:nvPr>
        </p:nvSpPr>
        <p:spPr>
          <a:noFill/>
        </p:spPr>
        <p:txBody>
          <a:bodyPr/>
          <a:lstStyle/>
          <a:p>
            <a:fld id="{546563F1-D754-4A58-B521-3ACF40B4D82B}" type="slidenum">
              <a:rPr lang="en-US" altLang="zh-CN"/>
              <a:pPr/>
              <a:t>45</a:t>
            </a:fld>
            <a:endParaRPr lang="en-US" altLang="zh-CN" dirty="0"/>
          </a:p>
        </p:txBody>
      </p:sp>
      <p:sp>
        <p:nvSpPr>
          <p:cNvPr id="6"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力学的研究对象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smtClean="0">
                <a:latin typeface="宋体" pitchFamily="2" charset="-122"/>
              </a:rPr>
              <a:t>§1.2  </a:t>
            </a:r>
            <a:r>
              <a:rPr lang="zh-CN" altLang="en-US" dirty="0" smtClean="0">
                <a:latin typeface="宋体" pitchFamily="2" charset="-122"/>
              </a:rPr>
              <a:t>力学中的数学描述方法</a:t>
            </a:r>
            <a:r>
              <a:rPr lang="zh-CN" altLang="en-US" dirty="0" smtClean="0"/>
              <a:t> </a:t>
            </a:r>
            <a:endParaRPr lang="zh-CN" altLang="en-US" dirty="0"/>
          </a:p>
        </p:txBody>
      </p:sp>
      <p:sp>
        <p:nvSpPr>
          <p:cNvPr id="11" name="内容占位符 10"/>
          <p:cNvSpPr>
            <a:spLocks noGrp="1"/>
          </p:cNvSpPr>
          <p:nvPr>
            <p:ph sz="quarter" idx="1"/>
          </p:nvPr>
        </p:nvSpPr>
        <p:spPr/>
        <p:txBody>
          <a:bodyPr/>
          <a:lstStyle/>
          <a:p>
            <a:pPr>
              <a:lnSpc>
                <a:spcPct val="150000"/>
              </a:lnSpc>
            </a:pPr>
            <a:r>
              <a:rPr lang="zh-CN" altLang="en-US" sz="2400" dirty="0" smtClean="0"/>
              <a:t>核心就是矢量的方法</a:t>
            </a:r>
            <a:endParaRPr lang="en-US" altLang="zh-CN" sz="2400" dirty="0" smtClean="0"/>
          </a:p>
          <a:p>
            <a:pPr lvl="1">
              <a:lnSpc>
                <a:spcPct val="150000"/>
              </a:lnSpc>
            </a:pPr>
            <a:r>
              <a:rPr lang="zh-CN" altLang="en-US" sz="2100" dirty="0" smtClean="0"/>
              <a:t>矢量和标量</a:t>
            </a:r>
            <a:endParaRPr lang="en-US" altLang="zh-CN" sz="2100" dirty="0" smtClean="0"/>
          </a:p>
          <a:p>
            <a:pPr lvl="1">
              <a:lnSpc>
                <a:spcPct val="150000"/>
              </a:lnSpc>
            </a:pPr>
            <a:r>
              <a:rPr lang="zh-CN" altLang="en-US" sz="2100" dirty="0" smtClean="0"/>
              <a:t>矢量的运算和性质</a:t>
            </a:r>
            <a:endParaRPr lang="en-US" altLang="zh-CN" sz="2100" dirty="0" smtClean="0"/>
          </a:p>
          <a:p>
            <a:pPr lvl="1">
              <a:lnSpc>
                <a:spcPct val="150000"/>
              </a:lnSpc>
            </a:pPr>
            <a:endParaRPr lang="zh-CN" altLang="en-US" sz="21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46</a:t>
            </a:fld>
            <a:endParaRPr lang="en-US" altLang="zh-CN" dirty="0"/>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力学中的数学描述方法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smtClean="0">
                <a:latin typeface="宋体" pitchFamily="2" charset="-122"/>
              </a:rPr>
              <a:t>§1.3  </a:t>
            </a:r>
            <a:r>
              <a:rPr lang="zh-CN" altLang="en-US" dirty="0" smtClean="0">
                <a:latin typeface="宋体" pitchFamily="2" charset="-122"/>
              </a:rPr>
              <a:t>力学中的基本物理量 </a:t>
            </a:r>
            <a:endParaRPr lang="zh-CN" altLang="en-US" dirty="0"/>
          </a:p>
        </p:txBody>
      </p:sp>
      <p:sp>
        <p:nvSpPr>
          <p:cNvPr id="11" name="内容占位符 10"/>
          <p:cNvSpPr>
            <a:spLocks noGrp="1"/>
          </p:cNvSpPr>
          <p:nvPr>
            <p:ph sz="quarter" idx="1"/>
          </p:nvPr>
        </p:nvSpPr>
        <p:spPr/>
        <p:txBody>
          <a:bodyPr/>
          <a:lstStyle/>
          <a:p>
            <a:pPr>
              <a:lnSpc>
                <a:spcPct val="150000"/>
              </a:lnSpc>
            </a:pPr>
            <a:r>
              <a:rPr lang="zh-CN" altLang="en-US" sz="2400" dirty="0" smtClean="0"/>
              <a:t>一、 力学的基本单位和导出单位</a:t>
            </a:r>
          </a:p>
          <a:p>
            <a:pPr lvl="1">
              <a:lnSpc>
                <a:spcPct val="150000"/>
              </a:lnSpc>
            </a:pPr>
            <a:r>
              <a:rPr lang="zh-CN" altLang="en-US" sz="2100" dirty="0" smtClean="0"/>
              <a:t>研究问题时会碰到许多物理量</a:t>
            </a:r>
            <a:r>
              <a:rPr lang="en-US" altLang="zh-CN" sz="2100" dirty="0" smtClean="0"/>
              <a:t>,</a:t>
            </a:r>
            <a:r>
              <a:rPr lang="zh-CN" altLang="en-US" sz="2100" dirty="0" smtClean="0"/>
              <a:t>但它们之间有一定联系</a:t>
            </a:r>
            <a:r>
              <a:rPr lang="en-US" altLang="zh-CN" sz="2100" dirty="0" smtClean="0"/>
              <a:t>,</a:t>
            </a:r>
            <a:r>
              <a:rPr lang="zh-CN" altLang="en-US" sz="2100" dirty="0" smtClean="0"/>
              <a:t>为了方便可选一些物理量作为基本物理量</a:t>
            </a:r>
            <a:r>
              <a:rPr lang="en-US" altLang="zh-CN" sz="2100" dirty="0" smtClean="0"/>
              <a:t>,</a:t>
            </a:r>
            <a:r>
              <a:rPr lang="zh-CN" altLang="en-US" sz="2100" dirty="0" smtClean="0"/>
              <a:t>简称为</a:t>
            </a:r>
            <a:r>
              <a:rPr lang="zh-CN" altLang="en-US" sz="2100" dirty="0" smtClean="0">
                <a:solidFill>
                  <a:srgbClr val="FF0000"/>
                </a:solidFill>
              </a:rPr>
              <a:t>基本量</a:t>
            </a:r>
            <a:r>
              <a:rPr lang="en-US" altLang="zh-CN" sz="2100" dirty="0" smtClean="0"/>
              <a:t>.</a:t>
            </a:r>
            <a:r>
              <a:rPr lang="zh-CN" altLang="en-US" sz="2100" dirty="0" smtClean="0"/>
              <a:t>并规定这些基本量的单位</a:t>
            </a:r>
            <a:r>
              <a:rPr lang="en-US" altLang="zh-CN" sz="2100" dirty="0" smtClean="0"/>
              <a:t>,</a:t>
            </a:r>
            <a:r>
              <a:rPr lang="zh-CN" altLang="en-US" sz="2100" dirty="0" smtClean="0"/>
              <a:t>称之为</a:t>
            </a:r>
            <a:r>
              <a:rPr lang="zh-CN" altLang="en-US" sz="2100" dirty="0" smtClean="0">
                <a:solidFill>
                  <a:srgbClr val="FF0000"/>
                </a:solidFill>
              </a:rPr>
              <a:t>基本单位</a:t>
            </a:r>
            <a:r>
              <a:rPr lang="en-US" altLang="zh-CN" sz="2100" dirty="0" smtClean="0"/>
              <a:t>.</a:t>
            </a:r>
            <a:r>
              <a:rPr lang="zh-CN" altLang="en-US" sz="2100" dirty="0" smtClean="0"/>
              <a:t>由此导出的物理量简称为</a:t>
            </a:r>
            <a:r>
              <a:rPr lang="zh-CN" altLang="en-US" sz="2100" dirty="0" smtClean="0">
                <a:solidFill>
                  <a:srgbClr val="FF0000"/>
                </a:solidFill>
              </a:rPr>
              <a:t>导出量</a:t>
            </a:r>
            <a:r>
              <a:rPr lang="en-US" altLang="zh-CN" sz="2100" dirty="0" smtClean="0">
                <a:solidFill>
                  <a:srgbClr val="FF0000"/>
                </a:solidFill>
              </a:rPr>
              <a:t>,</a:t>
            </a:r>
            <a:r>
              <a:rPr lang="zh-CN" altLang="en-US" sz="2100" dirty="0" smtClean="0"/>
              <a:t>其单位称</a:t>
            </a:r>
            <a:r>
              <a:rPr lang="zh-CN" altLang="en-US" sz="2100" dirty="0" smtClean="0">
                <a:solidFill>
                  <a:srgbClr val="FF0000"/>
                </a:solidFill>
              </a:rPr>
              <a:t>导出单位</a:t>
            </a:r>
            <a:r>
              <a:rPr lang="en-US" altLang="zh-CN" sz="2100" dirty="0" smtClean="0"/>
              <a:t>.</a:t>
            </a:r>
          </a:p>
          <a:p>
            <a:pPr lvl="1">
              <a:lnSpc>
                <a:spcPct val="150000"/>
              </a:lnSpc>
            </a:pPr>
            <a:r>
              <a:rPr lang="zh-CN" altLang="en-US" sz="2100" dirty="0" smtClean="0"/>
              <a:t>力学基本量：</a:t>
            </a:r>
            <a:endParaRPr lang="en-US" altLang="zh-CN" sz="2100" dirty="0" smtClean="0"/>
          </a:p>
          <a:p>
            <a:pPr lvl="2">
              <a:lnSpc>
                <a:spcPct val="150000"/>
              </a:lnSpc>
            </a:pPr>
            <a:r>
              <a:rPr lang="zh-CN" altLang="en-US" sz="1800" dirty="0" smtClean="0"/>
              <a:t>长度</a:t>
            </a:r>
            <a:endParaRPr lang="en-US" altLang="zh-CN" sz="1800" dirty="0" smtClean="0"/>
          </a:p>
          <a:p>
            <a:pPr lvl="2">
              <a:lnSpc>
                <a:spcPct val="150000"/>
              </a:lnSpc>
            </a:pPr>
            <a:r>
              <a:rPr lang="zh-CN" altLang="en-US" sz="1800" dirty="0" smtClean="0"/>
              <a:t>质量</a:t>
            </a:r>
            <a:endParaRPr lang="en-US" altLang="zh-CN" sz="1800" dirty="0" smtClean="0"/>
          </a:p>
          <a:p>
            <a:pPr lvl="2">
              <a:lnSpc>
                <a:spcPct val="150000"/>
              </a:lnSpc>
            </a:pPr>
            <a:r>
              <a:rPr lang="zh-CN" altLang="en-US" sz="1800" dirty="0" smtClean="0"/>
              <a:t>时间</a:t>
            </a:r>
            <a:endParaRPr lang="en-US" altLang="zh-CN" sz="1800" dirty="0" smtClean="0"/>
          </a:p>
          <a:p>
            <a:pPr>
              <a:lnSpc>
                <a:spcPct val="150000"/>
              </a:lnSpc>
            </a:pPr>
            <a:endParaRPr lang="zh-CN" altLang="en-US" sz="24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47</a:t>
            </a:fld>
            <a:endParaRPr lang="en-US" altLang="zh-CN" dirty="0"/>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a:lnSpc>
                <a:spcPct val="150000"/>
              </a:lnSpc>
            </a:pPr>
            <a:r>
              <a:rPr lang="zh-CN" altLang="en-US" dirty="0" smtClean="0"/>
              <a:t>二、 力学的单位制</a:t>
            </a:r>
          </a:p>
        </p:txBody>
      </p:sp>
      <p:sp>
        <p:nvSpPr>
          <p:cNvPr id="11" name="内容占位符 10"/>
          <p:cNvSpPr>
            <a:spLocks noGrp="1"/>
          </p:cNvSpPr>
          <p:nvPr>
            <p:ph sz="quarter" idx="1"/>
          </p:nvPr>
        </p:nvSpPr>
        <p:spPr/>
        <p:txBody>
          <a:bodyPr/>
          <a:lstStyle/>
          <a:p>
            <a:pPr>
              <a:lnSpc>
                <a:spcPct val="150000"/>
              </a:lnSpc>
            </a:pPr>
            <a:endParaRPr lang="en-US" altLang="zh-CN" sz="2400" dirty="0" smtClean="0"/>
          </a:p>
          <a:p>
            <a:pPr>
              <a:lnSpc>
                <a:spcPct val="150000"/>
              </a:lnSpc>
            </a:pPr>
            <a:r>
              <a:rPr lang="zh-CN" altLang="en-US" sz="2400" dirty="0" smtClean="0"/>
              <a:t>力学选三个基本单位</a:t>
            </a:r>
            <a:r>
              <a:rPr lang="en-US" altLang="zh-CN" sz="2400" dirty="0" smtClean="0"/>
              <a:t>.</a:t>
            </a:r>
            <a:r>
              <a:rPr lang="zh-CN" altLang="en-US" sz="2400" dirty="0" smtClean="0"/>
              <a:t>不同的基本单位构成不同单位制</a:t>
            </a:r>
            <a:r>
              <a:rPr lang="en-US" altLang="zh-CN" sz="2400" dirty="0" smtClean="0"/>
              <a:t>:</a:t>
            </a:r>
          </a:p>
          <a:p>
            <a:pPr lvl="1">
              <a:lnSpc>
                <a:spcPct val="150000"/>
              </a:lnSpc>
            </a:pPr>
            <a:r>
              <a:rPr lang="zh-CN" altLang="en-US" sz="2100" dirty="0" smtClean="0"/>
              <a:t>米</a:t>
            </a:r>
            <a:r>
              <a:rPr lang="en-US" altLang="zh-CN" sz="2100" dirty="0" smtClean="0"/>
              <a:t>·</a:t>
            </a:r>
            <a:r>
              <a:rPr lang="zh-CN" altLang="en-US" sz="2100" dirty="0" smtClean="0"/>
              <a:t>公斤</a:t>
            </a:r>
            <a:r>
              <a:rPr lang="en-US" altLang="zh-CN" sz="2100" dirty="0" smtClean="0"/>
              <a:t>·</a:t>
            </a:r>
            <a:r>
              <a:rPr lang="zh-CN" altLang="en-US" sz="2100" dirty="0" smtClean="0"/>
              <a:t>秒</a:t>
            </a:r>
            <a:r>
              <a:rPr lang="en-US" altLang="zh-CN" sz="2100" dirty="0" smtClean="0"/>
              <a:t>(MKS)</a:t>
            </a:r>
            <a:r>
              <a:rPr lang="zh-CN" altLang="en-US" sz="2100" dirty="0" smtClean="0"/>
              <a:t>制</a:t>
            </a:r>
            <a:r>
              <a:rPr lang="en-US" altLang="zh-CN" sz="2100" dirty="0" smtClean="0"/>
              <a:t>,  </a:t>
            </a:r>
          </a:p>
          <a:p>
            <a:pPr lvl="1">
              <a:lnSpc>
                <a:spcPct val="150000"/>
              </a:lnSpc>
            </a:pPr>
            <a:r>
              <a:rPr lang="zh-CN" altLang="en-US" sz="2100" dirty="0" smtClean="0"/>
              <a:t>厘米</a:t>
            </a:r>
            <a:r>
              <a:rPr lang="en-US" altLang="zh-CN" sz="2100" dirty="0" smtClean="0"/>
              <a:t>·</a:t>
            </a:r>
            <a:r>
              <a:rPr lang="zh-CN" altLang="en-US" sz="2100" dirty="0" smtClean="0"/>
              <a:t>克</a:t>
            </a:r>
            <a:r>
              <a:rPr lang="en-US" altLang="zh-CN" sz="2100" dirty="0" smtClean="0"/>
              <a:t>·</a:t>
            </a:r>
            <a:r>
              <a:rPr lang="zh-CN" altLang="en-US" sz="2100" dirty="0" smtClean="0"/>
              <a:t>秒</a:t>
            </a:r>
            <a:r>
              <a:rPr lang="en-US" altLang="zh-CN" sz="2100" dirty="0" smtClean="0"/>
              <a:t>(CGS)</a:t>
            </a:r>
            <a:r>
              <a:rPr lang="zh-CN" altLang="en-US" sz="2100" dirty="0" smtClean="0"/>
              <a:t>制</a:t>
            </a:r>
            <a:r>
              <a:rPr lang="en-US" altLang="zh-CN" sz="2100" dirty="0" smtClean="0"/>
              <a:t>,  </a:t>
            </a:r>
          </a:p>
          <a:p>
            <a:pPr lvl="1">
              <a:lnSpc>
                <a:spcPct val="150000"/>
              </a:lnSpc>
            </a:pPr>
            <a:r>
              <a:rPr lang="zh-CN" altLang="en-US" sz="2100" dirty="0" smtClean="0"/>
              <a:t>实用工程单位制等</a:t>
            </a:r>
          </a:p>
          <a:p>
            <a:pPr>
              <a:lnSpc>
                <a:spcPct val="150000"/>
              </a:lnSpc>
            </a:pPr>
            <a:r>
              <a:rPr lang="en-US" altLang="zh-CN" sz="2400" dirty="0" smtClean="0"/>
              <a:t>SI</a:t>
            </a:r>
            <a:r>
              <a:rPr lang="zh-CN" altLang="en-US" sz="2400" dirty="0" smtClean="0"/>
              <a:t>制</a:t>
            </a:r>
            <a:endParaRPr lang="en-US" altLang="zh-CN" sz="2400" dirty="0" smtClean="0"/>
          </a:p>
          <a:p>
            <a:pPr lvl="1"/>
            <a:r>
              <a:rPr lang="en-US" altLang="zh-CN" sz="2100" dirty="0" smtClean="0"/>
              <a:t>SI</a:t>
            </a:r>
            <a:r>
              <a:rPr lang="zh-CN" altLang="en-US" sz="2100" dirty="0" smtClean="0"/>
              <a:t>制</a:t>
            </a:r>
            <a:r>
              <a:rPr lang="en-US" altLang="zh-CN" sz="2100" dirty="0" smtClean="0"/>
              <a:t>: </a:t>
            </a:r>
            <a:r>
              <a:rPr lang="en-US" altLang="zh-CN" sz="2100" i="1" dirty="0" smtClean="0"/>
              <a:t>International System of Units</a:t>
            </a:r>
            <a:r>
              <a:rPr lang="en-US" altLang="zh-CN" sz="2100" dirty="0" smtClean="0"/>
              <a:t> </a:t>
            </a:r>
          </a:p>
          <a:p>
            <a:pPr lvl="1"/>
            <a:r>
              <a:rPr lang="zh-CN" altLang="en-US" sz="2100" dirty="0" smtClean="0"/>
              <a:t>来源于法文：</a:t>
            </a:r>
            <a:r>
              <a:rPr lang="fr-FR" altLang="zh-CN" sz="2100" i="1" dirty="0" smtClean="0"/>
              <a:t>le Système international d'unités</a:t>
            </a:r>
            <a:r>
              <a:rPr lang="en-US" altLang="zh-CN" sz="2100" dirty="0" smtClean="0"/>
              <a:t> </a:t>
            </a:r>
          </a:p>
          <a:p>
            <a:pPr lvl="1">
              <a:lnSpc>
                <a:spcPct val="150000"/>
              </a:lnSpc>
            </a:pPr>
            <a:endParaRPr lang="zh-CN" altLang="en-US" sz="21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48</a:t>
            </a:fld>
            <a:endParaRPr lang="en-US" altLang="zh-CN" dirty="0"/>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defTabSz="762000"/>
            <a:r>
              <a:rPr lang="en-US" altLang="zh-CN" dirty="0" smtClean="0"/>
              <a:t>§0.1   </a:t>
            </a:r>
            <a:r>
              <a:rPr lang="zh-CN" altLang="en-US" dirty="0" smtClean="0"/>
              <a:t>物理学与物质世界（</a:t>
            </a:r>
            <a:r>
              <a:rPr lang="zh-CN" altLang="en-US" dirty="0" smtClean="0">
                <a:solidFill>
                  <a:srgbClr val="FF0000"/>
                </a:solidFill>
              </a:rPr>
              <a:t>研究对象</a:t>
            </a:r>
            <a:r>
              <a:rPr lang="zh-CN" altLang="en-US" dirty="0" smtClean="0"/>
              <a:t>）</a:t>
            </a:r>
            <a:endParaRPr lang="zh-CN" altLang="en-US" dirty="0"/>
          </a:p>
        </p:txBody>
      </p:sp>
      <p:sp>
        <p:nvSpPr>
          <p:cNvPr id="11" name="内容占位符 10"/>
          <p:cNvSpPr>
            <a:spLocks noGrp="1"/>
          </p:cNvSpPr>
          <p:nvPr>
            <p:ph sz="quarter" idx="1"/>
          </p:nvPr>
        </p:nvSpPr>
        <p:spPr/>
        <p:txBody>
          <a:bodyPr/>
          <a:lstStyle/>
          <a:p>
            <a:endParaRPr lang="en-US" altLang="zh-CN" dirty="0" smtClean="0"/>
          </a:p>
          <a:p>
            <a:r>
              <a:rPr lang="zh-CN" altLang="en-US" dirty="0" smtClean="0"/>
              <a:t>第</a:t>
            </a:r>
            <a:r>
              <a:rPr lang="en-US" altLang="zh-CN" dirty="0" smtClean="0"/>
              <a:t>23</a:t>
            </a:r>
            <a:r>
              <a:rPr lang="zh-CN" altLang="en-US" dirty="0" smtClean="0"/>
              <a:t>届</a:t>
            </a:r>
            <a:r>
              <a:rPr lang="zh-CN" altLang="en-US" i="1" dirty="0" smtClean="0"/>
              <a:t>国际纯粹物理与应用物理联合会</a:t>
            </a:r>
            <a:r>
              <a:rPr lang="zh-CN" altLang="en-US" dirty="0" smtClean="0"/>
              <a:t>（</a:t>
            </a:r>
            <a:r>
              <a:rPr lang="en-US" altLang="zh-CN" dirty="0" smtClean="0"/>
              <a:t>IUPAP</a:t>
            </a:r>
            <a:r>
              <a:rPr lang="zh-CN" altLang="en-US" dirty="0" smtClean="0"/>
              <a:t>）大会（</a:t>
            </a:r>
            <a:r>
              <a:rPr lang="en-US" altLang="zh-CN" dirty="0" smtClean="0"/>
              <a:t>99.3.16—21</a:t>
            </a:r>
            <a:r>
              <a:rPr lang="zh-CN" altLang="en-US" dirty="0" smtClean="0"/>
              <a:t>）通过的“决议五”中十分精辟地指出：</a:t>
            </a:r>
            <a:r>
              <a:rPr lang="en-US" altLang="zh-CN" dirty="0" smtClean="0"/>
              <a:t/>
            </a:r>
            <a:br>
              <a:rPr lang="en-US" altLang="zh-CN" dirty="0" smtClean="0"/>
            </a:br>
            <a:r>
              <a:rPr lang="en-US" altLang="zh-CN" dirty="0" smtClean="0"/>
              <a:t/>
            </a:r>
            <a:br>
              <a:rPr lang="en-US" altLang="zh-CN" dirty="0" smtClean="0"/>
            </a:br>
            <a:r>
              <a:rPr lang="zh-CN" altLang="en-US" dirty="0" smtClean="0">
                <a:solidFill>
                  <a:srgbClr val="7030A0"/>
                </a:solidFill>
              </a:rPr>
              <a:t>物理学</a:t>
            </a:r>
            <a:r>
              <a:rPr lang="zh-CN" altLang="en-US" dirty="0" smtClean="0"/>
              <a:t>是研究</a:t>
            </a:r>
            <a:r>
              <a:rPr lang="zh-CN" altLang="en-US" dirty="0" smtClean="0">
                <a:solidFill>
                  <a:srgbClr val="7030A0"/>
                </a:solidFill>
              </a:rPr>
              <a:t>物质、能量</a:t>
            </a:r>
            <a:r>
              <a:rPr lang="zh-CN" altLang="en-US" dirty="0" smtClean="0"/>
              <a:t>和它们的</a:t>
            </a:r>
            <a:r>
              <a:rPr lang="zh-CN" altLang="en-US" dirty="0" smtClean="0">
                <a:solidFill>
                  <a:srgbClr val="FF3300"/>
                </a:solidFill>
              </a:rPr>
              <a:t>相互作用</a:t>
            </a:r>
            <a:r>
              <a:rPr lang="zh-CN" altLang="en-US" dirty="0" smtClean="0"/>
              <a:t>的学科。</a:t>
            </a:r>
            <a:r>
              <a:rPr lang="en-US" altLang="zh-CN" dirty="0" smtClean="0"/>
              <a:t/>
            </a:r>
            <a:br>
              <a:rPr lang="en-US" altLang="zh-CN" dirty="0" smtClean="0"/>
            </a:br>
            <a:endParaRPr lang="en-US" altLang="zh-CN" dirty="0" smtClean="0"/>
          </a:p>
          <a:p>
            <a:r>
              <a:rPr lang="zh-CN" altLang="en-US" sz="2400" dirty="0" smtClean="0">
                <a:solidFill>
                  <a:srgbClr val="FF0000"/>
                </a:solidFill>
              </a:rPr>
              <a:t>一、物质世界</a:t>
            </a:r>
          </a:p>
          <a:p>
            <a:pPr lvl="1"/>
            <a:endParaRPr lang="en-US" altLang="zh-CN" sz="2100" dirty="0" smtClean="0"/>
          </a:p>
          <a:p>
            <a:pPr lvl="1">
              <a:lnSpc>
                <a:spcPct val="150000"/>
              </a:lnSpc>
            </a:pPr>
            <a:r>
              <a:rPr lang="zh-CN" altLang="en-US" sz="2100" dirty="0" smtClean="0"/>
              <a:t>物质世界的研究的对象十分广泛 </a:t>
            </a:r>
            <a:r>
              <a:rPr lang="en-US" altLang="zh-CN" sz="2100" dirty="0" smtClean="0"/>
              <a:t>:</a:t>
            </a:r>
            <a:r>
              <a:rPr lang="zh-CN" altLang="en-US" sz="2100" dirty="0" smtClean="0"/>
              <a:t>  宇观、宏观、介观、微观，为人们描绘出一副五彩缤纷的图画</a:t>
            </a:r>
          </a:p>
          <a:p>
            <a:endParaRPr lang="zh-CN" altLang="en-US" dirty="0" smtClean="0"/>
          </a:p>
          <a:p>
            <a:endParaRPr lang="zh-CN" altLang="en-US" dirty="0"/>
          </a:p>
        </p:txBody>
      </p:sp>
      <p:sp>
        <p:nvSpPr>
          <p:cNvPr id="12"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4</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灯片编号占位符 3"/>
          <p:cNvSpPr>
            <a:spLocks noGrp="1"/>
          </p:cNvSpPr>
          <p:nvPr>
            <p:ph type="sldNum" sz="quarter" idx="12"/>
          </p:nvPr>
        </p:nvSpPr>
        <p:spPr>
          <a:noFill/>
        </p:spPr>
        <p:txBody>
          <a:bodyPr/>
          <a:lstStyle/>
          <a:p>
            <a:fld id="{162BB88C-22D8-4EE4-B042-1C0ED030F6E9}" type="slidenum">
              <a:rPr lang="en-US" altLang="zh-CN">
                <a:latin typeface="方正姚体" pitchFamily="2" charset="-122"/>
                <a:ea typeface="方正姚体" pitchFamily="2" charset="-122"/>
              </a:rPr>
              <a:pPr/>
              <a:t>49</a:t>
            </a:fld>
            <a:endParaRPr lang="en-US" altLang="zh-CN">
              <a:latin typeface="方正姚体" pitchFamily="2" charset="-122"/>
              <a:ea typeface="方正姚体" pitchFamily="2" charset="-122"/>
            </a:endParaRPr>
          </a:p>
        </p:txBody>
      </p:sp>
      <p:sp>
        <p:nvSpPr>
          <p:cNvPr id="52227" name="Text Box 2"/>
          <p:cNvSpPr txBox="1">
            <a:spLocks noChangeArrowheads="1"/>
          </p:cNvSpPr>
          <p:nvPr/>
        </p:nvSpPr>
        <p:spPr bwMode="auto">
          <a:xfrm>
            <a:off x="3048000" y="450850"/>
            <a:ext cx="2895600" cy="701675"/>
          </a:xfrm>
          <a:prstGeom prst="rect">
            <a:avLst/>
          </a:prstGeom>
          <a:noFill/>
          <a:ln w="9525">
            <a:noFill/>
            <a:miter lim="800000"/>
            <a:headEnd/>
            <a:tailEnd/>
          </a:ln>
        </p:spPr>
        <p:txBody>
          <a:bodyPr>
            <a:spAutoFit/>
          </a:bodyPr>
          <a:lstStyle/>
          <a:p>
            <a:pPr eaLnBrk="1" hangingPunct="1">
              <a:spcBef>
                <a:spcPct val="50000"/>
              </a:spcBef>
            </a:pPr>
            <a:r>
              <a:rPr lang="en-US" altLang="zh-CN" sz="4000" b="1">
                <a:latin typeface="方正姚体" pitchFamily="2" charset="-122"/>
                <a:ea typeface="方正姚体" pitchFamily="2" charset="-122"/>
              </a:rPr>
              <a:t>SI</a:t>
            </a:r>
            <a:r>
              <a:rPr lang="zh-CN" altLang="zh-CN" sz="4000" b="1">
                <a:latin typeface="方正姚体" pitchFamily="2" charset="-122"/>
                <a:ea typeface="方正姚体" pitchFamily="2" charset="-122"/>
              </a:rPr>
              <a:t>基本单位</a:t>
            </a:r>
            <a:endParaRPr lang="zh-CN" altLang="en-US" sz="4000" b="1">
              <a:latin typeface="方正姚体" pitchFamily="2" charset="-122"/>
              <a:ea typeface="方正姚体" pitchFamily="2" charset="-122"/>
            </a:endParaRPr>
          </a:p>
        </p:txBody>
      </p:sp>
      <p:sp>
        <p:nvSpPr>
          <p:cNvPr id="52228" name="Line 3"/>
          <p:cNvSpPr>
            <a:spLocks noChangeShapeType="1"/>
          </p:cNvSpPr>
          <p:nvPr/>
        </p:nvSpPr>
        <p:spPr bwMode="auto">
          <a:xfrm>
            <a:off x="1066800" y="1289050"/>
            <a:ext cx="7086600" cy="1588"/>
          </a:xfrm>
          <a:prstGeom prst="line">
            <a:avLst/>
          </a:prstGeom>
          <a:noFill/>
          <a:ln w="9525">
            <a:solidFill>
              <a:schemeClr val="tx1"/>
            </a:solidFill>
            <a:round/>
            <a:headEnd/>
            <a:tailEnd/>
          </a:ln>
        </p:spPr>
        <p:txBody>
          <a:bodyPr wrap="none" anchor="ctr"/>
          <a:lstStyle/>
          <a:p>
            <a:endParaRPr lang="zh-CN" altLang="en-US">
              <a:latin typeface="方正姚体" pitchFamily="2" charset="-122"/>
              <a:ea typeface="方正姚体" pitchFamily="2" charset="-122"/>
            </a:endParaRPr>
          </a:p>
        </p:txBody>
      </p:sp>
      <p:sp>
        <p:nvSpPr>
          <p:cNvPr id="52229" name="Text Box 4"/>
          <p:cNvSpPr txBox="1">
            <a:spLocks noChangeArrowheads="1"/>
          </p:cNvSpPr>
          <p:nvPr/>
        </p:nvSpPr>
        <p:spPr bwMode="auto">
          <a:xfrm>
            <a:off x="1066800" y="1514475"/>
            <a:ext cx="7140575" cy="4727575"/>
          </a:xfrm>
          <a:prstGeom prst="rect">
            <a:avLst/>
          </a:prstGeom>
          <a:noFill/>
          <a:ln w="9525">
            <a:noFill/>
            <a:miter lim="800000"/>
            <a:headEnd/>
            <a:tailEnd/>
          </a:ln>
        </p:spPr>
        <p:txBody>
          <a:bodyPr>
            <a:spAutoFit/>
          </a:bodyPr>
          <a:lstStyle/>
          <a:p>
            <a:pPr eaLnBrk="1" hangingPunct="1">
              <a:spcBef>
                <a:spcPct val="50000"/>
              </a:spcBef>
            </a:pPr>
            <a:r>
              <a:rPr lang="zh-CN" altLang="en-US" sz="4000" b="1" dirty="0">
                <a:solidFill>
                  <a:srgbClr val="FF0000"/>
                </a:solidFill>
                <a:latin typeface="方正姚体" pitchFamily="2" charset="-122"/>
                <a:ea typeface="方正姚体" pitchFamily="2" charset="-122"/>
              </a:rPr>
              <a:t>长度</a:t>
            </a:r>
            <a:r>
              <a:rPr lang="zh-CN" altLang="en-US" sz="4000" b="1" dirty="0">
                <a:latin typeface="方正姚体" pitchFamily="2" charset="-122"/>
                <a:ea typeface="方正姚体" pitchFamily="2" charset="-122"/>
              </a:rPr>
              <a:t>               米               </a:t>
            </a:r>
            <a:r>
              <a:rPr lang="en-US" altLang="zh-CN" sz="4000" b="1" dirty="0">
                <a:latin typeface="方正姚体" pitchFamily="2" charset="-122"/>
                <a:ea typeface="方正姚体" pitchFamily="2" charset="-122"/>
              </a:rPr>
              <a:t>m</a:t>
            </a:r>
          </a:p>
          <a:p>
            <a:pPr eaLnBrk="1" hangingPunct="1">
              <a:lnSpc>
                <a:spcPct val="40000"/>
              </a:lnSpc>
              <a:spcBef>
                <a:spcPct val="50000"/>
              </a:spcBef>
            </a:pPr>
            <a:r>
              <a:rPr lang="zh-CN" altLang="zh-CN" sz="4000" b="1" dirty="0">
                <a:solidFill>
                  <a:srgbClr val="FF0000"/>
                </a:solidFill>
                <a:latin typeface="方正姚体" pitchFamily="2" charset="-122"/>
                <a:ea typeface="方正姚体" pitchFamily="2" charset="-122"/>
              </a:rPr>
              <a:t>质量</a:t>
            </a:r>
            <a:r>
              <a:rPr lang="zh-CN" altLang="zh-CN" sz="4000" b="1" dirty="0">
                <a:latin typeface="方正姚体" pitchFamily="2" charset="-122"/>
                <a:ea typeface="方正姚体" pitchFamily="2" charset="-122"/>
              </a:rPr>
              <a:t>               千克           </a:t>
            </a:r>
            <a:r>
              <a:rPr lang="en-US" altLang="zh-CN" sz="4000" b="1" dirty="0">
                <a:latin typeface="方正姚体" pitchFamily="2" charset="-122"/>
                <a:ea typeface="方正姚体" pitchFamily="2" charset="-122"/>
              </a:rPr>
              <a:t>kg</a:t>
            </a:r>
          </a:p>
          <a:p>
            <a:pPr eaLnBrk="1" hangingPunct="1">
              <a:spcBef>
                <a:spcPct val="20000"/>
              </a:spcBef>
              <a:spcAft>
                <a:spcPct val="20000"/>
              </a:spcAft>
            </a:pPr>
            <a:r>
              <a:rPr lang="zh-CN" altLang="zh-CN" sz="4000" b="1" dirty="0">
                <a:solidFill>
                  <a:srgbClr val="FF0000"/>
                </a:solidFill>
                <a:latin typeface="方正姚体" pitchFamily="2" charset="-122"/>
                <a:ea typeface="方正姚体" pitchFamily="2" charset="-122"/>
              </a:rPr>
              <a:t>时间</a:t>
            </a:r>
            <a:r>
              <a:rPr lang="zh-CN" altLang="zh-CN" sz="4000" b="1" dirty="0">
                <a:latin typeface="方正姚体" pitchFamily="2" charset="-122"/>
                <a:ea typeface="方正姚体" pitchFamily="2" charset="-122"/>
              </a:rPr>
              <a:t>                秒              </a:t>
            </a:r>
            <a:r>
              <a:rPr lang="en-US" altLang="zh-CN" sz="4000" b="1" dirty="0">
                <a:latin typeface="方正姚体" pitchFamily="2" charset="-122"/>
                <a:ea typeface="方正姚体" pitchFamily="2" charset="-122"/>
              </a:rPr>
              <a:t>s</a:t>
            </a:r>
          </a:p>
          <a:p>
            <a:pPr eaLnBrk="1" hangingPunct="1">
              <a:lnSpc>
                <a:spcPct val="20000"/>
              </a:lnSpc>
              <a:spcBef>
                <a:spcPct val="50000"/>
              </a:spcBef>
            </a:pPr>
            <a:r>
              <a:rPr lang="zh-CN" altLang="zh-CN" sz="4000" b="1" dirty="0">
                <a:latin typeface="方正姚体" pitchFamily="2" charset="-122"/>
                <a:ea typeface="方正姚体" pitchFamily="2" charset="-122"/>
              </a:rPr>
              <a:t>电流                安[培]        </a:t>
            </a:r>
            <a:r>
              <a:rPr lang="en-US" altLang="zh-CN" sz="4000" b="1" dirty="0">
                <a:latin typeface="方正姚体" pitchFamily="2" charset="-122"/>
                <a:ea typeface="方正姚体" pitchFamily="2" charset="-122"/>
              </a:rPr>
              <a:t>A</a:t>
            </a:r>
          </a:p>
          <a:p>
            <a:pPr eaLnBrk="1" hangingPunct="1">
              <a:lnSpc>
                <a:spcPct val="70000"/>
              </a:lnSpc>
              <a:spcBef>
                <a:spcPct val="50000"/>
              </a:spcBef>
            </a:pPr>
            <a:r>
              <a:rPr lang="zh-CN" altLang="zh-CN" sz="4000" b="1" dirty="0">
                <a:latin typeface="方正姚体" pitchFamily="2" charset="-122"/>
                <a:ea typeface="方正姚体" pitchFamily="2" charset="-122"/>
              </a:rPr>
              <a:t>热力学温度    开[尔文]    </a:t>
            </a:r>
            <a:r>
              <a:rPr lang="en-US" altLang="zh-CN" sz="4000" b="1" dirty="0">
                <a:latin typeface="方正姚体" pitchFamily="2" charset="-122"/>
                <a:ea typeface="方正姚体" pitchFamily="2" charset="-122"/>
              </a:rPr>
              <a:t>K</a:t>
            </a:r>
          </a:p>
          <a:p>
            <a:pPr eaLnBrk="1" hangingPunct="1">
              <a:lnSpc>
                <a:spcPct val="70000"/>
              </a:lnSpc>
              <a:spcBef>
                <a:spcPct val="50000"/>
              </a:spcBef>
            </a:pPr>
            <a:r>
              <a:rPr lang="zh-CN" altLang="zh-CN" sz="4000" b="1" dirty="0">
                <a:latin typeface="方正姚体" pitchFamily="2" charset="-122"/>
                <a:ea typeface="方正姚体" pitchFamily="2" charset="-122"/>
              </a:rPr>
              <a:t>物质的量        摩[尔]        </a:t>
            </a:r>
            <a:r>
              <a:rPr lang="en-US" altLang="zh-CN" sz="4000" b="1" dirty="0">
                <a:latin typeface="方正姚体" pitchFamily="2" charset="-122"/>
                <a:ea typeface="方正姚体" pitchFamily="2" charset="-122"/>
              </a:rPr>
              <a:t>mol</a:t>
            </a:r>
          </a:p>
          <a:p>
            <a:pPr eaLnBrk="1" hangingPunct="1">
              <a:lnSpc>
                <a:spcPct val="70000"/>
              </a:lnSpc>
              <a:spcBef>
                <a:spcPct val="50000"/>
              </a:spcBef>
            </a:pPr>
            <a:r>
              <a:rPr lang="zh-CN" altLang="zh-CN" sz="4000" b="1" dirty="0">
                <a:latin typeface="方正姚体" pitchFamily="2" charset="-122"/>
                <a:ea typeface="方正姚体" pitchFamily="2" charset="-122"/>
              </a:rPr>
              <a:t>发光强度        坎得拉       </a:t>
            </a:r>
            <a:r>
              <a:rPr lang="en-US" altLang="zh-CN" sz="4000" b="1" dirty="0" err="1">
                <a:latin typeface="方正姚体" pitchFamily="2" charset="-122"/>
                <a:ea typeface="方正姚体" pitchFamily="2" charset="-122"/>
              </a:rPr>
              <a:t>cd</a:t>
            </a:r>
            <a:r>
              <a:rPr lang="en-US" altLang="zh-CN" sz="4000" dirty="0">
                <a:latin typeface="方正姚体" pitchFamily="2" charset="-122"/>
                <a:ea typeface="方正姚体" pitchFamily="2" charset="-122"/>
              </a:rPr>
              <a:t> </a:t>
            </a:r>
          </a:p>
        </p:txBody>
      </p:sp>
      <p:sp>
        <p:nvSpPr>
          <p:cNvPr id="52230" name="Line 5"/>
          <p:cNvSpPr>
            <a:spLocks noChangeShapeType="1"/>
          </p:cNvSpPr>
          <p:nvPr/>
        </p:nvSpPr>
        <p:spPr bwMode="auto">
          <a:xfrm>
            <a:off x="914400" y="6318250"/>
            <a:ext cx="7086600" cy="1588"/>
          </a:xfrm>
          <a:prstGeom prst="line">
            <a:avLst/>
          </a:prstGeom>
          <a:noFill/>
          <a:ln w="9525">
            <a:solidFill>
              <a:schemeClr val="tx1"/>
            </a:solidFill>
            <a:round/>
            <a:headEnd/>
            <a:tailEnd/>
          </a:ln>
        </p:spPr>
        <p:txBody>
          <a:bodyPr wrap="none" anchor="ctr"/>
          <a:lstStyle/>
          <a:p>
            <a:endParaRPr lang="zh-CN" altLang="en-US">
              <a:latin typeface="方正姚体" pitchFamily="2" charset="-122"/>
              <a:ea typeface="方正姚体" pitchFamily="2" charset="-122"/>
            </a:endParaRPr>
          </a:p>
        </p:txBody>
      </p:sp>
      <p:sp>
        <p:nvSpPr>
          <p:cNvPr id="7"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a:lnSpc>
                <a:spcPct val="150000"/>
              </a:lnSpc>
            </a:pPr>
            <a:r>
              <a:rPr lang="zh-CN" altLang="en-US" dirty="0" smtClean="0"/>
              <a:t>二、 力学的单位制</a:t>
            </a:r>
          </a:p>
        </p:txBody>
      </p:sp>
      <p:sp>
        <p:nvSpPr>
          <p:cNvPr id="11" name="内容占位符 10"/>
          <p:cNvSpPr>
            <a:spLocks noGrp="1"/>
          </p:cNvSpPr>
          <p:nvPr>
            <p:ph sz="quarter" idx="1"/>
          </p:nvPr>
        </p:nvSpPr>
        <p:spPr/>
        <p:txBody>
          <a:bodyPr/>
          <a:lstStyle/>
          <a:p>
            <a:pPr>
              <a:lnSpc>
                <a:spcPct val="150000"/>
              </a:lnSpc>
            </a:pPr>
            <a:r>
              <a:rPr lang="en-US" altLang="zh-CN" sz="2400" dirty="0" smtClean="0"/>
              <a:t>SI</a:t>
            </a:r>
            <a:r>
              <a:rPr lang="zh-CN" altLang="en-US" sz="2400" dirty="0" smtClean="0"/>
              <a:t>制</a:t>
            </a:r>
            <a:endParaRPr lang="en-US" altLang="zh-CN" sz="2400" dirty="0" smtClean="0"/>
          </a:p>
          <a:p>
            <a:pPr lvl="1">
              <a:lnSpc>
                <a:spcPct val="150000"/>
              </a:lnSpc>
            </a:pPr>
            <a:r>
              <a:rPr lang="en-US" altLang="zh-CN" sz="2100" dirty="0" smtClean="0"/>
              <a:t>SI</a:t>
            </a:r>
            <a:r>
              <a:rPr lang="zh-CN" altLang="en-US" sz="2100" dirty="0" smtClean="0"/>
              <a:t>制中的力学量是米</a:t>
            </a:r>
            <a:r>
              <a:rPr lang="en-US" altLang="zh-CN" sz="2100" dirty="0" smtClean="0"/>
              <a:t>·</a:t>
            </a:r>
            <a:r>
              <a:rPr lang="zh-CN" altLang="en-US" sz="2100" dirty="0" smtClean="0"/>
              <a:t>公斤</a:t>
            </a:r>
            <a:r>
              <a:rPr lang="en-US" altLang="zh-CN" sz="2100" dirty="0" smtClean="0"/>
              <a:t>·</a:t>
            </a:r>
            <a:r>
              <a:rPr lang="zh-CN" altLang="en-US" sz="2100" dirty="0" smtClean="0"/>
              <a:t>秒制</a:t>
            </a:r>
            <a:r>
              <a:rPr lang="en-US" altLang="zh-CN" sz="2100" dirty="0" smtClean="0"/>
              <a:t>,</a:t>
            </a:r>
            <a:r>
              <a:rPr lang="zh-CN" altLang="en-US" sz="2100" dirty="0" smtClean="0"/>
              <a:t>是标准国际实用单位制</a:t>
            </a:r>
            <a:r>
              <a:rPr lang="en-US" altLang="zh-CN" sz="2100" dirty="0" smtClean="0"/>
              <a:t>,</a:t>
            </a:r>
            <a:r>
              <a:rPr lang="zh-CN" altLang="en-US" sz="2100" dirty="0" smtClean="0"/>
              <a:t>即</a:t>
            </a:r>
            <a:r>
              <a:rPr lang="en-US" altLang="zh-CN" sz="2100" dirty="0" smtClean="0"/>
              <a:t>MKS</a:t>
            </a:r>
            <a:r>
              <a:rPr lang="zh-CN" altLang="en-US" sz="2100" dirty="0" smtClean="0"/>
              <a:t>制</a:t>
            </a:r>
            <a:r>
              <a:rPr lang="en-US" altLang="zh-CN" sz="2100" dirty="0" smtClean="0"/>
              <a:t>.</a:t>
            </a:r>
            <a:r>
              <a:rPr lang="zh-CN" altLang="en-US" sz="2100" dirty="0" smtClean="0"/>
              <a:t>此制中物理量长度的单位用米</a:t>
            </a:r>
            <a:r>
              <a:rPr lang="en-US" altLang="zh-CN" sz="2100" dirty="0" smtClean="0"/>
              <a:t>(M),</a:t>
            </a:r>
            <a:r>
              <a:rPr lang="zh-CN" altLang="en-US" sz="2100" dirty="0" smtClean="0"/>
              <a:t>物理量质量的单位用千克</a:t>
            </a:r>
            <a:r>
              <a:rPr lang="en-US" altLang="zh-CN" sz="2100" dirty="0" smtClean="0"/>
              <a:t>(Kg),</a:t>
            </a:r>
            <a:r>
              <a:rPr lang="zh-CN" altLang="en-US" sz="2100" dirty="0" smtClean="0"/>
              <a:t>物理量时间的单位用秒</a:t>
            </a:r>
            <a:r>
              <a:rPr lang="en-US" altLang="zh-CN" sz="2100" dirty="0" smtClean="0"/>
              <a:t>(S).</a:t>
            </a:r>
          </a:p>
          <a:p>
            <a:pPr lvl="1">
              <a:lnSpc>
                <a:spcPct val="150000"/>
              </a:lnSpc>
            </a:pPr>
            <a:r>
              <a:rPr lang="zh-CN" altLang="en-US" sz="2100" dirty="0" smtClean="0"/>
              <a:t>米是</a:t>
            </a:r>
            <a:r>
              <a:rPr lang="en-US" altLang="zh-CN" sz="2100" dirty="0" smtClean="0"/>
              <a:t>SI</a:t>
            </a:r>
            <a:r>
              <a:rPr lang="zh-CN" altLang="en-US" sz="2100" dirty="0" smtClean="0"/>
              <a:t>制的长度单位</a:t>
            </a:r>
            <a:r>
              <a:rPr lang="en-US" altLang="zh-CN" sz="2100" dirty="0" smtClean="0"/>
              <a:t>, 1m=C/299792458 (C</a:t>
            </a:r>
            <a:r>
              <a:rPr lang="zh-CN" altLang="en-US" sz="2100" dirty="0" smtClean="0"/>
              <a:t>为真空中光速</a:t>
            </a:r>
            <a:r>
              <a:rPr lang="en-US" altLang="zh-CN" sz="2100" dirty="0" smtClean="0"/>
              <a:t>)</a:t>
            </a:r>
          </a:p>
          <a:p>
            <a:pPr lvl="1">
              <a:lnSpc>
                <a:spcPct val="150000"/>
              </a:lnSpc>
            </a:pPr>
            <a:r>
              <a:rPr lang="zh-CN" altLang="en-US" sz="2100" dirty="0" smtClean="0"/>
              <a:t>千克是</a:t>
            </a:r>
            <a:r>
              <a:rPr lang="en-US" altLang="zh-CN" sz="2100" dirty="0" smtClean="0"/>
              <a:t>SI</a:t>
            </a:r>
            <a:r>
              <a:rPr lang="zh-CN" altLang="en-US" sz="2100" dirty="0" smtClean="0"/>
              <a:t>制的质量单位</a:t>
            </a:r>
            <a:r>
              <a:rPr lang="en-US" altLang="zh-CN" sz="2100" dirty="0" smtClean="0"/>
              <a:t>.</a:t>
            </a:r>
            <a:r>
              <a:rPr lang="zh-CN" altLang="en-US" sz="2100" dirty="0" smtClean="0"/>
              <a:t>质量包含</a:t>
            </a:r>
            <a:r>
              <a:rPr lang="en-US" altLang="zh-CN" sz="2100" dirty="0" smtClean="0"/>
              <a:t>F=ma</a:t>
            </a:r>
            <a:r>
              <a:rPr lang="zh-CN" altLang="en-US" sz="2100" dirty="0" smtClean="0"/>
              <a:t>中惯性质量</a:t>
            </a:r>
            <a:r>
              <a:rPr lang="en-US" altLang="zh-CN" sz="2100" dirty="0" smtClean="0"/>
              <a:t>m</a:t>
            </a:r>
            <a:r>
              <a:rPr lang="zh-CN" altLang="en-US" sz="2100" dirty="0" smtClean="0"/>
              <a:t>和万有引力</a:t>
            </a:r>
            <a:r>
              <a:rPr lang="en-US" altLang="zh-CN" sz="2100" dirty="0" smtClean="0"/>
              <a:t>F=</a:t>
            </a:r>
            <a:r>
              <a:rPr lang="en-US" altLang="zh-CN" sz="2100" dirty="0" err="1" smtClean="0"/>
              <a:t>GMm</a:t>
            </a:r>
            <a:r>
              <a:rPr lang="en-US" altLang="zh-CN" sz="2100" dirty="0" smtClean="0"/>
              <a:t>/r</a:t>
            </a:r>
            <a:r>
              <a:rPr lang="en-US" altLang="zh-CN" sz="2100" baseline="30000" dirty="0" smtClean="0"/>
              <a:t>2</a:t>
            </a:r>
            <a:r>
              <a:rPr lang="zh-CN" altLang="en-US" sz="2100" dirty="0" smtClean="0"/>
              <a:t>中引力质量</a:t>
            </a:r>
            <a:r>
              <a:rPr lang="en-US" altLang="zh-CN" sz="2100" dirty="0" smtClean="0"/>
              <a:t>m, </a:t>
            </a:r>
            <a:r>
              <a:rPr lang="zh-CN" altLang="en-US" sz="2100" dirty="0" smtClean="0"/>
              <a:t>在概念上它们有本质差异</a:t>
            </a:r>
            <a:r>
              <a:rPr lang="en-US" altLang="zh-CN" sz="2100" dirty="0" smtClean="0"/>
              <a:t>,</a:t>
            </a:r>
            <a:r>
              <a:rPr lang="zh-CN" altLang="en-US" sz="2100" dirty="0" smtClean="0"/>
              <a:t>但理论和实验上都证明它们相等</a:t>
            </a:r>
            <a:r>
              <a:rPr lang="en-US" altLang="zh-CN" sz="2100" dirty="0" smtClean="0"/>
              <a:t>.</a:t>
            </a:r>
          </a:p>
          <a:p>
            <a:pPr lvl="1">
              <a:lnSpc>
                <a:spcPct val="150000"/>
              </a:lnSpc>
            </a:pPr>
            <a:r>
              <a:rPr lang="zh-CN" altLang="en-US" sz="2100" dirty="0" smtClean="0"/>
              <a:t>秒是</a:t>
            </a:r>
            <a:r>
              <a:rPr lang="en-US" altLang="zh-CN" sz="2100" dirty="0" smtClean="0"/>
              <a:t>SI</a:t>
            </a:r>
            <a:r>
              <a:rPr lang="zh-CN" altLang="en-US" sz="2100" dirty="0" smtClean="0"/>
              <a:t>制的时间单位</a:t>
            </a:r>
            <a:r>
              <a:rPr lang="en-US" altLang="zh-CN" sz="2100" dirty="0" smtClean="0"/>
              <a:t>.</a:t>
            </a:r>
            <a:endParaRPr lang="zh-CN" altLang="en-US" sz="21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50</a:t>
            </a:fld>
            <a:endParaRPr lang="en-US" altLang="zh-CN" dirty="0"/>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计量标准的确定</a:t>
            </a:r>
            <a:endParaRPr lang="zh-CN" altLang="en-US" dirty="0"/>
          </a:p>
        </p:txBody>
      </p:sp>
      <p:sp>
        <p:nvSpPr>
          <p:cNvPr id="7" name="内容占位符 6"/>
          <p:cNvSpPr>
            <a:spLocks noGrp="1"/>
          </p:cNvSpPr>
          <p:nvPr>
            <p:ph sz="quarter" idx="1"/>
          </p:nvPr>
        </p:nvSpPr>
        <p:spPr>
          <a:xfrm>
            <a:off x="357158" y="1219200"/>
            <a:ext cx="4141690" cy="4937760"/>
          </a:xfrm>
        </p:spPr>
        <p:txBody>
          <a:bodyPr/>
          <a:lstStyle/>
          <a:p>
            <a:pPr algn="just"/>
            <a:r>
              <a:rPr lang="zh-CN" altLang="en-US" dirty="0" smtClean="0"/>
              <a:t>铂</a:t>
            </a:r>
            <a:r>
              <a:rPr lang="en-US" altLang="zh-CN" dirty="0" smtClean="0"/>
              <a:t>-</a:t>
            </a:r>
            <a:r>
              <a:rPr lang="zh-CN" altLang="en-US" dirty="0" smtClean="0"/>
              <a:t>铱合金制成的国际千克原器，它存放在位于巴黎国际重量和计量局。 </a:t>
            </a:r>
          </a:p>
          <a:p>
            <a:endParaRPr lang="zh-CN" altLang="en-US" dirty="0"/>
          </a:p>
        </p:txBody>
      </p:sp>
      <p:sp>
        <p:nvSpPr>
          <p:cNvPr id="8" name="内容占位符 7"/>
          <p:cNvSpPr>
            <a:spLocks noGrp="1"/>
          </p:cNvSpPr>
          <p:nvPr>
            <p:ph sz="quarter" idx="2"/>
          </p:nvPr>
        </p:nvSpPr>
        <p:spPr/>
        <p:txBody>
          <a:bodyPr/>
          <a:lstStyle/>
          <a:p>
            <a:r>
              <a:rPr lang="zh-CN" altLang="en-US" dirty="0" smtClean="0">
                <a:latin typeface="宋体" pitchFamily="2" charset="-122"/>
              </a:rPr>
              <a:t>铯原子钟，它存放在位于美国华盛顿特区的国际标准局。</a:t>
            </a:r>
            <a:endParaRPr lang="zh-CN" altLang="en-US" dirty="0"/>
          </a:p>
        </p:txBody>
      </p:sp>
      <p:sp>
        <p:nvSpPr>
          <p:cNvPr id="5" name="灯片编号占位符 4"/>
          <p:cNvSpPr>
            <a:spLocks noGrp="1"/>
          </p:cNvSpPr>
          <p:nvPr>
            <p:ph type="sldNum" sz="quarter" idx="12"/>
          </p:nvPr>
        </p:nvSpPr>
        <p:spPr/>
        <p:txBody>
          <a:bodyPr/>
          <a:lstStyle/>
          <a:p>
            <a:pPr>
              <a:defRPr/>
            </a:pPr>
            <a:fld id="{E4B51934-62EF-44B6-8E4F-653C93A3D485}" type="slidenum">
              <a:rPr lang="zh-CN" altLang="en-US" smtClean="0"/>
              <a:pPr>
                <a:defRPr/>
              </a:pPr>
              <a:t>51</a:t>
            </a:fld>
            <a:endParaRPr lang="zh-CN" altLang="en-US"/>
          </a:p>
        </p:txBody>
      </p:sp>
      <p:pic>
        <p:nvPicPr>
          <p:cNvPr id="9" name="Picture 3"/>
          <p:cNvPicPr>
            <a:picLocks noChangeAspect="1" noChangeArrowheads="1"/>
          </p:cNvPicPr>
          <p:nvPr/>
        </p:nvPicPr>
        <p:blipFill>
          <a:blip r:embed="rId3"/>
          <a:srcRect/>
          <a:stretch>
            <a:fillRect/>
          </a:stretch>
        </p:blipFill>
        <p:spPr bwMode="auto">
          <a:xfrm>
            <a:off x="1123942" y="2914650"/>
            <a:ext cx="2305050" cy="2857500"/>
          </a:xfrm>
          <a:prstGeom prst="rect">
            <a:avLst/>
          </a:prstGeom>
          <a:noFill/>
          <a:ln w="9525">
            <a:noFill/>
            <a:miter lim="800000"/>
            <a:headEnd/>
            <a:tailEnd/>
          </a:ln>
        </p:spPr>
      </p:pic>
      <p:pic>
        <p:nvPicPr>
          <p:cNvPr id="10" name="Picture 4"/>
          <p:cNvPicPr>
            <a:picLocks noChangeAspect="1" noChangeArrowheads="1"/>
          </p:cNvPicPr>
          <p:nvPr/>
        </p:nvPicPr>
        <p:blipFill>
          <a:blip r:embed="rId4"/>
          <a:srcRect/>
          <a:stretch>
            <a:fillRect/>
          </a:stretch>
        </p:blipFill>
        <p:spPr bwMode="auto">
          <a:xfrm>
            <a:off x="4833966" y="2876550"/>
            <a:ext cx="3810000" cy="2876550"/>
          </a:xfrm>
          <a:prstGeom prst="rect">
            <a:avLst/>
          </a:prstGeom>
          <a:noFill/>
          <a:ln w="9525">
            <a:noFill/>
            <a:miter lim="800000"/>
            <a:headEnd/>
            <a:tailEnd/>
          </a:ln>
        </p:spPr>
      </p:pic>
      <p:sp>
        <p:nvSpPr>
          <p:cNvPr id="11"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一些非标准常用单位</a:t>
            </a:r>
            <a:endParaRPr lang="zh-CN" altLang="en-US" dirty="0"/>
          </a:p>
        </p:txBody>
      </p:sp>
      <p:sp>
        <p:nvSpPr>
          <p:cNvPr id="8" name="内容占位符 7"/>
          <p:cNvSpPr>
            <a:spLocks noGrp="1"/>
          </p:cNvSpPr>
          <p:nvPr>
            <p:ph sz="quarter" idx="1"/>
          </p:nvPr>
        </p:nvSpPr>
        <p:spPr/>
        <p:txBody>
          <a:bodyPr/>
          <a:lstStyle/>
          <a:p>
            <a:endParaRPr lang="en-US" altLang="zh-CN" sz="2800" dirty="0" smtClean="0"/>
          </a:p>
          <a:p>
            <a:r>
              <a:rPr lang="zh-CN" altLang="en-US" sz="2800" dirty="0" smtClean="0"/>
              <a:t>光年 ：</a:t>
            </a:r>
            <a:r>
              <a:rPr lang="en-US" sz="2800" i="1" dirty="0" smtClean="0"/>
              <a:t>9.460730</a:t>
            </a:r>
            <a:r>
              <a:rPr lang="en-US" sz="2800" dirty="0" smtClean="0"/>
              <a:t> ×10</a:t>
            </a:r>
            <a:r>
              <a:rPr lang="en-US" sz="2800" baseline="30000" dirty="0" smtClean="0"/>
              <a:t>15 </a:t>
            </a:r>
            <a:r>
              <a:rPr lang="en-US" sz="2800" dirty="0" smtClean="0"/>
              <a:t>m</a:t>
            </a:r>
            <a:r>
              <a:rPr lang="zh-CN" altLang="en-US" sz="2800" dirty="0" smtClean="0"/>
              <a:t> </a:t>
            </a:r>
          </a:p>
          <a:p>
            <a:endParaRPr lang="en-US" altLang="zh-CN" dirty="0" smtClean="0"/>
          </a:p>
          <a:p>
            <a:r>
              <a:rPr lang="zh-CN" altLang="en-US" sz="2800" dirty="0" smtClean="0">
                <a:ea typeface="楷体_GB2312" pitchFamily="49" charset="-122"/>
              </a:rPr>
              <a:t>埃</a:t>
            </a:r>
            <a:r>
              <a:rPr lang="en-US" altLang="zh-CN" sz="2800" dirty="0" smtClean="0">
                <a:ea typeface="楷体_GB2312" pitchFamily="49" charset="-122"/>
              </a:rPr>
              <a:t>(Å ) </a:t>
            </a:r>
            <a:r>
              <a:rPr lang="zh-CN" altLang="en-US" sz="2800" dirty="0" smtClean="0">
                <a:ea typeface="楷体_GB2312" pitchFamily="49" charset="-122"/>
              </a:rPr>
              <a:t>： </a:t>
            </a:r>
            <a:r>
              <a:rPr lang="en-US" altLang="zh-CN" sz="2800" i="1" dirty="0" smtClean="0">
                <a:ea typeface="楷体_GB2312" pitchFamily="49" charset="-122"/>
              </a:rPr>
              <a:t>1.0</a:t>
            </a:r>
            <a:r>
              <a:rPr lang="en-US" sz="2800" i="1" dirty="0" smtClean="0"/>
              <a:t> </a:t>
            </a:r>
            <a:r>
              <a:rPr lang="en-US" sz="2800" dirty="0" smtClean="0"/>
              <a:t>×10</a:t>
            </a:r>
            <a:r>
              <a:rPr lang="en-US" altLang="zh-CN" sz="2800" baseline="30000" dirty="0" smtClean="0"/>
              <a:t>-10</a:t>
            </a:r>
            <a:r>
              <a:rPr lang="en-US" altLang="zh-CN" sz="2800" dirty="0" smtClean="0"/>
              <a:t> </a:t>
            </a:r>
            <a:r>
              <a:rPr lang="en-US" sz="2800" dirty="0" smtClean="0"/>
              <a:t>m</a:t>
            </a:r>
            <a:r>
              <a:rPr lang="zh-CN" altLang="en-US" sz="2800" dirty="0" smtClean="0"/>
              <a:t> </a:t>
            </a:r>
            <a:endParaRPr lang="en-US" altLang="zh-CN" sz="2800" dirty="0" smtClean="0">
              <a:ea typeface="楷体_GB2312" pitchFamily="49" charset="-122"/>
            </a:endParaRPr>
          </a:p>
          <a:p>
            <a:endParaRPr lang="zh-CN" altLang="en-US" dirty="0"/>
          </a:p>
        </p:txBody>
      </p:sp>
      <p:sp>
        <p:nvSpPr>
          <p:cNvPr id="6" name="灯片编号占位符 5"/>
          <p:cNvSpPr>
            <a:spLocks noGrp="1"/>
          </p:cNvSpPr>
          <p:nvPr>
            <p:ph type="sldNum" sz="quarter" idx="12"/>
          </p:nvPr>
        </p:nvSpPr>
        <p:spPr/>
        <p:txBody>
          <a:bodyPr/>
          <a:lstStyle/>
          <a:p>
            <a:pPr>
              <a:defRPr/>
            </a:pPr>
            <a:fld id="{45F6EE3D-01D8-478E-A256-90769C9EF7EC}" type="slidenum">
              <a:rPr lang="zh-CN" altLang="en-US" smtClean="0"/>
              <a:pPr>
                <a:defRPr/>
              </a:pPr>
              <a:t>52</a:t>
            </a:fld>
            <a:endParaRPr lang="zh-CN" altLang="en-US"/>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pPr eaLnBrk="1" hangingPunct="1">
              <a:spcBef>
                <a:spcPct val="50000"/>
              </a:spcBef>
            </a:pPr>
            <a:r>
              <a:rPr lang="zh-CN" altLang="en-US" dirty="0" smtClean="0"/>
              <a:t>三、</a:t>
            </a:r>
            <a:r>
              <a:rPr lang="zh-CN" altLang="en-US" dirty="0" smtClean="0">
                <a:cs typeface="Times New Roman" pitchFamily="18" charset="0"/>
              </a:rPr>
              <a:t> </a:t>
            </a:r>
            <a:r>
              <a:rPr lang="zh-CN" altLang="en-US" dirty="0" smtClean="0"/>
              <a:t>力学的量纲</a:t>
            </a:r>
            <a:endParaRPr lang="zh-CN" altLang="en-US" dirty="0"/>
          </a:p>
        </p:txBody>
      </p:sp>
      <p:sp>
        <p:nvSpPr>
          <p:cNvPr id="11" name="内容占位符 10"/>
          <p:cNvSpPr>
            <a:spLocks noGrp="1"/>
          </p:cNvSpPr>
          <p:nvPr>
            <p:ph sz="quarter" idx="1"/>
          </p:nvPr>
        </p:nvSpPr>
        <p:spPr/>
        <p:txBody>
          <a:bodyPr/>
          <a:lstStyle/>
          <a:p>
            <a:pPr>
              <a:lnSpc>
                <a:spcPct val="150000"/>
              </a:lnSpc>
            </a:pPr>
            <a:r>
              <a:rPr lang="zh-CN" altLang="en-US" sz="2400" dirty="0" smtClean="0"/>
              <a:t>力学中的物理量可用基本物理量某种组合式耒表示</a:t>
            </a:r>
            <a:r>
              <a:rPr lang="en-US" altLang="zh-CN" sz="2400" dirty="0" smtClean="0"/>
              <a:t>, </a:t>
            </a:r>
            <a:r>
              <a:rPr lang="zh-CN" altLang="en-US" sz="2400" dirty="0" smtClean="0"/>
              <a:t>此式称</a:t>
            </a:r>
            <a:r>
              <a:rPr lang="zh-CN" altLang="en-US" sz="2400" dirty="0" smtClean="0">
                <a:solidFill>
                  <a:srgbClr val="FF0000"/>
                </a:solidFill>
              </a:rPr>
              <a:t>量纲式</a:t>
            </a:r>
            <a:r>
              <a:rPr lang="en-US" altLang="zh-CN" sz="2400" dirty="0" smtClean="0"/>
              <a:t>,</a:t>
            </a:r>
            <a:r>
              <a:rPr lang="zh-CN" altLang="en-US" sz="2400" dirty="0" smtClean="0"/>
              <a:t>简称为</a:t>
            </a:r>
            <a:r>
              <a:rPr lang="zh-CN" altLang="en-US" sz="2400" dirty="0" smtClean="0">
                <a:solidFill>
                  <a:srgbClr val="FF0000"/>
                </a:solidFill>
              </a:rPr>
              <a:t>量纲</a:t>
            </a:r>
            <a:r>
              <a:rPr lang="en-US" altLang="zh-CN" sz="2400" dirty="0" smtClean="0">
                <a:solidFill>
                  <a:srgbClr val="FF0000"/>
                </a:solidFill>
              </a:rPr>
              <a:t>.</a:t>
            </a:r>
          </a:p>
          <a:p>
            <a:pPr>
              <a:lnSpc>
                <a:spcPct val="150000"/>
              </a:lnSpc>
            </a:pPr>
            <a:r>
              <a:rPr lang="en-US" altLang="zh-CN" sz="2400" dirty="0" smtClean="0"/>
              <a:t>SI</a:t>
            </a:r>
            <a:r>
              <a:rPr lang="zh-CN" altLang="en-US" sz="2400" dirty="0" smtClean="0"/>
              <a:t>制中</a:t>
            </a:r>
            <a:r>
              <a:rPr lang="en-US" altLang="zh-CN" sz="2400" dirty="0" smtClean="0"/>
              <a:t>,</a:t>
            </a:r>
            <a:r>
              <a:rPr lang="zh-CN" altLang="en-US" sz="2400" dirty="0" smtClean="0"/>
              <a:t>长度</a:t>
            </a:r>
            <a:r>
              <a:rPr lang="en-US" altLang="zh-CN" sz="2400" dirty="0" smtClean="0"/>
              <a:t>.</a:t>
            </a:r>
            <a:r>
              <a:rPr lang="zh-CN" altLang="en-US" sz="2400" dirty="0" smtClean="0"/>
              <a:t>质量</a:t>
            </a:r>
            <a:r>
              <a:rPr lang="en-US" altLang="zh-CN" sz="2400" dirty="0" smtClean="0"/>
              <a:t>.</a:t>
            </a:r>
            <a:r>
              <a:rPr lang="zh-CN" altLang="en-US" sz="2400" dirty="0" smtClean="0"/>
              <a:t>时间三个基本物理量的量纲</a:t>
            </a:r>
            <a:r>
              <a:rPr lang="en-US" altLang="zh-CN" sz="2400" dirty="0" smtClean="0">
                <a:solidFill>
                  <a:srgbClr val="FF0000"/>
                </a:solidFill>
              </a:rPr>
              <a:t>L.M.T</a:t>
            </a:r>
            <a:r>
              <a:rPr lang="en-US" altLang="zh-CN" sz="2400" dirty="0" smtClean="0"/>
              <a:t>,</a:t>
            </a:r>
            <a:r>
              <a:rPr lang="zh-CN" altLang="en-US" sz="2400" dirty="0" smtClean="0"/>
              <a:t>其他各物理量可由这三个字母组合</a:t>
            </a:r>
            <a:r>
              <a:rPr lang="en-US" altLang="zh-CN" sz="2400" dirty="0" smtClean="0"/>
              <a:t>,</a:t>
            </a:r>
            <a:r>
              <a:rPr lang="zh-CN" altLang="en-US" sz="2400" dirty="0" smtClean="0"/>
              <a:t>用</a:t>
            </a:r>
            <a:r>
              <a:rPr lang="zh-CN" altLang="en-US" sz="2400" dirty="0" smtClean="0">
                <a:solidFill>
                  <a:srgbClr val="FF0000"/>
                </a:solidFill>
              </a:rPr>
              <a:t>中括号</a:t>
            </a:r>
            <a:r>
              <a:rPr lang="zh-CN" altLang="en-US" sz="2400" dirty="0" smtClean="0"/>
              <a:t>表示量纲记号</a:t>
            </a:r>
            <a:r>
              <a:rPr lang="en-US" altLang="zh-CN" sz="2400" dirty="0" smtClean="0"/>
              <a:t>,</a:t>
            </a:r>
            <a:r>
              <a:rPr lang="zh-CN" altLang="en-US" sz="2400" dirty="0" smtClean="0"/>
              <a:t>表示法如下</a:t>
            </a:r>
            <a:endParaRPr lang="en-US" altLang="zh-CN" sz="2400" dirty="0" smtClean="0"/>
          </a:p>
          <a:p>
            <a:pPr lvl="1">
              <a:lnSpc>
                <a:spcPct val="150000"/>
              </a:lnSpc>
            </a:pPr>
            <a:r>
              <a:rPr lang="zh-CN" altLang="en-US" sz="2100" dirty="0" smtClean="0"/>
              <a:t>速度量纲     ［</a:t>
            </a:r>
            <a:r>
              <a:rPr lang="en-US" altLang="zh-CN" sz="2100" dirty="0" smtClean="0"/>
              <a:t>v</a:t>
            </a:r>
            <a:r>
              <a:rPr lang="zh-CN" altLang="en-US" sz="2100" dirty="0" smtClean="0"/>
              <a:t>］</a:t>
            </a:r>
            <a:r>
              <a:rPr lang="en-US" altLang="zh-CN" sz="2100" dirty="0" smtClean="0"/>
              <a:t>= LT</a:t>
            </a:r>
            <a:r>
              <a:rPr lang="en-US" altLang="zh-CN" sz="2100" baseline="30000" dirty="0" smtClean="0"/>
              <a:t>-1</a:t>
            </a:r>
            <a:r>
              <a:rPr lang="en-US" altLang="zh-CN" sz="2100" dirty="0" smtClean="0"/>
              <a:t> 	</a:t>
            </a:r>
            <a:r>
              <a:rPr lang="zh-CN" altLang="en-US" sz="2100" dirty="0" smtClean="0"/>
              <a:t>或    </a:t>
            </a:r>
            <a:r>
              <a:rPr lang="en-US" altLang="zh-CN" sz="2100" dirty="0" smtClean="0">
                <a:solidFill>
                  <a:srgbClr val="FF0000"/>
                </a:solidFill>
              </a:rPr>
              <a:t>dim</a:t>
            </a:r>
            <a:r>
              <a:rPr lang="en-US" altLang="zh-CN" sz="2100" dirty="0" smtClean="0"/>
              <a:t> v=LT</a:t>
            </a:r>
            <a:r>
              <a:rPr lang="en-US" altLang="zh-CN" sz="2100" baseline="30000" dirty="0" smtClean="0"/>
              <a:t>-1</a:t>
            </a:r>
            <a:endParaRPr lang="en-US" altLang="zh-CN" sz="2100" dirty="0" smtClean="0"/>
          </a:p>
          <a:p>
            <a:pPr lvl="1">
              <a:lnSpc>
                <a:spcPct val="150000"/>
              </a:lnSpc>
            </a:pPr>
            <a:r>
              <a:rPr lang="zh-CN" altLang="en-US" sz="2100" dirty="0" smtClean="0"/>
              <a:t>加速度量纲 ［</a:t>
            </a:r>
            <a:r>
              <a:rPr lang="en-US" altLang="zh-CN" sz="2100" i="1" dirty="0" smtClean="0"/>
              <a:t>a</a:t>
            </a:r>
            <a:r>
              <a:rPr lang="zh-CN" altLang="en-US" sz="2100" dirty="0" smtClean="0"/>
              <a:t>］</a:t>
            </a:r>
            <a:r>
              <a:rPr lang="en-US" altLang="zh-CN" sz="2100" dirty="0" smtClean="0"/>
              <a:t>=LT</a:t>
            </a:r>
            <a:r>
              <a:rPr lang="en-US" altLang="zh-CN" sz="2100" baseline="30000" dirty="0" smtClean="0"/>
              <a:t>-2      </a:t>
            </a:r>
            <a:r>
              <a:rPr lang="en-US" altLang="zh-CN" sz="2100" dirty="0" smtClean="0"/>
              <a:t>   </a:t>
            </a:r>
            <a:r>
              <a:rPr lang="zh-CN" altLang="en-US" sz="2100" dirty="0" smtClean="0"/>
              <a:t>或    </a:t>
            </a:r>
            <a:r>
              <a:rPr lang="en-US" altLang="zh-CN" sz="2100" dirty="0" smtClean="0">
                <a:solidFill>
                  <a:srgbClr val="FF0000"/>
                </a:solidFill>
              </a:rPr>
              <a:t>dim</a:t>
            </a:r>
            <a:r>
              <a:rPr lang="en-US" altLang="zh-CN" sz="2100" dirty="0" smtClean="0"/>
              <a:t> </a:t>
            </a:r>
            <a:r>
              <a:rPr lang="en-US" altLang="zh-CN" sz="2100" i="1" dirty="0" smtClean="0"/>
              <a:t>a</a:t>
            </a:r>
            <a:r>
              <a:rPr lang="en-US" altLang="zh-CN" sz="2100" dirty="0" smtClean="0"/>
              <a:t>=LT</a:t>
            </a:r>
            <a:r>
              <a:rPr lang="en-US" altLang="zh-CN" sz="2100" baseline="30000" dirty="0" smtClean="0"/>
              <a:t>-2 </a:t>
            </a:r>
          </a:p>
          <a:p>
            <a:pPr lvl="1">
              <a:lnSpc>
                <a:spcPct val="150000"/>
              </a:lnSpc>
            </a:pPr>
            <a:r>
              <a:rPr lang="zh-CN" altLang="en-US" sz="2100" dirty="0" smtClean="0"/>
              <a:t>力的量纲     ［</a:t>
            </a:r>
            <a:r>
              <a:rPr lang="en-US" altLang="zh-CN" sz="2100" dirty="0" smtClean="0"/>
              <a:t>F</a:t>
            </a:r>
            <a:r>
              <a:rPr lang="zh-CN" altLang="en-US" sz="2100" dirty="0" smtClean="0"/>
              <a:t>］</a:t>
            </a:r>
            <a:r>
              <a:rPr lang="en-US" altLang="zh-CN" sz="2100" dirty="0" smtClean="0"/>
              <a:t>=LMT</a:t>
            </a:r>
            <a:r>
              <a:rPr lang="en-US" altLang="zh-CN" sz="2100" baseline="30000" dirty="0" smtClean="0"/>
              <a:t>-2</a:t>
            </a:r>
            <a:r>
              <a:rPr lang="en-US" altLang="zh-CN" sz="2100" dirty="0" smtClean="0"/>
              <a:t>    </a:t>
            </a:r>
            <a:r>
              <a:rPr lang="zh-CN" altLang="en-US" sz="2100" dirty="0" smtClean="0"/>
              <a:t>或    </a:t>
            </a:r>
            <a:r>
              <a:rPr lang="en-US" altLang="zh-CN" sz="2100" dirty="0" smtClean="0">
                <a:solidFill>
                  <a:srgbClr val="FF0000"/>
                </a:solidFill>
              </a:rPr>
              <a:t>dim</a:t>
            </a:r>
            <a:r>
              <a:rPr lang="en-US" altLang="zh-CN" sz="2100" dirty="0" smtClean="0"/>
              <a:t> F=LMT</a:t>
            </a:r>
            <a:r>
              <a:rPr lang="en-US" altLang="zh-CN" sz="2100" baseline="30000" dirty="0" smtClean="0"/>
              <a:t>-2</a:t>
            </a:r>
          </a:p>
          <a:p>
            <a:pPr>
              <a:lnSpc>
                <a:spcPct val="150000"/>
              </a:lnSpc>
            </a:pPr>
            <a:endParaRPr lang="en-US" altLang="zh-CN" sz="2400" dirty="0" smtClean="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53</a:t>
            </a:fld>
            <a:endParaRPr lang="en-US" altLang="zh-CN" dirty="0"/>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例题</a:t>
            </a:r>
            <a:r>
              <a:rPr lang="en-US" altLang="zh-CN" dirty="0" smtClean="0"/>
              <a:t>1</a:t>
            </a:r>
            <a:r>
              <a:rPr lang="zh-CN" altLang="en-US" dirty="0" smtClean="0"/>
              <a:t>：求万有引力</a:t>
            </a:r>
            <a:r>
              <a:rPr lang="en-US" altLang="zh-CN" dirty="0" smtClean="0"/>
              <a:t>F=</a:t>
            </a:r>
            <a:r>
              <a:rPr lang="en-US" altLang="zh-CN" dirty="0" err="1" smtClean="0"/>
              <a:t>GMm</a:t>
            </a:r>
            <a:r>
              <a:rPr lang="en-US" altLang="zh-CN" dirty="0" smtClean="0"/>
              <a:t>/r2</a:t>
            </a:r>
            <a:r>
              <a:rPr lang="zh-CN" altLang="en-US" dirty="0" smtClean="0"/>
              <a:t>常数</a:t>
            </a:r>
            <a:r>
              <a:rPr lang="en-US" altLang="zh-CN" dirty="0" smtClean="0"/>
              <a:t>G</a:t>
            </a:r>
            <a:r>
              <a:rPr lang="zh-CN" altLang="en-US" dirty="0" smtClean="0"/>
              <a:t>的量纲</a:t>
            </a:r>
            <a:br>
              <a:rPr lang="zh-CN" altLang="en-US" dirty="0" smtClean="0"/>
            </a:br>
            <a:endParaRPr lang="zh-CN" altLang="en-US" dirty="0"/>
          </a:p>
        </p:txBody>
      </p:sp>
      <p:sp>
        <p:nvSpPr>
          <p:cNvPr id="6" name="文本占位符 5"/>
          <p:cNvSpPr>
            <a:spLocks noGrp="1"/>
          </p:cNvSpPr>
          <p:nvPr>
            <p:ph type="body" idx="13"/>
          </p:nvPr>
        </p:nvSpPr>
        <p:spPr/>
        <p:txBody>
          <a:bodyPr/>
          <a:lstStyle/>
          <a:p>
            <a:r>
              <a:rPr lang="zh-CN" altLang="en-US" dirty="0" smtClean="0"/>
              <a:t>解   </a:t>
            </a:r>
            <a:r>
              <a:rPr lang="en-US" altLang="zh-CN" dirty="0" smtClean="0"/>
              <a:t>:</a:t>
            </a:r>
          </a:p>
          <a:p>
            <a:r>
              <a:rPr lang="en-US" altLang="zh-CN" dirty="0" smtClean="0"/>
              <a:t>	 </a:t>
            </a:r>
            <a:r>
              <a:rPr lang="en-US" altLang="zh-CN" dirty="0" smtClean="0">
                <a:latin typeface="方正姚体" pitchFamily="2" charset="-122"/>
                <a:ea typeface="方正姚体" pitchFamily="2" charset="-122"/>
              </a:rPr>
              <a:t>[G]=[F][r</a:t>
            </a:r>
            <a:r>
              <a:rPr lang="en-US" altLang="zh-CN" baseline="30000" dirty="0" smtClean="0">
                <a:latin typeface="方正姚体" pitchFamily="2" charset="-122"/>
                <a:ea typeface="方正姚体" pitchFamily="2" charset="-122"/>
              </a:rPr>
              <a:t>2</a:t>
            </a:r>
            <a:r>
              <a:rPr lang="en-US" altLang="zh-CN" dirty="0" smtClean="0">
                <a:latin typeface="方正姚体" pitchFamily="2" charset="-122"/>
                <a:ea typeface="方正姚体" pitchFamily="2" charset="-122"/>
              </a:rPr>
              <a:t>] / [m</a:t>
            </a:r>
            <a:r>
              <a:rPr lang="en-US" altLang="zh-CN" baseline="30000" dirty="0" smtClean="0">
                <a:latin typeface="方正姚体" pitchFamily="2" charset="-122"/>
                <a:ea typeface="方正姚体" pitchFamily="2" charset="-122"/>
              </a:rPr>
              <a:t>2</a:t>
            </a:r>
            <a:r>
              <a:rPr lang="en-US" altLang="zh-CN" dirty="0" smtClean="0">
                <a:latin typeface="方正姚体" pitchFamily="2" charset="-122"/>
                <a:ea typeface="方正姚体" pitchFamily="2" charset="-122"/>
              </a:rPr>
              <a:t>]</a:t>
            </a:r>
          </a:p>
          <a:p>
            <a:r>
              <a:rPr lang="en-US" altLang="zh-CN" dirty="0" smtClean="0">
                <a:latin typeface="方正姚体" pitchFamily="2" charset="-122"/>
                <a:ea typeface="方正姚体" pitchFamily="2" charset="-122"/>
              </a:rPr>
              <a:t>	=LMT</a:t>
            </a:r>
            <a:r>
              <a:rPr lang="en-US" altLang="zh-CN" baseline="30000" dirty="0" smtClean="0">
                <a:latin typeface="方正姚体" pitchFamily="2" charset="-122"/>
                <a:ea typeface="方正姚体" pitchFamily="2" charset="-122"/>
              </a:rPr>
              <a:t>-2</a:t>
            </a:r>
            <a:r>
              <a:rPr lang="en-US" altLang="zh-CN" dirty="0" smtClean="0">
                <a:latin typeface="方正姚体" pitchFamily="2" charset="-122"/>
                <a:ea typeface="方正姚体" pitchFamily="2" charset="-122"/>
              </a:rPr>
              <a:t> ·L</a:t>
            </a:r>
            <a:r>
              <a:rPr lang="en-US" altLang="zh-CN" baseline="30000" dirty="0" smtClean="0">
                <a:latin typeface="方正姚体" pitchFamily="2" charset="-122"/>
                <a:ea typeface="方正姚体" pitchFamily="2" charset="-122"/>
              </a:rPr>
              <a:t>2 </a:t>
            </a:r>
            <a:r>
              <a:rPr lang="en-US" altLang="zh-CN" dirty="0" smtClean="0">
                <a:latin typeface="方正姚体" pitchFamily="2" charset="-122"/>
                <a:ea typeface="方正姚体" pitchFamily="2" charset="-122"/>
              </a:rPr>
              <a:t>/ M</a:t>
            </a:r>
            <a:r>
              <a:rPr lang="en-US" altLang="zh-CN" baseline="30000" dirty="0" smtClean="0">
                <a:latin typeface="方正姚体" pitchFamily="2" charset="-122"/>
                <a:ea typeface="方正姚体" pitchFamily="2" charset="-122"/>
              </a:rPr>
              <a:t>2</a:t>
            </a:r>
          </a:p>
          <a:p>
            <a:r>
              <a:rPr lang="en-US" altLang="zh-CN" dirty="0" smtClean="0">
                <a:latin typeface="方正姚体" pitchFamily="2" charset="-122"/>
                <a:ea typeface="方正姚体" pitchFamily="2" charset="-122"/>
              </a:rPr>
              <a:t>	=L</a:t>
            </a:r>
            <a:r>
              <a:rPr lang="en-US" altLang="zh-CN" baseline="30000" dirty="0" smtClean="0">
                <a:latin typeface="方正姚体" pitchFamily="2" charset="-122"/>
                <a:ea typeface="方正姚体" pitchFamily="2" charset="-122"/>
              </a:rPr>
              <a:t>3</a:t>
            </a:r>
            <a:r>
              <a:rPr lang="en-US" altLang="zh-CN" dirty="0" smtClean="0">
                <a:latin typeface="方正姚体" pitchFamily="2" charset="-122"/>
                <a:ea typeface="方正姚体" pitchFamily="2" charset="-122"/>
              </a:rPr>
              <a:t>M</a:t>
            </a:r>
            <a:r>
              <a:rPr lang="en-US" altLang="zh-CN" baseline="30000" dirty="0" smtClean="0">
                <a:latin typeface="方正姚体" pitchFamily="2" charset="-122"/>
                <a:ea typeface="方正姚体" pitchFamily="2" charset="-122"/>
              </a:rPr>
              <a:t>-1</a:t>
            </a:r>
            <a:r>
              <a:rPr lang="en-US" altLang="zh-CN" dirty="0" smtClean="0">
                <a:latin typeface="方正姚体" pitchFamily="2" charset="-122"/>
                <a:ea typeface="方正姚体" pitchFamily="2" charset="-122"/>
              </a:rPr>
              <a:t>T</a:t>
            </a:r>
            <a:r>
              <a:rPr lang="en-US" altLang="zh-CN" baseline="30000" dirty="0" smtClean="0">
                <a:latin typeface="方正姚体" pitchFamily="2" charset="-122"/>
                <a:ea typeface="方正姚体" pitchFamily="2" charset="-122"/>
              </a:rPr>
              <a:t>-2</a:t>
            </a:r>
            <a:endParaRPr lang="en-US" altLang="zh-CN" dirty="0" smtClean="0">
              <a:latin typeface="方正姚体" pitchFamily="2" charset="-122"/>
              <a:ea typeface="方正姚体" pitchFamily="2" charset="-122"/>
            </a:endParaRPr>
          </a:p>
          <a:p>
            <a:endParaRPr lang="zh-CN" altLang="en-US" dirty="0">
              <a:latin typeface="方正姚体" pitchFamily="2" charset="-122"/>
              <a:ea typeface="方正姚体" pitchFamily="2" charset="-122"/>
            </a:endParaRPr>
          </a:p>
        </p:txBody>
      </p:sp>
      <p:sp>
        <p:nvSpPr>
          <p:cNvPr id="5" name="灯片编号占位符 4"/>
          <p:cNvSpPr>
            <a:spLocks noGrp="1"/>
          </p:cNvSpPr>
          <p:nvPr>
            <p:ph type="sldNum" sz="quarter" idx="16"/>
          </p:nvPr>
        </p:nvSpPr>
        <p:spPr/>
        <p:txBody>
          <a:bodyPr/>
          <a:lstStyle/>
          <a:p>
            <a:pPr>
              <a:defRPr/>
            </a:pPr>
            <a:fld id="{E4B51934-62EF-44B6-8E4F-653C93A3D485}" type="slidenum">
              <a:rPr lang="zh-CN" altLang="en-US" smtClean="0"/>
              <a:pPr>
                <a:defRPr/>
              </a:pPr>
              <a:t>54</a:t>
            </a:fld>
            <a:endParaRPr lang="zh-CN" altLang="en-US"/>
          </a:p>
        </p:txBody>
      </p:sp>
      <p:sp>
        <p:nvSpPr>
          <p:cNvPr id="8"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6" name="灯片编号占位符 3"/>
          <p:cNvSpPr>
            <a:spLocks noGrp="1"/>
          </p:cNvSpPr>
          <p:nvPr>
            <p:ph type="sldNum" sz="quarter" idx="12"/>
          </p:nvPr>
        </p:nvSpPr>
        <p:spPr>
          <a:noFill/>
        </p:spPr>
        <p:txBody>
          <a:bodyPr/>
          <a:lstStyle/>
          <a:p>
            <a:fld id="{EFBE1C40-D70B-4609-8722-003191523919}" type="slidenum">
              <a:rPr lang="en-US" altLang="zh-CN">
                <a:latin typeface="方正姚体" pitchFamily="2" charset="-122"/>
                <a:ea typeface="方正姚体" pitchFamily="2" charset="-122"/>
              </a:rPr>
              <a:pPr/>
              <a:t>55</a:t>
            </a:fld>
            <a:endParaRPr lang="en-US" altLang="zh-CN">
              <a:latin typeface="方正姚体" pitchFamily="2" charset="-122"/>
              <a:ea typeface="方正姚体" pitchFamily="2" charset="-122"/>
            </a:endParaRPr>
          </a:p>
        </p:txBody>
      </p:sp>
      <p:sp>
        <p:nvSpPr>
          <p:cNvPr id="10247" name="Text Box 2"/>
          <p:cNvSpPr txBox="1">
            <a:spLocks noChangeArrowheads="1"/>
          </p:cNvSpPr>
          <p:nvPr/>
        </p:nvSpPr>
        <p:spPr bwMode="auto">
          <a:xfrm>
            <a:off x="1371600" y="228600"/>
            <a:ext cx="5867400" cy="579438"/>
          </a:xfrm>
          <a:prstGeom prst="rect">
            <a:avLst/>
          </a:prstGeom>
          <a:noFill/>
          <a:ln w="9525">
            <a:noFill/>
            <a:miter lim="800000"/>
            <a:headEnd/>
            <a:tailEnd/>
          </a:ln>
        </p:spPr>
        <p:txBody>
          <a:bodyPr>
            <a:spAutoFit/>
          </a:bodyPr>
          <a:lstStyle/>
          <a:p>
            <a:pPr eaLnBrk="1" hangingPunct="1">
              <a:spcBef>
                <a:spcPct val="50000"/>
              </a:spcBef>
            </a:pPr>
            <a:r>
              <a:rPr lang="zh-CN" altLang="en-US" sz="3200" b="1" dirty="0">
                <a:latin typeface="方正姚体" pitchFamily="2" charset="-122"/>
                <a:ea typeface="方正姚体" pitchFamily="2" charset="-122"/>
              </a:rPr>
              <a:t>几个非常重要的物理常量</a:t>
            </a:r>
            <a:endParaRPr lang="zh-CN" altLang="en-US" sz="3200" dirty="0">
              <a:latin typeface="方正姚体" pitchFamily="2" charset="-122"/>
              <a:ea typeface="方正姚体" pitchFamily="2" charset="-122"/>
            </a:endParaRPr>
          </a:p>
        </p:txBody>
      </p:sp>
      <p:sp>
        <p:nvSpPr>
          <p:cNvPr id="10248" name="Line 3"/>
          <p:cNvSpPr>
            <a:spLocks noChangeShapeType="1"/>
          </p:cNvSpPr>
          <p:nvPr/>
        </p:nvSpPr>
        <p:spPr bwMode="auto">
          <a:xfrm>
            <a:off x="609600" y="914400"/>
            <a:ext cx="8077200" cy="0"/>
          </a:xfrm>
          <a:prstGeom prst="line">
            <a:avLst/>
          </a:prstGeom>
          <a:noFill/>
          <a:ln w="9525">
            <a:solidFill>
              <a:schemeClr val="tx1"/>
            </a:solidFill>
            <a:round/>
            <a:headEnd/>
            <a:tailEnd/>
          </a:ln>
        </p:spPr>
        <p:txBody>
          <a:bodyPr wrap="none" anchor="ctr"/>
          <a:lstStyle/>
          <a:p>
            <a:endParaRPr lang="zh-CN" altLang="en-US">
              <a:latin typeface="方正姚体" pitchFamily="2" charset="-122"/>
              <a:ea typeface="方正姚体" pitchFamily="2" charset="-122"/>
            </a:endParaRPr>
          </a:p>
        </p:txBody>
      </p:sp>
      <p:graphicFrame>
        <p:nvGraphicFramePr>
          <p:cNvPr id="10242" name="Object 6"/>
          <p:cNvGraphicFramePr>
            <a:graphicFrameLocks noChangeAspect="1"/>
          </p:cNvGraphicFramePr>
          <p:nvPr/>
        </p:nvGraphicFramePr>
        <p:xfrm>
          <a:off x="3124200" y="2819400"/>
          <a:ext cx="5195888" cy="1109663"/>
        </p:xfrm>
        <a:graphic>
          <a:graphicData uri="http://schemas.openxmlformats.org/presentationml/2006/ole">
            <p:oleObj spid="_x0000_s87042" name="公式" r:id="rId3" imgW="1993680" imgH="393480" progId="Equation.3">
              <p:embed/>
            </p:oleObj>
          </a:graphicData>
        </a:graphic>
      </p:graphicFrame>
      <p:sp>
        <p:nvSpPr>
          <p:cNvPr id="10249" name="Text Box 7"/>
          <p:cNvSpPr txBox="1">
            <a:spLocks noChangeArrowheads="1"/>
          </p:cNvSpPr>
          <p:nvPr/>
        </p:nvSpPr>
        <p:spPr bwMode="auto">
          <a:xfrm>
            <a:off x="1143000" y="990600"/>
            <a:ext cx="3597275" cy="579438"/>
          </a:xfrm>
          <a:prstGeom prst="rect">
            <a:avLst/>
          </a:prstGeom>
          <a:noFill/>
          <a:ln w="9525">
            <a:noFill/>
            <a:miter lim="800000"/>
            <a:headEnd/>
            <a:tailEnd/>
          </a:ln>
        </p:spPr>
        <p:txBody>
          <a:bodyPr>
            <a:spAutoFit/>
          </a:bodyPr>
          <a:lstStyle/>
          <a:p>
            <a:pPr eaLnBrk="1" hangingPunct="1">
              <a:spcBef>
                <a:spcPct val="50000"/>
              </a:spcBef>
            </a:pPr>
            <a:r>
              <a:rPr lang="zh-CN" altLang="en-US" sz="3200" b="1" dirty="0">
                <a:latin typeface="方正姚体" pitchFamily="2" charset="-122"/>
                <a:ea typeface="方正姚体" pitchFamily="2" charset="-122"/>
              </a:rPr>
              <a:t>真空中的光速          </a:t>
            </a:r>
            <a:endParaRPr lang="zh-CN" altLang="en-US" sz="3200" dirty="0">
              <a:latin typeface="方正姚体" pitchFamily="2" charset="-122"/>
              <a:ea typeface="方正姚体" pitchFamily="2" charset="-122"/>
            </a:endParaRPr>
          </a:p>
        </p:txBody>
      </p:sp>
      <p:sp>
        <p:nvSpPr>
          <p:cNvPr id="10250" name="Text Box 8"/>
          <p:cNvSpPr txBox="1">
            <a:spLocks noChangeArrowheads="1"/>
          </p:cNvSpPr>
          <p:nvPr/>
        </p:nvSpPr>
        <p:spPr bwMode="auto">
          <a:xfrm>
            <a:off x="1143000" y="2362200"/>
            <a:ext cx="2819400" cy="579438"/>
          </a:xfrm>
          <a:prstGeom prst="rect">
            <a:avLst/>
          </a:prstGeom>
          <a:noFill/>
          <a:ln w="9525">
            <a:noFill/>
            <a:miter lim="800000"/>
            <a:headEnd/>
            <a:tailEnd/>
          </a:ln>
        </p:spPr>
        <p:txBody>
          <a:bodyPr>
            <a:spAutoFit/>
          </a:bodyPr>
          <a:lstStyle/>
          <a:p>
            <a:pPr eaLnBrk="1" hangingPunct="1">
              <a:spcBef>
                <a:spcPct val="50000"/>
              </a:spcBef>
            </a:pPr>
            <a:r>
              <a:rPr lang="zh-CN" altLang="en-US" sz="3200" b="1">
                <a:latin typeface="方正姚体" pitchFamily="2" charset="-122"/>
                <a:ea typeface="方正姚体" pitchFamily="2" charset="-122"/>
              </a:rPr>
              <a:t>普朗克常量</a:t>
            </a:r>
            <a:endParaRPr lang="zh-CN" altLang="en-US" sz="3200">
              <a:latin typeface="方正姚体" pitchFamily="2" charset="-122"/>
              <a:ea typeface="方正姚体" pitchFamily="2" charset="-122"/>
            </a:endParaRPr>
          </a:p>
        </p:txBody>
      </p:sp>
      <p:sp>
        <p:nvSpPr>
          <p:cNvPr id="10251" name="Text Box 9"/>
          <p:cNvSpPr txBox="1">
            <a:spLocks noChangeArrowheads="1"/>
          </p:cNvSpPr>
          <p:nvPr/>
        </p:nvSpPr>
        <p:spPr bwMode="auto">
          <a:xfrm>
            <a:off x="1219200" y="4038600"/>
            <a:ext cx="4495800" cy="579438"/>
          </a:xfrm>
          <a:prstGeom prst="rect">
            <a:avLst/>
          </a:prstGeom>
          <a:noFill/>
          <a:ln w="9525">
            <a:noFill/>
            <a:miter lim="800000"/>
            <a:headEnd/>
            <a:tailEnd/>
          </a:ln>
        </p:spPr>
        <p:txBody>
          <a:bodyPr>
            <a:spAutoFit/>
          </a:bodyPr>
          <a:lstStyle/>
          <a:p>
            <a:pPr eaLnBrk="1" hangingPunct="1">
              <a:spcBef>
                <a:spcPct val="50000"/>
              </a:spcBef>
            </a:pPr>
            <a:r>
              <a:rPr lang="zh-CN" altLang="en-US" sz="3200" b="1">
                <a:latin typeface="方正姚体" pitchFamily="2" charset="-122"/>
                <a:ea typeface="方正姚体" pitchFamily="2" charset="-122"/>
              </a:rPr>
              <a:t>引力常量</a:t>
            </a:r>
          </a:p>
        </p:txBody>
      </p:sp>
      <p:graphicFrame>
        <p:nvGraphicFramePr>
          <p:cNvPr id="10243" name="Object 10"/>
          <p:cNvGraphicFramePr>
            <a:graphicFrameLocks noChangeAspect="1"/>
          </p:cNvGraphicFramePr>
          <p:nvPr/>
        </p:nvGraphicFramePr>
        <p:xfrm>
          <a:off x="3200400" y="4495800"/>
          <a:ext cx="5000625" cy="609600"/>
        </p:xfrm>
        <a:graphic>
          <a:graphicData uri="http://schemas.openxmlformats.org/presentationml/2006/ole">
            <p:oleObj spid="_x0000_s87043" name="公式" r:id="rId4" imgW="1803240" imgH="228600" progId="Equation.3">
              <p:embed/>
            </p:oleObj>
          </a:graphicData>
        </a:graphic>
      </p:graphicFrame>
      <p:graphicFrame>
        <p:nvGraphicFramePr>
          <p:cNvPr id="10244" name="Object 11"/>
          <p:cNvGraphicFramePr>
            <a:graphicFrameLocks noChangeAspect="1"/>
          </p:cNvGraphicFramePr>
          <p:nvPr/>
        </p:nvGraphicFramePr>
        <p:xfrm>
          <a:off x="4514850" y="3321050"/>
          <a:ext cx="112713" cy="214313"/>
        </p:xfrm>
        <a:graphic>
          <a:graphicData uri="http://schemas.openxmlformats.org/presentationml/2006/ole">
            <p:oleObj spid="_x0000_s87044" name="公式" r:id="rId5" imgW="114120" imgH="215640" progId="Equation.3">
              <p:embed/>
            </p:oleObj>
          </a:graphicData>
        </a:graphic>
      </p:graphicFrame>
      <p:sp>
        <p:nvSpPr>
          <p:cNvPr id="10252" name="Text Box 12"/>
          <p:cNvSpPr txBox="1">
            <a:spLocks noChangeArrowheads="1"/>
          </p:cNvSpPr>
          <p:nvPr/>
        </p:nvSpPr>
        <p:spPr bwMode="auto">
          <a:xfrm>
            <a:off x="1600200" y="2514600"/>
            <a:ext cx="2057400" cy="579438"/>
          </a:xfrm>
          <a:prstGeom prst="rect">
            <a:avLst/>
          </a:prstGeom>
          <a:noFill/>
          <a:ln w="9525">
            <a:noFill/>
            <a:miter lim="800000"/>
            <a:headEnd/>
            <a:tailEnd/>
          </a:ln>
        </p:spPr>
        <p:txBody>
          <a:bodyPr>
            <a:spAutoFit/>
          </a:bodyPr>
          <a:lstStyle/>
          <a:p>
            <a:pPr eaLnBrk="1" hangingPunct="1">
              <a:spcBef>
                <a:spcPct val="50000"/>
              </a:spcBef>
            </a:pPr>
            <a:endParaRPr lang="zh-CN" altLang="zh-CN" sz="3200">
              <a:latin typeface="方正姚体" pitchFamily="2" charset="-122"/>
              <a:ea typeface="方正姚体" pitchFamily="2" charset="-122"/>
            </a:endParaRPr>
          </a:p>
        </p:txBody>
      </p:sp>
      <p:graphicFrame>
        <p:nvGraphicFramePr>
          <p:cNvPr id="10245" name="Object 13"/>
          <p:cNvGraphicFramePr>
            <a:graphicFrameLocks noChangeAspect="1"/>
          </p:cNvGraphicFramePr>
          <p:nvPr/>
        </p:nvGraphicFramePr>
        <p:xfrm>
          <a:off x="3276600" y="1603368"/>
          <a:ext cx="4724400" cy="825500"/>
        </p:xfrm>
        <a:graphic>
          <a:graphicData uri="http://schemas.openxmlformats.org/presentationml/2006/ole">
            <p:oleObj spid="_x0000_s87045" name="公式" r:id="rId6" imgW="711000" imgH="126720" progId="Equation.3">
              <p:embed/>
            </p:oleObj>
          </a:graphicData>
        </a:graphic>
      </p:graphicFrame>
      <p:sp>
        <p:nvSpPr>
          <p:cNvPr id="13"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pPr algn="ctr" eaLnBrk="1" hangingPunct="1">
              <a:spcBef>
                <a:spcPct val="50000"/>
              </a:spcBef>
            </a:pPr>
            <a:r>
              <a:rPr lang="zh-CN" altLang="en-US" dirty="0" smtClean="0"/>
              <a:t>几个非常重要的物理常量</a:t>
            </a:r>
            <a:endParaRPr lang="zh-CN" altLang="en-US" dirty="0"/>
          </a:p>
        </p:txBody>
      </p:sp>
      <p:sp>
        <p:nvSpPr>
          <p:cNvPr id="8" name="内容占位符 7"/>
          <p:cNvSpPr>
            <a:spLocks noGrp="1"/>
          </p:cNvSpPr>
          <p:nvPr>
            <p:ph sz="quarter" idx="1"/>
          </p:nvPr>
        </p:nvSpPr>
        <p:spPr>
          <a:xfrm>
            <a:off x="428596" y="1285860"/>
            <a:ext cx="328586" cy="4937760"/>
          </a:xfrm>
        </p:spPr>
        <p:txBody>
          <a:bodyPr/>
          <a:lstStyle/>
          <a:p>
            <a:endParaRPr lang="en-US" altLang="zh-CN" sz="2800" dirty="0" smtClean="0"/>
          </a:p>
        </p:txBody>
      </p:sp>
      <p:sp>
        <p:nvSpPr>
          <p:cNvPr id="6" name="灯片编号占位符 5"/>
          <p:cNvSpPr>
            <a:spLocks noGrp="1"/>
          </p:cNvSpPr>
          <p:nvPr>
            <p:ph type="sldNum" sz="quarter" idx="12"/>
          </p:nvPr>
        </p:nvSpPr>
        <p:spPr/>
        <p:txBody>
          <a:bodyPr/>
          <a:lstStyle/>
          <a:p>
            <a:pPr>
              <a:defRPr/>
            </a:pPr>
            <a:fld id="{45F6EE3D-01D8-478E-A256-90769C9EF7EC}" type="slidenum">
              <a:rPr lang="zh-CN" altLang="en-US" smtClean="0"/>
              <a:pPr>
                <a:defRPr/>
              </a:pPr>
              <a:t>56</a:t>
            </a:fld>
            <a:endParaRPr lang="zh-CN" altLang="en-US"/>
          </a:p>
        </p:txBody>
      </p:sp>
      <p:graphicFrame>
        <p:nvGraphicFramePr>
          <p:cNvPr id="5" name="Object 6"/>
          <p:cNvGraphicFramePr>
            <a:graphicFrameLocks noChangeAspect="1"/>
          </p:cNvGraphicFramePr>
          <p:nvPr/>
        </p:nvGraphicFramePr>
        <p:xfrm>
          <a:off x="2714612" y="3390907"/>
          <a:ext cx="5605476" cy="1109663"/>
        </p:xfrm>
        <a:graphic>
          <a:graphicData uri="http://schemas.openxmlformats.org/presentationml/2006/ole">
            <p:oleObj spid="_x0000_s208898" name="公式" r:id="rId3" imgW="1993680" imgH="393480" progId="Equation.3">
              <p:embed/>
            </p:oleObj>
          </a:graphicData>
        </a:graphic>
      </p:graphicFrame>
      <p:sp>
        <p:nvSpPr>
          <p:cNvPr id="9" name="Text Box 7"/>
          <p:cNvSpPr txBox="1">
            <a:spLocks noChangeArrowheads="1"/>
          </p:cNvSpPr>
          <p:nvPr/>
        </p:nvSpPr>
        <p:spPr bwMode="auto">
          <a:xfrm>
            <a:off x="1143000" y="1214422"/>
            <a:ext cx="3597275" cy="579438"/>
          </a:xfrm>
          <a:prstGeom prst="rect">
            <a:avLst/>
          </a:prstGeom>
          <a:noFill/>
          <a:ln w="9525">
            <a:noFill/>
            <a:miter lim="800000"/>
            <a:headEnd/>
            <a:tailEnd/>
          </a:ln>
        </p:spPr>
        <p:txBody>
          <a:bodyPr>
            <a:spAutoFit/>
          </a:bodyPr>
          <a:lstStyle/>
          <a:p>
            <a:pPr eaLnBrk="1" hangingPunct="1">
              <a:spcBef>
                <a:spcPct val="50000"/>
              </a:spcBef>
            </a:pPr>
            <a:r>
              <a:rPr lang="zh-CN" altLang="en-US" sz="3200" b="1" dirty="0">
                <a:latin typeface="方正姚体" pitchFamily="2" charset="-122"/>
                <a:ea typeface="方正姚体" pitchFamily="2" charset="-122"/>
              </a:rPr>
              <a:t>真空中的光速          </a:t>
            </a:r>
            <a:endParaRPr lang="zh-CN" altLang="en-US" sz="3200" dirty="0">
              <a:latin typeface="方正姚体" pitchFamily="2" charset="-122"/>
              <a:ea typeface="方正姚体" pitchFamily="2" charset="-122"/>
            </a:endParaRPr>
          </a:p>
        </p:txBody>
      </p:sp>
      <p:sp>
        <p:nvSpPr>
          <p:cNvPr id="10" name="Text Box 8"/>
          <p:cNvSpPr txBox="1">
            <a:spLocks noChangeArrowheads="1"/>
          </p:cNvSpPr>
          <p:nvPr/>
        </p:nvSpPr>
        <p:spPr bwMode="auto">
          <a:xfrm>
            <a:off x="1143000" y="2900378"/>
            <a:ext cx="2819400" cy="579438"/>
          </a:xfrm>
          <a:prstGeom prst="rect">
            <a:avLst/>
          </a:prstGeom>
          <a:noFill/>
          <a:ln w="9525">
            <a:noFill/>
            <a:miter lim="800000"/>
            <a:headEnd/>
            <a:tailEnd/>
          </a:ln>
        </p:spPr>
        <p:txBody>
          <a:bodyPr>
            <a:spAutoFit/>
          </a:bodyPr>
          <a:lstStyle/>
          <a:p>
            <a:pPr eaLnBrk="1" hangingPunct="1">
              <a:spcBef>
                <a:spcPct val="50000"/>
              </a:spcBef>
            </a:pPr>
            <a:r>
              <a:rPr lang="zh-CN" altLang="en-US" sz="3200" b="1">
                <a:latin typeface="方正姚体" pitchFamily="2" charset="-122"/>
                <a:ea typeface="方正姚体" pitchFamily="2" charset="-122"/>
              </a:rPr>
              <a:t>普朗克常量</a:t>
            </a:r>
            <a:endParaRPr lang="zh-CN" altLang="en-US" sz="3200">
              <a:latin typeface="方正姚体" pitchFamily="2" charset="-122"/>
              <a:ea typeface="方正姚体" pitchFamily="2" charset="-122"/>
            </a:endParaRPr>
          </a:p>
        </p:txBody>
      </p:sp>
      <p:sp>
        <p:nvSpPr>
          <p:cNvPr id="11" name="Text Box 9"/>
          <p:cNvSpPr txBox="1">
            <a:spLocks noChangeArrowheads="1"/>
          </p:cNvSpPr>
          <p:nvPr/>
        </p:nvSpPr>
        <p:spPr bwMode="auto">
          <a:xfrm>
            <a:off x="1219200" y="4576778"/>
            <a:ext cx="4495800" cy="579438"/>
          </a:xfrm>
          <a:prstGeom prst="rect">
            <a:avLst/>
          </a:prstGeom>
          <a:noFill/>
          <a:ln w="9525">
            <a:noFill/>
            <a:miter lim="800000"/>
            <a:headEnd/>
            <a:tailEnd/>
          </a:ln>
        </p:spPr>
        <p:txBody>
          <a:bodyPr>
            <a:spAutoFit/>
          </a:bodyPr>
          <a:lstStyle/>
          <a:p>
            <a:pPr eaLnBrk="1" hangingPunct="1">
              <a:spcBef>
                <a:spcPct val="50000"/>
              </a:spcBef>
            </a:pPr>
            <a:r>
              <a:rPr lang="zh-CN" altLang="en-US" sz="3200" b="1">
                <a:latin typeface="方正姚体" pitchFamily="2" charset="-122"/>
                <a:ea typeface="方正姚体" pitchFamily="2" charset="-122"/>
              </a:rPr>
              <a:t>引力常量</a:t>
            </a:r>
          </a:p>
        </p:txBody>
      </p:sp>
      <p:graphicFrame>
        <p:nvGraphicFramePr>
          <p:cNvPr id="12" name="Object 10"/>
          <p:cNvGraphicFramePr>
            <a:graphicFrameLocks noChangeAspect="1"/>
          </p:cNvGraphicFramePr>
          <p:nvPr/>
        </p:nvGraphicFramePr>
        <p:xfrm>
          <a:off x="3071802" y="5176854"/>
          <a:ext cx="5000625" cy="609600"/>
        </p:xfrm>
        <a:graphic>
          <a:graphicData uri="http://schemas.openxmlformats.org/presentationml/2006/ole">
            <p:oleObj spid="_x0000_s208899" name="公式" r:id="rId4" imgW="1803240" imgH="228600" progId="Equation.3">
              <p:embed/>
            </p:oleObj>
          </a:graphicData>
        </a:graphic>
      </p:graphicFrame>
      <p:graphicFrame>
        <p:nvGraphicFramePr>
          <p:cNvPr id="13" name="Object 13"/>
          <p:cNvGraphicFramePr>
            <a:graphicFrameLocks noChangeAspect="1"/>
          </p:cNvGraphicFramePr>
          <p:nvPr/>
        </p:nvGraphicFramePr>
        <p:xfrm>
          <a:off x="3000364" y="1985978"/>
          <a:ext cx="4724400" cy="825500"/>
        </p:xfrm>
        <a:graphic>
          <a:graphicData uri="http://schemas.openxmlformats.org/presentationml/2006/ole">
            <p:oleObj spid="_x0000_s208900" name="公式" r:id="rId5" imgW="711000" imgH="126720" progId="Equation.3">
              <p:embed/>
            </p:oleObj>
          </a:graphicData>
        </a:graphic>
      </p:graphicFrame>
      <p:sp>
        <p:nvSpPr>
          <p:cNvPr id="14"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力学中的基本物理量 </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pPr eaLnBrk="1" hangingPunct="1">
              <a:spcBef>
                <a:spcPct val="50000"/>
              </a:spcBef>
            </a:pPr>
            <a:r>
              <a:rPr lang="zh-CN" altLang="en-US" dirty="0" smtClean="0"/>
              <a:t>四、</a:t>
            </a:r>
            <a:r>
              <a:rPr lang="zh-CN" altLang="en-US" dirty="0" smtClean="0">
                <a:cs typeface="Times New Roman" pitchFamily="18" charset="0"/>
              </a:rPr>
              <a:t>  </a:t>
            </a:r>
            <a:r>
              <a:rPr lang="zh-CN" altLang="en-US" dirty="0" smtClean="0"/>
              <a:t>牛顿力学的适用范围</a:t>
            </a:r>
            <a:endParaRPr lang="zh-CN" altLang="en-US" dirty="0">
              <a:ea typeface="仿宋_GB2312" pitchFamily="49" charset="-122"/>
            </a:endParaRPr>
          </a:p>
        </p:txBody>
      </p:sp>
      <p:sp>
        <p:nvSpPr>
          <p:cNvPr id="8" name="内容占位符 7"/>
          <p:cNvSpPr>
            <a:spLocks noGrp="1"/>
          </p:cNvSpPr>
          <p:nvPr>
            <p:ph sz="quarter" idx="1"/>
          </p:nvPr>
        </p:nvSpPr>
        <p:spPr/>
        <p:txBody>
          <a:bodyPr/>
          <a:lstStyle/>
          <a:p>
            <a:endParaRPr lang="en-US" altLang="zh-CN" sz="2800" dirty="0" smtClean="0"/>
          </a:p>
          <a:p>
            <a:r>
              <a:rPr lang="zh-CN" altLang="en-US" sz="2800" dirty="0" smtClean="0"/>
              <a:t>宏观、低速。</a:t>
            </a:r>
          </a:p>
        </p:txBody>
      </p:sp>
      <p:sp>
        <p:nvSpPr>
          <p:cNvPr id="6" name="灯片编号占位符 5"/>
          <p:cNvSpPr>
            <a:spLocks noGrp="1"/>
          </p:cNvSpPr>
          <p:nvPr>
            <p:ph type="sldNum" sz="quarter" idx="12"/>
          </p:nvPr>
        </p:nvSpPr>
        <p:spPr/>
        <p:txBody>
          <a:bodyPr/>
          <a:lstStyle/>
          <a:p>
            <a:pPr>
              <a:defRPr/>
            </a:pPr>
            <a:fld id="{45F6EE3D-01D8-478E-A256-90769C9EF7EC}" type="slidenum">
              <a:rPr lang="zh-CN" altLang="en-US" smtClean="0"/>
              <a:pPr>
                <a:defRPr/>
              </a:pPr>
              <a:t>57</a:t>
            </a:fld>
            <a:endParaRPr lang="zh-CN" altLang="en-US"/>
          </a:p>
        </p:txBody>
      </p:sp>
      <p:sp>
        <p:nvSpPr>
          <p:cNvPr id="5" name="页脚占位符 8"/>
          <p:cNvSpPr txBox="1">
            <a:spLocks/>
          </p:cNvSpPr>
          <p:nvPr/>
        </p:nvSpPr>
        <p:spPr bwMode="auto">
          <a:xfrm>
            <a:off x="2898775" y="6356350"/>
            <a:ext cx="35052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400" b="1" dirty="0" smtClean="0">
                <a:solidFill>
                  <a:schemeClr val="tx2"/>
                </a:solidFill>
                <a:latin typeface="方正姚体" pitchFamily="2" charset="-122"/>
                <a:ea typeface="方正姚体" pitchFamily="2" charset="-122"/>
              </a:rPr>
              <a:t>力学引论</a:t>
            </a:r>
            <a:r>
              <a:rPr lang="en-US" altLang="zh-CN" sz="1400" b="1" dirty="0" smtClean="0">
                <a:solidFill>
                  <a:schemeClr val="tx2"/>
                </a:solidFill>
                <a:latin typeface="方正姚体" pitchFamily="2" charset="-122"/>
                <a:ea typeface="方正姚体" pitchFamily="2" charset="-122"/>
              </a:rPr>
              <a:t>--</a:t>
            </a:r>
            <a:r>
              <a:rPr lang="zh-CN" altLang="en-US" sz="1400" b="1" smtClean="0">
                <a:solidFill>
                  <a:schemeClr val="tx2"/>
                </a:solidFill>
                <a:latin typeface="方正姚体" pitchFamily="2" charset="-122"/>
                <a:ea typeface="方正姚体" pitchFamily="2" charset="-122"/>
              </a:rPr>
              <a:t>牛顿力学的适用范围</a:t>
            </a:r>
            <a:endParaRPr kumimoji="0" lang="zh-CN" altLang="en-US" sz="1400" b="1" i="0" u="none" strike="noStrike" kern="1200" cap="none" spc="0" normalizeH="0" noProof="0" dirty="0" smtClean="0">
              <a:ln>
                <a:noFill/>
              </a:ln>
              <a:solidFill>
                <a:schemeClr val="tx2"/>
              </a:solidFill>
              <a:effectLst/>
              <a:uLnTx/>
              <a:uFillTx/>
              <a:latin typeface="方正姚体" pitchFamily="2" charset="-122"/>
              <a:ea typeface="方正姚体" pitchFamily="2" charset="-122"/>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一、物质世界</a:t>
            </a:r>
          </a:p>
        </p:txBody>
      </p:sp>
      <p:sp>
        <p:nvSpPr>
          <p:cNvPr id="11" name="内容占位符 10"/>
          <p:cNvSpPr>
            <a:spLocks noGrp="1"/>
          </p:cNvSpPr>
          <p:nvPr>
            <p:ph sz="quarter" idx="1"/>
          </p:nvPr>
        </p:nvSpPr>
        <p:spPr/>
        <p:txBody>
          <a:bodyPr/>
          <a:lstStyle/>
          <a:p>
            <a:endParaRPr lang="en-US" altLang="zh-CN" dirty="0" smtClean="0"/>
          </a:p>
          <a:p>
            <a:pPr>
              <a:lnSpc>
                <a:spcPct val="150000"/>
              </a:lnSpc>
            </a:pPr>
            <a:r>
              <a:rPr lang="zh-CN" altLang="en-US" dirty="0" smtClean="0"/>
              <a:t>描述物质世界的基本物理量：</a:t>
            </a:r>
            <a:endParaRPr lang="en-US" altLang="zh-CN" dirty="0" smtClean="0"/>
          </a:p>
          <a:p>
            <a:pPr lvl="1">
              <a:lnSpc>
                <a:spcPct val="150000"/>
              </a:lnSpc>
            </a:pPr>
            <a:r>
              <a:rPr lang="zh-CN" altLang="en-US" sz="4400" dirty="0" smtClean="0"/>
              <a:t>空间</a:t>
            </a:r>
            <a:endParaRPr lang="en-US" altLang="zh-CN" sz="4400" dirty="0" smtClean="0"/>
          </a:p>
          <a:p>
            <a:pPr lvl="1">
              <a:lnSpc>
                <a:spcPct val="150000"/>
              </a:lnSpc>
            </a:pPr>
            <a:r>
              <a:rPr lang="zh-CN" altLang="en-US" sz="4400" dirty="0" smtClean="0"/>
              <a:t>时间</a:t>
            </a:r>
          </a:p>
          <a:p>
            <a:pPr lvl="1">
              <a:lnSpc>
                <a:spcPct val="150000"/>
              </a:lnSpc>
            </a:pPr>
            <a:r>
              <a:rPr lang="zh-CN" altLang="en-US" sz="4400" dirty="0" smtClean="0"/>
              <a:t>质量</a:t>
            </a:r>
            <a:endParaRPr lang="zh-CN" altLang="en-US" sz="4400" dirty="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5</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一、物质世界</a:t>
            </a:r>
          </a:p>
        </p:txBody>
      </p:sp>
      <p:sp>
        <p:nvSpPr>
          <p:cNvPr id="11" name="内容占位符 10"/>
          <p:cNvSpPr>
            <a:spLocks noGrp="1"/>
          </p:cNvSpPr>
          <p:nvPr>
            <p:ph sz="quarter" idx="1"/>
          </p:nvPr>
        </p:nvSpPr>
        <p:spPr/>
        <p:txBody>
          <a:bodyPr/>
          <a:lstStyle/>
          <a:p>
            <a:r>
              <a:rPr lang="zh-CN" altLang="en-US" dirty="0" smtClean="0"/>
              <a:t>空间尺度</a:t>
            </a:r>
            <a:r>
              <a:rPr lang="en-US" altLang="zh-CN" dirty="0" smtClean="0"/>
              <a:t>(</a:t>
            </a:r>
            <a:r>
              <a:rPr lang="zh-CN" altLang="en-US" dirty="0" smtClean="0"/>
              <a:t>相差</a:t>
            </a:r>
            <a:r>
              <a:rPr lang="en-US" altLang="zh-CN" dirty="0" smtClean="0"/>
              <a:t>10</a:t>
            </a:r>
            <a:r>
              <a:rPr lang="en-US" altLang="zh-CN" baseline="30000" dirty="0" smtClean="0"/>
              <a:t>45</a:t>
            </a:r>
            <a:r>
              <a:rPr lang="zh-CN" altLang="en-US" dirty="0" smtClean="0"/>
              <a:t>－</a:t>
            </a:r>
            <a:r>
              <a:rPr lang="en-US" altLang="zh-CN" dirty="0" smtClean="0"/>
              <a:t>10</a:t>
            </a:r>
            <a:r>
              <a:rPr lang="en-US" altLang="zh-CN" baseline="30000" dirty="0" smtClean="0"/>
              <a:t>46</a:t>
            </a:r>
            <a:r>
              <a:rPr lang="en-US" altLang="zh-CN" dirty="0" smtClean="0"/>
              <a:t>)</a:t>
            </a:r>
          </a:p>
          <a:p>
            <a:pPr lvl="1"/>
            <a:r>
              <a:rPr lang="en-US" altLang="zh-CN" dirty="0" smtClean="0"/>
              <a:t>10</a:t>
            </a:r>
            <a:r>
              <a:rPr lang="en-US" altLang="zh-CN" baseline="30000" dirty="0" smtClean="0"/>
              <a:t>26</a:t>
            </a:r>
            <a:r>
              <a:rPr lang="en-US" altLang="zh-CN" dirty="0" smtClean="0"/>
              <a:t> m(</a:t>
            </a:r>
            <a:r>
              <a:rPr lang="zh-CN" altLang="en-US" dirty="0" smtClean="0"/>
              <a:t>约</a:t>
            </a:r>
            <a:r>
              <a:rPr lang="en-US" altLang="zh-CN" dirty="0" smtClean="0"/>
              <a:t>150</a:t>
            </a:r>
            <a:r>
              <a:rPr lang="zh-CN" altLang="en-US" dirty="0" smtClean="0"/>
              <a:t>亿光年</a:t>
            </a:r>
            <a:r>
              <a:rPr lang="en-US" altLang="zh-CN" dirty="0" smtClean="0"/>
              <a:t>)(</a:t>
            </a:r>
            <a:r>
              <a:rPr lang="zh-CN" altLang="en-US" dirty="0" smtClean="0"/>
              <a:t>宇宙</a:t>
            </a:r>
            <a:r>
              <a:rPr lang="en-US" altLang="zh-CN" dirty="0" smtClean="0"/>
              <a:t>)</a:t>
            </a:r>
            <a:r>
              <a:rPr lang="zh-CN" altLang="en-US" dirty="0" smtClean="0"/>
              <a:t>－</a:t>
            </a:r>
            <a:r>
              <a:rPr lang="en-US" altLang="zh-CN" dirty="0" smtClean="0"/>
              <a:t>10</a:t>
            </a:r>
            <a:r>
              <a:rPr lang="zh-CN" altLang="en-US" baseline="30000" dirty="0" smtClean="0"/>
              <a:t>－</a:t>
            </a:r>
            <a:r>
              <a:rPr lang="en-US" altLang="zh-CN" baseline="30000" dirty="0" smtClean="0"/>
              <a:t>20 </a:t>
            </a:r>
            <a:r>
              <a:rPr lang="en-US" altLang="zh-CN" dirty="0" smtClean="0"/>
              <a:t>m(</a:t>
            </a:r>
            <a:r>
              <a:rPr lang="zh-CN" altLang="en-US" dirty="0" smtClean="0"/>
              <a:t>夸克</a:t>
            </a:r>
            <a:r>
              <a:rPr lang="en-US" altLang="zh-CN" dirty="0" smtClean="0"/>
              <a:t>)</a:t>
            </a:r>
          </a:p>
          <a:p>
            <a:endParaRPr lang="en-US" altLang="zh-CN" dirty="0" smtClean="0"/>
          </a:p>
          <a:p>
            <a:r>
              <a:rPr lang="zh-CN" altLang="en-US" dirty="0" smtClean="0"/>
              <a:t>时间尺度</a:t>
            </a:r>
            <a:r>
              <a:rPr lang="en-US" altLang="zh-CN" dirty="0" smtClean="0"/>
              <a:t>(</a:t>
            </a:r>
            <a:r>
              <a:rPr lang="zh-CN" altLang="en-US" dirty="0" smtClean="0"/>
              <a:t>相差</a:t>
            </a:r>
            <a:r>
              <a:rPr lang="en-US" altLang="zh-CN" dirty="0" smtClean="0"/>
              <a:t>10</a:t>
            </a:r>
            <a:r>
              <a:rPr lang="en-US" altLang="zh-CN" baseline="30000" dirty="0" smtClean="0"/>
              <a:t>45</a:t>
            </a:r>
            <a:r>
              <a:rPr lang="en-US" altLang="zh-CN" dirty="0" smtClean="0"/>
              <a:t>)</a:t>
            </a:r>
          </a:p>
          <a:p>
            <a:pPr lvl="1"/>
            <a:r>
              <a:rPr lang="en-US" altLang="zh-CN" dirty="0" smtClean="0"/>
              <a:t>10</a:t>
            </a:r>
            <a:r>
              <a:rPr lang="en-US" altLang="zh-CN" baseline="30000" dirty="0" smtClean="0"/>
              <a:t>18</a:t>
            </a:r>
            <a:r>
              <a:rPr lang="en-US" altLang="zh-CN" dirty="0" smtClean="0"/>
              <a:t>s (150</a:t>
            </a:r>
            <a:r>
              <a:rPr lang="zh-CN" altLang="en-US" dirty="0" smtClean="0"/>
              <a:t>亿年</a:t>
            </a:r>
            <a:r>
              <a:rPr lang="en-US" altLang="zh-CN" dirty="0" smtClean="0"/>
              <a:t>) (</a:t>
            </a:r>
            <a:r>
              <a:rPr lang="zh-CN" altLang="en-US" dirty="0" smtClean="0"/>
              <a:t>宇宙年龄</a:t>
            </a:r>
            <a:r>
              <a:rPr lang="en-US" altLang="zh-CN" dirty="0" smtClean="0"/>
              <a:t>)-10</a:t>
            </a:r>
            <a:r>
              <a:rPr lang="en-US" altLang="zh-CN" baseline="30000" dirty="0" smtClean="0"/>
              <a:t>-27</a:t>
            </a:r>
            <a:r>
              <a:rPr lang="en-US" altLang="zh-CN" dirty="0" smtClean="0"/>
              <a:t>s(</a:t>
            </a:r>
            <a:r>
              <a:rPr lang="zh-CN" altLang="en-US" dirty="0" smtClean="0"/>
              <a:t>硬 </a:t>
            </a:r>
            <a:r>
              <a:rPr lang="zh-CN" altLang="en-US" dirty="0" smtClean="0">
                <a:latin typeface="Symbol" pitchFamily="18" charset="2"/>
              </a:rPr>
              <a:t></a:t>
            </a:r>
            <a:r>
              <a:rPr lang="zh-CN" altLang="en-US" dirty="0" smtClean="0"/>
              <a:t> 射线周期</a:t>
            </a:r>
            <a:r>
              <a:rPr lang="en-US" altLang="zh-CN" dirty="0" smtClean="0"/>
              <a:t>)</a:t>
            </a:r>
          </a:p>
          <a:p>
            <a:endParaRPr lang="zh-CN" altLang="en-US" dirty="0" smtClean="0"/>
          </a:p>
          <a:p>
            <a:r>
              <a:rPr lang="zh-CN" altLang="en-US" dirty="0" smtClean="0"/>
              <a:t>质量范围</a:t>
            </a:r>
            <a:r>
              <a:rPr lang="en-US" altLang="zh-CN" dirty="0" smtClean="0"/>
              <a:t>(</a:t>
            </a:r>
            <a:r>
              <a:rPr lang="zh-CN" altLang="en-US" dirty="0" smtClean="0"/>
              <a:t>相差</a:t>
            </a:r>
            <a:r>
              <a:rPr lang="en-US" altLang="zh-CN" dirty="0" smtClean="0"/>
              <a:t>10</a:t>
            </a:r>
            <a:r>
              <a:rPr lang="en-US" altLang="zh-CN" baseline="30000" dirty="0" smtClean="0"/>
              <a:t>76</a:t>
            </a:r>
            <a:r>
              <a:rPr lang="en-US" altLang="zh-CN" dirty="0" smtClean="0"/>
              <a:t>)</a:t>
            </a:r>
          </a:p>
          <a:p>
            <a:pPr lvl="1"/>
            <a:r>
              <a:rPr lang="en-US" altLang="zh-CN" dirty="0" smtClean="0"/>
              <a:t>10</a:t>
            </a:r>
            <a:r>
              <a:rPr lang="en-US" altLang="zh-CN" baseline="30000" dirty="0" smtClean="0"/>
              <a:t>41</a:t>
            </a:r>
            <a:r>
              <a:rPr lang="en-US" altLang="zh-CN" dirty="0" smtClean="0"/>
              <a:t>kg(</a:t>
            </a:r>
            <a:r>
              <a:rPr lang="zh-CN" altLang="en-US" dirty="0" smtClean="0"/>
              <a:t>银河系</a:t>
            </a:r>
            <a:r>
              <a:rPr lang="en-US" altLang="zh-CN" dirty="0" smtClean="0"/>
              <a:t>)-10</a:t>
            </a:r>
            <a:r>
              <a:rPr lang="en-US" altLang="zh-CN" baseline="30000" dirty="0" smtClean="0"/>
              <a:t>-35</a:t>
            </a:r>
            <a:r>
              <a:rPr lang="en-US" altLang="zh-CN" dirty="0" smtClean="0"/>
              <a:t>kg(</a:t>
            </a:r>
            <a:r>
              <a:rPr lang="zh-CN" altLang="en-US" dirty="0" smtClean="0"/>
              <a:t>中微子</a:t>
            </a:r>
            <a:r>
              <a:rPr lang="en-US" altLang="zh-CN" dirty="0" smtClean="0"/>
              <a:t>)</a:t>
            </a:r>
          </a:p>
          <a:p>
            <a:endParaRPr lang="en-US" altLang="zh-CN" dirty="0" smtClean="0"/>
          </a:p>
          <a:p>
            <a:r>
              <a:rPr lang="zh-CN" altLang="en-US" dirty="0" smtClean="0"/>
              <a:t>速率范围</a:t>
            </a:r>
            <a:endParaRPr lang="en-US" altLang="zh-CN" dirty="0" smtClean="0"/>
          </a:p>
          <a:p>
            <a:pPr lvl="1"/>
            <a:r>
              <a:rPr lang="en-US" altLang="zh-CN" dirty="0" smtClean="0"/>
              <a:t>0(</a:t>
            </a:r>
            <a:r>
              <a:rPr lang="zh-CN" altLang="en-US" dirty="0" smtClean="0"/>
              <a:t>静止</a:t>
            </a:r>
            <a:r>
              <a:rPr lang="en-US" altLang="zh-CN" dirty="0" smtClean="0"/>
              <a:t>) - 3x10</a:t>
            </a:r>
            <a:r>
              <a:rPr lang="en-US" altLang="zh-CN" baseline="30000" dirty="0" smtClean="0"/>
              <a:t>8</a:t>
            </a:r>
            <a:r>
              <a:rPr lang="en-US" altLang="zh-CN" dirty="0" smtClean="0"/>
              <a:t> m/s(</a:t>
            </a:r>
            <a:r>
              <a:rPr lang="zh-CN" altLang="en-US" dirty="0" smtClean="0"/>
              <a:t>光速</a:t>
            </a:r>
            <a:r>
              <a:rPr lang="en-US" altLang="zh-CN" dirty="0" smtClean="0"/>
              <a:t>)</a:t>
            </a:r>
          </a:p>
          <a:p>
            <a:endParaRPr lang="zh-CN" altLang="en-US" dirty="0"/>
          </a:p>
        </p:txBody>
      </p:sp>
      <p:sp>
        <p:nvSpPr>
          <p:cNvPr id="4"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6</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一、物质世界</a:t>
            </a:r>
            <a:r>
              <a:rPr lang="en-US" altLang="zh-CN" dirty="0" smtClean="0">
                <a:solidFill>
                  <a:srgbClr val="FF0000"/>
                </a:solidFill>
              </a:rPr>
              <a:t/>
            </a:r>
            <a:br>
              <a:rPr lang="en-US" altLang="zh-CN" dirty="0" smtClean="0">
                <a:solidFill>
                  <a:srgbClr val="FF0000"/>
                </a:solidFill>
              </a:rPr>
            </a:br>
            <a:r>
              <a:rPr lang="zh-CN" altLang="en-US" sz="2600" dirty="0" smtClean="0"/>
              <a:t>时间尺度</a:t>
            </a:r>
            <a:r>
              <a:rPr lang="en-US" altLang="zh-CN" sz="2600" dirty="0" smtClean="0"/>
              <a:t>(</a:t>
            </a:r>
            <a:r>
              <a:rPr lang="zh-CN" altLang="en-US" sz="2600" dirty="0" smtClean="0"/>
              <a:t>相差</a:t>
            </a:r>
            <a:r>
              <a:rPr lang="en-US" altLang="zh-CN" sz="2600" dirty="0" smtClean="0"/>
              <a:t>10</a:t>
            </a:r>
            <a:r>
              <a:rPr lang="en-US" altLang="zh-CN" sz="2600" baseline="30000" dirty="0" smtClean="0"/>
              <a:t>45</a:t>
            </a:r>
            <a:r>
              <a:rPr lang="en-US" altLang="zh-CN" sz="2600" dirty="0" smtClean="0"/>
              <a:t>)	</a:t>
            </a:r>
            <a:r>
              <a:rPr lang="zh-CN" altLang="en-US" sz="2600" dirty="0" smtClean="0"/>
              <a:t>举例：单位（秒）</a:t>
            </a:r>
            <a:endParaRPr lang="zh-CN" altLang="en-US" sz="2600" dirty="0" smtClean="0">
              <a:solidFill>
                <a:srgbClr val="FF0000"/>
              </a:solidFill>
            </a:endParaRPr>
          </a:p>
        </p:txBody>
      </p:sp>
      <p:graphicFrame>
        <p:nvGraphicFramePr>
          <p:cNvPr id="6" name="Group 125"/>
          <p:cNvGraphicFramePr>
            <a:graphicFrameLocks noGrp="1"/>
          </p:cNvGraphicFramePr>
          <p:nvPr>
            <p:ph sz="quarter" idx="1"/>
          </p:nvPr>
        </p:nvGraphicFramePr>
        <p:xfrm>
          <a:off x="214282" y="1550584"/>
          <a:ext cx="8786842" cy="4593060"/>
        </p:xfrm>
        <a:graphic>
          <a:graphicData uri="http://schemas.openxmlformats.org/drawingml/2006/table">
            <a:tbl>
              <a:tblPr/>
              <a:tblGrid>
                <a:gridCol w="3295065"/>
                <a:gridCol w="1527597"/>
                <a:gridCol w="2786918"/>
                <a:gridCol w="1177262"/>
              </a:tblGrid>
              <a:tr h="4785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宇宙年龄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声波的周期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0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太阳系年龄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1.4×10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无线电波周期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0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原始人出现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sym typeface="Symbol" pitchFamily="18" charset="2"/>
                        </a:rPr>
                        <a:t></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sym typeface="Symbol" pitchFamily="18" charset="2"/>
                        </a:rPr>
                        <a:t>+</a:t>
                      </a: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sym typeface="Symbol" pitchFamily="18" charset="2"/>
                        </a:rPr>
                        <a:t>介子的平均寿命</a:t>
                      </a:r>
                      <a:endPar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5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最早文字记录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1.6×10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分子振动周期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05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人类平均寿命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2.2×10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原子振动周期</a:t>
                      </a:r>
                      <a:endPar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0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地球公转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3.2×10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光穿越原子的时间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0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地球自转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8.6×10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最短的粒子寿命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30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太阳光到地球传播时间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5×10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硬 </a:t>
                      </a: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sym typeface="Symbol" pitchFamily="18" charset="2"/>
                        </a:rPr>
                        <a:t> </a:t>
                      </a: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射线周期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10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人类心脏跳动周期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zh-CN" altLang="zh-CN" sz="2400" b="1" i="0" u="none" strike="noStrike" cap="none" normalizeH="0" baseline="0" dirty="0" smtClean="0">
                        <a:ln>
                          <a:noFill/>
                        </a:ln>
                        <a:solidFill>
                          <a:schemeClr val="tx1"/>
                        </a:solidFill>
                        <a:effectLst/>
                        <a:latin typeface="方正姚体" pitchFamily="2" charset="-122"/>
                        <a:ea typeface="方正姚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zh-CN" altLang="zh-CN" sz="2400" b="1" i="0" u="none" strike="noStrike" cap="none" normalizeH="0" baseline="30000" dirty="0" smtClean="0">
                        <a:ln>
                          <a:noFill/>
                        </a:ln>
                        <a:solidFill>
                          <a:schemeClr val="tx1"/>
                        </a:solidFill>
                        <a:effectLst/>
                        <a:latin typeface="方正姚体" pitchFamily="2" charset="-122"/>
                        <a:ea typeface="方正姚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7</a:t>
            </a:fld>
            <a:endParaRPr lang="en-US" altLang="zh-CN" dirty="0"/>
          </a:p>
        </p:txBody>
      </p:sp>
      <p:sp>
        <p:nvSpPr>
          <p:cNvPr id="5"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smtClean="0">
                <a:solidFill>
                  <a:srgbClr val="FF0000"/>
                </a:solidFill>
              </a:rPr>
              <a:t>一、物质世界</a:t>
            </a:r>
            <a:r>
              <a:rPr lang="en-US" altLang="zh-CN" dirty="0" smtClean="0">
                <a:solidFill>
                  <a:srgbClr val="FF0000"/>
                </a:solidFill>
              </a:rPr>
              <a:t/>
            </a:r>
            <a:br>
              <a:rPr lang="en-US" altLang="zh-CN" dirty="0" smtClean="0">
                <a:solidFill>
                  <a:srgbClr val="FF0000"/>
                </a:solidFill>
              </a:rPr>
            </a:br>
            <a:r>
              <a:rPr lang="zh-CN" altLang="en-US" sz="2600" dirty="0" smtClean="0"/>
              <a:t>空间尺度</a:t>
            </a:r>
            <a:r>
              <a:rPr lang="en-US" altLang="zh-CN" sz="2600" dirty="0" smtClean="0"/>
              <a:t>(</a:t>
            </a:r>
            <a:r>
              <a:rPr lang="zh-CN" altLang="en-US" sz="2600" dirty="0" smtClean="0"/>
              <a:t>相差</a:t>
            </a:r>
            <a:r>
              <a:rPr lang="en-US" altLang="zh-CN" sz="2600" dirty="0" smtClean="0"/>
              <a:t>10</a:t>
            </a:r>
            <a:r>
              <a:rPr lang="en-US" altLang="zh-CN" sz="2600" baseline="30000" dirty="0" smtClean="0"/>
              <a:t>45</a:t>
            </a:r>
            <a:r>
              <a:rPr lang="zh-CN" altLang="en-US" sz="2600" dirty="0" smtClean="0"/>
              <a:t>－</a:t>
            </a:r>
            <a:r>
              <a:rPr lang="en-US" altLang="zh-CN" sz="2600" dirty="0" smtClean="0"/>
              <a:t>10</a:t>
            </a:r>
            <a:r>
              <a:rPr lang="en-US" altLang="zh-CN" sz="2600" baseline="30000" dirty="0" smtClean="0"/>
              <a:t>46</a:t>
            </a:r>
            <a:r>
              <a:rPr lang="en-US" altLang="zh-CN" sz="2600" dirty="0" smtClean="0"/>
              <a:t>)		</a:t>
            </a:r>
            <a:r>
              <a:rPr lang="zh-CN" altLang="en-US" sz="2600" dirty="0" smtClean="0"/>
              <a:t>举例：单位（米）</a:t>
            </a:r>
            <a:endParaRPr lang="zh-CN" altLang="en-US" sz="2600" dirty="0" smtClean="0">
              <a:solidFill>
                <a:srgbClr val="FF0000"/>
              </a:solidFill>
            </a:endParaRPr>
          </a:p>
        </p:txBody>
      </p:sp>
      <p:graphicFrame>
        <p:nvGraphicFramePr>
          <p:cNvPr id="4" name="Group 104"/>
          <p:cNvGraphicFramePr>
            <a:graphicFrameLocks noGrp="1"/>
          </p:cNvGraphicFramePr>
          <p:nvPr>
            <p:ph sz="quarter" idx="1"/>
          </p:nvPr>
        </p:nvGraphicFramePr>
        <p:xfrm>
          <a:off x="457200" y="1658957"/>
          <a:ext cx="8534400" cy="4556125"/>
        </p:xfrm>
        <a:graphic>
          <a:graphicData uri="http://schemas.openxmlformats.org/drawingml/2006/table">
            <a:tbl>
              <a:tblPr/>
              <a:tblGrid>
                <a:gridCol w="2062163"/>
                <a:gridCol w="1976437"/>
                <a:gridCol w="2078038"/>
                <a:gridCol w="2417762"/>
              </a:tblGrid>
              <a:tr h="504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已观测的极限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人类身高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cs typeface="Times New Roman" pitchFamily="18" charset="0"/>
                        </a:rPr>
                        <a:t>~</a:t>
                      </a: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1.6</a:t>
                      </a:r>
                      <a:endPar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超星系团尺度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灰尘线度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银河系半径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7.6</a:t>
                      </a: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cs typeface="Times New Roman" pitchFamily="18" charset="0"/>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cs typeface="Times New Roman" pitchFamily="18" charset="0"/>
                        </a:rPr>
                        <a:t>22</a:t>
                      </a:r>
                      <a:endParaRPr kumimoji="1" lang="en-US" altLang="zh-CN" sz="2400" b="1" i="0" u="none" strike="noStrike" cap="none" normalizeH="0" baseline="0" smtClean="0">
                        <a:ln>
                          <a:noFill/>
                        </a:ln>
                        <a:solidFill>
                          <a:schemeClr val="tx1"/>
                        </a:solidFill>
                        <a:effectLst/>
                        <a:latin typeface="方正姚体" pitchFamily="2" charset="-122"/>
                        <a:ea typeface="方正姚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人红细胞直径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光一年飞行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细菌线度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日地距离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rPr>
                        <a:t>1.5</a:t>
                      </a:r>
                      <a:r>
                        <a:rPr kumimoji="1" lang="en-US" altLang="zh-CN" sz="2400" b="1" i="0" u="none" strike="noStrike" cap="none" normalizeH="0" baseline="0" smtClean="0">
                          <a:ln>
                            <a:noFill/>
                          </a:ln>
                          <a:solidFill>
                            <a:schemeClr val="tx1"/>
                          </a:solidFill>
                          <a:effectLst/>
                          <a:latin typeface="方正姚体" pitchFamily="2" charset="-122"/>
                          <a:ea typeface="方正姚体" pitchFamily="2" charset="-122"/>
                          <a:cs typeface="Times New Roman" pitchFamily="18" charset="0"/>
                        </a:rPr>
                        <a:t>×10</a:t>
                      </a:r>
                      <a:r>
                        <a:rPr kumimoji="1" lang="en-US" altLang="zh-CN" sz="2400" b="1" i="0" u="none" strike="noStrike" cap="none" normalizeH="0" baseline="30000" smtClean="0">
                          <a:ln>
                            <a:noFill/>
                          </a:ln>
                          <a:solidFill>
                            <a:schemeClr val="tx1"/>
                          </a:solidFill>
                          <a:effectLst/>
                          <a:latin typeface="方正姚体" pitchFamily="2" charset="-122"/>
                          <a:ea typeface="方正姚体" pitchFamily="2" charset="-122"/>
                          <a:cs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原子线度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太阳半径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7</a:t>
                      </a: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cs typeface="Times New Roman" pitchFamily="18" charset="0"/>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cs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smtClean="0">
                          <a:ln>
                            <a:noFill/>
                          </a:ln>
                          <a:solidFill>
                            <a:schemeClr val="tx1"/>
                          </a:solidFill>
                          <a:effectLst/>
                          <a:latin typeface="方正姚体" pitchFamily="2" charset="-122"/>
                          <a:ea typeface="方正姚体" pitchFamily="2" charset="-122"/>
                        </a:rPr>
                        <a:t>原子核线度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地球半径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6</a:t>
                      </a: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cs typeface="Times New Roman" pitchFamily="18" charset="0"/>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基本粒子线度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无线电波波长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cs typeface="Times New Roman" pitchFamily="18" charset="0"/>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夸克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smtClean="0">
                          <a:ln>
                            <a:noFill/>
                          </a:ln>
                          <a:solidFill>
                            <a:schemeClr val="tx1"/>
                          </a:solidFill>
                          <a:effectLst/>
                          <a:latin typeface="方正姚体" pitchFamily="2" charset="-122"/>
                          <a:ea typeface="方正姚体" pitchFamily="2" charset="-122"/>
                        </a:rPr>
                        <a:t>航空母舰长度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rPr>
                        <a:t>3</a:t>
                      </a:r>
                      <a:r>
                        <a:rPr kumimoji="1" lang="en-US" altLang="zh-CN" sz="2400" b="1" i="0" u="none" strike="noStrike" cap="none" normalizeH="0" baseline="0" dirty="0" smtClean="0">
                          <a:ln>
                            <a:noFill/>
                          </a:ln>
                          <a:solidFill>
                            <a:schemeClr val="tx1"/>
                          </a:solidFill>
                          <a:effectLst/>
                          <a:latin typeface="方正姚体" pitchFamily="2" charset="-122"/>
                          <a:ea typeface="方正姚体" pitchFamily="2" charset="-122"/>
                          <a:cs typeface="Times New Roman" pitchFamily="18" charset="0"/>
                        </a:rPr>
                        <a:t>×10</a:t>
                      </a:r>
                      <a:r>
                        <a:rPr kumimoji="1" lang="en-US" altLang="zh-CN" sz="2400" b="1" i="0" u="none" strike="noStrike" cap="none" normalizeH="0" baseline="30000" dirty="0" smtClean="0">
                          <a:ln>
                            <a:noFill/>
                          </a:ln>
                          <a:solidFill>
                            <a:schemeClr val="tx1"/>
                          </a:solidFill>
                          <a:effectLst/>
                          <a:latin typeface="方正姚体" pitchFamily="2" charset="-122"/>
                          <a:ea typeface="方正姚体" pitchFamily="2" charset="-122"/>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zh-CN" altLang="zh-CN" sz="2400" b="1" i="0" u="none" strike="noStrike" cap="none" normalizeH="0" baseline="0" smtClean="0">
                        <a:ln>
                          <a:noFill/>
                        </a:ln>
                        <a:solidFill>
                          <a:schemeClr val="tx1"/>
                        </a:solidFill>
                        <a:effectLst/>
                        <a:latin typeface="方正姚体" pitchFamily="2" charset="-122"/>
                        <a:ea typeface="方正姚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zh-CN" altLang="zh-CN" sz="2400" b="1" i="0" u="none" strike="noStrike" cap="none" normalizeH="0" baseline="30000" dirty="0" smtClean="0">
                        <a:ln>
                          <a:noFill/>
                        </a:ln>
                        <a:solidFill>
                          <a:schemeClr val="tx1"/>
                        </a:solidFill>
                        <a:effectLst/>
                        <a:latin typeface="方正姚体" pitchFamily="2" charset="-122"/>
                        <a:ea typeface="方正姚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灯片编号占位符 4"/>
          <p:cNvSpPr>
            <a:spLocks noGrp="1"/>
          </p:cNvSpPr>
          <p:nvPr>
            <p:ph type="sldNum" sz="quarter" idx="12"/>
          </p:nvPr>
        </p:nvSpPr>
        <p:spPr>
          <a:xfrm>
            <a:off x="612775" y="6356350"/>
            <a:ext cx="1981200" cy="365125"/>
          </a:xfrm>
          <a:noFill/>
        </p:spPr>
        <p:txBody>
          <a:bodyPr/>
          <a:lstStyle/>
          <a:p>
            <a:fld id="{546563F1-D754-4A58-B521-3ACF40B4D82B}" type="slidenum">
              <a:rPr lang="en-US" altLang="zh-CN"/>
              <a:pPr/>
              <a:t>8</a:t>
            </a:fld>
            <a:endParaRPr lang="en-US" altLang="zh-CN" dirty="0"/>
          </a:p>
        </p:txBody>
      </p:sp>
      <p:sp>
        <p:nvSpPr>
          <p:cNvPr id="6" name="页脚占位符 8"/>
          <p:cNvSpPr>
            <a:spLocks noGrp="1"/>
          </p:cNvSpPr>
          <p:nvPr>
            <p:ph type="ftr" sz="quarter" idx="4294967295"/>
          </p:nvPr>
        </p:nvSpPr>
        <p:spPr bwMode="auto">
          <a:xfrm>
            <a:off x="2898775" y="6356350"/>
            <a:ext cx="3505200" cy="365125"/>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zh-CN" altLang="en-US" sz="1400" b="1" dirty="0" smtClean="0">
                <a:solidFill>
                  <a:schemeClr val="tx2"/>
                </a:solidFill>
                <a:latin typeface="方正姚体" pitchFamily="2" charset="-122"/>
                <a:ea typeface="方正姚体" pitchFamily="2" charset="-122"/>
              </a:rPr>
              <a:t>绪论</a:t>
            </a:r>
            <a:r>
              <a:rPr lang="en-US" altLang="zh-CN" sz="1400" b="1" dirty="0" smtClean="0">
                <a:solidFill>
                  <a:schemeClr val="tx2"/>
                </a:solidFill>
                <a:latin typeface="方正姚体" pitchFamily="2" charset="-122"/>
                <a:ea typeface="方正姚体" pitchFamily="2" charset="-122"/>
              </a:rPr>
              <a:t>--</a:t>
            </a:r>
            <a:r>
              <a:rPr lang="zh-CN" altLang="en-US" sz="1400" b="1" dirty="0" smtClean="0">
                <a:solidFill>
                  <a:schemeClr val="tx2"/>
                </a:solidFill>
                <a:latin typeface="方正姚体" pitchFamily="2" charset="-122"/>
                <a:ea typeface="方正姚体" pitchFamily="2" charset="-122"/>
              </a:rPr>
              <a:t>物理学与物质世界</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3</Template>
  <TotalTime>1568</TotalTime>
  <Words>2465</Words>
  <Application>Microsoft Office PowerPoint</Application>
  <PresentationFormat>全屏显示(4:3)</PresentationFormat>
  <Paragraphs>601</Paragraphs>
  <Slides>58</Slides>
  <Notes>47</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58</vt:i4>
      </vt:variant>
    </vt:vector>
  </HeadingPairs>
  <TitlesOfParts>
    <vt:vector size="62" baseType="lpstr">
      <vt:lpstr>3</vt:lpstr>
      <vt:lpstr>剪辑</vt:lpstr>
      <vt:lpstr>Clip</vt:lpstr>
      <vt:lpstr>公式</vt:lpstr>
      <vt:lpstr>幻灯片 0</vt:lpstr>
      <vt:lpstr>幻灯片 1</vt:lpstr>
      <vt:lpstr>第0章 绪    论</vt:lpstr>
      <vt:lpstr>幻灯片 3</vt:lpstr>
      <vt:lpstr>§0.1   物理学与物质世界（研究对象）</vt:lpstr>
      <vt:lpstr>一、物质世界</vt:lpstr>
      <vt:lpstr>一、物质世界</vt:lpstr>
      <vt:lpstr>一、物质世界 时间尺度(相差1045) 举例：单位（秒）</vt:lpstr>
      <vt:lpstr>一、物质世界 空间尺度(相差1045－1046)  举例：单位（米）</vt:lpstr>
      <vt:lpstr>一、物质世界 质量范围(相差1076)  举例：单位（kg）</vt:lpstr>
      <vt:lpstr>一、物质世界</vt:lpstr>
      <vt:lpstr>幻灯片 11</vt:lpstr>
      <vt:lpstr> 物质世界总图象</vt:lpstr>
      <vt:lpstr> 物质世界总图象</vt:lpstr>
      <vt:lpstr> 物质世界总图象</vt:lpstr>
      <vt:lpstr>位于华盛顿州汉福德的干涉仪 </vt:lpstr>
      <vt:lpstr>中国贵州超大型射电望远镜</vt:lpstr>
      <vt:lpstr>哈勃太空望远镜</vt:lpstr>
      <vt:lpstr>欧洲强子对撞机</vt:lpstr>
      <vt:lpstr>上海光源</vt:lpstr>
      <vt:lpstr>上海光源</vt:lpstr>
      <vt:lpstr>二、物理学使人们深入认识世界</vt:lpstr>
      <vt:lpstr>二、物理学使人们深入认识世界</vt:lpstr>
      <vt:lpstr>二、物理学使人们深入认识世界</vt:lpstr>
      <vt:lpstr>二、物理学使人们深入认识世界</vt:lpstr>
      <vt:lpstr>§0.2  物理学与科学思维</vt:lpstr>
      <vt:lpstr>一、物理学的研究方法</vt:lpstr>
      <vt:lpstr>一、物理学的研究方法</vt:lpstr>
      <vt:lpstr>二、物理学家的科学态度</vt:lpstr>
      <vt:lpstr>§0.3    物理学与科学技术</vt:lpstr>
      <vt:lpstr>§0.3    物理学与科学技术</vt:lpstr>
      <vt:lpstr>科学与技术的交替发展</vt:lpstr>
      <vt:lpstr>微电子机械系统</vt:lpstr>
      <vt:lpstr>MEMS陀螺仪</vt:lpstr>
      <vt:lpstr>§0.3    物理学与科学技术</vt:lpstr>
      <vt:lpstr>幻灯片 35</vt:lpstr>
      <vt:lpstr>物理学是工程技术发展的根基</vt:lpstr>
      <vt:lpstr>数学和物理学的关系</vt:lpstr>
      <vt:lpstr>§0.4    学习大学物理学的态度</vt:lpstr>
      <vt:lpstr>§0.4    学习大学物理学的态度</vt:lpstr>
      <vt:lpstr>结束语</vt:lpstr>
      <vt:lpstr>第1章  力学引论</vt:lpstr>
      <vt:lpstr>幻灯片 42</vt:lpstr>
      <vt:lpstr>§1.1  力学的研究对象 </vt:lpstr>
      <vt:lpstr>§1.1  力学的研究对象 </vt:lpstr>
      <vt:lpstr>§1.1  力学的研究对象 </vt:lpstr>
      <vt:lpstr>§1.2  力学中的数学描述方法 </vt:lpstr>
      <vt:lpstr>§1.3  力学中的基本物理量 </vt:lpstr>
      <vt:lpstr>二、 力学的单位制</vt:lpstr>
      <vt:lpstr>幻灯片 49</vt:lpstr>
      <vt:lpstr>二、 力学的单位制</vt:lpstr>
      <vt:lpstr>计量标准的确定</vt:lpstr>
      <vt:lpstr>一些非标准常用单位</vt:lpstr>
      <vt:lpstr>三、 力学的量纲</vt:lpstr>
      <vt:lpstr>例题1：求万有引力F=GMm/r2常数G的量纲 </vt:lpstr>
      <vt:lpstr>幻灯片 55</vt:lpstr>
      <vt:lpstr>几个非常重要的物理常量</vt:lpstr>
      <vt:lpstr>四、  牛顿力学的适用范围</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动能、势能及机械能守恒</dc:title>
  <dc:creator>dell</dc:creator>
  <cp:lastModifiedBy>dell</cp:lastModifiedBy>
  <cp:revision>304</cp:revision>
  <dcterms:created xsi:type="dcterms:W3CDTF">2014-01-02T06:17:13Z</dcterms:created>
  <dcterms:modified xsi:type="dcterms:W3CDTF">2016-02-22T09:12:12Z</dcterms:modified>
</cp:coreProperties>
</file>