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4"/>
  </p:notesMasterIdLst>
  <p:sldIdLst>
    <p:sldId id="256" r:id="rId2"/>
    <p:sldId id="284" r:id="rId3"/>
    <p:sldId id="313" r:id="rId4"/>
    <p:sldId id="314" r:id="rId5"/>
    <p:sldId id="286" r:id="rId6"/>
    <p:sldId id="287" r:id="rId7"/>
    <p:sldId id="291" r:id="rId8"/>
    <p:sldId id="292" r:id="rId9"/>
    <p:sldId id="293" r:id="rId10"/>
    <p:sldId id="294" r:id="rId11"/>
    <p:sldId id="295" r:id="rId12"/>
    <p:sldId id="298" r:id="rId13"/>
    <p:sldId id="299" r:id="rId14"/>
    <p:sldId id="300" r:id="rId15"/>
    <p:sldId id="301" r:id="rId16"/>
    <p:sldId id="302" r:id="rId17"/>
    <p:sldId id="304" r:id="rId18"/>
    <p:sldId id="311" r:id="rId19"/>
    <p:sldId id="305" r:id="rId20"/>
    <p:sldId id="307" r:id="rId21"/>
    <p:sldId id="306" r:id="rId22"/>
    <p:sldId id="315"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CCFF"/>
    <a:srgbClr val="CCECFF"/>
    <a:srgbClr val="FF9933"/>
    <a:srgbClr val="FF0066"/>
    <a:srgbClr val="008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4058" autoAdjust="0"/>
  </p:normalViewPr>
  <p:slideViewPr>
    <p:cSldViewPr>
      <p:cViewPr varScale="1">
        <p:scale>
          <a:sx n="59" d="100"/>
          <a:sy n="59" d="100"/>
        </p:scale>
        <p:origin x="-1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image" Target="../media/image100.wmf"/><Relationship Id="rId3" Type="http://schemas.openxmlformats.org/officeDocument/2006/relationships/image" Target="../media/image90.wmf"/><Relationship Id="rId7" Type="http://schemas.openxmlformats.org/officeDocument/2006/relationships/image" Target="../media/image94.wmf"/><Relationship Id="rId12" Type="http://schemas.openxmlformats.org/officeDocument/2006/relationships/image" Target="../media/image99.wmf"/><Relationship Id="rId17" Type="http://schemas.openxmlformats.org/officeDocument/2006/relationships/image" Target="../media/image104.wmf"/><Relationship Id="rId2" Type="http://schemas.openxmlformats.org/officeDocument/2006/relationships/image" Target="../media/image89.wmf"/><Relationship Id="rId16" Type="http://schemas.openxmlformats.org/officeDocument/2006/relationships/image" Target="../media/image103.wmf"/><Relationship Id="rId1" Type="http://schemas.openxmlformats.org/officeDocument/2006/relationships/image" Target="../media/image88.wmf"/><Relationship Id="rId6" Type="http://schemas.openxmlformats.org/officeDocument/2006/relationships/image" Target="../media/image93.wmf"/><Relationship Id="rId11" Type="http://schemas.openxmlformats.org/officeDocument/2006/relationships/image" Target="../media/image98.wmf"/><Relationship Id="rId5" Type="http://schemas.openxmlformats.org/officeDocument/2006/relationships/image" Target="../media/image92.wmf"/><Relationship Id="rId15" Type="http://schemas.openxmlformats.org/officeDocument/2006/relationships/image" Target="../media/image102.wmf"/><Relationship Id="rId10" Type="http://schemas.openxmlformats.org/officeDocument/2006/relationships/image" Target="../media/image97.wmf"/><Relationship Id="rId4" Type="http://schemas.openxmlformats.org/officeDocument/2006/relationships/image" Target="../media/image91.wmf"/><Relationship Id="rId9" Type="http://schemas.openxmlformats.org/officeDocument/2006/relationships/image" Target="../media/image96.wmf"/><Relationship Id="rId14" Type="http://schemas.openxmlformats.org/officeDocument/2006/relationships/image" Target="../media/image10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image" Target="../media/image98.wmf"/><Relationship Id="rId18" Type="http://schemas.openxmlformats.org/officeDocument/2006/relationships/image" Target="../media/image116.wmf"/><Relationship Id="rId3" Type="http://schemas.openxmlformats.org/officeDocument/2006/relationships/image" Target="../media/image107.wmf"/><Relationship Id="rId21" Type="http://schemas.openxmlformats.org/officeDocument/2006/relationships/image" Target="../media/image118.wmf"/><Relationship Id="rId7" Type="http://schemas.openxmlformats.org/officeDocument/2006/relationships/image" Target="../media/image111.wmf"/><Relationship Id="rId12" Type="http://schemas.openxmlformats.org/officeDocument/2006/relationships/image" Target="../media/image97.wmf"/><Relationship Id="rId17" Type="http://schemas.openxmlformats.org/officeDocument/2006/relationships/image" Target="../media/image115.wmf"/><Relationship Id="rId2" Type="http://schemas.openxmlformats.org/officeDocument/2006/relationships/image" Target="../media/image106.wmf"/><Relationship Id="rId16" Type="http://schemas.openxmlformats.org/officeDocument/2006/relationships/image" Target="../media/image114.wmf"/><Relationship Id="rId20" Type="http://schemas.openxmlformats.org/officeDocument/2006/relationships/image" Target="../media/image104.wmf"/><Relationship Id="rId1" Type="http://schemas.openxmlformats.org/officeDocument/2006/relationships/image" Target="../media/image105.wmf"/><Relationship Id="rId6" Type="http://schemas.openxmlformats.org/officeDocument/2006/relationships/image" Target="../media/image110.wmf"/><Relationship Id="rId11" Type="http://schemas.openxmlformats.org/officeDocument/2006/relationships/image" Target="../media/image96.wmf"/><Relationship Id="rId5" Type="http://schemas.openxmlformats.org/officeDocument/2006/relationships/image" Target="../media/image109.wmf"/><Relationship Id="rId15" Type="http://schemas.openxmlformats.org/officeDocument/2006/relationships/image" Target="../media/image113.wmf"/><Relationship Id="rId10" Type="http://schemas.openxmlformats.org/officeDocument/2006/relationships/image" Target="../media/image95.wmf"/><Relationship Id="rId19" Type="http://schemas.openxmlformats.org/officeDocument/2006/relationships/image" Target="../media/image117.wmf"/><Relationship Id="rId4" Type="http://schemas.openxmlformats.org/officeDocument/2006/relationships/image" Target="../media/image108.wmf"/><Relationship Id="rId9" Type="http://schemas.openxmlformats.org/officeDocument/2006/relationships/image" Target="../media/image112.wmf"/><Relationship Id="rId14" Type="http://schemas.openxmlformats.org/officeDocument/2006/relationships/image" Target="../media/image9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21.wmf"/><Relationship Id="rId7" Type="http://schemas.openxmlformats.org/officeDocument/2006/relationships/image" Target="../media/image125.wmf"/><Relationship Id="rId2" Type="http://schemas.openxmlformats.org/officeDocument/2006/relationships/image" Target="../media/image120.wmf"/><Relationship Id="rId1" Type="http://schemas.openxmlformats.org/officeDocument/2006/relationships/image" Target="../media/image119.wmf"/><Relationship Id="rId6" Type="http://schemas.openxmlformats.org/officeDocument/2006/relationships/image" Target="../media/image124.wmf"/><Relationship Id="rId5" Type="http://schemas.openxmlformats.org/officeDocument/2006/relationships/image" Target="../media/image123.wmf"/><Relationship Id="rId4" Type="http://schemas.openxmlformats.org/officeDocument/2006/relationships/image" Target="../media/image122.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33.wmf"/><Relationship Id="rId13" Type="http://schemas.openxmlformats.org/officeDocument/2006/relationships/image" Target="../media/image138.wmf"/><Relationship Id="rId3" Type="http://schemas.openxmlformats.org/officeDocument/2006/relationships/image" Target="../media/image128.wmf"/><Relationship Id="rId7" Type="http://schemas.openxmlformats.org/officeDocument/2006/relationships/image" Target="../media/image132.wmf"/><Relationship Id="rId12" Type="http://schemas.openxmlformats.org/officeDocument/2006/relationships/image" Target="../media/image137.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11" Type="http://schemas.openxmlformats.org/officeDocument/2006/relationships/image" Target="../media/image136.wmf"/><Relationship Id="rId5" Type="http://schemas.openxmlformats.org/officeDocument/2006/relationships/image" Target="../media/image130.wmf"/><Relationship Id="rId15" Type="http://schemas.openxmlformats.org/officeDocument/2006/relationships/image" Target="../media/image140.wmf"/><Relationship Id="rId10" Type="http://schemas.openxmlformats.org/officeDocument/2006/relationships/image" Target="../media/image135.wmf"/><Relationship Id="rId4" Type="http://schemas.openxmlformats.org/officeDocument/2006/relationships/image" Target="../media/image129.wmf"/><Relationship Id="rId9" Type="http://schemas.openxmlformats.org/officeDocument/2006/relationships/image" Target="../media/image134.wmf"/><Relationship Id="rId14" Type="http://schemas.openxmlformats.org/officeDocument/2006/relationships/image" Target="../media/image13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47.wmf"/><Relationship Id="rId3" Type="http://schemas.openxmlformats.org/officeDocument/2006/relationships/image" Target="../media/image143.wmf"/><Relationship Id="rId7" Type="http://schemas.openxmlformats.org/officeDocument/2006/relationships/image" Target="../media/image146.wmf"/><Relationship Id="rId12" Type="http://schemas.openxmlformats.org/officeDocument/2006/relationships/image" Target="../media/image150.wmf"/><Relationship Id="rId2" Type="http://schemas.openxmlformats.org/officeDocument/2006/relationships/image" Target="../media/image142.wmf"/><Relationship Id="rId1" Type="http://schemas.openxmlformats.org/officeDocument/2006/relationships/image" Target="../media/image141.wmf"/><Relationship Id="rId6" Type="http://schemas.openxmlformats.org/officeDocument/2006/relationships/image" Target="../media/image138.wmf"/><Relationship Id="rId11" Type="http://schemas.openxmlformats.org/officeDocument/2006/relationships/image" Target="../media/image149.wmf"/><Relationship Id="rId5" Type="http://schemas.openxmlformats.org/officeDocument/2006/relationships/image" Target="../media/image145.wmf"/><Relationship Id="rId10" Type="http://schemas.openxmlformats.org/officeDocument/2006/relationships/image" Target="../media/image148.wmf"/><Relationship Id="rId4" Type="http://schemas.openxmlformats.org/officeDocument/2006/relationships/image" Target="../media/image144.wmf"/><Relationship Id="rId9" Type="http://schemas.openxmlformats.org/officeDocument/2006/relationships/image" Target="../media/image96.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58.wmf"/><Relationship Id="rId13" Type="http://schemas.openxmlformats.org/officeDocument/2006/relationships/image" Target="../media/image163.wmf"/><Relationship Id="rId3" Type="http://schemas.openxmlformats.org/officeDocument/2006/relationships/image" Target="../media/image153.wmf"/><Relationship Id="rId7" Type="http://schemas.openxmlformats.org/officeDocument/2006/relationships/image" Target="../media/image157.wmf"/><Relationship Id="rId12" Type="http://schemas.openxmlformats.org/officeDocument/2006/relationships/image" Target="../media/image162.wmf"/><Relationship Id="rId2" Type="http://schemas.openxmlformats.org/officeDocument/2006/relationships/image" Target="../media/image152.wmf"/><Relationship Id="rId1" Type="http://schemas.openxmlformats.org/officeDocument/2006/relationships/image" Target="../media/image151.wmf"/><Relationship Id="rId6" Type="http://schemas.openxmlformats.org/officeDocument/2006/relationships/image" Target="../media/image156.wmf"/><Relationship Id="rId11" Type="http://schemas.openxmlformats.org/officeDocument/2006/relationships/image" Target="../media/image161.wmf"/><Relationship Id="rId5" Type="http://schemas.openxmlformats.org/officeDocument/2006/relationships/image" Target="../media/image155.wmf"/><Relationship Id="rId10" Type="http://schemas.openxmlformats.org/officeDocument/2006/relationships/image" Target="../media/image160.wmf"/><Relationship Id="rId4" Type="http://schemas.openxmlformats.org/officeDocument/2006/relationships/image" Target="../media/image154.wmf"/><Relationship Id="rId9" Type="http://schemas.openxmlformats.org/officeDocument/2006/relationships/image" Target="../media/image15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4.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72.wmf"/><Relationship Id="rId3" Type="http://schemas.openxmlformats.org/officeDocument/2006/relationships/image" Target="../media/image167.wmf"/><Relationship Id="rId7" Type="http://schemas.openxmlformats.org/officeDocument/2006/relationships/image" Target="../media/image171.wmf"/><Relationship Id="rId2" Type="http://schemas.openxmlformats.org/officeDocument/2006/relationships/image" Target="../media/image166.wmf"/><Relationship Id="rId1" Type="http://schemas.openxmlformats.org/officeDocument/2006/relationships/image" Target="../media/image165.wmf"/><Relationship Id="rId6" Type="http://schemas.openxmlformats.org/officeDocument/2006/relationships/image" Target="../media/image170.wmf"/><Relationship Id="rId5" Type="http://schemas.openxmlformats.org/officeDocument/2006/relationships/image" Target="../media/image169.wmf"/><Relationship Id="rId10" Type="http://schemas.openxmlformats.org/officeDocument/2006/relationships/image" Target="../media/image174.wmf"/><Relationship Id="rId4" Type="http://schemas.openxmlformats.org/officeDocument/2006/relationships/image" Target="../media/image168.wmf"/><Relationship Id="rId9" Type="http://schemas.openxmlformats.org/officeDocument/2006/relationships/image" Target="../media/image173.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81.wmf"/><Relationship Id="rId13" Type="http://schemas.openxmlformats.org/officeDocument/2006/relationships/image" Target="../media/image173.wmf"/><Relationship Id="rId3" Type="http://schemas.openxmlformats.org/officeDocument/2006/relationships/image" Target="../media/image177.wmf"/><Relationship Id="rId7" Type="http://schemas.openxmlformats.org/officeDocument/2006/relationships/image" Target="../media/image180.wmf"/><Relationship Id="rId12" Type="http://schemas.openxmlformats.org/officeDocument/2006/relationships/image" Target="../media/image172.wmf"/><Relationship Id="rId2" Type="http://schemas.openxmlformats.org/officeDocument/2006/relationships/image" Target="../media/image176.wmf"/><Relationship Id="rId1" Type="http://schemas.openxmlformats.org/officeDocument/2006/relationships/image" Target="../media/image175.wmf"/><Relationship Id="rId6" Type="http://schemas.openxmlformats.org/officeDocument/2006/relationships/image" Target="../media/image166.wmf"/><Relationship Id="rId11" Type="http://schemas.openxmlformats.org/officeDocument/2006/relationships/image" Target="../media/image171.wmf"/><Relationship Id="rId5" Type="http://schemas.openxmlformats.org/officeDocument/2006/relationships/image" Target="../media/image179.wmf"/><Relationship Id="rId10" Type="http://schemas.openxmlformats.org/officeDocument/2006/relationships/image" Target="../media/image170.wmf"/><Relationship Id="rId4" Type="http://schemas.openxmlformats.org/officeDocument/2006/relationships/image" Target="../media/image178.wmf"/><Relationship Id="rId9" Type="http://schemas.openxmlformats.org/officeDocument/2006/relationships/image" Target="../media/image182.wmf"/><Relationship Id="rId14" Type="http://schemas.openxmlformats.org/officeDocument/2006/relationships/image" Target="../media/image17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7.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image" Target="../media/image6.wmf"/><Relationship Id="rId16" Type="http://schemas.openxmlformats.org/officeDocument/2006/relationships/image" Target="../media/image20.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5" Type="http://schemas.openxmlformats.org/officeDocument/2006/relationships/image" Target="../media/image1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18.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85.wmf"/><Relationship Id="rId2" Type="http://schemas.openxmlformats.org/officeDocument/2006/relationships/image" Target="../media/image184.wmf"/><Relationship Id="rId1" Type="http://schemas.openxmlformats.org/officeDocument/2006/relationships/image" Target="../media/image18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88.wmf"/><Relationship Id="rId7" Type="http://schemas.openxmlformats.org/officeDocument/2006/relationships/image" Target="../media/image192.wmf"/><Relationship Id="rId2" Type="http://schemas.openxmlformats.org/officeDocument/2006/relationships/image" Target="../media/image187.wmf"/><Relationship Id="rId1" Type="http://schemas.openxmlformats.org/officeDocument/2006/relationships/image" Target="../media/image186.wmf"/><Relationship Id="rId6" Type="http://schemas.openxmlformats.org/officeDocument/2006/relationships/image" Target="../media/image191.wmf"/><Relationship Id="rId5" Type="http://schemas.openxmlformats.org/officeDocument/2006/relationships/image" Target="../media/image190.wmf"/><Relationship Id="rId4" Type="http://schemas.openxmlformats.org/officeDocument/2006/relationships/image" Target="../media/image18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3" Type="http://schemas.openxmlformats.org/officeDocument/2006/relationships/image" Target="../media/image27.wmf"/><Relationship Id="rId7" Type="http://schemas.openxmlformats.org/officeDocument/2006/relationships/image" Target="../media/image31.wmf"/><Relationship Id="rId12" Type="http://schemas.openxmlformats.org/officeDocument/2006/relationships/image" Target="../media/image36.wmf"/><Relationship Id="rId17" Type="http://schemas.openxmlformats.org/officeDocument/2006/relationships/image" Target="../media/image41.wmf"/><Relationship Id="rId2" Type="http://schemas.openxmlformats.org/officeDocument/2006/relationships/image" Target="../media/image26.wmf"/><Relationship Id="rId16" Type="http://schemas.openxmlformats.org/officeDocument/2006/relationships/image" Target="../media/image40.wmf"/><Relationship Id="rId1" Type="http://schemas.openxmlformats.org/officeDocument/2006/relationships/image" Target="../media/image25.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5" Type="http://schemas.openxmlformats.org/officeDocument/2006/relationships/image" Target="../media/image39.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 Id="rId14"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9.wmf"/><Relationship Id="rId3" Type="http://schemas.openxmlformats.org/officeDocument/2006/relationships/image" Target="../media/image44.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32.wmf"/><Relationship Id="rId11" Type="http://schemas.openxmlformats.org/officeDocument/2006/relationships/image" Target="../media/image46.wmf"/><Relationship Id="rId5" Type="http://schemas.openxmlformats.org/officeDocument/2006/relationships/image" Target="../media/image31.wmf"/><Relationship Id="rId15" Type="http://schemas.openxmlformats.org/officeDocument/2006/relationships/image" Target="../media/image47.wmf"/><Relationship Id="rId10" Type="http://schemas.openxmlformats.org/officeDocument/2006/relationships/image" Target="../media/image36.wmf"/><Relationship Id="rId4" Type="http://schemas.openxmlformats.org/officeDocument/2006/relationships/image" Target="../media/image45.wmf"/><Relationship Id="rId9" Type="http://schemas.openxmlformats.org/officeDocument/2006/relationships/image" Target="../media/image35.wmf"/><Relationship Id="rId14"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image" Target="../media/image60.wmf"/><Relationship Id="rId7" Type="http://schemas.openxmlformats.org/officeDocument/2006/relationships/image" Target="../media/image64.wmf"/><Relationship Id="rId12" Type="http://schemas.openxmlformats.org/officeDocument/2006/relationships/image" Target="../media/image69.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11" Type="http://schemas.openxmlformats.org/officeDocument/2006/relationships/image" Target="../media/image68.wmf"/><Relationship Id="rId5" Type="http://schemas.openxmlformats.org/officeDocument/2006/relationships/image" Target="../media/image62.wmf"/><Relationship Id="rId10" Type="http://schemas.openxmlformats.org/officeDocument/2006/relationships/image" Target="../media/image67.wmf"/><Relationship Id="rId4" Type="http://schemas.openxmlformats.org/officeDocument/2006/relationships/image" Target="../media/image61.wmf"/><Relationship Id="rId9"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11" Type="http://schemas.openxmlformats.org/officeDocument/2006/relationships/image" Target="../media/image80.wmf"/><Relationship Id="rId5" Type="http://schemas.openxmlformats.org/officeDocument/2006/relationships/image" Target="../media/image74.wmf"/><Relationship Id="rId10" Type="http://schemas.openxmlformats.org/officeDocument/2006/relationships/image" Target="../media/image79.wmf"/><Relationship Id="rId4" Type="http://schemas.openxmlformats.org/officeDocument/2006/relationships/image" Target="../media/image73.wmf"/><Relationship Id="rId9" Type="http://schemas.openxmlformats.org/officeDocument/2006/relationships/image" Target="../media/image7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 Id="rId4" Type="http://schemas.openxmlformats.org/officeDocument/2006/relationships/image" Target="../media/image8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1">
                <a:latin typeface="Times New Roman" pitchFamily="18" charset="0"/>
                <a:ea typeface="楷体_GB2312" pitchFamily="49" charset="-122"/>
              </a:defRPr>
            </a:lvl1pPr>
          </a:lstStyle>
          <a:p>
            <a:endParaRPr lang="en-US" altLang="zh-CN"/>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1">
                <a:latin typeface="Times New Roman" pitchFamily="18" charset="0"/>
                <a:ea typeface="楷体_GB2312" pitchFamily="49" charset="-122"/>
              </a:defRPr>
            </a:lvl1pPr>
          </a:lstStyle>
          <a:p>
            <a:endParaRPr lang="en-US" altLang="zh-CN"/>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b="1">
                <a:latin typeface="Times New Roman" pitchFamily="18" charset="0"/>
                <a:ea typeface="楷体_GB2312" pitchFamily="49" charset="-122"/>
              </a:defRPr>
            </a:lvl1pPr>
          </a:lstStyle>
          <a:p>
            <a:endParaRPr lang="en-US" altLang="zh-CN"/>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b="1">
                <a:latin typeface="Times New Roman" pitchFamily="18" charset="0"/>
                <a:ea typeface="楷体_GB2312" pitchFamily="49" charset="-122"/>
              </a:defRPr>
            </a:lvl1pPr>
          </a:lstStyle>
          <a:p>
            <a:fld id="{8C417621-C5A4-43B2-A2A0-30544D008E03}"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173874-C733-47DE-8BAE-29DF504DD1B4}" type="slidenum">
              <a:rPr lang="en-US" altLang="zh-CN"/>
              <a:pPr/>
              <a:t>3</a:t>
            </a:fld>
            <a:endParaRPr lang="en-US" altLang="zh-CN"/>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zh-CN" altLang="en-US" b="1" dirty="0" smtClean="0">
                <a:solidFill>
                  <a:schemeClr val="hlink"/>
                </a:solidFill>
              </a:rPr>
              <a:t>合</a:t>
            </a:r>
            <a:r>
              <a:rPr lang="zh-CN" altLang="en-US" b="1" dirty="0">
                <a:solidFill>
                  <a:schemeClr val="hlink"/>
                </a:solidFill>
              </a:rPr>
              <a:t>外力的矩：作用于质心对参考点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740634-CD44-424C-A107-3ACED39DC9F5}" type="slidenum">
              <a:rPr lang="en-US" altLang="zh-CN"/>
              <a:pPr/>
              <a:t>18</a:t>
            </a:fld>
            <a:endParaRPr lang="en-US" altLang="zh-CN"/>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zh-CN" altLang="en-US"/>
              <a:t>也就是说，现在考虑机械能守恒，可以从力矩做功的角度</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D4B7D-FC80-4D79-9184-0BCCB5F1BF8D}" type="slidenum">
              <a:rPr lang="en-US" altLang="zh-CN"/>
              <a:pPr/>
              <a:t>20</a:t>
            </a:fld>
            <a:endParaRPr lang="en-US" altLang="zh-CN"/>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zh-CN" altLang="en-US"/>
              <a:t>在讲质心系时候已说过：重力对质心的矩为</a:t>
            </a:r>
            <a:r>
              <a:rPr lang="en-US" altLang="zh-CN"/>
              <a:t>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453C0-9670-47B1-9BAB-097EE72ACFC4}" type="slidenum">
              <a:rPr lang="en-US" altLang="zh-CN"/>
              <a:pPr/>
              <a:t>22</a:t>
            </a:fld>
            <a:endParaRPr lang="en-US" altLang="zh-CN"/>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zh-CN" altLang="en-US"/>
              <a:t>以上是含刚体转动能的机械能守恒</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FA2E9-D7AE-4680-86DC-C257D7A59825}" type="slidenum">
              <a:rPr lang="en-US" altLang="zh-CN"/>
              <a:pPr/>
              <a:t>4</a:t>
            </a:fld>
            <a:endParaRPr lang="en-US" altLang="zh-CN"/>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zh-CN" altLang="en-US"/>
              <a:t>以上为复习</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BA1E8-3645-4C88-A242-7CCECF65B048}" type="slidenum">
              <a:rPr lang="en-US" altLang="zh-CN"/>
              <a:pPr/>
              <a:t>5</a:t>
            </a:fld>
            <a:endParaRPr lang="en-US" altLang="zh-CN"/>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zh-CN" altLang="en-US"/>
              <a:t>再次强调非匀速情况下，各处张力不一定相等</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CA0DF-610D-4F2C-8F2C-8FF110F9495C}" type="slidenum">
              <a:rPr lang="en-US" altLang="zh-CN"/>
              <a:pPr/>
              <a:t>7</a:t>
            </a:fld>
            <a:endParaRPr lang="en-US" altLang="zh-CN"/>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zh-CN" altLang="en-US"/>
              <a:t>角动量守恒，能量不，动量不</a:t>
            </a:r>
          </a:p>
          <a:p>
            <a:r>
              <a:rPr lang="zh-CN" altLang="en-US"/>
              <a:t>对比能量</a:t>
            </a:r>
            <a:r>
              <a:rPr lang="en-US" altLang="zh-CN"/>
              <a:t>ppt</a:t>
            </a:r>
            <a:r>
              <a:rPr lang="zh-CN" altLang="en-US"/>
              <a:t>的冲击摆</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0D7B3-8F21-451B-A756-1992AE374BF3}" type="slidenum">
              <a:rPr lang="en-US" altLang="zh-CN"/>
              <a:pPr/>
              <a:t>8</a:t>
            </a:fld>
            <a:endParaRPr lang="en-US" altLang="zh-CN"/>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zh-CN" altLang="en-US" b="1"/>
              <a:t>它在</a:t>
            </a:r>
            <a:r>
              <a:rPr lang="en-US" altLang="zh-CN" b="1" i="1"/>
              <a:t>L</a:t>
            </a:r>
            <a:r>
              <a:rPr lang="zh-CN" altLang="en-US" b="1"/>
              <a:t>参照系中最初静止，是说撞击后的瞬间</a:t>
            </a:r>
          </a:p>
          <a:p>
            <a:r>
              <a:rPr lang="zh-CN" altLang="en-US" b="1"/>
              <a:t>握点在</a:t>
            </a:r>
            <a:r>
              <a:rPr lang="en-US" altLang="zh-CN" b="1"/>
              <a:t>Q</a:t>
            </a:r>
            <a:r>
              <a:rPr lang="zh-CN" altLang="en-US" b="1"/>
              <a:t>，击打</a:t>
            </a:r>
            <a:r>
              <a:rPr lang="en-US" altLang="zh-CN" b="1"/>
              <a:t>P</a:t>
            </a:r>
            <a:r>
              <a:rPr lang="zh-CN" altLang="en-US" b="1"/>
              <a:t>点就比较稳定。</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C66EF5-F937-459D-9392-3C8B0AB844BE}" type="slidenum">
              <a:rPr lang="en-US" altLang="zh-CN"/>
              <a:pPr/>
              <a:t>10</a:t>
            </a:fld>
            <a:endParaRPr lang="en-US" altLang="zh-CN"/>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zh-CN" altLang="en-US"/>
              <a:t>以上均为</a:t>
            </a:r>
            <a:r>
              <a:rPr lang="en-US" altLang="zh-CN"/>
              <a:t>M=I*beta</a:t>
            </a:r>
            <a:r>
              <a:rPr lang="zh-CN" altLang="en-US"/>
              <a:t>的练习</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AEBC0-B288-4492-ABDA-997E37E1C9C2}" type="slidenum">
              <a:rPr lang="en-US" altLang="zh-CN"/>
              <a:pPr/>
              <a:t>13</a:t>
            </a:fld>
            <a:endParaRPr lang="en-US" altLang="zh-CN"/>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ltLang="zh-CN"/>
              <a:t>Phi+delta=90</a:t>
            </a:r>
            <a:r>
              <a:rPr lang="zh-CN" altLang="en-US"/>
              <a:t>度</a:t>
            </a:r>
          </a:p>
          <a:p>
            <a:r>
              <a:rPr lang="zh-CN" altLang="en-US"/>
              <a:t>相当于力矩做了功，力矩</a:t>
            </a:r>
            <a:r>
              <a:rPr lang="en-US" altLang="zh-CN"/>
              <a:t>×</a:t>
            </a:r>
            <a:r>
              <a:rPr lang="zh-CN" altLang="en-US"/>
              <a:t>角位移，类比：力</a:t>
            </a:r>
            <a:r>
              <a:rPr lang="en-US" altLang="zh-CN"/>
              <a:t>×</a:t>
            </a:r>
            <a:r>
              <a:rPr lang="zh-CN" altLang="en-US"/>
              <a:t>位移</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B30989-9672-4B82-B93B-861A8ECEE0FC}" type="slidenum">
              <a:rPr lang="en-US" altLang="zh-CN"/>
              <a:pPr/>
              <a:t>14</a:t>
            </a:fld>
            <a:endParaRPr lang="en-US" altLang="zh-CN"/>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zh-CN" altLang="en-US"/>
              <a:t>以上讨论了外力对定轴转动的刚体的功</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74729-70BA-416B-8C96-180DF13F1FCB}" type="slidenum">
              <a:rPr lang="en-US" altLang="zh-CN"/>
              <a:pPr/>
              <a:t>15</a:t>
            </a:fld>
            <a:endParaRPr lang="en-US" altLang="zh-CN"/>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zh-CN" altLang="en-US" b="1">
                <a:solidFill>
                  <a:srgbClr val="1C1C1C"/>
                </a:solidFill>
              </a:rPr>
              <a:t>以上讨论了刚体绕定轴转动的动能</a:t>
            </a:r>
          </a:p>
          <a:p>
            <a:r>
              <a:rPr lang="zh-CN" altLang="en-US" b="1">
                <a:solidFill>
                  <a:srgbClr val="1C1C1C"/>
                </a:solidFill>
              </a:rPr>
              <a:t>平动不仅指直线运动</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0C8896-234F-4B5C-876B-CFBC7221668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5A7DA7D-C5A3-43FC-99BA-B6E5353DD0A6}"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EFBBFF8-F641-47F9-8986-CE2C423B51E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80C18CD-E9CE-4C06-B8FC-4192C7CB2D3C}"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9FDC9DE-5BFF-4062-B72E-3F359BDFD30D}"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90326CF-D6E8-47B9-97B2-40000FF58541}"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861C8DF7-B440-4AA0-8DF6-6A2474A678B2}"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E439716A-7D72-4A30-A45F-3A91AD9F7ABB}"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0D62DAE-575B-4EB3-9871-DACB348A2ACC}"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EBD2CD6-73DE-4396-B04F-5A5E82BC00E1}"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AD2A991-3C5B-4810-AD45-47E01291C7A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870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546BDB-6C07-429D-A373-00AAF826B91F}" type="slidenum">
              <a:rPr lang="en-US" altLang="zh-CN"/>
              <a:pPr/>
              <a:t>‹#›</a:t>
            </a:fld>
            <a:endParaRPr lang="en-US" altLang="zh-CN"/>
          </a:p>
        </p:txBody>
      </p:sp>
      <p:sp>
        <p:nvSpPr>
          <p:cNvPr id="87047" name="AutoShape 7">
            <a:hlinkClick r:id="" action="ppaction://hlinkshowjump?jump=previousslide" highlightClick="1"/>
          </p:cNvPr>
          <p:cNvSpPr>
            <a:spLocks noChangeArrowheads="1"/>
          </p:cNvSpPr>
          <p:nvPr userDrawn="1"/>
        </p:nvSpPr>
        <p:spPr bwMode="auto">
          <a:xfrm>
            <a:off x="8602663" y="6484938"/>
            <a:ext cx="252412" cy="252412"/>
          </a:xfrm>
          <a:prstGeom prst="actionButtonBackPrevious">
            <a:avLst/>
          </a:prstGeom>
          <a:gradFill rotWithShape="0">
            <a:gsLst>
              <a:gs pos="0">
                <a:schemeClr val="accent1"/>
              </a:gs>
              <a:gs pos="100000">
                <a:srgbClr val="FFFFFF"/>
              </a:gs>
            </a:gsLst>
            <a:path path="rect">
              <a:fillToRect r="100000" b="100000"/>
            </a:path>
          </a:gradFill>
          <a:ln w="9525">
            <a:noFill/>
            <a:miter lim="800000"/>
            <a:headEnd/>
            <a:tailEnd/>
          </a:ln>
          <a:effectLst/>
        </p:spPr>
        <p:txBody>
          <a:bodyPr wrap="none" anchor="ctr"/>
          <a:lstStyle/>
          <a:p>
            <a:endParaRPr lang="zh-CN" altLang="en-US"/>
          </a:p>
        </p:txBody>
      </p:sp>
      <p:sp>
        <p:nvSpPr>
          <p:cNvPr id="87048" name="AutoShape 8">
            <a:hlinkClick r:id="" action="ppaction://hlinkshowjump?jump=nextslide" highlightClick="1"/>
          </p:cNvPr>
          <p:cNvSpPr>
            <a:spLocks noChangeArrowheads="1"/>
          </p:cNvSpPr>
          <p:nvPr userDrawn="1"/>
        </p:nvSpPr>
        <p:spPr bwMode="auto">
          <a:xfrm>
            <a:off x="8858250" y="6484938"/>
            <a:ext cx="252413" cy="252412"/>
          </a:xfrm>
          <a:prstGeom prst="actionButtonForwardNext">
            <a:avLst/>
          </a:prstGeom>
          <a:gradFill rotWithShape="0">
            <a:gsLst>
              <a:gs pos="0">
                <a:srgbClr val="7F86E7"/>
              </a:gs>
              <a:gs pos="100000">
                <a:srgbClr val="FFFFFF"/>
              </a:gs>
            </a:gsLst>
            <a:lin ang="2700000" scaled="1"/>
          </a:gradFill>
          <a:ln w="9525">
            <a:noFill/>
            <a:miter lim="800000"/>
            <a:headEnd/>
            <a:tailEnd/>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2.bin"/><Relationship Id="rId13" Type="http://schemas.openxmlformats.org/officeDocument/2006/relationships/oleObject" Target="../embeddings/oleObject107.bin"/><Relationship Id="rId18" Type="http://schemas.openxmlformats.org/officeDocument/2006/relationships/oleObject" Target="../embeddings/oleObject112.bin"/><Relationship Id="rId3" Type="http://schemas.openxmlformats.org/officeDocument/2006/relationships/oleObject" Target="../embeddings/oleObject97.bin"/><Relationship Id="rId7" Type="http://schemas.openxmlformats.org/officeDocument/2006/relationships/oleObject" Target="../embeddings/oleObject101.bin"/><Relationship Id="rId12" Type="http://schemas.openxmlformats.org/officeDocument/2006/relationships/oleObject" Target="../embeddings/oleObject106.bin"/><Relationship Id="rId17" Type="http://schemas.openxmlformats.org/officeDocument/2006/relationships/oleObject" Target="../embeddings/oleObject111.bin"/><Relationship Id="rId2" Type="http://schemas.openxmlformats.org/officeDocument/2006/relationships/slideLayout" Target="../slideLayouts/slideLayout7.xml"/><Relationship Id="rId16" Type="http://schemas.openxmlformats.org/officeDocument/2006/relationships/oleObject" Target="../embeddings/oleObject110.bin"/><Relationship Id="rId1" Type="http://schemas.openxmlformats.org/officeDocument/2006/relationships/vmlDrawing" Target="../drawings/vmlDrawing11.vml"/><Relationship Id="rId6" Type="http://schemas.openxmlformats.org/officeDocument/2006/relationships/oleObject" Target="../embeddings/oleObject100.bin"/><Relationship Id="rId11" Type="http://schemas.openxmlformats.org/officeDocument/2006/relationships/oleObject" Target="../embeddings/oleObject105.bin"/><Relationship Id="rId5" Type="http://schemas.openxmlformats.org/officeDocument/2006/relationships/oleObject" Target="../embeddings/oleObject99.bin"/><Relationship Id="rId15" Type="http://schemas.openxmlformats.org/officeDocument/2006/relationships/oleObject" Target="../embeddings/oleObject109.bin"/><Relationship Id="rId10" Type="http://schemas.openxmlformats.org/officeDocument/2006/relationships/oleObject" Target="../embeddings/oleObject104.bin"/><Relationship Id="rId19" Type="http://schemas.openxmlformats.org/officeDocument/2006/relationships/oleObject" Target="../embeddings/oleObject113.bin"/><Relationship Id="rId4" Type="http://schemas.openxmlformats.org/officeDocument/2006/relationships/oleObject" Target="../embeddings/oleObject98.bin"/><Relationship Id="rId9" Type="http://schemas.openxmlformats.org/officeDocument/2006/relationships/oleObject" Target="../embeddings/oleObject103.bin"/><Relationship Id="rId14" Type="http://schemas.openxmlformats.org/officeDocument/2006/relationships/oleObject" Target="../embeddings/oleObject10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18.bin"/><Relationship Id="rId13" Type="http://schemas.openxmlformats.org/officeDocument/2006/relationships/oleObject" Target="../embeddings/oleObject123.bin"/><Relationship Id="rId18" Type="http://schemas.openxmlformats.org/officeDocument/2006/relationships/oleObject" Target="../embeddings/oleObject128.bin"/><Relationship Id="rId3" Type="http://schemas.openxmlformats.org/officeDocument/2006/relationships/notesSlide" Target="../notesSlides/notesSlide7.xml"/><Relationship Id="rId21" Type="http://schemas.openxmlformats.org/officeDocument/2006/relationships/oleObject" Target="../embeddings/oleObject131.bin"/><Relationship Id="rId7" Type="http://schemas.openxmlformats.org/officeDocument/2006/relationships/oleObject" Target="../embeddings/oleObject117.bin"/><Relationship Id="rId12" Type="http://schemas.openxmlformats.org/officeDocument/2006/relationships/oleObject" Target="../embeddings/oleObject122.bin"/><Relationship Id="rId17" Type="http://schemas.openxmlformats.org/officeDocument/2006/relationships/oleObject" Target="../embeddings/oleObject127.bin"/><Relationship Id="rId2" Type="http://schemas.openxmlformats.org/officeDocument/2006/relationships/slideLayout" Target="../slideLayouts/slideLayout7.xml"/><Relationship Id="rId16" Type="http://schemas.openxmlformats.org/officeDocument/2006/relationships/oleObject" Target="../embeddings/oleObject126.bin"/><Relationship Id="rId20" Type="http://schemas.openxmlformats.org/officeDocument/2006/relationships/oleObject" Target="../embeddings/oleObject130.bin"/><Relationship Id="rId1" Type="http://schemas.openxmlformats.org/officeDocument/2006/relationships/vmlDrawing" Target="../drawings/vmlDrawing12.vml"/><Relationship Id="rId6" Type="http://schemas.openxmlformats.org/officeDocument/2006/relationships/oleObject" Target="../embeddings/oleObject116.bin"/><Relationship Id="rId11" Type="http://schemas.openxmlformats.org/officeDocument/2006/relationships/oleObject" Target="../embeddings/oleObject121.bin"/><Relationship Id="rId24" Type="http://schemas.openxmlformats.org/officeDocument/2006/relationships/oleObject" Target="../embeddings/oleObject134.bin"/><Relationship Id="rId5" Type="http://schemas.openxmlformats.org/officeDocument/2006/relationships/oleObject" Target="../embeddings/oleObject115.bin"/><Relationship Id="rId15" Type="http://schemas.openxmlformats.org/officeDocument/2006/relationships/oleObject" Target="../embeddings/oleObject125.bin"/><Relationship Id="rId23" Type="http://schemas.openxmlformats.org/officeDocument/2006/relationships/oleObject" Target="../embeddings/oleObject133.bin"/><Relationship Id="rId10" Type="http://schemas.openxmlformats.org/officeDocument/2006/relationships/oleObject" Target="../embeddings/oleObject120.bin"/><Relationship Id="rId19" Type="http://schemas.openxmlformats.org/officeDocument/2006/relationships/oleObject" Target="../embeddings/oleObject129.bin"/><Relationship Id="rId4" Type="http://schemas.openxmlformats.org/officeDocument/2006/relationships/oleObject" Target="../embeddings/oleObject114.bin"/><Relationship Id="rId9" Type="http://schemas.openxmlformats.org/officeDocument/2006/relationships/oleObject" Target="../embeddings/oleObject119.bin"/><Relationship Id="rId14" Type="http://schemas.openxmlformats.org/officeDocument/2006/relationships/oleObject" Target="../embeddings/oleObject124.bin"/><Relationship Id="rId22" Type="http://schemas.openxmlformats.org/officeDocument/2006/relationships/oleObject" Target="../embeddings/oleObject132.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9.bin"/><Relationship Id="rId3" Type="http://schemas.openxmlformats.org/officeDocument/2006/relationships/notesSlide" Target="../notesSlides/notesSlide8.xml"/><Relationship Id="rId7" Type="http://schemas.openxmlformats.org/officeDocument/2006/relationships/oleObject" Target="../embeddings/oleObject13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137.bin"/><Relationship Id="rId5" Type="http://schemas.openxmlformats.org/officeDocument/2006/relationships/oleObject" Target="../embeddings/oleObject136.bin"/><Relationship Id="rId10" Type="http://schemas.openxmlformats.org/officeDocument/2006/relationships/oleObject" Target="../embeddings/oleObject141.bin"/><Relationship Id="rId4" Type="http://schemas.openxmlformats.org/officeDocument/2006/relationships/oleObject" Target="../embeddings/oleObject135.bin"/><Relationship Id="rId9" Type="http://schemas.openxmlformats.org/officeDocument/2006/relationships/oleObject" Target="../embeddings/oleObject140.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6.bin"/><Relationship Id="rId13" Type="http://schemas.openxmlformats.org/officeDocument/2006/relationships/oleObject" Target="../embeddings/oleObject151.bin"/><Relationship Id="rId18" Type="http://schemas.openxmlformats.org/officeDocument/2006/relationships/oleObject" Target="../embeddings/oleObject156.bin"/><Relationship Id="rId3" Type="http://schemas.openxmlformats.org/officeDocument/2006/relationships/notesSlide" Target="../notesSlides/notesSlide9.xml"/><Relationship Id="rId7" Type="http://schemas.openxmlformats.org/officeDocument/2006/relationships/oleObject" Target="../embeddings/oleObject145.bin"/><Relationship Id="rId12" Type="http://schemas.openxmlformats.org/officeDocument/2006/relationships/oleObject" Target="../embeddings/oleObject150.bin"/><Relationship Id="rId17" Type="http://schemas.openxmlformats.org/officeDocument/2006/relationships/oleObject" Target="../embeddings/oleObject155.bin"/><Relationship Id="rId2" Type="http://schemas.openxmlformats.org/officeDocument/2006/relationships/slideLayout" Target="../slideLayouts/slideLayout7.xml"/><Relationship Id="rId16" Type="http://schemas.openxmlformats.org/officeDocument/2006/relationships/oleObject" Target="../embeddings/oleObject154.bin"/><Relationship Id="rId1" Type="http://schemas.openxmlformats.org/officeDocument/2006/relationships/vmlDrawing" Target="../drawings/vmlDrawing14.vml"/><Relationship Id="rId6" Type="http://schemas.openxmlformats.org/officeDocument/2006/relationships/oleObject" Target="../embeddings/oleObject144.bin"/><Relationship Id="rId11" Type="http://schemas.openxmlformats.org/officeDocument/2006/relationships/oleObject" Target="../embeddings/oleObject149.bin"/><Relationship Id="rId5" Type="http://schemas.openxmlformats.org/officeDocument/2006/relationships/oleObject" Target="../embeddings/oleObject143.bin"/><Relationship Id="rId15" Type="http://schemas.openxmlformats.org/officeDocument/2006/relationships/oleObject" Target="../embeddings/oleObject153.bin"/><Relationship Id="rId10" Type="http://schemas.openxmlformats.org/officeDocument/2006/relationships/oleObject" Target="../embeddings/oleObject148.bin"/><Relationship Id="rId4" Type="http://schemas.openxmlformats.org/officeDocument/2006/relationships/oleObject" Target="../embeddings/oleObject142.bin"/><Relationship Id="rId9" Type="http://schemas.openxmlformats.org/officeDocument/2006/relationships/oleObject" Target="../embeddings/oleObject147.bin"/><Relationship Id="rId14" Type="http://schemas.openxmlformats.org/officeDocument/2006/relationships/oleObject" Target="../embeddings/oleObject15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62.bin"/><Relationship Id="rId13" Type="http://schemas.openxmlformats.org/officeDocument/2006/relationships/oleObject" Target="../embeddings/oleObject167.bin"/><Relationship Id="rId3" Type="http://schemas.openxmlformats.org/officeDocument/2006/relationships/oleObject" Target="../embeddings/oleObject157.bin"/><Relationship Id="rId7" Type="http://schemas.openxmlformats.org/officeDocument/2006/relationships/oleObject" Target="../embeddings/oleObject161.bin"/><Relationship Id="rId12" Type="http://schemas.openxmlformats.org/officeDocument/2006/relationships/oleObject" Target="../embeddings/oleObject16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160.bin"/><Relationship Id="rId11" Type="http://schemas.openxmlformats.org/officeDocument/2006/relationships/oleObject" Target="../embeddings/oleObject165.bin"/><Relationship Id="rId5" Type="http://schemas.openxmlformats.org/officeDocument/2006/relationships/oleObject" Target="../embeddings/oleObject159.bin"/><Relationship Id="rId10" Type="http://schemas.openxmlformats.org/officeDocument/2006/relationships/oleObject" Target="../embeddings/oleObject164.bin"/><Relationship Id="rId4" Type="http://schemas.openxmlformats.org/officeDocument/2006/relationships/oleObject" Target="../embeddings/oleObject158.bin"/><Relationship Id="rId9" Type="http://schemas.openxmlformats.org/officeDocument/2006/relationships/oleObject" Target="../embeddings/oleObject163.bin"/><Relationship Id="rId14" Type="http://schemas.openxmlformats.org/officeDocument/2006/relationships/oleObject" Target="../embeddings/oleObject168.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74.bin"/><Relationship Id="rId13" Type="http://schemas.openxmlformats.org/officeDocument/2006/relationships/oleObject" Target="../embeddings/oleObject179.bin"/><Relationship Id="rId3" Type="http://schemas.openxmlformats.org/officeDocument/2006/relationships/oleObject" Target="../embeddings/oleObject169.bin"/><Relationship Id="rId7" Type="http://schemas.openxmlformats.org/officeDocument/2006/relationships/oleObject" Target="../embeddings/oleObject173.bin"/><Relationship Id="rId12" Type="http://schemas.openxmlformats.org/officeDocument/2006/relationships/oleObject" Target="../embeddings/oleObject17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172.bin"/><Relationship Id="rId11" Type="http://schemas.openxmlformats.org/officeDocument/2006/relationships/oleObject" Target="../embeddings/oleObject177.bin"/><Relationship Id="rId5" Type="http://schemas.openxmlformats.org/officeDocument/2006/relationships/oleObject" Target="../embeddings/oleObject171.bin"/><Relationship Id="rId15" Type="http://schemas.openxmlformats.org/officeDocument/2006/relationships/oleObject" Target="../embeddings/oleObject181.bin"/><Relationship Id="rId10" Type="http://schemas.openxmlformats.org/officeDocument/2006/relationships/oleObject" Target="../embeddings/oleObject176.bin"/><Relationship Id="rId4" Type="http://schemas.openxmlformats.org/officeDocument/2006/relationships/oleObject" Target="../embeddings/oleObject170.bin"/><Relationship Id="rId9" Type="http://schemas.openxmlformats.org/officeDocument/2006/relationships/oleObject" Target="../embeddings/oleObject175.bin"/><Relationship Id="rId14" Type="http://schemas.openxmlformats.org/officeDocument/2006/relationships/oleObject" Target="../embeddings/oleObject18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18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88.bin"/><Relationship Id="rId3" Type="http://schemas.openxmlformats.org/officeDocument/2006/relationships/oleObject" Target="../embeddings/oleObject183.bin"/><Relationship Id="rId7" Type="http://schemas.openxmlformats.org/officeDocument/2006/relationships/oleObject" Target="../embeddings/oleObject187.bin"/><Relationship Id="rId12" Type="http://schemas.openxmlformats.org/officeDocument/2006/relationships/oleObject" Target="../embeddings/oleObject192.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186.bin"/><Relationship Id="rId11" Type="http://schemas.openxmlformats.org/officeDocument/2006/relationships/oleObject" Target="../embeddings/oleObject191.bin"/><Relationship Id="rId5" Type="http://schemas.openxmlformats.org/officeDocument/2006/relationships/oleObject" Target="../embeddings/oleObject185.bin"/><Relationship Id="rId10" Type="http://schemas.openxmlformats.org/officeDocument/2006/relationships/oleObject" Target="../embeddings/oleObject190.bin"/><Relationship Id="rId4" Type="http://schemas.openxmlformats.org/officeDocument/2006/relationships/oleObject" Target="../embeddings/oleObject184.bin"/><Relationship Id="rId9" Type="http://schemas.openxmlformats.org/officeDocument/2006/relationships/oleObject" Target="../embeddings/oleObject18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97.bin"/><Relationship Id="rId13" Type="http://schemas.openxmlformats.org/officeDocument/2006/relationships/oleObject" Target="../embeddings/oleObject202.bin"/><Relationship Id="rId3" Type="http://schemas.openxmlformats.org/officeDocument/2006/relationships/notesSlide" Target="../notesSlides/notesSlide11.xml"/><Relationship Id="rId7" Type="http://schemas.openxmlformats.org/officeDocument/2006/relationships/oleObject" Target="../embeddings/oleObject196.bin"/><Relationship Id="rId12" Type="http://schemas.openxmlformats.org/officeDocument/2006/relationships/oleObject" Target="../embeddings/oleObject201.bin"/><Relationship Id="rId17" Type="http://schemas.openxmlformats.org/officeDocument/2006/relationships/oleObject" Target="../embeddings/oleObject206.bin"/><Relationship Id="rId2" Type="http://schemas.openxmlformats.org/officeDocument/2006/relationships/slideLayout" Target="../slideLayouts/slideLayout7.xml"/><Relationship Id="rId16" Type="http://schemas.openxmlformats.org/officeDocument/2006/relationships/oleObject" Target="../embeddings/oleObject205.bin"/><Relationship Id="rId1" Type="http://schemas.openxmlformats.org/officeDocument/2006/relationships/vmlDrawing" Target="../drawings/vmlDrawing19.vml"/><Relationship Id="rId6" Type="http://schemas.openxmlformats.org/officeDocument/2006/relationships/oleObject" Target="../embeddings/oleObject195.bin"/><Relationship Id="rId11" Type="http://schemas.openxmlformats.org/officeDocument/2006/relationships/oleObject" Target="../embeddings/oleObject200.bin"/><Relationship Id="rId5" Type="http://schemas.openxmlformats.org/officeDocument/2006/relationships/oleObject" Target="../embeddings/oleObject194.bin"/><Relationship Id="rId15" Type="http://schemas.openxmlformats.org/officeDocument/2006/relationships/oleObject" Target="../embeddings/oleObject204.bin"/><Relationship Id="rId10" Type="http://schemas.openxmlformats.org/officeDocument/2006/relationships/oleObject" Target="../embeddings/oleObject199.bin"/><Relationship Id="rId4" Type="http://schemas.openxmlformats.org/officeDocument/2006/relationships/oleObject" Target="../embeddings/oleObject193.bin"/><Relationship Id="rId9" Type="http://schemas.openxmlformats.org/officeDocument/2006/relationships/oleObject" Target="../embeddings/oleObject198.bin"/><Relationship Id="rId14" Type="http://schemas.openxmlformats.org/officeDocument/2006/relationships/oleObject" Target="../embeddings/oleObject20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7.bin"/><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oleObject" Target="../embeddings/oleObject209.bin"/><Relationship Id="rId4" Type="http://schemas.openxmlformats.org/officeDocument/2006/relationships/oleObject" Target="../embeddings/oleObject208.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14.bin"/><Relationship Id="rId3" Type="http://schemas.openxmlformats.org/officeDocument/2006/relationships/notesSlide" Target="../notesSlides/notesSlide12.xml"/><Relationship Id="rId7" Type="http://schemas.openxmlformats.org/officeDocument/2006/relationships/oleObject" Target="../embeddings/oleObject213.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212.bin"/><Relationship Id="rId5" Type="http://schemas.openxmlformats.org/officeDocument/2006/relationships/oleObject" Target="../embeddings/oleObject211.bin"/><Relationship Id="rId10" Type="http://schemas.openxmlformats.org/officeDocument/2006/relationships/oleObject" Target="../embeddings/oleObject216.bin"/><Relationship Id="rId4" Type="http://schemas.openxmlformats.org/officeDocument/2006/relationships/oleObject" Target="../embeddings/oleObject210.bin"/><Relationship Id="rId9" Type="http://schemas.openxmlformats.org/officeDocument/2006/relationships/oleObject" Target="../embeddings/oleObject215.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4.bin"/><Relationship Id="rId18" Type="http://schemas.openxmlformats.org/officeDocument/2006/relationships/oleObject" Target="../embeddings/oleObject19.bin"/><Relationship Id="rId3" Type="http://schemas.openxmlformats.org/officeDocument/2006/relationships/notesSlide" Target="../notesSlides/notesSlide1.xml"/><Relationship Id="rId7" Type="http://schemas.openxmlformats.org/officeDocument/2006/relationships/oleObject" Target="../embeddings/oleObject8.bin"/><Relationship Id="rId12" Type="http://schemas.openxmlformats.org/officeDocument/2006/relationships/oleObject" Target="../embeddings/oleObject13.bin"/><Relationship Id="rId17" Type="http://schemas.openxmlformats.org/officeDocument/2006/relationships/oleObject" Target="../embeddings/oleObject18.bin"/><Relationship Id="rId2" Type="http://schemas.openxmlformats.org/officeDocument/2006/relationships/slideLayout" Target="../slideLayouts/slideLayout7.xml"/><Relationship Id="rId16"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2.bin"/><Relationship Id="rId5" Type="http://schemas.openxmlformats.org/officeDocument/2006/relationships/oleObject" Target="../embeddings/oleObject6.bin"/><Relationship Id="rId15" Type="http://schemas.openxmlformats.org/officeDocument/2006/relationships/oleObject" Target="../embeddings/oleObject16.bin"/><Relationship Id="rId10" Type="http://schemas.openxmlformats.org/officeDocument/2006/relationships/oleObject" Target="../embeddings/oleObject11.bin"/><Relationship Id="rId19" Type="http://schemas.openxmlformats.org/officeDocument/2006/relationships/oleObject" Target="../embeddings/oleObject20.bin"/><Relationship Id="rId4" Type="http://schemas.openxmlformats.org/officeDocument/2006/relationships/oleObject" Target="../embeddings/oleObject5.bin"/><Relationship Id="rId9" Type="http://schemas.openxmlformats.org/officeDocument/2006/relationships/oleObject" Target="../embeddings/oleObject10.bin"/><Relationship Id="rId14" Type="http://schemas.openxmlformats.org/officeDocument/2006/relationships/oleObject" Target="../embeddings/oleObject1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oleObject" Target="../embeddings/oleObject34.bin"/><Relationship Id="rId18" Type="http://schemas.openxmlformats.org/officeDocument/2006/relationships/oleObject" Target="../embeddings/oleObject39.bin"/><Relationship Id="rId3" Type="http://schemas.openxmlformats.org/officeDocument/2006/relationships/notesSlide" Target="../notesSlides/notesSlide3.xml"/><Relationship Id="rId7" Type="http://schemas.openxmlformats.org/officeDocument/2006/relationships/oleObject" Target="../embeddings/oleObject28.bin"/><Relationship Id="rId12" Type="http://schemas.openxmlformats.org/officeDocument/2006/relationships/oleObject" Target="../embeddings/oleObject33.bin"/><Relationship Id="rId17" Type="http://schemas.openxmlformats.org/officeDocument/2006/relationships/oleObject" Target="../embeddings/oleObject38.bin"/><Relationship Id="rId2" Type="http://schemas.openxmlformats.org/officeDocument/2006/relationships/slideLayout" Target="../slideLayouts/slideLayout7.xml"/><Relationship Id="rId16" Type="http://schemas.openxmlformats.org/officeDocument/2006/relationships/oleObject" Target="../embeddings/oleObject37.bin"/><Relationship Id="rId20" Type="http://schemas.openxmlformats.org/officeDocument/2006/relationships/oleObject" Target="../embeddings/oleObject41.bin"/><Relationship Id="rId1" Type="http://schemas.openxmlformats.org/officeDocument/2006/relationships/vmlDrawing" Target="../drawings/vmlDrawing4.vml"/><Relationship Id="rId6" Type="http://schemas.openxmlformats.org/officeDocument/2006/relationships/oleObject" Target="../embeddings/oleObject27.bin"/><Relationship Id="rId11" Type="http://schemas.openxmlformats.org/officeDocument/2006/relationships/oleObject" Target="../embeddings/oleObject32.bin"/><Relationship Id="rId5" Type="http://schemas.openxmlformats.org/officeDocument/2006/relationships/oleObject" Target="../embeddings/oleObject26.bin"/><Relationship Id="rId15" Type="http://schemas.openxmlformats.org/officeDocument/2006/relationships/oleObject" Target="../embeddings/oleObject36.bin"/><Relationship Id="rId10" Type="http://schemas.openxmlformats.org/officeDocument/2006/relationships/oleObject" Target="../embeddings/oleObject31.bin"/><Relationship Id="rId19" Type="http://schemas.openxmlformats.org/officeDocument/2006/relationships/oleObject" Target="../embeddings/oleObject40.bin"/><Relationship Id="rId4" Type="http://schemas.openxmlformats.org/officeDocument/2006/relationships/oleObject" Target="../embeddings/oleObject25.bin"/><Relationship Id="rId9" Type="http://schemas.openxmlformats.org/officeDocument/2006/relationships/oleObject" Target="../embeddings/oleObject30.bin"/><Relationship Id="rId14" Type="http://schemas.openxmlformats.org/officeDocument/2006/relationships/oleObject" Target="../embeddings/oleObject3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7.bin"/><Relationship Id="rId13" Type="http://schemas.openxmlformats.org/officeDocument/2006/relationships/oleObject" Target="../embeddings/oleObject52.bin"/><Relationship Id="rId3" Type="http://schemas.openxmlformats.org/officeDocument/2006/relationships/oleObject" Target="../embeddings/oleObject42.bin"/><Relationship Id="rId7" Type="http://schemas.openxmlformats.org/officeDocument/2006/relationships/oleObject" Target="../embeddings/oleObject46.bin"/><Relationship Id="rId12" Type="http://schemas.openxmlformats.org/officeDocument/2006/relationships/oleObject" Target="../embeddings/oleObject51.bin"/><Relationship Id="rId17" Type="http://schemas.openxmlformats.org/officeDocument/2006/relationships/oleObject" Target="../embeddings/oleObject56.bin"/><Relationship Id="rId2" Type="http://schemas.openxmlformats.org/officeDocument/2006/relationships/slideLayout" Target="../slideLayouts/slideLayout7.xml"/><Relationship Id="rId16" Type="http://schemas.openxmlformats.org/officeDocument/2006/relationships/oleObject" Target="../embeddings/oleObject55.bin"/><Relationship Id="rId1" Type="http://schemas.openxmlformats.org/officeDocument/2006/relationships/vmlDrawing" Target="../drawings/vmlDrawing5.vml"/><Relationship Id="rId6" Type="http://schemas.openxmlformats.org/officeDocument/2006/relationships/oleObject" Target="../embeddings/oleObject45.bin"/><Relationship Id="rId11" Type="http://schemas.openxmlformats.org/officeDocument/2006/relationships/oleObject" Target="../embeddings/oleObject50.bin"/><Relationship Id="rId5" Type="http://schemas.openxmlformats.org/officeDocument/2006/relationships/oleObject" Target="../embeddings/oleObject44.bin"/><Relationship Id="rId15" Type="http://schemas.openxmlformats.org/officeDocument/2006/relationships/oleObject" Target="../embeddings/oleObject54.bin"/><Relationship Id="rId10" Type="http://schemas.openxmlformats.org/officeDocument/2006/relationships/oleObject" Target="../embeddings/oleObject49.bin"/><Relationship Id="rId4" Type="http://schemas.openxmlformats.org/officeDocument/2006/relationships/oleObject" Target="../embeddings/oleObject43.bin"/><Relationship Id="rId9" Type="http://schemas.openxmlformats.org/officeDocument/2006/relationships/oleObject" Target="../embeddings/oleObject48.bin"/><Relationship Id="rId14" Type="http://schemas.openxmlformats.org/officeDocument/2006/relationships/oleObject" Target="../embeddings/oleObject5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oleObject" Target="../embeddings/oleObject66.bin"/><Relationship Id="rId3" Type="http://schemas.openxmlformats.org/officeDocument/2006/relationships/notesSlide" Target="../notesSlides/notesSlide4.xml"/><Relationship Id="rId7" Type="http://schemas.openxmlformats.org/officeDocument/2006/relationships/oleObject" Target="../embeddings/oleObject60.bin"/><Relationship Id="rId12"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59.bin"/><Relationship Id="rId11" Type="http://schemas.openxmlformats.org/officeDocument/2006/relationships/oleObject" Target="../embeddings/oleObject64.bin"/><Relationship Id="rId5" Type="http://schemas.openxmlformats.org/officeDocument/2006/relationships/oleObject" Target="../embeddings/oleObject58.bin"/><Relationship Id="rId10" Type="http://schemas.openxmlformats.org/officeDocument/2006/relationships/oleObject" Target="../embeddings/oleObject63.bin"/><Relationship Id="rId4" Type="http://schemas.openxmlformats.org/officeDocument/2006/relationships/oleObject" Target="../embeddings/oleObject57.bin"/><Relationship Id="rId9" Type="http://schemas.openxmlformats.org/officeDocument/2006/relationships/oleObject" Target="../embeddings/oleObject6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oleObject" Target="../embeddings/oleObject76.bin"/><Relationship Id="rId3" Type="http://schemas.openxmlformats.org/officeDocument/2006/relationships/notesSlide" Target="../notesSlides/notesSlide5.xml"/><Relationship Id="rId7" Type="http://schemas.openxmlformats.org/officeDocument/2006/relationships/oleObject" Target="../embeddings/oleObject70.bin"/><Relationship Id="rId12" Type="http://schemas.openxmlformats.org/officeDocument/2006/relationships/oleObject" Target="../embeddings/oleObject7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69.bin"/><Relationship Id="rId11" Type="http://schemas.openxmlformats.org/officeDocument/2006/relationships/oleObject" Target="../embeddings/oleObject74.bin"/><Relationship Id="rId5" Type="http://schemas.openxmlformats.org/officeDocument/2006/relationships/oleObject" Target="../embeddings/oleObject68.bin"/><Relationship Id="rId15" Type="http://schemas.openxmlformats.org/officeDocument/2006/relationships/oleObject" Target="../embeddings/oleObject78.bin"/><Relationship Id="rId10" Type="http://schemas.openxmlformats.org/officeDocument/2006/relationships/oleObject" Target="../embeddings/oleObject73.bin"/><Relationship Id="rId4" Type="http://schemas.openxmlformats.org/officeDocument/2006/relationships/oleObject" Target="../embeddings/oleObject67.bin"/><Relationship Id="rId9" Type="http://schemas.openxmlformats.org/officeDocument/2006/relationships/oleObject" Target="../embeddings/oleObject72.bin"/><Relationship Id="rId14" Type="http://schemas.openxmlformats.org/officeDocument/2006/relationships/oleObject" Target="../embeddings/oleObject7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4.bin"/><Relationship Id="rId13" Type="http://schemas.openxmlformats.org/officeDocument/2006/relationships/oleObject" Target="../embeddings/oleObject89.bin"/><Relationship Id="rId3" Type="http://schemas.openxmlformats.org/officeDocument/2006/relationships/oleObject" Target="../embeddings/oleObject79.bin"/><Relationship Id="rId7" Type="http://schemas.openxmlformats.org/officeDocument/2006/relationships/oleObject" Target="../embeddings/oleObject83.bin"/><Relationship Id="rId12" Type="http://schemas.openxmlformats.org/officeDocument/2006/relationships/oleObject" Target="../embeddings/oleObject8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82.bin"/><Relationship Id="rId11" Type="http://schemas.openxmlformats.org/officeDocument/2006/relationships/oleObject" Target="../embeddings/oleObject87.bin"/><Relationship Id="rId5" Type="http://schemas.openxmlformats.org/officeDocument/2006/relationships/oleObject" Target="../embeddings/oleObject81.bin"/><Relationship Id="rId10" Type="http://schemas.openxmlformats.org/officeDocument/2006/relationships/oleObject" Target="../embeddings/oleObject86.bin"/><Relationship Id="rId4" Type="http://schemas.openxmlformats.org/officeDocument/2006/relationships/oleObject" Target="../embeddings/oleObject80.bin"/><Relationship Id="rId9" Type="http://schemas.openxmlformats.org/officeDocument/2006/relationships/oleObject" Target="../embeddings/oleObject8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3"/>
          <p:cNvSpPr>
            <a:spLocks noGrp="1"/>
          </p:cNvSpPr>
          <p:nvPr>
            <p:ph type="sldNum" sz="quarter" idx="12"/>
          </p:nvPr>
        </p:nvSpPr>
        <p:spPr/>
        <p:txBody>
          <a:bodyPr/>
          <a:lstStyle/>
          <a:p>
            <a:fld id="{A937BBFE-1437-4465-A84B-74354661EF12}" type="slidenum">
              <a:rPr lang="en-US" altLang="zh-CN"/>
              <a:pPr/>
              <a:t>1</a:t>
            </a:fld>
            <a:endParaRPr lang="en-US" altLang="zh-CN"/>
          </a:p>
        </p:txBody>
      </p:sp>
      <p:sp>
        <p:nvSpPr>
          <p:cNvPr id="2050" name="Text Box 2"/>
          <p:cNvSpPr txBox="1">
            <a:spLocks noChangeArrowheads="1"/>
          </p:cNvSpPr>
          <p:nvPr/>
        </p:nvSpPr>
        <p:spPr bwMode="auto">
          <a:xfrm>
            <a:off x="1187450" y="404813"/>
            <a:ext cx="6477000" cy="641350"/>
          </a:xfrm>
          <a:prstGeom prst="rect">
            <a:avLst/>
          </a:prstGeom>
          <a:noFill/>
          <a:ln w="9525">
            <a:noFill/>
            <a:miter lim="800000"/>
            <a:headEnd/>
            <a:tailEnd/>
          </a:ln>
          <a:effectLst/>
        </p:spPr>
        <p:txBody>
          <a:bodyPr>
            <a:spAutoFit/>
          </a:bodyPr>
          <a:lstStyle/>
          <a:p>
            <a:pPr>
              <a:spcBef>
                <a:spcPct val="50000"/>
              </a:spcBef>
            </a:pPr>
            <a:r>
              <a:rPr kumimoji="1" lang="zh-CN" altLang="en-US" sz="3600" b="1">
                <a:latin typeface="楷体_GB2312" pitchFamily="49" charset="-122"/>
                <a:ea typeface="楷体_GB2312" pitchFamily="49" charset="-122"/>
              </a:rPr>
              <a:t>第四章   刚体的运动规律</a:t>
            </a:r>
          </a:p>
        </p:txBody>
      </p:sp>
      <p:sp>
        <p:nvSpPr>
          <p:cNvPr id="2061" name="Text Box 13"/>
          <p:cNvSpPr txBox="1">
            <a:spLocks noChangeArrowheads="1"/>
          </p:cNvSpPr>
          <p:nvPr/>
        </p:nvSpPr>
        <p:spPr bwMode="auto">
          <a:xfrm>
            <a:off x="1331913" y="1844675"/>
            <a:ext cx="7620000" cy="519113"/>
          </a:xfrm>
          <a:prstGeom prst="rect">
            <a:avLst/>
          </a:prstGeom>
          <a:noFill/>
          <a:ln w="9525">
            <a:noFill/>
            <a:miter lim="800000"/>
            <a:headEnd/>
            <a:tailEnd/>
          </a:ln>
          <a:effectLst/>
        </p:spPr>
        <p:txBody>
          <a:bodyPr>
            <a:spAutoFit/>
          </a:bodyPr>
          <a:lstStyle/>
          <a:p>
            <a:pPr>
              <a:spcBef>
                <a:spcPct val="50000"/>
              </a:spcBef>
            </a:pPr>
            <a:r>
              <a:rPr kumimoji="1" lang="zh-CN" altLang="en-US" sz="2800" b="1" dirty="0">
                <a:latin typeface="Times New Roman" pitchFamily="18" charset="0"/>
                <a:ea typeface="楷体_GB2312" pitchFamily="49" charset="-122"/>
                <a:hlinkClick r:id="rId2" action="ppaction://hlinksldjump"/>
              </a:rPr>
              <a:t>刚体定轴转动的转动定律的</a:t>
            </a:r>
            <a:r>
              <a:rPr kumimoji="1" lang="zh-CN" altLang="en-US" sz="2800" b="1" dirty="0" smtClean="0">
                <a:latin typeface="Times New Roman" pitchFamily="18" charset="0"/>
                <a:ea typeface="楷体_GB2312" pitchFamily="49" charset="-122"/>
                <a:hlinkClick r:id="rId2" action="ppaction://hlinksldjump"/>
              </a:rPr>
              <a:t>应用</a:t>
            </a:r>
            <a:endParaRPr kumimoji="1" lang="en-US" altLang="zh-CN" sz="2400" b="1" dirty="0">
              <a:latin typeface="楷体_GB2312" pitchFamily="49" charset="-122"/>
              <a:ea typeface="楷体_GB2312" pitchFamily="49" charset="-122"/>
            </a:endParaRPr>
          </a:p>
        </p:txBody>
      </p:sp>
      <p:sp>
        <p:nvSpPr>
          <p:cNvPr id="2070" name="Text Box 22"/>
          <p:cNvSpPr txBox="1">
            <a:spLocks noChangeArrowheads="1"/>
          </p:cNvSpPr>
          <p:nvPr/>
        </p:nvSpPr>
        <p:spPr bwMode="auto">
          <a:xfrm>
            <a:off x="1331913" y="1196975"/>
            <a:ext cx="5105400" cy="519113"/>
          </a:xfrm>
          <a:prstGeom prst="rect">
            <a:avLst/>
          </a:prstGeom>
          <a:noFill/>
          <a:ln w="9525">
            <a:noFill/>
            <a:miter lim="800000"/>
            <a:headEnd/>
            <a:tailEnd/>
          </a:ln>
          <a:effectLst/>
        </p:spPr>
        <p:txBody>
          <a:bodyPr>
            <a:spAutoFit/>
          </a:bodyPr>
          <a:lstStyle/>
          <a:p>
            <a:pPr>
              <a:spcBef>
                <a:spcPct val="50000"/>
              </a:spcBef>
            </a:pPr>
            <a:r>
              <a:rPr kumimoji="1" lang="en-US" altLang="zh-CN" sz="2800" b="1" u="sng">
                <a:latin typeface="Times New Roman" pitchFamily="18" charset="0"/>
                <a:ea typeface="楷体_GB2312" pitchFamily="49" charset="-122"/>
              </a:rPr>
              <a:t>§3 </a:t>
            </a:r>
            <a:r>
              <a:rPr kumimoji="1" lang="zh-CN" altLang="en-US" sz="2800" b="1" u="sng">
                <a:latin typeface="Times New Roman" pitchFamily="18" charset="0"/>
                <a:ea typeface="楷体_GB2312" pitchFamily="49" charset="-122"/>
              </a:rPr>
              <a:t>刚体定轴转动的转动定律</a:t>
            </a:r>
          </a:p>
        </p:txBody>
      </p:sp>
      <p:sp>
        <p:nvSpPr>
          <p:cNvPr id="2075" name="Text Box 27"/>
          <p:cNvSpPr txBox="1">
            <a:spLocks noChangeArrowheads="1"/>
          </p:cNvSpPr>
          <p:nvPr/>
        </p:nvSpPr>
        <p:spPr bwMode="auto">
          <a:xfrm>
            <a:off x="1331913" y="2492375"/>
            <a:ext cx="4440237" cy="519113"/>
          </a:xfrm>
          <a:prstGeom prst="rect">
            <a:avLst/>
          </a:prstGeom>
          <a:noFill/>
          <a:ln w="9525">
            <a:noFill/>
            <a:miter lim="800000"/>
            <a:headEnd/>
            <a:tailEnd/>
          </a:ln>
          <a:effectLst/>
        </p:spPr>
        <p:txBody>
          <a:bodyPr>
            <a:spAutoFit/>
          </a:bodyPr>
          <a:lstStyle/>
          <a:p>
            <a:pPr>
              <a:spcBef>
                <a:spcPct val="50000"/>
              </a:spcBef>
            </a:pPr>
            <a:r>
              <a:rPr kumimoji="1" lang="en-US" altLang="zh-CN" sz="2800" b="1">
                <a:latin typeface="Times New Roman" pitchFamily="18" charset="0"/>
                <a:ea typeface="楷体_GB2312" pitchFamily="49" charset="-122"/>
              </a:rPr>
              <a:t>§4</a:t>
            </a:r>
            <a:r>
              <a:rPr kumimoji="1" lang="zh-CN" altLang="en-US" sz="2800" b="1">
                <a:latin typeface="Times New Roman" pitchFamily="18" charset="0"/>
                <a:ea typeface="楷体_GB2312" pitchFamily="49" charset="-122"/>
              </a:rPr>
              <a:t>刚体转动中动能定理</a:t>
            </a:r>
          </a:p>
        </p:txBody>
      </p:sp>
      <p:sp>
        <p:nvSpPr>
          <p:cNvPr id="2076" name="Text Box 28"/>
          <p:cNvSpPr txBox="1">
            <a:spLocks noChangeArrowheads="1"/>
          </p:cNvSpPr>
          <p:nvPr/>
        </p:nvSpPr>
        <p:spPr bwMode="auto">
          <a:xfrm>
            <a:off x="1403350" y="3141663"/>
            <a:ext cx="3429000" cy="519112"/>
          </a:xfrm>
          <a:prstGeom prst="rect">
            <a:avLst/>
          </a:prstGeom>
          <a:noFill/>
          <a:ln w="9525">
            <a:noFill/>
            <a:miter lim="800000"/>
            <a:headEnd/>
            <a:tailEnd/>
          </a:ln>
          <a:effectLst/>
        </p:spPr>
        <p:txBody>
          <a:bodyPr>
            <a:spAutoFit/>
          </a:bodyPr>
          <a:lstStyle/>
          <a:p>
            <a:r>
              <a:rPr kumimoji="1" lang="en-US" altLang="zh-CN" sz="2800" b="1">
                <a:solidFill>
                  <a:srgbClr val="0000CC"/>
                </a:solidFill>
                <a:latin typeface="Times New Roman" pitchFamily="18" charset="0"/>
                <a:ea typeface="楷体_GB2312" pitchFamily="49" charset="-122"/>
              </a:rPr>
              <a:t>4.1  </a:t>
            </a:r>
            <a:r>
              <a:rPr kumimoji="1" lang="zh-CN" altLang="en-US" sz="2800" b="1">
                <a:solidFill>
                  <a:srgbClr val="0000CC"/>
                </a:solidFill>
                <a:latin typeface="Times New Roman" pitchFamily="18" charset="0"/>
                <a:ea typeface="楷体_GB2312" pitchFamily="49" charset="-122"/>
              </a:rPr>
              <a:t>力矩的功</a:t>
            </a:r>
          </a:p>
        </p:txBody>
      </p:sp>
      <p:sp>
        <p:nvSpPr>
          <p:cNvPr id="2077" name="Text Box 29"/>
          <p:cNvSpPr txBox="1">
            <a:spLocks noChangeArrowheads="1"/>
          </p:cNvSpPr>
          <p:nvPr/>
        </p:nvSpPr>
        <p:spPr bwMode="auto">
          <a:xfrm>
            <a:off x="1403350" y="4365625"/>
            <a:ext cx="5676900" cy="519113"/>
          </a:xfrm>
          <a:prstGeom prst="rect">
            <a:avLst/>
          </a:prstGeom>
          <a:noFill/>
          <a:ln w="9525">
            <a:noFill/>
            <a:miter lim="800000"/>
            <a:headEnd/>
            <a:tailEnd/>
          </a:ln>
          <a:effectLst/>
        </p:spPr>
        <p:txBody>
          <a:bodyPr>
            <a:spAutoFit/>
          </a:bodyPr>
          <a:lstStyle/>
          <a:p>
            <a:r>
              <a:rPr kumimoji="1" lang="en-US" altLang="zh-CN" sz="2800" b="1">
                <a:solidFill>
                  <a:srgbClr val="0000CC"/>
                </a:solidFill>
                <a:latin typeface="Times New Roman" pitchFamily="18" charset="0"/>
                <a:ea typeface="楷体_GB2312" pitchFamily="49" charset="-122"/>
              </a:rPr>
              <a:t>4.3  </a:t>
            </a:r>
            <a:r>
              <a:rPr kumimoji="1" lang="zh-CN" altLang="en-US" sz="2800" b="1">
                <a:solidFill>
                  <a:srgbClr val="0000CC"/>
                </a:solidFill>
                <a:latin typeface="Times New Roman" pitchFamily="18" charset="0"/>
                <a:ea typeface="楷体_GB2312" pitchFamily="49" charset="-122"/>
              </a:rPr>
              <a:t>刚体定轴转动中的动能定理</a:t>
            </a:r>
          </a:p>
        </p:txBody>
      </p:sp>
      <p:sp>
        <p:nvSpPr>
          <p:cNvPr id="2079" name="Text Box 31"/>
          <p:cNvSpPr txBox="1">
            <a:spLocks noChangeArrowheads="1"/>
          </p:cNvSpPr>
          <p:nvPr/>
        </p:nvSpPr>
        <p:spPr bwMode="auto">
          <a:xfrm>
            <a:off x="2700338" y="5661025"/>
            <a:ext cx="3425938" cy="523220"/>
          </a:xfrm>
          <a:prstGeom prst="rect">
            <a:avLst/>
          </a:prstGeom>
          <a:noFill/>
          <a:ln w="9525">
            <a:noFill/>
            <a:miter lim="800000"/>
            <a:headEnd/>
            <a:tailEnd/>
          </a:ln>
          <a:effectLst/>
        </p:spPr>
        <p:txBody>
          <a:bodyPr wrap="none">
            <a:spAutoFit/>
          </a:bodyPr>
          <a:lstStyle/>
          <a:p>
            <a:r>
              <a:rPr kumimoji="1" lang="zh-CN" altLang="en-US" sz="2800" b="1" dirty="0" smtClean="0">
                <a:latin typeface="Times New Roman" pitchFamily="18" charset="0"/>
                <a:ea typeface="楷体_GB2312" pitchFamily="49" charset="-122"/>
              </a:rPr>
              <a:t>作业</a:t>
            </a:r>
            <a:r>
              <a:rPr kumimoji="1" lang="zh-CN" altLang="en-US" sz="2800" b="1" dirty="0">
                <a:latin typeface="Times New Roman" pitchFamily="18" charset="0"/>
                <a:ea typeface="楷体_GB2312" pitchFamily="49" charset="-122"/>
              </a:rPr>
              <a:t>：</a:t>
            </a:r>
            <a:r>
              <a:rPr kumimoji="1" lang="en-US" altLang="zh-CN" sz="2800" b="1" dirty="0">
                <a:latin typeface="Times New Roman" pitchFamily="18" charset="0"/>
                <a:ea typeface="楷体_GB2312" pitchFamily="49" charset="-122"/>
              </a:rPr>
              <a:t>4-7</a:t>
            </a:r>
            <a:r>
              <a:rPr kumimoji="1" lang="zh-CN" altLang="en-US" sz="2800" b="1" dirty="0">
                <a:latin typeface="Times New Roman" pitchFamily="18" charset="0"/>
                <a:ea typeface="楷体_GB2312" pitchFamily="49" charset="-122"/>
              </a:rPr>
              <a:t>，</a:t>
            </a:r>
            <a:r>
              <a:rPr kumimoji="1" lang="en-US" altLang="zh-CN" sz="2800" b="1" dirty="0">
                <a:latin typeface="Times New Roman" pitchFamily="18" charset="0"/>
                <a:ea typeface="楷体_GB2312" pitchFamily="49" charset="-122"/>
              </a:rPr>
              <a:t>4-8</a:t>
            </a:r>
            <a:r>
              <a:rPr kumimoji="1" lang="zh-CN" altLang="en-US" sz="2800" b="1" dirty="0">
                <a:latin typeface="Times New Roman" pitchFamily="18" charset="0"/>
                <a:ea typeface="楷体_GB2312" pitchFamily="49" charset="-122"/>
              </a:rPr>
              <a:t>，</a:t>
            </a:r>
            <a:r>
              <a:rPr kumimoji="1" lang="en-US" altLang="zh-CN" sz="2800" b="1" dirty="0">
                <a:latin typeface="Times New Roman" pitchFamily="18" charset="0"/>
                <a:ea typeface="楷体_GB2312" pitchFamily="49" charset="-122"/>
              </a:rPr>
              <a:t>4-9</a:t>
            </a:r>
          </a:p>
        </p:txBody>
      </p:sp>
      <p:sp>
        <p:nvSpPr>
          <p:cNvPr id="2080" name="Text Box 32"/>
          <p:cNvSpPr txBox="1">
            <a:spLocks noChangeArrowheads="1"/>
          </p:cNvSpPr>
          <p:nvPr/>
        </p:nvSpPr>
        <p:spPr bwMode="auto">
          <a:xfrm>
            <a:off x="1403350" y="3716338"/>
            <a:ext cx="5402263" cy="519112"/>
          </a:xfrm>
          <a:prstGeom prst="rect">
            <a:avLst/>
          </a:prstGeom>
          <a:noFill/>
          <a:ln w="9525">
            <a:noFill/>
            <a:miter lim="800000"/>
            <a:headEnd/>
            <a:tailEnd/>
          </a:ln>
          <a:effectLst/>
        </p:spPr>
        <p:txBody>
          <a:bodyPr>
            <a:spAutoFit/>
          </a:bodyPr>
          <a:lstStyle/>
          <a:p>
            <a:r>
              <a:rPr kumimoji="1" lang="en-US" altLang="zh-CN" sz="2800" b="1">
                <a:solidFill>
                  <a:srgbClr val="0000CC"/>
                </a:solidFill>
                <a:latin typeface="Times New Roman" pitchFamily="18" charset="0"/>
                <a:ea typeface="楷体_GB2312" pitchFamily="49" charset="-122"/>
              </a:rPr>
              <a:t>4.2  </a:t>
            </a:r>
            <a:r>
              <a:rPr kumimoji="1" lang="zh-CN" altLang="en-US" sz="2800" b="1">
                <a:solidFill>
                  <a:srgbClr val="0000CC"/>
                </a:solidFill>
                <a:latin typeface="Times New Roman" pitchFamily="18" charset="0"/>
                <a:ea typeface="楷体_GB2312" pitchFamily="49" charset="-122"/>
              </a:rPr>
              <a:t>刚体定轴转动中的动能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up)">
                                      <p:cBhvr>
                                        <p:cTn id="7" dur="500"/>
                                        <p:tgtEl>
                                          <p:spTgt spid="205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70"/>
                                        </p:tgtEl>
                                        <p:attrNameLst>
                                          <p:attrName>style.visibility</p:attrName>
                                        </p:attrNameLst>
                                      </p:cBhvr>
                                      <p:to>
                                        <p:strVal val="visible"/>
                                      </p:to>
                                    </p:set>
                                    <p:animEffect transition="in" filter="wipe(up)">
                                      <p:cBhvr>
                                        <p:cTn id="11" dur="500"/>
                                        <p:tgtEl>
                                          <p:spTgt spid="207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061"/>
                                        </p:tgtEl>
                                        <p:attrNameLst>
                                          <p:attrName>style.visibility</p:attrName>
                                        </p:attrNameLst>
                                      </p:cBhvr>
                                      <p:to>
                                        <p:strVal val="visible"/>
                                      </p:to>
                                    </p:set>
                                    <p:animEffect transition="in" filter="wipe(up)">
                                      <p:cBhvr>
                                        <p:cTn id="15" dur="500"/>
                                        <p:tgtEl>
                                          <p:spTgt spid="206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075"/>
                                        </p:tgtEl>
                                        <p:attrNameLst>
                                          <p:attrName>style.visibility</p:attrName>
                                        </p:attrNameLst>
                                      </p:cBhvr>
                                      <p:to>
                                        <p:strVal val="visible"/>
                                      </p:to>
                                    </p:set>
                                    <p:animEffect transition="in" filter="wipe(up)">
                                      <p:cBhvr>
                                        <p:cTn id="19" dur="500"/>
                                        <p:tgtEl>
                                          <p:spTgt spid="207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076"/>
                                        </p:tgtEl>
                                        <p:attrNameLst>
                                          <p:attrName>style.visibility</p:attrName>
                                        </p:attrNameLst>
                                      </p:cBhvr>
                                      <p:to>
                                        <p:strVal val="visible"/>
                                      </p:to>
                                    </p:set>
                                    <p:animEffect transition="in" filter="wipe(up)">
                                      <p:cBhvr>
                                        <p:cTn id="23" dur="500"/>
                                        <p:tgtEl>
                                          <p:spTgt spid="2076"/>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080"/>
                                        </p:tgtEl>
                                        <p:attrNameLst>
                                          <p:attrName>style.visibility</p:attrName>
                                        </p:attrNameLst>
                                      </p:cBhvr>
                                      <p:to>
                                        <p:strVal val="visible"/>
                                      </p:to>
                                    </p:set>
                                    <p:animEffect transition="in" filter="wipe(up)">
                                      <p:cBhvr>
                                        <p:cTn id="27" dur="500"/>
                                        <p:tgtEl>
                                          <p:spTgt spid="2080"/>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077"/>
                                        </p:tgtEl>
                                        <p:attrNameLst>
                                          <p:attrName>style.visibility</p:attrName>
                                        </p:attrNameLst>
                                      </p:cBhvr>
                                      <p:to>
                                        <p:strVal val="visible"/>
                                      </p:to>
                                    </p:set>
                                    <p:animEffect transition="in" filter="wipe(up)">
                                      <p:cBhvr>
                                        <p:cTn id="31" dur="500"/>
                                        <p:tgtEl>
                                          <p:spTgt spid="207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079"/>
                                        </p:tgtEl>
                                        <p:attrNameLst>
                                          <p:attrName>style.visibility</p:attrName>
                                        </p:attrNameLst>
                                      </p:cBhvr>
                                      <p:to>
                                        <p:strVal val="visible"/>
                                      </p:to>
                                    </p:set>
                                    <p:animEffect transition="in" filter="wipe(up)">
                                      <p:cBhvr>
                                        <p:cTn id="35" dur="500"/>
                                        <p:tgtEl>
                                          <p:spTgt spid="2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61" grpId="0" autoUpdateAnimBg="0"/>
      <p:bldP spid="2070" grpId="0" autoUpdateAnimBg="0"/>
      <p:bldP spid="2075" grpId="0" autoUpdateAnimBg="0"/>
      <p:bldP spid="2076" grpId="0" autoUpdateAnimBg="0"/>
      <p:bldP spid="2077" grpId="0" autoUpdateAnimBg="0"/>
      <p:bldP spid="2079" grpId="0" autoUpdateAnimBg="0"/>
      <p:bldP spid="208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灯片编号占位符 3"/>
          <p:cNvSpPr>
            <a:spLocks noGrp="1"/>
          </p:cNvSpPr>
          <p:nvPr>
            <p:ph type="sldNum" sz="quarter" idx="12"/>
          </p:nvPr>
        </p:nvSpPr>
        <p:spPr/>
        <p:txBody>
          <a:bodyPr/>
          <a:lstStyle/>
          <a:p>
            <a:fld id="{0F1CA93C-FBEA-4235-B1D0-9E5CC696C5F1}" type="slidenum">
              <a:rPr lang="en-US" altLang="zh-CN"/>
              <a:pPr/>
              <a:t>10</a:t>
            </a:fld>
            <a:endParaRPr lang="en-US" altLang="zh-CN"/>
          </a:p>
        </p:txBody>
      </p:sp>
      <p:sp>
        <p:nvSpPr>
          <p:cNvPr id="59394" name="Text Box 2"/>
          <p:cNvSpPr txBox="1">
            <a:spLocks noChangeArrowheads="1"/>
          </p:cNvSpPr>
          <p:nvPr/>
        </p:nvSpPr>
        <p:spPr bwMode="auto">
          <a:xfrm>
            <a:off x="214282" y="214289"/>
            <a:ext cx="5964268" cy="3883755"/>
          </a:xfrm>
          <a:prstGeom prst="rect">
            <a:avLst/>
          </a:prstGeom>
          <a:solidFill>
            <a:schemeClr val="bg1"/>
          </a:solidFill>
          <a:ln w="9525">
            <a:noFill/>
            <a:miter lim="800000"/>
            <a:headEnd/>
            <a:tailEnd/>
          </a:ln>
          <a:effectLst/>
        </p:spPr>
        <p:txBody>
          <a:bodyPr wrap="square">
            <a:spAutoFit/>
          </a:bodyPr>
          <a:lstStyle/>
          <a:p>
            <a:pPr>
              <a:lnSpc>
                <a:spcPct val="150000"/>
              </a:lnSpc>
              <a:spcBef>
                <a:spcPct val="50000"/>
              </a:spcBef>
            </a:pPr>
            <a:r>
              <a:rPr kumimoji="1" lang="zh-CN" altLang="en-US" sz="2400" b="1" dirty="0">
                <a:latin typeface="+mn-ea"/>
                <a:ea typeface="+mn-ea"/>
              </a:rPr>
              <a:t>习题</a:t>
            </a:r>
            <a:r>
              <a:rPr kumimoji="1" lang="en-US" altLang="zh-CN" sz="2400" b="1" dirty="0">
                <a:latin typeface="+mn-ea"/>
                <a:ea typeface="+mn-ea"/>
              </a:rPr>
              <a:t>4-5  </a:t>
            </a:r>
            <a:r>
              <a:rPr kumimoji="1" lang="zh-CN" altLang="en-US" sz="2400" b="1" dirty="0">
                <a:latin typeface="+mn-ea"/>
                <a:ea typeface="+mn-ea"/>
              </a:rPr>
              <a:t>以垂直于盘面的力</a:t>
            </a:r>
            <a:r>
              <a:rPr kumimoji="1" lang="en-US" altLang="zh-CN" sz="2400" b="1" i="1" dirty="0">
                <a:latin typeface="+mn-ea"/>
                <a:ea typeface="+mn-ea"/>
              </a:rPr>
              <a:t>F</a:t>
            </a:r>
            <a:r>
              <a:rPr kumimoji="1" lang="en-US" altLang="zh-CN" sz="2400" b="1" dirty="0">
                <a:latin typeface="+mn-ea"/>
                <a:ea typeface="+mn-ea"/>
              </a:rPr>
              <a:t> </a:t>
            </a:r>
            <a:r>
              <a:rPr kumimoji="1" lang="zh-CN" altLang="en-US" sz="2400" b="1" dirty="0">
                <a:latin typeface="+mn-ea"/>
                <a:ea typeface="+mn-ea"/>
              </a:rPr>
              <a:t>将一粗糙平面紧压在一飞轮的盘面上，使其制动，如图所示。飞轮可以看作是质量为</a:t>
            </a:r>
            <a:r>
              <a:rPr kumimoji="1" lang="en-US" altLang="zh-CN" sz="2400" b="1" i="1" dirty="0">
                <a:latin typeface="+mn-ea"/>
                <a:ea typeface="+mn-ea"/>
              </a:rPr>
              <a:t>m</a:t>
            </a:r>
            <a:r>
              <a:rPr kumimoji="1" lang="zh-CN" altLang="en-US" sz="2400" b="1" dirty="0">
                <a:latin typeface="+mn-ea"/>
                <a:ea typeface="+mn-ea"/>
              </a:rPr>
              <a:t>、半径为</a:t>
            </a:r>
            <a:r>
              <a:rPr kumimoji="1" lang="en-US" altLang="zh-CN" sz="2400" b="1" i="1" dirty="0">
                <a:latin typeface="+mn-ea"/>
                <a:ea typeface="+mn-ea"/>
              </a:rPr>
              <a:t>R</a:t>
            </a:r>
            <a:r>
              <a:rPr kumimoji="1" lang="zh-CN" altLang="en-US" sz="2400" b="1" dirty="0">
                <a:latin typeface="+mn-ea"/>
                <a:ea typeface="+mn-ea"/>
              </a:rPr>
              <a:t>的匀质圆盘，盘面与粗糙平面间的摩擦系数为</a:t>
            </a:r>
            <a:r>
              <a:rPr kumimoji="1" lang="en-US" altLang="zh-CN" sz="2400" b="1" i="1" dirty="0">
                <a:latin typeface="+mn-ea"/>
                <a:ea typeface="+mn-ea"/>
              </a:rPr>
              <a:t>µ</a:t>
            </a:r>
            <a:r>
              <a:rPr kumimoji="1" lang="zh-CN" altLang="en-US" sz="2400" b="1" dirty="0">
                <a:latin typeface="+mn-ea"/>
                <a:ea typeface="+mn-ea"/>
              </a:rPr>
              <a:t>，轴的粗细可略，飞轮的初始角速度为</a:t>
            </a:r>
            <a:r>
              <a:rPr kumimoji="1" lang="zh-CN" altLang="en-US" sz="2400" b="1" dirty="0">
                <a:latin typeface="+mn-ea"/>
                <a:ea typeface="+mn-ea"/>
                <a:sym typeface="Symbol" pitchFamily="18" charset="2"/>
              </a:rPr>
              <a:t></a:t>
            </a:r>
            <a:r>
              <a:rPr kumimoji="1" lang="en-US" altLang="zh-CN" sz="2400" b="1" baseline="-25000" dirty="0">
                <a:latin typeface="+mn-ea"/>
                <a:ea typeface="+mn-ea"/>
                <a:sym typeface="Symbol" pitchFamily="18" charset="2"/>
              </a:rPr>
              <a:t>0</a:t>
            </a:r>
            <a:r>
              <a:rPr kumimoji="1" lang="en-US" altLang="zh-CN" sz="2400" b="1" dirty="0">
                <a:latin typeface="+mn-ea"/>
                <a:ea typeface="+mn-ea"/>
              </a:rPr>
              <a:t> (a)</a:t>
            </a:r>
            <a:r>
              <a:rPr kumimoji="1" lang="zh-CN" altLang="en-US" sz="2400" b="1" dirty="0">
                <a:latin typeface="+mn-ea"/>
                <a:ea typeface="+mn-ea"/>
              </a:rPr>
              <a:t>求摩擦力矩；</a:t>
            </a:r>
            <a:r>
              <a:rPr kumimoji="1" lang="en-US" altLang="zh-CN" sz="2400" b="1" dirty="0">
                <a:latin typeface="+mn-ea"/>
                <a:ea typeface="+mn-ea"/>
              </a:rPr>
              <a:t>(b)</a:t>
            </a:r>
            <a:r>
              <a:rPr kumimoji="1" lang="zh-CN" altLang="zh-CN" sz="2400" b="1" dirty="0">
                <a:latin typeface="+mn-ea"/>
                <a:ea typeface="+mn-ea"/>
              </a:rPr>
              <a:t>经过多长时间，飞轮才停止转动？</a:t>
            </a:r>
            <a:endParaRPr kumimoji="1" lang="zh-CN" altLang="en-US" sz="2400" b="1" dirty="0">
              <a:latin typeface="+mn-ea"/>
              <a:ea typeface="+mn-ea"/>
            </a:endParaRPr>
          </a:p>
        </p:txBody>
      </p:sp>
      <p:grpSp>
        <p:nvGrpSpPr>
          <p:cNvPr id="59427" name="Group 35"/>
          <p:cNvGrpSpPr>
            <a:grpSpLocks/>
          </p:cNvGrpSpPr>
          <p:nvPr/>
        </p:nvGrpSpPr>
        <p:grpSpPr bwMode="auto">
          <a:xfrm>
            <a:off x="6858016" y="3429000"/>
            <a:ext cx="2235200" cy="2243138"/>
            <a:chOff x="4226" y="2294"/>
            <a:chExt cx="1408" cy="1413"/>
          </a:xfrm>
        </p:grpSpPr>
        <p:sp>
          <p:nvSpPr>
            <p:cNvPr id="59413" name="Oval 21"/>
            <p:cNvSpPr>
              <a:spLocks noChangeArrowheads="1"/>
            </p:cNvSpPr>
            <p:nvPr/>
          </p:nvSpPr>
          <p:spPr bwMode="auto">
            <a:xfrm>
              <a:off x="4226" y="2294"/>
              <a:ext cx="1408" cy="1413"/>
            </a:xfrm>
            <a:prstGeom prst="ellipse">
              <a:avLst/>
            </a:prstGeom>
            <a:noFill/>
            <a:ln w="19050">
              <a:solidFill>
                <a:schemeClr val="tx2"/>
              </a:solidFill>
              <a:round/>
              <a:headEnd/>
              <a:tailEnd/>
            </a:ln>
            <a:effectLst/>
          </p:spPr>
          <p:txBody>
            <a:bodyPr wrap="none" anchor="ctr"/>
            <a:lstStyle/>
            <a:p>
              <a:endParaRPr lang="zh-CN" altLang="en-US"/>
            </a:p>
          </p:txBody>
        </p:sp>
        <p:sp>
          <p:nvSpPr>
            <p:cNvPr id="59414" name="Oval 22"/>
            <p:cNvSpPr>
              <a:spLocks noChangeArrowheads="1"/>
            </p:cNvSpPr>
            <p:nvPr/>
          </p:nvSpPr>
          <p:spPr bwMode="auto">
            <a:xfrm>
              <a:off x="4445" y="2547"/>
              <a:ext cx="938" cy="942"/>
            </a:xfrm>
            <a:prstGeom prst="ellipse">
              <a:avLst/>
            </a:prstGeom>
            <a:noFill/>
            <a:ln w="19050">
              <a:solidFill>
                <a:schemeClr val="tx2"/>
              </a:solidFill>
              <a:round/>
              <a:headEnd/>
              <a:tailEnd/>
            </a:ln>
            <a:effectLst/>
          </p:spPr>
          <p:txBody>
            <a:bodyPr wrap="none" anchor="ctr"/>
            <a:lstStyle/>
            <a:p>
              <a:endParaRPr lang="zh-CN" altLang="en-US"/>
            </a:p>
          </p:txBody>
        </p:sp>
        <p:sp>
          <p:nvSpPr>
            <p:cNvPr id="59415" name="Oval 23"/>
            <p:cNvSpPr>
              <a:spLocks noChangeArrowheads="1"/>
            </p:cNvSpPr>
            <p:nvPr/>
          </p:nvSpPr>
          <p:spPr bwMode="auto">
            <a:xfrm>
              <a:off x="4574" y="2669"/>
              <a:ext cx="704" cy="707"/>
            </a:xfrm>
            <a:prstGeom prst="ellipse">
              <a:avLst/>
            </a:prstGeom>
            <a:noFill/>
            <a:ln w="19050">
              <a:solidFill>
                <a:schemeClr val="tx2"/>
              </a:solidFill>
              <a:round/>
              <a:headEnd/>
              <a:tailEnd/>
            </a:ln>
            <a:effectLst/>
          </p:spPr>
          <p:txBody>
            <a:bodyPr wrap="none" anchor="ctr"/>
            <a:lstStyle/>
            <a:p>
              <a:endParaRPr lang="zh-CN" altLang="en-US"/>
            </a:p>
          </p:txBody>
        </p:sp>
        <p:sp>
          <p:nvSpPr>
            <p:cNvPr id="59416" name="Oval 24"/>
            <p:cNvSpPr>
              <a:spLocks noChangeArrowheads="1"/>
            </p:cNvSpPr>
            <p:nvPr/>
          </p:nvSpPr>
          <p:spPr bwMode="auto">
            <a:xfrm>
              <a:off x="4896" y="3024"/>
              <a:ext cx="54" cy="47"/>
            </a:xfrm>
            <a:prstGeom prst="ellipse">
              <a:avLst/>
            </a:prstGeom>
            <a:solidFill>
              <a:schemeClr val="bg1"/>
            </a:solidFill>
            <a:ln w="19050">
              <a:solidFill>
                <a:schemeClr val="tx2"/>
              </a:solidFill>
              <a:round/>
              <a:headEnd/>
              <a:tailEnd/>
            </a:ln>
            <a:effectLst/>
          </p:spPr>
          <p:txBody>
            <a:bodyPr wrap="none" anchor="ctr"/>
            <a:lstStyle/>
            <a:p>
              <a:endParaRPr lang="zh-CN" altLang="en-US"/>
            </a:p>
          </p:txBody>
        </p:sp>
        <p:sp>
          <p:nvSpPr>
            <p:cNvPr id="59417" name="Freeform 25"/>
            <p:cNvSpPr>
              <a:spLocks/>
            </p:cNvSpPr>
            <p:nvPr/>
          </p:nvSpPr>
          <p:spPr bwMode="auto">
            <a:xfrm>
              <a:off x="4928" y="3056"/>
              <a:ext cx="342" cy="116"/>
            </a:xfrm>
            <a:custGeom>
              <a:avLst/>
              <a:gdLst/>
              <a:ahLst/>
              <a:cxnLst>
                <a:cxn ang="0">
                  <a:pos x="0" y="0"/>
                </a:cxn>
                <a:cxn ang="0">
                  <a:pos x="342" y="116"/>
                </a:cxn>
              </a:cxnLst>
              <a:rect l="0" t="0" r="r" b="b"/>
              <a:pathLst>
                <a:path w="342" h="116">
                  <a:moveTo>
                    <a:pt x="0" y="0"/>
                  </a:moveTo>
                  <a:lnTo>
                    <a:pt x="342" y="116"/>
                  </a:lnTo>
                </a:path>
              </a:pathLst>
            </a:custGeom>
            <a:noFill/>
            <a:ln w="19050" cmpd="sng">
              <a:solidFill>
                <a:schemeClr val="tx2"/>
              </a:solidFill>
              <a:round/>
              <a:headEnd/>
              <a:tailEnd type="triangle" w="med" len="med"/>
            </a:ln>
            <a:effectLst/>
          </p:spPr>
          <p:txBody>
            <a:bodyPr wrap="none" anchor="ctr"/>
            <a:lstStyle/>
            <a:p>
              <a:endParaRPr lang="zh-CN" altLang="en-US"/>
            </a:p>
          </p:txBody>
        </p:sp>
        <p:sp>
          <p:nvSpPr>
            <p:cNvPr id="59418" name="Freeform 26"/>
            <p:cNvSpPr>
              <a:spLocks/>
            </p:cNvSpPr>
            <p:nvPr/>
          </p:nvSpPr>
          <p:spPr bwMode="auto">
            <a:xfrm>
              <a:off x="4944" y="2699"/>
              <a:ext cx="650" cy="365"/>
            </a:xfrm>
            <a:custGeom>
              <a:avLst/>
              <a:gdLst/>
              <a:ahLst/>
              <a:cxnLst>
                <a:cxn ang="0">
                  <a:pos x="8" y="365"/>
                </a:cxn>
                <a:cxn ang="0">
                  <a:pos x="0" y="333"/>
                </a:cxn>
                <a:cxn ang="0">
                  <a:pos x="650" y="0"/>
                </a:cxn>
              </a:cxnLst>
              <a:rect l="0" t="0" r="r" b="b"/>
              <a:pathLst>
                <a:path w="650" h="365">
                  <a:moveTo>
                    <a:pt x="8" y="365"/>
                  </a:moveTo>
                  <a:lnTo>
                    <a:pt x="0" y="333"/>
                  </a:lnTo>
                  <a:lnTo>
                    <a:pt x="650" y="0"/>
                  </a:lnTo>
                </a:path>
              </a:pathLst>
            </a:custGeom>
            <a:noFill/>
            <a:ln w="19050" cmpd="sng">
              <a:solidFill>
                <a:schemeClr val="tx2"/>
              </a:solidFill>
              <a:round/>
              <a:headEnd/>
              <a:tailEnd type="triangle" w="med" len="lg"/>
            </a:ln>
            <a:effectLst/>
          </p:spPr>
          <p:txBody>
            <a:bodyPr wrap="none" anchor="ctr"/>
            <a:lstStyle/>
            <a:p>
              <a:endParaRPr lang="zh-CN" altLang="en-US"/>
            </a:p>
          </p:txBody>
        </p:sp>
        <p:sp>
          <p:nvSpPr>
            <p:cNvPr id="59419" name="Line 27"/>
            <p:cNvSpPr>
              <a:spLocks noChangeShapeType="1"/>
            </p:cNvSpPr>
            <p:nvPr/>
          </p:nvSpPr>
          <p:spPr bwMode="auto">
            <a:xfrm rot="19180142" flipH="1">
              <a:off x="4897" y="3364"/>
              <a:ext cx="83" cy="148"/>
            </a:xfrm>
            <a:prstGeom prst="line">
              <a:avLst/>
            </a:prstGeom>
            <a:noFill/>
            <a:ln w="19050">
              <a:solidFill>
                <a:schemeClr val="tx2"/>
              </a:solidFill>
              <a:round/>
              <a:headEnd/>
              <a:tailEnd type="triangle" w="med" len="lg"/>
            </a:ln>
            <a:effectLst/>
          </p:spPr>
          <p:txBody>
            <a:bodyPr wrap="none" anchor="ctr"/>
            <a:lstStyle/>
            <a:p>
              <a:endParaRPr lang="zh-CN" altLang="en-US"/>
            </a:p>
          </p:txBody>
        </p:sp>
        <p:sp>
          <p:nvSpPr>
            <p:cNvPr id="59420" name="Text Box 28"/>
            <p:cNvSpPr txBox="1">
              <a:spLocks noChangeArrowheads="1"/>
            </p:cNvSpPr>
            <p:nvPr/>
          </p:nvSpPr>
          <p:spPr bwMode="auto">
            <a:xfrm>
              <a:off x="4968" y="2672"/>
              <a:ext cx="288" cy="327"/>
            </a:xfrm>
            <a:prstGeom prst="rect">
              <a:avLst/>
            </a:prstGeom>
            <a:noFill/>
            <a:ln w="9525">
              <a:noFill/>
              <a:miter lim="800000"/>
              <a:headEnd/>
              <a:tailEnd/>
            </a:ln>
            <a:effectLst/>
          </p:spPr>
          <p:txBody>
            <a:bodyPr>
              <a:spAutoFit/>
            </a:bodyPr>
            <a:lstStyle/>
            <a:p>
              <a:pPr>
                <a:spcBef>
                  <a:spcPct val="50000"/>
                </a:spcBef>
              </a:pPr>
              <a:r>
                <a:rPr kumimoji="1" lang="en-US" altLang="zh-CN" sz="2800" b="1" i="1">
                  <a:latin typeface="Times New Roman" pitchFamily="18" charset="0"/>
                  <a:ea typeface="楷体_GB2312" pitchFamily="49" charset="-122"/>
                </a:rPr>
                <a:t>R</a:t>
              </a:r>
            </a:p>
          </p:txBody>
        </p:sp>
        <p:sp>
          <p:nvSpPr>
            <p:cNvPr id="59421" name="Text Box 29"/>
            <p:cNvSpPr txBox="1">
              <a:spLocks noChangeArrowheads="1"/>
            </p:cNvSpPr>
            <p:nvPr/>
          </p:nvSpPr>
          <p:spPr bwMode="auto">
            <a:xfrm>
              <a:off x="4968" y="3033"/>
              <a:ext cx="144" cy="327"/>
            </a:xfrm>
            <a:prstGeom prst="rect">
              <a:avLst/>
            </a:prstGeom>
            <a:noFill/>
            <a:ln w="9525">
              <a:noFill/>
              <a:miter lim="800000"/>
              <a:headEnd/>
              <a:tailEnd/>
            </a:ln>
            <a:effectLst/>
          </p:spPr>
          <p:txBody>
            <a:bodyPr>
              <a:spAutoFit/>
            </a:bodyPr>
            <a:lstStyle/>
            <a:p>
              <a:pPr>
                <a:spcBef>
                  <a:spcPct val="50000"/>
                </a:spcBef>
              </a:pPr>
              <a:r>
                <a:rPr kumimoji="1" lang="en-US" altLang="zh-CN" sz="2800" b="1" i="1">
                  <a:latin typeface="Times New Roman" pitchFamily="18" charset="0"/>
                  <a:ea typeface="楷体_GB2312" pitchFamily="49" charset="-122"/>
                </a:rPr>
                <a:t>r</a:t>
              </a:r>
            </a:p>
          </p:txBody>
        </p:sp>
        <p:sp>
          <p:nvSpPr>
            <p:cNvPr id="59422" name="Text Box 30"/>
            <p:cNvSpPr txBox="1">
              <a:spLocks noChangeArrowheads="1"/>
            </p:cNvSpPr>
            <p:nvPr/>
          </p:nvSpPr>
          <p:spPr bwMode="auto">
            <a:xfrm>
              <a:off x="4608" y="3312"/>
              <a:ext cx="340" cy="327"/>
            </a:xfrm>
            <a:prstGeom prst="rect">
              <a:avLst/>
            </a:prstGeom>
            <a:noFill/>
            <a:ln w="9525">
              <a:noFill/>
              <a:miter lim="800000"/>
              <a:headEnd/>
              <a:tailEnd/>
            </a:ln>
            <a:effectLst/>
          </p:spPr>
          <p:txBody>
            <a:bodyPr>
              <a:spAutoFit/>
            </a:bodyPr>
            <a:lstStyle/>
            <a:p>
              <a:r>
                <a:rPr kumimoji="1" lang="en-US" altLang="zh-CN" sz="2800" b="1" i="1">
                  <a:latin typeface="Times New Roman" pitchFamily="18" charset="0"/>
                  <a:ea typeface="楷体_GB2312" pitchFamily="49" charset="-122"/>
                </a:rPr>
                <a:t>dr</a:t>
              </a:r>
              <a:endParaRPr kumimoji="1" lang="en-US" altLang="zh-CN" sz="2800" b="1">
                <a:latin typeface="Times New Roman" pitchFamily="18" charset="0"/>
                <a:ea typeface="楷体_GB2312" pitchFamily="49" charset="-122"/>
              </a:endParaRPr>
            </a:p>
          </p:txBody>
        </p:sp>
      </p:grpSp>
      <p:grpSp>
        <p:nvGrpSpPr>
          <p:cNvPr id="59431" name="Group 39"/>
          <p:cNvGrpSpPr>
            <a:grpSpLocks/>
          </p:cNvGrpSpPr>
          <p:nvPr/>
        </p:nvGrpSpPr>
        <p:grpSpPr bwMode="auto">
          <a:xfrm>
            <a:off x="6254750" y="454025"/>
            <a:ext cx="2413000" cy="2354263"/>
            <a:chOff x="3940" y="286"/>
            <a:chExt cx="1520" cy="1483"/>
          </a:xfrm>
        </p:grpSpPr>
        <p:sp>
          <p:nvSpPr>
            <p:cNvPr id="59396" name="Rectangle 4"/>
            <p:cNvSpPr>
              <a:spLocks noChangeArrowheads="1"/>
            </p:cNvSpPr>
            <p:nvPr/>
          </p:nvSpPr>
          <p:spPr bwMode="auto">
            <a:xfrm rot="-1627023">
              <a:off x="4116" y="286"/>
              <a:ext cx="1344" cy="1483"/>
            </a:xfrm>
            <a:prstGeom prst="rect">
              <a:avLst/>
            </a:prstGeom>
            <a:solidFill>
              <a:schemeClr val="accent2"/>
            </a:solidFill>
            <a:ln w="9525">
              <a:solidFill>
                <a:schemeClr val="bg1"/>
              </a:solidFill>
              <a:miter lim="800000"/>
              <a:headEnd/>
              <a:tailEnd/>
            </a:ln>
            <a:effectLst/>
          </p:spPr>
          <p:txBody>
            <a:bodyPr wrap="none" anchor="ctr"/>
            <a:lstStyle/>
            <a:p>
              <a:endParaRPr lang="zh-CN" altLang="en-US"/>
            </a:p>
          </p:txBody>
        </p:sp>
        <p:grpSp>
          <p:nvGrpSpPr>
            <p:cNvPr id="59397" name="Group 5"/>
            <p:cNvGrpSpPr>
              <a:grpSpLocks/>
            </p:cNvGrpSpPr>
            <p:nvPr/>
          </p:nvGrpSpPr>
          <p:grpSpPr bwMode="auto">
            <a:xfrm rot="3011429">
              <a:off x="4212" y="718"/>
              <a:ext cx="1152" cy="736"/>
              <a:chOff x="3077" y="1952"/>
              <a:chExt cx="1152" cy="736"/>
            </a:xfrm>
          </p:grpSpPr>
          <p:grpSp>
            <p:nvGrpSpPr>
              <p:cNvPr id="59398" name="Group 6"/>
              <p:cNvGrpSpPr>
                <a:grpSpLocks/>
              </p:cNvGrpSpPr>
              <p:nvPr/>
            </p:nvGrpSpPr>
            <p:grpSpPr bwMode="auto">
              <a:xfrm>
                <a:off x="3077" y="1952"/>
                <a:ext cx="1152" cy="576"/>
                <a:chOff x="3168" y="1104"/>
                <a:chExt cx="1152" cy="576"/>
              </a:xfrm>
            </p:grpSpPr>
            <p:sp>
              <p:nvSpPr>
                <p:cNvPr id="59399" name="Oval 7"/>
                <p:cNvSpPr>
                  <a:spLocks noChangeArrowheads="1"/>
                </p:cNvSpPr>
                <p:nvPr/>
              </p:nvSpPr>
              <p:spPr bwMode="auto">
                <a:xfrm>
                  <a:off x="3216" y="1104"/>
                  <a:ext cx="1008" cy="576"/>
                </a:xfrm>
                <a:prstGeom prst="ellipse">
                  <a:avLst/>
                </a:prstGeom>
                <a:noFill/>
                <a:ln w="57150">
                  <a:solidFill>
                    <a:schemeClr val="bg1"/>
                  </a:solidFill>
                  <a:round/>
                  <a:headEnd/>
                  <a:tailEnd/>
                </a:ln>
                <a:effectLst/>
              </p:spPr>
              <p:txBody>
                <a:bodyPr wrap="none" anchor="ctr"/>
                <a:lstStyle/>
                <a:p>
                  <a:endParaRPr lang="zh-CN" altLang="en-US"/>
                </a:p>
              </p:txBody>
            </p:sp>
            <p:sp>
              <p:nvSpPr>
                <p:cNvPr id="59400" name="Rectangle 8"/>
                <p:cNvSpPr>
                  <a:spLocks noChangeArrowheads="1"/>
                </p:cNvSpPr>
                <p:nvPr/>
              </p:nvSpPr>
              <p:spPr bwMode="auto">
                <a:xfrm>
                  <a:off x="3168" y="1344"/>
                  <a:ext cx="1152" cy="336"/>
                </a:xfrm>
                <a:prstGeom prst="rect">
                  <a:avLst/>
                </a:prstGeom>
                <a:solidFill>
                  <a:schemeClr val="accent2"/>
                </a:solidFill>
                <a:ln w="57150">
                  <a:solidFill>
                    <a:schemeClr val="accent2"/>
                  </a:solidFill>
                  <a:miter lim="800000"/>
                  <a:headEnd/>
                  <a:tailEnd/>
                </a:ln>
                <a:effectLst/>
              </p:spPr>
              <p:txBody>
                <a:bodyPr wrap="none" anchor="ctr"/>
                <a:lstStyle/>
                <a:p>
                  <a:endParaRPr lang="zh-CN" altLang="en-US"/>
                </a:p>
              </p:txBody>
            </p:sp>
          </p:grpSp>
          <p:sp>
            <p:nvSpPr>
              <p:cNvPr id="59401" name="Oval 9"/>
              <p:cNvSpPr>
                <a:spLocks noChangeArrowheads="1"/>
              </p:cNvSpPr>
              <p:nvPr/>
            </p:nvSpPr>
            <p:spPr bwMode="auto">
              <a:xfrm>
                <a:off x="3120" y="2112"/>
                <a:ext cx="1008" cy="576"/>
              </a:xfrm>
              <a:prstGeom prst="ellipse">
                <a:avLst/>
              </a:prstGeom>
              <a:noFill/>
              <a:ln w="57150">
                <a:solidFill>
                  <a:schemeClr val="bg1"/>
                </a:solidFill>
                <a:round/>
                <a:headEnd/>
                <a:tailEnd/>
              </a:ln>
              <a:effectLst/>
            </p:spPr>
            <p:txBody>
              <a:bodyPr wrap="none" anchor="ctr"/>
              <a:lstStyle/>
              <a:p>
                <a:endParaRPr lang="zh-CN" altLang="en-US"/>
              </a:p>
            </p:txBody>
          </p:sp>
          <p:sp>
            <p:nvSpPr>
              <p:cNvPr id="59402" name="Line 10"/>
              <p:cNvSpPr>
                <a:spLocks noChangeShapeType="1"/>
              </p:cNvSpPr>
              <p:nvPr/>
            </p:nvSpPr>
            <p:spPr bwMode="auto">
              <a:xfrm>
                <a:off x="3120" y="2208"/>
                <a:ext cx="0" cy="144"/>
              </a:xfrm>
              <a:prstGeom prst="line">
                <a:avLst/>
              </a:prstGeom>
              <a:noFill/>
              <a:ln w="57150">
                <a:solidFill>
                  <a:schemeClr val="bg1"/>
                </a:solidFill>
                <a:round/>
                <a:headEnd/>
                <a:tailEnd/>
              </a:ln>
              <a:effectLst/>
            </p:spPr>
            <p:txBody>
              <a:bodyPr wrap="none" anchor="ctr"/>
              <a:lstStyle/>
              <a:p>
                <a:endParaRPr lang="zh-CN" altLang="en-US"/>
              </a:p>
            </p:txBody>
          </p:sp>
          <p:sp>
            <p:nvSpPr>
              <p:cNvPr id="59403" name="Line 11"/>
              <p:cNvSpPr>
                <a:spLocks noChangeShapeType="1"/>
              </p:cNvSpPr>
              <p:nvPr/>
            </p:nvSpPr>
            <p:spPr bwMode="auto">
              <a:xfrm>
                <a:off x="4128" y="2208"/>
                <a:ext cx="0" cy="144"/>
              </a:xfrm>
              <a:prstGeom prst="line">
                <a:avLst/>
              </a:prstGeom>
              <a:noFill/>
              <a:ln w="57150">
                <a:solidFill>
                  <a:schemeClr val="bg1"/>
                </a:solidFill>
                <a:round/>
                <a:headEnd/>
                <a:tailEnd/>
              </a:ln>
              <a:effectLst/>
            </p:spPr>
            <p:txBody>
              <a:bodyPr wrap="none" anchor="ctr"/>
              <a:lstStyle/>
              <a:p>
                <a:endParaRPr lang="zh-CN" altLang="en-US"/>
              </a:p>
            </p:txBody>
          </p:sp>
        </p:grpSp>
        <p:sp>
          <p:nvSpPr>
            <p:cNvPr id="59404" name="Arc 12"/>
            <p:cNvSpPr>
              <a:spLocks/>
            </p:cNvSpPr>
            <p:nvPr/>
          </p:nvSpPr>
          <p:spPr bwMode="auto">
            <a:xfrm rot="1727585">
              <a:off x="4526" y="887"/>
              <a:ext cx="428" cy="240"/>
            </a:xfrm>
            <a:custGeom>
              <a:avLst/>
              <a:gdLst>
                <a:gd name="G0" fmla="+- 0 0 0"/>
                <a:gd name="G1" fmla="+- 21600 0 0"/>
                <a:gd name="G2" fmla="+- 21600 0 0"/>
                <a:gd name="T0" fmla="*/ 0 w 21411"/>
                <a:gd name="T1" fmla="*/ 0 h 21600"/>
                <a:gd name="T2" fmla="*/ 21411 w 21411"/>
                <a:gd name="T3" fmla="*/ 18752 h 21600"/>
                <a:gd name="T4" fmla="*/ 0 w 21411"/>
                <a:gd name="T5" fmla="*/ 21600 h 21600"/>
              </a:gdLst>
              <a:ahLst/>
              <a:cxnLst>
                <a:cxn ang="0">
                  <a:pos x="T0" y="T1"/>
                </a:cxn>
                <a:cxn ang="0">
                  <a:pos x="T2" y="T3"/>
                </a:cxn>
                <a:cxn ang="0">
                  <a:pos x="T4" y="T5"/>
                </a:cxn>
              </a:cxnLst>
              <a:rect l="0" t="0" r="r" b="b"/>
              <a:pathLst>
                <a:path w="21411" h="21600" fill="none" extrusionOk="0">
                  <a:moveTo>
                    <a:pt x="-1" y="0"/>
                  </a:moveTo>
                  <a:cubicBezTo>
                    <a:pt x="10828" y="0"/>
                    <a:pt x="19983" y="8017"/>
                    <a:pt x="21411" y="18751"/>
                  </a:cubicBezTo>
                </a:path>
                <a:path w="21411" h="21600" stroke="0" extrusionOk="0">
                  <a:moveTo>
                    <a:pt x="-1" y="0"/>
                  </a:moveTo>
                  <a:cubicBezTo>
                    <a:pt x="10828" y="0"/>
                    <a:pt x="19983" y="8017"/>
                    <a:pt x="21411" y="18751"/>
                  </a:cubicBezTo>
                  <a:lnTo>
                    <a:pt x="0" y="21600"/>
                  </a:lnTo>
                  <a:close/>
                </a:path>
              </a:pathLst>
            </a:custGeom>
            <a:noFill/>
            <a:ln w="38100">
              <a:solidFill>
                <a:srgbClr val="FF0000"/>
              </a:solidFill>
              <a:round/>
              <a:headEnd/>
              <a:tailEnd/>
            </a:ln>
            <a:effectLst/>
          </p:spPr>
          <p:txBody>
            <a:bodyPr wrap="none" anchor="ctr"/>
            <a:lstStyle/>
            <a:p>
              <a:endParaRPr lang="zh-CN" altLang="en-US"/>
            </a:p>
          </p:txBody>
        </p:sp>
        <p:sp>
          <p:nvSpPr>
            <p:cNvPr id="59405" name="Freeform 13"/>
            <p:cNvSpPr>
              <a:spLocks/>
            </p:cNvSpPr>
            <p:nvPr/>
          </p:nvSpPr>
          <p:spPr bwMode="auto">
            <a:xfrm>
              <a:off x="4854" y="1020"/>
              <a:ext cx="18" cy="180"/>
            </a:xfrm>
            <a:custGeom>
              <a:avLst/>
              <a:gdLst/>
              <a:ahLst/>
              <a:cxnLst>
                <a:cxn ang="0">
                  <a:pos x="0" y="0"/>
                </a:cxn>
                <a:cxn ang="0">
                  <a:pos x="18" y="180"/>
                </a:cxn>
              </a:cxnLst>
              <a:rect l="0" t="0" r="r" b="b"/>
              <a:pathLst>
                <a:path w="18" h="180">
                  <a:moveTo>
                    <a:pt x="0" y="0"/>
                  </a:moveTo>
                  <a:lnTo>
                    <a:pt x="18" y="180"/>
                  </a:lnTo>
                </a:path>
              </a:pathLst>
            </a:custGeom>
            <a:noFill/>
            <a:ln w="28575" cmpd="sng">
              <a:solidFill>
                <a:srgbClr val="FF0000"/>
              </a:solidFill>
              <a:prstDash val="sysDot"/>
              <a:round/>
              <a:headEnd/>
              <a:tailEnd type="triangle" w="med" len="lg"/>
            </a:ln>
            <a:effectLst/>
          </p:spPr>
          <p:txBody>
            <a:bodyPr wrap="none" anchor="ctr"/>
            <a:lstStyle/>
            <a:p>
              <a:endParaRPr lang="zh-CN" altLang="en-US"/>
            </a:p>
          </p:txBody>
        </p:sp>
        <p:sp>
          <p:nvSpPr>
            <p:cNvPr id="59406" name="Line 14"/>
            <p:cNvSpPr>
              <a:spLocks noChangeShapeType="1"/>
            </p:cNvSpPr>
            <p:nvPr/>
          </p:nvSpPr>
          <p:spPr bwMode="auto">
            <a:xfrm flipV="1">
              <a:off x="3940" y="1150"/>
              <a:ext cx="800" cy="404"/>
            </a:xfrm>
            <a:prstGeom prst="line">
              <a:avLst/>
            </a:prstGeom>
            <a:noFill/>
            <a:ln w="28575">
              <a:solidFill>
                <a:srgbClr val="FF0000"/>
              </a:solidFill>
              <a:round/>
              <a:headEnd/>
              <a:tailEnd type="triangle" w="med" len="lg"/>
            </a:ln>
            <a:effectLst/>
          </p:spPr>
          <p:txBody>
            <a:bodyPr wrap="none" anchor="ctr"/>
            <a:lstStyle/>
            <a:p>
              <a:endParaRPr lang="zh-CN" altLang="en-US"/>
            </a:p>
          </p:txBody>
        </p:sp>
        <p:sp>
          <p:nvSpPr>
            <p:cNvPr id="59407" name="Text Box 15"/>
            <p:cNvSpPr txBox="1">
              <a:spLocks noChangeArrowheads="1"/>
            </p:cNvSpPr>
            <p:nvPr/>
          </p:nvSpPr>
          <p:spPr bwMode="auto">
            <a:xfrm>
              <a:off x="4200" y="1374"/>
              <a:ext cx="336" cy="327"/>
            </a:xfrm>
            <a:prstGeom prst="rect">
              <a:avLst/>
            </a:prstGeom>
            <a:noFill/>
            <a:ln w="9525">
              <a:noFill/>
              <a:miter lim="800000"/>
              <a:headEnd/>
              <a:tailEnd/>
            </a:ln>
            <a:effectLst/>
          </p:spPr>
          <p:txBody>
            <a:bodyPr>
              <a:spAutoFit/>
            </a:bodyPr>
            <a:lstStyle/>
            <a:p>
              <a:pPr>
                <a:spcBef>
                  <a:spcPct val="50000"/>
                </a:spcBef>
              </a:pPr>
              <a:r>
                <a:rPr kumimoji="1" lang="en-US" altLang="zh-CN" sz="2800" b="1" i="1" dirty="0">
                  <a:solidFill>
                    <a:srgbClr val="FF0000"/>
                  </a:solidFill>
                  <a:latin typeface="Times New Roman" pitchFamily="18" charset="0"/>
                  <a:ea typeface="楷体_GB2312" pitchFamily="49" charset="-122"/>
                </a:rPr>
                <a:t>F</a:t>
              </a:r>
              <a:endParaRPr kumimoji="1" lang="en-US" altLang="zh-CN" sz="2400" i="1" dirty="0">
                <a:solidFill>
                  <a:srgbClr val="FF0000"/>
                </a:solidFill>
                <a:latin typeface="Times New Roman" pitchFamily="18" charset="0"/>
              </a:endParaRPr>
            </a:p>
          </p:txBody>
        </p:sp>
        <p:sp>
          <p:nvSpPr>
            <p:cNvPr id="59408" name="Text Box 16"/>
            <p:cNvSpPr txBox="1">
              <a:spLocks noChangeArrowheads="1"/>
            </p:cNvSpPr>
            <p:nvPr/>
          </p:nvSpPr>
          <p:spPr bwMode="auto">
            <a:xfrm>
              <a:off x="4740" y="1173"/>
              <a:ext cx="384" cy="327"/>
            </a:xfrm>
            <a:prstGeom prst="rect">
              <a:avLst/>
            </a:prstGeom>
            <a:noFill/>
            <a:ln w="9525">
              <a:noFill/>
              <a:miter lim="800000"/>
              <a:headEnd/>
              <a:tailEnd/>
            </a:ln>
            <a:effectLst/>
          </p:spPr>
          <p:txBody>
            <a:bodyPr>
              <a:spAutoFit/>
            </a:bodyPr>
            <a:lstStyle/>
            <a:p>
              <a:pPr>
                <a:spcBef>
                  <a:spcPct val="50000"/>
                </a:spcBef>
              </a:pPr>
              <a:r>
                <a:rPr kumimoji="1" lang="en-US" altLang="zh-CN" sz="2800" b="1" dirty="0">
                  <a:solidFill>
                    <a:srgbClr val="FF0000"/>
                  </a:solidFill>
                  <a:latin typeface="Times New Roman" pitchFamily="18" charset="0"/>
                  <a:ea typeface="楷体_GB2312" pitchFamily="49" charset="-122"/>
                  <a:sym typeface="Symbol" pitchFamily="18" charset="2"/>
                </a:rPr>
                <a:t></a:t>
              </a:r>
              <a:r>
                <a:rPr kumimoji="1" lang="en-US" altLang="zh-CN" sz="2800" b="1" baseline="-25000" dirty="0">
                  <a:solidFill>
                    <a:srgbClr val="FF0000"/>
                  </a:solidFill>
                  <a:latin typeface="Times New Roman" pitchFamily="18" charset="0"/>
                  <a:ea typeface="楷体_GB2312" pitchFamily="49" charset="-122"/>
                  <a:sym typeface="Symbol" pitchFamily="18" charset="2"/>
                </a:rPr>
                <a:t>0</a:t>
              </a:r>
              <a:endParaRPr kumimoji="1" lang="en-US" altLang="zh-CN" sz="2400" dirty="0">
                <a:solidFill>
                  <a:srgbClr val="FF0000"/>
                </a:solidFill>
                <a:latin typeface="Times New Roman" pitchFamily="18" charset="0"/>
              </a:endParaRPr>
            </a:p>
          </p:txBody>
        </p:sp>
        <p:sp>
          <p:nvSpPr>
            <p:cNvPr id="59409" name="Line 17"/>
            <p:cNvSpPr>
              <a:spLocks noChangeShapeType="1"/>
            </p:cNvSpPr>
            <p:nvPr/>
          </p:nvSpPr>
          <p:spPr bwMode="auto">
            <a:xfrm flipH="1">
              <a:off x="4392" y="587"/>
              <a:ext cx="143" cy="120"/>
            </a:xfrm>
            <a:prstGeom prst="line">
              <a:avLst/>
            </a:prstGeom>
            <a:noFill/>
            <a:ln w="9525">
              <a:solidFill>
                <a:schemeClr val="bg1"/>
              </a:solidFill>
              <a:round/>
              <a:headEnd/>
              <a:tailEnd/>
            </a:ln>
            <a:effectLst/>
          </p:spPr>
          <p:txBody>
            <a:bodyPr wrap="none" anchor="ctr"/>
            <a:lstStyle/>
            <a:p>
              <a:endParaRPr lang="zh-CN" altLang="en-US"/>
            </a:p>
          </p:txBody>
        </p:sp>
        <p:sp>
          <p:nvSpPr>
            <p:cNvPr id="59410" name="Line 18"/>
            <p:cNvSpPr>
              <a:spLocks noChangeShapeType="1"/>
            </p:cNvSpPr>
            <p:nvPr/>
          </p:nvSpPr>
          <p:spPr bwMode="auto">
            <a:xfrm flipH="1">
              <a:off x="5122" y="1320"/>
              <a:ext cx="104" cy="117"/>
            </a:xfrm>
            <a:prstGeom prst="line">
              <a:avLst/>
            </a:prstGeom>
            <a:noFill/>
            <a:ln w="9525">
              <a:solidFill>
                <a:schemeClr val="bg1"/>
              </a:solidFill>
              <a:round/>
              <a:headEnd/>
              <a:tailEnd/>
            </a:ln>
            <a:effectLst/>
          </p:spPr>
          <p:txBody>
            <a:bodyPr wrap="none" anchor="ctr"/>
            <a:lstStyle/>
            <a:p>
              <a:endParaRPr lang="zh-CN" altLang="en-US"/>
            </a:p>
          </p:txBody>
        </p:sp>
      </p:grpSp>
      <p:graphicFrame>
        <p:nvGraphicFramePr>
          <p:cNvPr id="59423" name="Object 31"/>
          <p:cNvGraphicFramePr>
            <a:graphicFrameLocks noChangeAspect="1"/>
          </p:cNvGraphicFramePr>
          <p:nvPr/>
        </p:nvGraphicFramePr>
        <p:xfrm>
          <a:off x="4572000" y="3241675"/>
          <a:ext cx="112713" cy="214313"/>
        </p:xfrm>
        <a:graphic>
          <a:graphicData uri="http://schemas.openxmlformats.org/presentationml/2006/ole">
            <p:oleObj spid="_x0000_s59423" name="公式" r:id="rId4" imgW="114120" imgH="215640" progId="Equation.3">
              <p:embed/>
            </p:oleObj>
          </a:graphicData>
        </a:graphic>
      </p:graphicFrame>
      <p:sp>
        <p:nvSpPr>
          <p:cNvPr id="59424" name="Text Box 32"/>
          <p:cNvSpPr txBox="1">
            <a:spLocks noChangeArrowheads="1"/>
          </p:cNvSpPr>
          <p:nvPr/>
        </p:nvSpPr>
        <p:spPr bwMode="auto">
          <a:xfrm>
            <a:off x="3286116" y="3571876"/>
            <a:ext cx="990600" cy="519113"/>
          </a:xfrm>
          <a:prstGeom prst="rect">
            <a:avLst/>
          </a:prstGeom>
          <a:noFill/>
          <a:ln w="9525">
            <a:noFill/>
            <a:miter lim="800000"/>
            <a:headEnd/>
            <a:tailEnd/>
          </a:ln>
          <a:effectLst/>
        </p:spPr>
        <p:txBody>
          <a:bodyPr>
            <a:spAutoFit/>
          </a:bodyPr>
          <a:lstStyle/>
          <a:p>
            <a:pPr>
              <a:spcBef>
                <a:spcPct val="50000"/>
              </a:spcBef>
            </a:pPr>
            <a:r>
              <a:rPr kumimoji="1" lang="zh-CN" altLang="en-US" sz="2800" b="1" dirty="0">
                <a:latin typeface="Times New Roman" pitchFamily="18" charset="0"/>
                <a:ea typeface="楷体_GB2312" pitchFamily="49" charset="-122"/>
              </a:rPr>
              <a:t>解：</a:t>
            </a:r>
          </a:p>
        </p:txBody>
      </p:sp>
      <p:graphicFrame>
        <p:nvGraphicFramePr>
          <p:cNvPr id="59425" name="Object 33"/>
          <p:cNvGraphicFramePr>
            <a:graphicFrameLocks noChangeAspect="1"/>
          </p:cNvGraphicFramePr>
          <p:nvPr/>
        </p:nvGraphicFramePr>
        <p:xfrm>
          <a:off x="1571642" y="5014930"/>
          <a:ext cx="5357812" cy="914400"/>
        </p:xfrm>
        <a:graphic>
          <a:graphicData uri="http://schemas.openxmlformats.org/presentationml/2006/ole">
            <p:oleObj spid="_x0000_s59425" name="Equation" r:id="rId5" imgW="1549080" imgH="393480" progId="Equation.DSMT4">
              <p:embed/>
            </p:oleObj>
          </a:graphicData>
        </a:graphic>
      </p:graphicFrame>
      <p:graphicFrame>
        <p:nvGraphicFramePr>
          <p:cNvPr id="59429" name="Object 37"/>
          <p:cNvGraphicFramePr>
            <a:graphicFrameLocks noChangeAspect="1"/>
          </p:cNvGraphicFramePr>
          <p:nvPr/>
        </p:nvGraphicFramePr>
        <p:xfrm>
          <a:off x="3905276" y="5943600"/>
          <a:ext cx="4381500" cy="914400"/>
        </p:xfrm>
        <a:graphic>
          <a:graphicData uri="http://schemas.openxmlformats.org/presentationml/2006/ole">
            <p:oleObj spid="_x0000_s59429" name="Equation" r:id="rId6" imgW="1790640" imgH="393480" progId="Equation.DSMT4">
              <p:embed/>
            </p:oleObj>
          </a:graphicData>
        </a:graphic>
      </p:graphicFrame>
      <p:graphicFrame>
        <p:nvGraphicFramePr>
          <p:cNvPr id="59430" name="Object 38"/>
          <p:cNvGraphicFramePr>
            <a:graphicFrameLocks noChangeAspect="1"/>
          </p:cNvGraphicFramePr>
          <p:nvPr/>
        </p:nvGraphicFramePr>
        <p:xfrm>
          <a:off x="428596" y="4157674"/>
          <a:ext cx="5797550" cy="914400"/>
        </p:xfrm>
        <a:graphic>
          <a:graphicData uri="http://schemas.openxmlformats.org/presentationml/2006/ole">
            <p:oleObj spid="_x0000_s59430" name="Equation" r:id="rId7" imgW="1676160" imgH="393480" progId="Equation.DSMT4">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9431"/>
                                        </p:tgtEl>
                                        <p:attrNameLst>
                                          <p:attrName>style.visibility</p:attrName>
                                        </p:attrNameLst>
                                      </p:cBhvr>
                                      <p:to>
                                        <p:strVal val="visible"/>
                                      </p:to>
                                    </p:set>
                                    <p:animEffect transition="in" filter="wipe(down)">
                                      <p:cBhvr>
                                        <p:cTn id="7" dur="500"/>
                                        <p:tgtEl>
                                          <p:spTgt spid="594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4"/>
                                        </p:tgtEl>
                                        <p:attrNameLst>
                                          <p:attrName>style.visibility</p:attrName>
                                        </p:attrNameLst>
                                      </p:cBhvr>
                                      <p:to>
                                        <p:strVal val="visible"/>
                                      </p:to>
                                    </p:set>
                                    <p:animEffect transition="in" filter="wipe(left)">
                                      <p:cBhvr>
                                        <p:cTn id="12" dur="500"/>
                                        <p:tgtEl>
                                          <p:spTgt spid="593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9427"/>
                                        </p:tgtEl>
                                        <p:attrNameLst>
                                          <p:attrName>style.visibility</p:attrName>
                                        </p:attrNameLst>
                                      </p:cBhvr>
                                      <p:to>
                                        <p:strVal val="visible"/>
                                      </p:to>
                                    </p:set>
                                    <p:animEffect transition="in" filter="wipe(left)">
                                      <p:cBhvr>
                                        <p:cTn id="17" dur="500"/>
                                        <p:tgtEl>
                                          <p:spTgt spid="594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9423"/>
                                        </p:tgtEl>
                                        <p:attrNameLst>
                                          <p:attrName>style.visibility</p:attrName>
                                        </p:attrNameLst>
                                      </p:cBhvr>
                                      <p:to>
                                        <p:strVal val="visible"/>
                                      </p:to>
                                    </p:set>
                                    <p:animEffect transition="in" filter="wipe(left)">
                                      <p:cBhvr>
                                        <p:cTn id="22" dur="500"/>
                                        <p:tgtEl>
                                          <p:spTgt spid="594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424"/>
                                        </p:tgtEl>
                                        <p:attrNameLst>
                                          <p:attrName>style.visibility</p:attrName>
                                        </p:attrNameLst>
                                      </p:cBhvr>
                                      <p:to>
                                        <p:strVal val="visible"/>
                                      </p:to>
                                    </p:set>
                                    <p:animEffect transition="in" filter="wipe(left)">
                                      <p:cBhvr>
                                        <p:cTn id="27" dur="500"/>
                                        <p:tgtEl>
                                          <p:spTgt spid="594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9430"/>
                                        </p:tgtEl>
                                        <p:attrNameLst>
                                          <p:attrName>style.visibility</p:attrName>
                                        </p:attrNameLst>
                                      </p:cBhvr>
                                      <p:to>
                                        <p:strVal val="visible"/>
                                      </p:to>
                                    </p:set>
                                    <p:animEffect transition="in" filter="wipe(left)">
                                      <p:cBhvr>
                                        <p:cTn id="32" dur="500"/>
                                        <p:tgtEl>
                                          <p:spTgt spid="594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9425"/>
                                        </p:tgtEl>
                                        <p:attrNameLst>
                                          <p:attrName>style.visibility</p:attrName>
                                        </p:attrNameLst>
                                      </p:cBhvr>
                                      <p:to>
                                        <p:strVal val="visible"/>
                                      </p:to>
                                    </p:set>
                                    <p:animEffect transition="in" filter="wipe(left)">
                                      <p:cBhvr>
                                        <p:cTn id="37" dur="500"/>
                                        <p:tgtEl>
                                          <p:spTgt spid="594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9429"/>
                                        </p:tgtEl>
                                        <p:attrNameLst>
                                          <p:attrName>style.visibility</p:attrName>
                                        </p:attrNameLst>
                                      </p:cBhvr>
                                      <p:to>
                                        <p:strVal val="visible"/>
                                      </p:to>
                                    </p:set>
                                    <p:animEffect transition="in" filter="wipe(left)">
                                      <p:cBhvr>
                                        <p:cTn id="42" dur="500"/>
                                        <p:tgtEl>
                                          <p:spTgt spid="59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autoUpdateAnimBg="0"/>
      <p:bldP spid="5942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3"/>
          <p:cNvSpPr>
            <a:spLocks noGrp="1"/>
          </p:cNvSpPr>
          <p:nvPr>
            <p:ph type="sldNum" sz="quarter" idx="12"/>
          </p:nvPr>
        </p:nvSpPr>
        <p:spPr/>
        <p:txBody>
          <a:bodyPr/>
          <a:lstStyle/>
          <a:p>
            <a:fld id="{DBEB6096-C719-4066-A788-019ED710B6E3}" type="slidenum">
              <a:rPr lang="en-US" altLang="zh-CN"/>
              <a:pPr/>
              <a:t>11</a:t>
            </a:fld>
            <a:endParaRPr lang="en-US" altLang="zh-CN"/>
          </a:p>
        </p:txBody>
      </p:sp>
      <p:graphicFrame>
        <p:nvGraphicFramePr>
          <p:cNvPr id="60420" name="Object 4"/>
          <p:cNvGraphicFramePr>
            <a:graphicFrameLocks noChangeAspect="1"/>
          </p:cNvGraphicFramePr>
          <p:nvPr/>
        </p:nvGraphicFramePr>
        <p:xfrm>
          <a:off x="3286116" y="3143248"/>
          <a:ext cx="3992562" cy="2724150"/>
        </p:xfrm>
        <a:graphic>
          <a:graphicData uri="http://schemas.openxmlformats.org/presentationml/2006/ole">
            <p:oleObj spid="_x0000_s60420" name="Equation" r:id="rId3" imgW="1409400" imgH="1180800" progId="Equation.DSMT4">
              <p:embed/>
            </p:oleObj>
          </a:graphicData>
        </a:graphic>
      </p:graphicFrame>
      <p:graphicFrame>
        <p:nvGraphicFramePr>
          <p:cNvPr id="60425" name="Object 9"/>
          <p:cNvGraphicFramePr>
            <a:graphicFrameLocks noChangeAspect="1"/>
          </p:cNvGraphicFramePr>
          <p:nvPr/>
        </p:nvGraphicFramePr>
        <p:xfrm>
          <a:off x="1928794" y="1857364"/>
          <a:ext cx="3646488" cy="914400"/>
        </p:xfrm>
        <a:graphic>
          <a:graphicData uri="http://schemas.openxmlformats.org/presentationml/2006/ole">
            <p:oleObj spid="_x0000_s60425" name="Equation" r:id="rId4" imgW="1054080" imgH="393480" progId="Equation.DSMT4">
              <p:embed/>
            </p:oleObj>
          </a:graphicData>
        </a:graphic>
      </p:graphicFrame>
      <p:graphicFrame>
        <p:nvGraphicFramePr>
          <p:cNvPr id="60426" name="Object 10"/>
          <p:cNvGraphicFramePr>
            <a:graphicFrameLocks noChangeAspect="1"/>
          </p:cNvGraphicFramePr>
          <p:nvPr/>
        </p:nvGraphicFramePr>
        <p:xfrm>
          <a:off x="1584325" y="785813"/>
          <a:ext cx="4070350" cy="914400"/>
        </p:xfrm>
        <a:graphic>
          <a:graphicData uri="http://schemas.openxmlformats.org/presentationml/2006/ole">
            <p:oleObj spid="_x0000_s60426" name="Equation" r:id="rId5" imgW="1663560" imgH="393480" progId="Equation.DSMT4">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0425"/>
                                        </p:tgtEl>
                                        <p:attrNameLst>
                                          <p:attrName>style.visibility</p:attrName>
                                        </p:attrNameLst>
                                      </p:cBhvr>
                                      <p:to>
                                        <p:strVal val="visible"/>
                                      </p:to>
                                    </p:set>
                                    <p:animEffect transition="in" filter="wipe(left)">
                                      <p:cBhvr>
                                        <p:cTn id="7" dur="500"/>
                                        <p:tgtEl>
                                          <p:spTgt spid="604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0420"/>
                                        </p:tgtEl>
                                        <p:attrNameLst>
                                          <p:attrName>style.visibility</p:attrName>
                                        </p:attrNameLst>
                                      </p:cBhvr>
                                      <p:to>
                                        <p:strVal val="visible"/>
                                      </p:to>
                                    </p:set>
                                    <p:animEffect transition="in" filter="wipe(left)">
                                      <p:cBhvr>
                                        <p:cTn id="12" dur="500"/>
                                        <p:tgtEl>
                                          <p:spTgt spid="604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0426"/>
                                        </p:tgtEl>
                                        <p:attrNameLst>
                                          <p:attrName>style.visibility</p:attrName>
                                        </p:attrNameLst>
                                      </p:cBhvr>
                                      <p:to>
                                        <p:strVal val="visible"/>
                                      </p:to>
                                    </p:set>
                                    <p:animEffect transition="in" filter="wipe(left)">
                                      <p:cBhvr>
                                        <p:cTn id="17" dur="500"/>
                                        <p:tgtEl>
                                          <p:spTgt spid="60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灯片编号占位符 3"/>
          <p:cNvSpPr>
            <a:spLocks noGrp="1"/>
          </p:cNvSpPr>
          <p:nvPr>
            <p:ph type="sldNum" sz="quarter" idx="12"/>
          </p:nvPr>
        </p:nvSpPr>
        <p:spPr/>
        <p:txBody>
          <a:bodyPr/>
          <a:lstStyle/>
          <a:p>
            <a:fld id="{E52E644E-10BE-45A9-B117-0F88109DCE29}" type="slidenum">
              <a:rPr lang="en-US" altLang="zh-CN"/>
              <a:pPr/>
              <a:t>12</a:t>
            </a:fld>
            <a:endParaRPr lang="en-US" altLang="zh-CN"/>
          </a:p>
        </p:txBody>
      </p:sp>
      <p:sp>
        <p:nvSpPr>
          <p:cNvPr id="63490" name="Text Box 2"/>
          <p:cNvSpPr txBox="1">
            <a:spLocks noChangeArrowheads="1"/>
          </p:cNvSpPr>
          <p:nvPr/>
        </p:nvSpPr>
        <p:spPr bwMode="auto">
          <a:xfrm>
            <a:off x="468313" y="765175"/>
            <a:ext cx="2971800" cy="519113"/>
          </a:xfrm>
          <a:prstGeom prst="rect">
            <a:avLst/>
          </a:prstGeom>
          <a:noFill/>
          <a:ln w="9525">
            <a:noFill/>
            <a:miter lim="800000"/>
            <a:headEnd/>
            <a:tailEnd/>
          </a:ln>
          <a:effectLst/>
        </p:spPr>
        <p:txBody>
          <a:bodyPr wrap="none"/>
          <a:lstStyle/>
          <a:p>
            <a:pPr>
              <a:spcBef>
                <a:spcPct val="50000"/>
              </a:spcBef>
            </a:pPr>
            <a:r>
              <a:rPr kumimoji="1" lang="en-US" altLang="zh-CN" sz="2800" b="1">
                <a:latin typeface="楷体_GB2312" pitchFamily="49" charset="-122"/>
                <a:ea typeface="楷体_GB2312" pitchFamily="49" charset="-122"/>
              </a:rPr>
              <a:t>4.1</a:t>
            </a:r>
            <a:r>
              <a:rPr kumimoji="1" lang="en-US" sz="2800" b="1">
                <a:latin typeface="楷体_GB2312" pitchFamily="49" charset="-122"/>
                <a:ea typeface="楷体_GB2312" pitchFamily="49" charset="-122"/>
              </a:rPr>
              <a:t>力矩的功</a:t>
            </a:r>
            <a:endParaRPr kumimoji="1" lang="zh-CN" altLang="en-US" sz="2800" b="1">
              <a:latin typeface="楷体_GB2312" pitchFamily="49" charset="-122"/>
              <a:ea typeface="楷体_GB2312" pitchFamily="49" charset="-122"/>
            </a:endParaRPr>
          </a:p>
        </p:txBody>
      </p:sp>
      <p:grpSp>
        <p:nvGrpSpPr>
          <p:cNvPr id="63534" name="Group 46"/>
          <p:cNvGrpSpPr>
            <a:grpSpLocks/>
          </p:cNvGrpSpPr>
          <p:nvPr/>
        </p:nvGrpSpPr>
        <p:grpSpPr bwMode="auto">
          <a:xfrm>
            <a:off x="2627313" y="476250"/>
            <a:ext cx="3200400" cy="2847975"/>
            <a:chOff x="1968" y="318"/>
            <a:chExt cx="2016" cy="1794"/>
          </a:xfrm>
        </p:grpSpPr>
        <p:sp>
          <p:nvSpPr>
            <p:cNvPr id="63510" name="Oval 22"/>
            <p:cNvSpPr>
              <a:spLocks noChangeArrowheads="1"/>
            </p:cNvSpPr>
            <p:nvPr/>
          </p:nvSpPr>
          <p:spPr bwMode="auto">
            <a:xfrm>
              <a:off x="1968" y="720"/>
              <a:ext cx="1440" cy="1392"/>
            </a:xfrm>
            <a:prstGeom prst="ellipse">
              <a:avLst/>
            </a:prstGeom>
            <a:noFill/>
            <a:ln w="28575">
              <a:solidFill>
                <a:schemeClr val="tx1"/>
              </a:solidFill>
              <a:prstDash val="dash"/>
              <a:round/>
              <a:headEnd/>
              <a:tailEnd/>
            </a:ln>
            <a:effectLst/>
          </p:spPr>
          <p:txBody>
            <a:bodyPr wrap="none" anchor="ctr"/>
            <a:lstStyle/>
            <a:p>
              <a:endParaRPr lang="zh-CN" altLang="en-US"/>
            </a:p>
          </p:txBody>
        </p:sp>
        <p:sp>
          <p:nvSpPr>
            <p:cNvPr id="63511" name="Line 23"/>
            <p:cNvSpPr>
              <a:spLocks noChangeShapeType="1"/>
            </p:cNvSpPr>
            <p:nvPr/>
          </p:nvSpPr>
          <p:spPr bwMode="auto">
            <a:xfrm flipV="1">
              <a:off x="3408" y="672"/>
              <a:ext cx="240" cy="720"/>
            </a:xfrm>
            <a:prstGeom prst="line">
              <a:avLst/>
            </a:prstGeom>
            <a:noFill/>
            <a:ln w="38100">
              <a:solidFill>
                <a:schemeClr val="tx2"/>
              </a:solidFill>
              <a:round/>
              <a:headEnd/>
              <a:tailEnd type="arrow" w="med" len="med"/>
            </a:ln>
            <a:effectLst/>
          </p:spPr>
          <p:txBody>
            <a:bodyPr wrap="none" anchor="ctr"/>
            <a:lstStyle/>
            <a:p>
              <a:endParaRPr lang="zh-CN" altLang="en-US"/>
            </a:p>
          </p:txBody>
        </p:sp>
        <p:sp>
          <p:nvSpPr>
            <p:cNvPr id="63512" name="Line 24"/>
            <p:cNvSpPr>
              <a:spLocks noChangeShapeType="1"/>
            </p:cNvSpPr>
            <p:nvPr/>
          </p:nvSpPr>
          <p:spPr bwMode="auto">
            <a:xfrm>
              <a:off x="2687" y="1401"/>
              <a:ext cx="721" cy="0"/>
            </a:xfrm>
            <a:prstGeom prst="line">
              <a:avLst/>
            </a:prstGeom>
            <a:noFill/>
            <a:ln w="38100">
              <a:solidFill>
                <a:schemeClr val="tx1"/>
              </a:solidFill>
              <a:round/>
              <a:headEnd/>
              <a:tailEnd type="arrow" w="med" len="med"/>
            </a:ln>
            <a:effectLst/>
          </p:spPr>
          <p:txBody>
            <a:bodyPr wrap="none" anchor="ctr"/>
            <a:lstStyle/>
            <a:p>
              <a:endParaRPr lang="zh-CN" altLang="en-US"/>
            </a:p>
          </p:txBody>
        </p:sp>
        <p:sp>
          <p:nvSpPr>
            <p:cNvPr id="63513" name="Line 25"/>
            <p:cNvSpPr>
              <a:spLocks noChangeShapeType="1"/>
            </p:cNvSpPr>
            <p:nvPr/>
          </p:nvSpPr>
          <p:spPr bwMode="auto">
            <a:xfrm flipV="1">
              <a:off x="2688" y="1104"/>
              <a:ext cx="624" cy="288"/>
            </a:xfrm>
            <a:prstGeom prst="line">
              <a:avLst/>
            </a:prstGeom>
            <a:noFill/>
            <a:ln w="9525">
              <a:solidFill>
                <a:schemeClr val="tx1"/>
              </a:solidFill>
              <a:round/>
              <a:headEnd/>
              <a:tailEnd type="arrow" w="med" len="med"/>
            </a:ln>
            <a:effectLst/>
          </p:spPr>
          <p:txBody>
            <a:bodyPr wrap="none" anchor="ctr"/>
            <a:lstStyle/>
            <a:p>
              <a:endParaRPr lang="zh-CN" altLang="en-US"/>
            </a:p>
          </p:txBody>
        </p:sp>
        <p:graphicFrame>
          <p:nvGraphicFramePr>
            <p:cNvPr id="63514" name="Object 26"/>
            <p:cNvGraphicFramePr>
              <a:graphicFrameLocks noChangeAspect="1"/>
            </p:cNvGraphicFramePr>
            <p:nvPr/>
          </p:nvGraphicFramePr>
          <p:xfrm>
            <a:off x="3567" y="318"/>
            <a:ext cx="417" cy="389"/>
          </p:xfrm>
          <a:graphic>
            <a:graphicData uri="http://schemas.openxmlformats.org/presentationml/2006/ole">
              <p:oleObj spid="_x0000_s63514" name="公式" r:id="rId3" imgW="330120" imgH="266400" progId="Equation.3">
                <p:embed/>
              </p:oleObj>
            </a:graphicData>
          </a:graphic>
        </p:graphicFrame>
        <p:graphicFrame>
          <p:nvGraphicFramePr>
            <p:cNvPr id="63515" name="Object 27"/>
            <p:cNvGraphicFramePr>
              <a:graphicFrameLocks noChangeAspect="1"/>
            </p:cNvGraphicFramePr>
            <p:nvPr/>
          </p:nvGraphicFramePr>
          <p:xfrm>
            <a:off x="3446" y="1248"/>
            <a:ext cx="371" cy="336"/>
          </p:xfrm>
          <a:graphic>
            <a:graphicData uri="http://schemas.openxmlformats.org/presentationml/2006/ole">
              <p:oleObj spid="_x0000_s63515" name="公式" r:id="rId4" imgW="203040" imgH="228600" progId="Equation.3">
                <p:embed/>
              </p:oleObj>
            </a:graphicData>
          </a:graphic>
        </p:graphicFrame>
        <p:graphicFrame>
          <p:nvGraphicFramePr>
            <p:cNvPr id="63516" name="Object 28"/>
            <p:cNvGraphicFramePr>
              <a:graphicFrameLocks noChangeAspect="1"/>
            </p:cNvGraphicFramePr>
            <p:nvPr/>
          </p:nvGraphicFramePr>
          <p:xfrm>
            <a:off x="2856" y="1383"/>
            <a:ext cx="336" cy="354"/>
          </p:xfrm>
          <a:graphic>
            <a:graphicData uri="http://schemas.openxmlformats.org/presentationml/2006/ole">
              <p:oleObj spid="_x0000_s63516" name="公式" r:id="rId5" imgW="190440" imgH="253800" progId="Equation.3">
                <p:embed/>
              </p:oleObj>
            </a:graphicData>
          </a:graphic>
        </p:graphicFrame>
        <p:sp>
          <p:nvSpPr>
            <p:cNvPr id="63517" name="Text Box 29"/>
            <p:cNvSpPr txBox="1">
              <a:spLocks noChangeArrowheads="1"/>
            </p:cNvSpPr>
            <p:nvPr/>
          </p:nvSpPr>
          <p:spPr bwMode="auto">
            <a:xfrm>
              <a:off x="2496" y="1200"/>
              <a:ext cx="336" cy="288"/>
            </a:xfrm>
            <a:prstGeom prst="rect">
              <a:avLst/>
            </a:prstGeom>
            <a:noFill/>
            <a:ln w="9525">
              <a:noFill/>
              <a:miter lim="800000"/>
              <a:headEnd/>
              <a:tailEnd/>
            </a:ln>
            <a:effectLst/>
          </p:spPr>
          <p:txBody>
            <a:bodyPr>
              <a:spAutoFit/>
            </a:bodyPr>
            <a:lstStyle/>
            <a:p>
              <a:r>
                <a:rPr kumimoji="1" lang="en-US" altLang="zh-CN" sz="2400" b="1" i="1">
                  <a:solidFill>
                    <a:schemeClr val="tx2"/>
                  </a:solidFill>
                  <a:latin typeface="Times New Roman" pitchFamily="18" charset="0"/>
                  <a:ea typeface="楷体_GB2312" pitchFamily="49" charset="-122"/>
                  <a:sym typeface="Symbol" pitchFamily="18" charset="2"/>
                </a:rPr>
                <a:t>O’</a:t>
              </a:r>
              <a:endParaRPr kumimoji="1" lang="en-US" altLang="zh-CN" sz="2400" b="1">
                <a:latin typeface="Times New Roman" pitchFamily="18" charset="0"/>
                <a:ea typeface="楷体_GB2312" pitchFamily="49" charset="-122"/>
              </a:endParaRPr>
            </a:p>
          </p:txBody>
        </p:sp>
        <p:graphicFrame>
          <p:nvGraphicFramePr>
            <p:cNvPr id="63518" name="Object 30"/>
            <p:cNvGraphicFramePr>
              <a:graphicFrameLocks noChangeAspect="1"/>
            </p:cNvGraphicFramePr>
            <p:nvPr/>
          </p:nvGraphicFramePr>
          <p:xfrm>
            <a:off x="2906" y="1178"/>
            <a:ext cx="374" cy="252"/>
          </p:xfrm>
          <a:graphic>
            <a:graphicData uri="http://schemas.openxmlformats.org/presentationml/2006/ole">
              <p:oleObj spid="_x0000_s63518" name="公式" r:id="rId6" imgW="228600" imgH="177480" progId="Equation.3">
                <p:embed/>
              </p:oleObj>
            </a:graphicData>
          </a:graphic>
        </p:graphicFrame>
        <p:graphicFrame>
          <p:nvGraphicFramePr>
            <p:cNvPr id="63519" name="Object 31"/>
            <p:cNvGraphicFramePr>
              <a:graphicFrameLocks noChangeAspect="1"/>
            </p:cNvGraphicFramePr>
            <p:nvPr/>
          </p:nvGraphicFramePr>
          <p:xfrm>
            <a:off x="3329" y="942"/>
            <a:ext cx="247" cy="233"/>
          </p:xfrm>
          <a:graphic>
            <a:graphicData uri="http://schemas.openxmlformats.org/presentationml/2006/ole">
              <p:oleObj spid="_x0000_s63519" name="公式" r:id="rId7" imgW="152280" imgH="164880" progId="Equation.3">
                <p:embed/>
              </p:oleObj>
            </a:graphicData>
          </a:graphic>
        </p:graphicFrame>
        <p:sp>
          <p:nvSpPr>
            <p:cNvPr id="63520" name="Oval 32"/>
            <p:cNvSpPr>
              <a:spLocks noChangeArrowheads="1"/>
            </p:cNvSpPr>
            <p:nvPr/>
          </p:nvSpPr>
          <p:spPr bwMode="auto">
            <a:xfrm>
              <a:off x="3369" y="1344"/>
              <a:ext cx="96" cy="96"/>
            </a:xfrm>
            <a:prstGeom prst="ellipse">
              <a:avLst/>
            </a:prstGeom>
            <a:solidFill>
              <a:schemeClr val="hlink"/>
            </a:solidFill>
            <a:ln w="9525">
              <a:noFill/>
              <a:round/>
              <a:headEnd/>
              <a:tailEnd/>
            </a:ln>
            <a:effectLst/>
          </p:spPr>
          <p:txBody>
            <a:bodyPr wrap="none" anchor="ctr"/>
            <a:lstStyle/>
            <a:p>
              <a:endParaRPr lang="zh-CN" altLang="en-US"/>
            </a:p>
          </p:txBody>
        </p:sp>
      </p:grpSp>
      <p:graphicFrame>
        <p:nvGraphicFramePr>
          <p:cNvPr id="63521" name="Object 33"/>
          <p:cNvGraphicFramePr>
            <a:graphicFrameLocks noChangeAspect="1"/>
          </p:cNvGraphicFramePr>
          <p:nvPr/>
        </p:nvGraphicFramePr>
        <p:xfrm>
          <a:off x="395288" y="3716338"/>
          <a:ext cx="5089525" cy="688975"/>
        </p:xfrm>
        <a:graphic>
          <a:graphicData uri="http://schemas.openxmlformats.org/presentationml/2006/ole">
            <p:oleObj spid="_x0000_s63521" name="Equation" r:id="rId8" imgW="1485720" imgH="266400" progId="Equation.DSMT4">
              <p:embed/>
            </p:oleObj>
          </a:graphicData>
        </a:graphic>
      </p:graphicFrame>
      <p:graphicFrame>
        <p:nvGraphicFramePr>
          <p:cNvPr id="63522" name="Object 34"/>
          <p:cNvGraphicFramePr>
            <a:graphicFrameLocks noChangeAspect="1"/>
          </p:cNvGraphicFramePr>
          <p:nvPr/>
        </p:nvGraphicFramePr>
        <p:xfrm>
          <a:off x="395288" y="2924175"/>
          <a:ext cx="2754312" cy="795338"/>
        </p:xfrm>
        <a:graphic>
          <a:graphicData uri="http://schemas.openxmlformats.org/presentationml/2006/ole">
            <p:oleObj spid="_x0000_s63522" name="公式" r:id="rId9" imgW="888840" imgH="266400" progId="Equation.3">
              <p:embed/>
            </p:oleObj>
          </a:graphicData>
        </a:graphic>
      </p:graphicFrame>
      <p:graphicFrame>
        <p:nvGraphicFramePr>
          <p:cNvPr id="63523" name="Object 35"/>
          <p:cNvGraphicFramePr>
            <a:graphicFrameLocks noChangeAspect="1"/>
          </p:cNvGraphicFramePr>
          <p:nvPr/>
        </p:nvGraphicFramePr>
        <p:xfrm>
          <a:off x="4429124" y="5929330"/>
          <a:ext cx="3241675" cy="731838"/>
        </p:xfrm>
        <a:graphic>
          <a:graphicData uri="http://schemas.openxmlformats.org/presentationml/2006/ole">
            <p:oleObj spid="_x0000_s63523" name="Equation" r:id="rId10" imgW="1054080" imgH="253800" progId="Equation.DSMT4">
              <p:embed/>
            </p:oleObj>
          </a:graphicData>
        </a:graphic>
      </p:graphicFrame>
      <p:graphicFrame>
        <p:nvGraphicFramePr>
          <p:cNvPr id="63524" name="Object 36"/>
          <p:cNvGraphicFramePr>
            <a:graphicFrameLocks noChangeAspect="1"/>
          </p:cNvGraphicFramePr>
          <p:nvPr/>
        </p:nvGraphicFramePr>
        <p:xfrm>
          <a:off x="1473200" y="4538663"/>
          <a:ext cx="4394200" cy="688975"/>
        </p:xfrm>
        <a:graphic>
          <a:graphicData uri="http://schemas.openxmlformats.org/presentationml/2006/ole">
            <p:oleObj spid="_x0000_s63524" name="公式" r:id="rId11" imgW="1282680" imgH="266400" progId="Equation.3">
              <p:embed/>
            </p:oleObj>
          </a:graphicData>
        </a:graphic>
      </p:graphicFrame>
      <p:graphicFrame>
        <p:nvGraphicFramePr>
          <p:cNvPr id="63525" name="Object 37"/>
          <p:cNvGraphicFramePr>
            <a:graphicFrameLocks noChangeAspect="1"/>
          </p:cNvGraphicFramePr>
          <p:nvPr/>
        </p:nvGraphicFramePr>
        <p:xfrm>
          <a:off x="4643438" y="5300663"/>
          <a:ext cx="2592387" cy="533400"/>
        </p:xfrm>
        <a:graphic>
          <a:graphicData uri="http://schemas.openxmlformats.org/presentationml/2006/ole">
            <p:oleObj spid="_x0000_s63525" name="Equation" r:id="rId12" imgW="1091880" imgH="253800" progId="Equation.DSMT4">
              <p:embed/>
            </p:oleObj>
          </a:graphicData>
        </a:graphic>
      </p:graphicFrame>
      <p:sp>
        <p:nvSpPr>
          <p:cNvPr id="63527" name="AutoShape 39"/>
          <p:cNvSpPr>
            <a:spLocks noChangeArrowheads="1"/>
          </p:cNvSpPr>
          <p:nvPr/>
        </p:nvSpPr>
        <p:spPr bwMode="auto">
          <a:xfrm>
            <a:off x="1066800" y="1676400"/>
            <a:ext cx="1600200" cy="609600"/>
          </a:xfrm>
          <a:prstGeom prst="wedgeEllipseCallout">
            <a:avLst>
              <a:gd name="adj1" fmla="val 79069"/>
              <a:gd name="adj2" fmla="val 20315"/>
            </a:avLst>
          </a:prstGeom>
          <a:solidFill>
            <a:srgbClr val="FFFFCC"/>
          </a:solidFill>
          <a:ln w="9525">
            <a:solidFill>
              <a:srgbClr val="FF00FF"/>
            </a:solidFill>
            <a:miter lim="800000"/>
            <a:headEnd/>
            <a:tailEnd/>
          </a:ln>
          <a:effectLst/>
        </p:spPr>
        <p:txBody>
          <a:bodyPr wrap="none" anchor="ctr"/>
          <a:lstStyle/>
          <a:p>
            <a:pPr algn="ctr"/>
            <a:r>
              <a:rPr kumimoji="1" lang="zh-CN" altLang="en-US" sz="2800" b="1">
                <a:solidFill>
                  <a:srgbClr val="0066CC"/>
                </a:solidFill>
                <a:latin typeface="Times New Roman" pitchFamily="18" charset="0"/>
                <a:ea typeface="楷体_GB2312" pitchFamily="49" charset="-122"/>
              </a:rPr>
              <a:t>俯视图</a:t>
            </a:r>
            <a:endParaRPr kumimoji="1" lang="zh-CN" altLang="en-US" sz="2800" b="1">
              <a:latin typeface="Times New Roman" pitchFamily="18" charset="0"/>
              <a:ea typeface="楷体_GB2312" pitchFamily="49" charset="-122"/>
            </a:endParaRPr>
          </a:p>
        </p:txBody>
      </p:sp>
      <p:sp>
        <p:nvSpPr>
          <p:cNvPr id="63528" name="Text Box 40"/>
          <p:cNvSpPr txBox="1">
            <a:spLocks noChangeArrowheads="1"/>
          </p:cNvSpPr>
          <p:nvPr/>
        </p:nvSpPr>
        <p:spPr bwMode="auto">
          <a:xfrm>
            <a:off x="250825" y="5300663"/>
            <a:ext cx="5545138" cy="519112"/>
          </a:xfrm>
          <a:prstGeom prst="rect">
            <a:avLst/>
          </a:prstGeom>
          <a:noFill/>
          <a:ln w="9525">
            <a:noFill/>
            <a:miter lim="800000"/>
            <a:headEnd/>
            <a:tailEnd/>
          </a:ln>
          <a:effectLst/>
        </p:spPr>
        <p:txBody>
          <a:bodyPr>
            <a:spAutoFit/>
          </a:bodyPr>
          <a:lstStyle/>
          <a:p>
            <a:r>
              <a:rPr kumimoji="1" lang="zh-CN" altLang="en-US" sz="2800" b="1">
                <a:latin typeface="Times New Roman" pitchFamily="18" charset="0"/>
                <a:ea typeface="楷体_GB2312" pitchFamily="49" charset="-122"/>
              </a:rPr>
              <a:t>因为各质元在</a:t>
            </a:r>
            <a:r>
              <a:rPr kumimoji="1" lang="en-US" altLang="zh-CN" sz="2800" b="1">
                <a:latin typeface="Times New Roman" pitchFamily="18" charset="0"/>
                <a:ea typeface="楷体_GB2312" pitchFamily="49" charset="-122"/>
              </a:rPr>
              <a:t>Z</a:t>
            </a:r>
            <a:r>
              <a:rPr kumimoji="1" lang="zh-CN" altLang="en-US" sz="2800" b="1">
                <a:latin typeface="Times New Roman" pitchFamily="18" charset="0"/>
                <a:ea typeface="楷体_GB2312" pitchFamily="49" charset="-122"/>
              </a:rPr>
              <a:t>方向无位移</a:t>
            </a:r>
          </a:p>
        </p:txBody>
      </p:sp>
      <p:sp>
        <p:nvSpPr>
          <p:cNvPr id="63531" name="Text Box 43"/>
          <p:cNvSpPr txBox="1">
            <a:spLocks noChangeArrowheads="1"/>
          </p:cNvSpPr>
          <p:nvPr/>
        </p:nvSpPr>
        <p:spPr bwMode="auto">
          <a:xfrm>
            <a:off x="323850" y="115888"/>
            <a:ext cx="4440238" cy="519112"/>
          </a:xfrm>
          <a:prstGeom prst="rect">
            <a:avLst/>
          </a:prstGeom>
          <a:noFill/>
          <a:ln w="9525">
            <a:noFill/>
            <a:miter lim="800000"/>
            <a:headEnd/>
            <a:tailEnd/>
          </a:ln>
          <a:effectLst/>
        </p:spPr>
        <p:txBody>
          <a:bodyPr>
            <a:spAutoFit/>
          </a:bodyPr>
          <a:lstStyle/>
          <a:p>
            <a:pPr>
              <a:spcBef>
                <a:spcPct val="50000"/>
              </a:spcBef>
            </a:pPr>
            <a:r>
              <a:rPr kumimoji="1" lang="en-US" altLang="zh-CN" sz="2800" b="1">
                <a:latin typeface="Times New Roman" pitchFamily="18" charset="0"/>
                <a:ea typeface="楷体_GB2312" pitchFamily="49" charset="-122"/>
              </a:rPr>
              <a:t>§4 </a:t>
            </a:r>
            <a:r>
              <a:rPr kumimoji="1" lang="zh-CN" altLang="en-US" sz="2800" b="1">
                <a:latin typeface="Times New Roman" pitchFamily="18" charset="0"/>
                <a:ea typeface="楷体_GB2312" pitchFamily="49" charset="-122"/>
              </a:rPr>
              <a:t>刚体转动中动能定理</a:t>
            </a:r>
          </a:p>
        </p:txBody>
      </p:sp>
      <p:grpSp>
        <p:nvGrpSpPr>
          <p:cNvPr id="63558" name="Group 70"/>
          <p:cNvGrpSpPr>
            <a:grpSpLocks/>
          </p:cNvGrpSpPr>
          <p:nvPr/>
        </p:nvGrpSpPr>
        <p:grpSpPr bwMode="auto">
          <a:xfrm>
            <a:off x="5183188" y="0"/>
            <a:ext cx="3960812" cy="4365625"/>
            <a:chOff x="3379" y="0"/>
            <a:chExt cx="2495" cy="2750"/>
          </a:xfrm>
        </p:grpSpPr>
        <p:graphicFrame>
          <p:nvGraphicFramePr>
            <p:cNvPr id="63559" name="Object 71"/>
            <p:cNvGraphicFramePr>
              <a:graphicFrameLocks noChangeAspect="1"/>
            </p:cNvGraphicFramePr>
            <p:nvPr/>
          </p:nvGraphicFramePr>
          <p:xfrm>
            <a:off x="5301" y="981"/>
            <a:ext cx="459" cy="345"/>
          </p:xfrm>
          <a:graphic>
            <a:graphicData uri="http://schemas.openxmlformats.org/presentationml/2006/ole">
              <p:oleObj spid="_x0000_s63559" name="Equation" r:id="rId13" imgW="317160" imgH="253800" progId="Equation.DSMT4">
                <p:embed/>
              </p:oleObj>
            </a:graphicData>
          </a:graphic>
        </p:graphicFrame>
        <p:sp>
          <p:nvSpPr>
            <p:cNvPr id="63560" name="Freeform 72"/>
            <p:cNvSpPr>
              <a:spLocks/>
            </p:cNvSpPr>
            <p:nvPr/>
          </p:nvSpPr>
          <p:spPr bwMode="auto">
            <a:xfrm>
              <a:off x="3969" y="905"/>
              <a:ext cx="1356" cy="1659"/>
            </a:xfrm>
            <a:custGeom>
              <a:avLst/>
              <a:gdLst/>
              <a:ahLst/>
              <a:cxnLst>
                <a:cxn ang="0">
                  <a:pos x="516" y="18"/>
                </a:cxn>
                <a:cxn ang="0">
                  <a:pos x="78" y="798"/>
                </a:cxn>
                <a:cxn ang="0">
                  <a:pos x="720" y="1536"/>
                </a:cxn>
                <a:cxn ang="0">
                  <a:pos x="1254" y="1080"/>
                </a:cxn>
                <a:cxn ang="0">
                  <a:pos x="1026" y="462"/>
                </a:cxn>
                <a:cxn ang="0">
                  <a:pos x="509" y="23"/>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63561" name="Oval 73"/>
            <p:cNvSpPr>
              <a:spLocks noChangeArrowheads="1"/>
            </p:cNvSpPr>
            <p:nvPr/>
          </p:nvSpPr>
          <p:spPr bwMode="auto">
            <a:xfrm>
              <a:off x="4212" y="1446"/>
              <a:ext cx="788" cy="192"/>
            </a:xfrm>
            <a:prstGeom prst="ellipse">
              <a:avLst/>
            </a:prstGeom>
            <a:noFill/>
            <a:ln w="15875">
              <a:solidFill>
                <a:schemeClr val="tx1"/>
              </a:solidFill>
              <a:prstDash val="dash"/>
              <a:round/>
              <a:headEnd/>
              <a:tailEnd/>
            </a:ln>
            <a:effec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3562" name="Freeform 74"/>
            <p:cNvSpPr>
              <a:spLocks/>
            </p:cNvSpPr>
            <p:nvPr/>
          </p:nvSpPr>
          <p:spPr bwMode="auto">
            <a:xfrm>
              <a:off x="4603" y="318"/>
              <a:ext cx="5" cy="1224"/>
            </a:xfrm>
            <a:custGeom>
              <a:avLst/>
              <a:gdLst/>
              <a:ahLst/>
              <a:cxnLst>
                <a:cxn ang="0">
                  <a:pos x="5" y="1222"/>
                </a:cxn>
                <a:cxn ang="0">
                  <a:pos x="0" y="0"/>
                </a:cxn>
              </a:cxnLst>
              <a:rect l="0" t="0" r="r" b="b"/>
              <a:pathLst>
                <a:path w="5" h="1222">
                  <a:moveTo>
                    <a:pt x="5" y="1222"/>
                  </a:moveTo>
                  <a:lnTo>
                    <a:pt x="0" y="0"/>
                  </a:lnTo>
                </a:path>
              </a:pathLst>
            </a:custGeom>
            <a:noFill/>
            <a:ln w="38100" cap="flat" cmpd="sng">
              <a:solidFill>
                <a:srgbClr val="008000"/>
              </a:solidFill>
              <a:prstDash val="solid"/>
              <a:round/>
              <a:headEnd type="none" w="med" len="med"/>
              <a:tailEnd type="triangle" w="med" len="med"/>
            </a:ln>
            <a:effectLst/>
          </p:spPr>
          <p:txBody>
            <a:bodyPr wrap="none" anchor="ctr"/>
            <a:lstStyle/>
            <a:p>
              <a:endParaRPr lang="zh-CN" altLang="en-US"/>
            </a:p>
          </p:txBody>
        </p:sp>
        <p:sp>
          <p:nvSpPr>
            <p:cNvPr id="63563" name="Freeform 75"/>
            <p:cNvSpPr>
              <a:spLocks/>
            </p:cNvSpPr>
            <p:nvPr/>
          </p:nvSpPr>
          <p:spPr bwMode="auto">
            <a:xfrm>
              <a:off x="4611" y="1638"/>
              <a:ext cx="1" cy="1112"/>
            </a:xfrm>
            <a:custGeom>
              <a:avLst/>
              <a:gdLst/>
              <a:ahLst/>
              <a:cxnLst>
                <a:cxn ang="0">
                  <a:pos x="0" y="1111"/>
                </a:cxn>
                <a:cxn ang="0">
                  <a:pos x="6" y="0"/>
                </a:cxn>
              </a:cxnLst>
              <a:rect l="0" t="0" r="r" b="b"/>
              <a:pathLst>
                <a:path w="6" h="1111">
                  <a:moveTo>
                    <a:pt x="0" y="1111"/>
                  </a:moveTo>
                  <a:lnTo>
                    <a:pt x="6" y="0"/>
                  </a:lnTo>
                </a:path>
              </a:pathLst>
            </a:custGeom>
            <a:noFill/>
            <a:ln w="38100" cap="flat" cmpd="sng">
              <a:solidFill>
                <a:srgbClr val="008000"/>
              </a:solidFill>
              <a:prstDash val="solid"/>
              <a:round/>
              <a:headEnd type="none" w="med" len="med"/>
              <a:tailEnd type="none" w="med" len="med"/>
            </a:ln>
            <a:effectLst/>
          </p:spPr>
          <p:txBody>
            <a:bodyPr wrap="none" anchor="ctr"/>
            <a:lstStyle/>
            <a:p>
              <a:endParaRPr lang="zh-CN" altLang="en-US"/>
            </a:p>
          </p:txBody>
        </p:sp>
        <p:sp>
          <p:nvSpPr>
            <p:cNvPr id="63564" name="Freeform 76"/>
            <p:cNvSpPr>
              <a:spLocks/>
            </p:cNvSpPr>
            <p:nvPr/>
          </p:nvSpPr>
          <p:spPr bwMode="auto">
            <a:xfrm>
              <a:off x="4404" y="647"/>
              <a:ext cx="473" cy="192"/>
            </a:xfrm>
            <a:custGeom>
              <a:avLst/>
              <a:gdLst/>
              <a:ahLst/>
              <a:cxnLst>
                <a:cxn ang="0">
                  <a:pos x="90" y="30"/>
                </a:cxn>
                <a:cxn ang="0">
                  <a:pos x="210" y="174"/>
                </a:cxn>
                <a:cxn ang="0">
                  <a:pos x="228" y="0"/>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008000"/>
              </a:solidFill>
              <a:prstDash val="solid"/>
              <a:round/>
              <a:headEnd type="none" w="med" len="med"/>
              <a:tailEnd type="triangle" w="med" len="med"/>
            </a:ln>
            <a:effectLst/>
          </p:spPr>
          <p:txBody>
            <a:bodyPr wrap="none" anchor="ctr"/>
            <a:lstStyle/>
            <a:p>
              <a:endParaRPr lang="zh-CN" altLang="en-US"/>
            </a:p>
          </p:txBody>
        </p:sp>
        <p:sp>
          <p:nvSpPr>
            <p:cNvPr id="63565" name="Freeform 77"/>
            <p:cNvSpPr>
              <a:spLocks/>
            </p:cNvSpPr>
            <p:nvPr/>
          </p:nvSpPr>
          <p:spPr bwMode="auto">
            <a:xfrm>
              <a:off x="4608" y="1542"/>
              <a:ext cx="384" cy="1"/>
            </a:xfrm>
            <a:custGeom>
              <a:avLst/>
              <a:gdLst/>
              <a:ahLst/>
              <a:cxnLst>
                <a:cxn ang="0">
                  <a:pos x="0" y="0"/>
                </a:cxn>
                <a:cxn ang="0">
                  <a:pos x="360" y="0"/>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p:spPr>
          <p:txBody>
            <a:bodyPr wrap="none" anchor="ctr"/>
            <a:lstStyle/>
            <a:p>
              <a:endParaRPr lang="zh-CN" altLang="en-US"/>
            </a:p>
          </p:txBody>
        </p:sp>
        <p:graphicFrame>
          <p:nvGraphicFramePr>
            <p:cNvPr id="63566" name="Object 78"/>
            <p:cNvGraphicFramePr>
              <a:graphicFrameLocks noChangeAspect="1"/>
            </p:cNvGraphicFramePr>
            <p:nvPr/>
          </p:nvGraphicFramePr>
          <p:xfrm>
            <a:off x="4670" y="366"/>
            <a:ext cx="196" cy="256"/>
          </p:xfrm>
          <a:graphic>
            <a:graphicData uri="http://schemas.openxmlformats.org/presentationml/2006/ole">
              <p:oleObj spid="_x0000_s63566" name="Equation" r:id="rId14" imgW="114120" imgH="139680" progId="Equation.DSMT4">
                <p:embed/>
              </p:oleObj>
            </a:graphicData>
          </a:graphic>
        </p:graphicFrame>
        <p:sp>
          <p:nvSpPr>
            <p:cNvPr id="63567" name="Text Box 79"/>
            <p:cNvSpPr txBox="1">
              <a:spLocks noChangeArrowheads="1"/>
            </p:cNvSpPr>
            <p:nvPr/>
          </p:nvSpPr>
          <p:spPr bwMode="auto">
            <a:xfrm>
              <a:off x="4332" y="1389"/>
              <a:ext cx="272" cy="288"/>
            </a:xfrm>
            <a:prstGeom prst="rect">
              <a:avLst/>
            </a:prstGeom>
            <a:noFill/>
            <a:ln w="9525">
              <a:noFill/>
              <a:miter lim="800000"/>
              <a:headEnd/>
              <a:tailEnd/>
            </a:ln>
            <a:effectLst/>
          </p:spPr>
          <p:txBody>
            <a:bodyPr>
              <a:spAutoFit/>
            </a:bodyPr>
            <a:lstStyle/>
            <a:p>
              <a:r>
                <a:rPr kumimoji="1" lang="en-US" altLang="zh-CN" sz="2400" b="1" i="1">
                  <a:solidFill>
                    <a:schemeClr val="tx2"/>
                  </a:solidFill>
                  <a:latin typeface="Times New Roman" pitchFamily="18" charset="0"/>
                  <a:ea typeface="楷体_GB2312" pitchFamily="49" charset="-122"/>
                  <a:sym typeface="Symbol" pitchFamily="18" charset="2"/>
                </a:rPr>
                <a:t>O</a:t>
              </a:r>
              <a:endParaRPr kumimoji="1" lang="en-US" altLang="zh-CN" sz="2400" b="1">
                <a:latin typeface="Times New Roman" pitchFamily="18" charset="0"/>
                <a:ea typeface="楷体_GB2312" pitchFamily="49" charset="-122"/>
              </a:endParaRPr>
            </a:p>
          </p:txBody>
        </p:sp>
        <p:graphicFrame>
          <p:nvGraphicFramePr>
            <p:cNvPr id="63568" name="Object 80"/>
            <p:cNvGraphicFramePr>
              <a:graphicFrameLocks noChangeAspect="1"/>
            </p:cNvGraphicFramePr>
            <p:nvPr/>
          </p:nvGraphicFramePr>
          <p:xfrm>
            <a:off x="4623" y="1135"/>
            <a:ext cx="284" cy="355"/>
          </p:xfrm>
          <a:graphic>
            <a:graphicData uri="http://schemas.openxmlformats.org/presentationml/2006/ole">
              <p:oleObj spid="_x0000_s63568" name="公式" r:id="rId15" imgW="190440" imgH="253800" progId="Equation.3">
                <p:embed/>
              </p:oleObj>
            </a:graphicData>
          </a:graphic>
        </p:graphicFrame>
        <p:graphicFrame>
          <p:nvGraphicFramePr>
            <p:cNvPr id="63569" name="Object 81"/>
            <p:cNvGraphicFramePr>
              <a:graphicFrameLocks noChangeAspect="1"/>
            </p:cNvGraphicFramePr>
            <p:nvPr/>
          </p:nvGraphicFramePr>
          <p:xfrm>
            <a:off x="4422" y="0"/>
            <a:ext cx="389" cy="343"/>
          </p:xfrm>
          <a:graphic>
            <a:graphicData uri="http://schemas.openxmlformats.org/presentationml/2006/ole">
              <p:oleObj spid="_x0000_s63569" name="公式" r:id="rId16" imgW="164880" imgH="177480" progId="Equation.3">
                <p:embed/>
              </p:oleObj>
            </a:graphicData>
          </a:graphic>
        </p:graphicFrame>
        <p:graphicFrame>
          <p:nvGraphicFramePr>
            <p:cNvPr id="63570" name="Object 82"/>
            <p:cNvGraphicFramePr>
              <a:graphicFrameLocks noChangeAspect="1"/>
            </p:cNvGraphicFramePr>
            <p:nvPr/>
          </p:nvGraphicFramePr>
          <p:xfrm>
            <a:off x="5238" y="482"/>
            <a:ext cx="522" cy="389"/>
          </p:xfrm>
          <a:graphic>
            <a:graphicData uri="http://schemas.openxmlformats.org/presentationml/2006/ole">
              <p:oleObj spid="_x0000_s63570" name="公式" r:id="rId17" imgW="266400" imgH="266400" progId="Equation.3">
                <p:embed/>
              </p:oleObj>
            </a:graphicData>
          </a:graphic>
        </p:graphicFrame>
        <p:sp>
          <p:nvSpPr>
            <p:cNvPr id="63571" name="Oval 83"/>
            <p:cNvSpPr>
              <a:spLocks noChangeArrowheads="1"/>
            </p:cNvSpPr>
            <p:nvPr/>
          </p:nvSpPr>
          <p:spPr bwMode="auto">
            <a:xfrm>
              <a:off x="4915" y="1507"/>
              <a:ext cx="103" cy="96"/>
            </a:xfrm>
            <a:prstGeom prst="ellipse">
              <a:avLst/>
            </a:prstGeom>
            <a:solidFill>
              <a:srgbClr val="FF00FF"/>
            </a:solidFill>
            <a:ln w="9525">
              <a:noFill/>
              <a:round/>
              <a:headEnd/>
              <a:tailEnd/>
            </a:ln>
            <a:effectLst/>
          </p:spPr>
          <p:txBody>
            <a:bodyPr wrap="none" anchor="ctr"/>
            <a:lstStyle/>
            <a:p>
              <a:endParaRPr lang="zh-CN" altLang="en-US"/>
            </a:p>
          </p:txBody>
        </p:sp>
        <p:graphicFrame>
          <p:nvGraphicFramePr>
            <p:cNvPr id="63572" name="Object 84"/>
            <p:cNvGraphicFramePr>
              <a:graphicFrameLocks noChangeAspect="1"/>
            </p:cNvGraphicFramePr>
            <p:nvPr/>
          </p:nvGraphicFramePr>
          <p:xfrm>
            <a:off x="4830" y="1570"/>
            <a:ext cx="396" cy="336"/>
          </p:xfrm>
          <a:graphic>
            <a:graphicData uri="http://schemas.openxmlformats.org/presentationml/2006/ole">
              <p:oleObj spid="_x0000_s63572" name="公式" r:id="rId18" imgW="203040" imgH="228600" progId="Equation.3">
                <p:embed/>
              </p:oleObj>
            </a:graphicData>
          </a:graphic>
        </p:graphicFrame>
        <p:sp>
          <p:nvSpPr>
            <p:cNvPr id="63573" name="Line 85"/>
            <p:cNvSpPr>
              <a:spLocks noChangeShapeType="1"/>
            </p:cNvSpPr>
            <p:nvPr/>
          </p:nvSpPr>
          <p:spPr bwMode="auto">
            <a:xfrm flipV="1">
              <a:off x="4994" y="793"/>
              <a:ext cx="298" cy="740"/>
            </a:xfrm>
            <a:prstGeom prst="line">
              <a:avLst/>
            </a:prstGeom>
            <a:noFill/>
            <a:ln w="38100">
              <a:solidFill>
                <a:schemeClr val="tx2"/>
              </a:solidFill>
              <a:round/>
              <a:headEnd/>
              <a:tailEnd type="arrow" w="med" len="med"/>
            </a:ln>
            <a:effectLst/>
          </p:spPr>
          <p:txBody>
            <a:bodyPr wrap="none" anchor="ctr"/>
            <a:lstStyle/>
            <a:p>
              <a:endParaRPr lang="zh-CN" altLang="en-US"/>
            </a:p>
          </p:txBody>
        </p:sp>
        <p:sp>
          <p:nvSpPr>
            <p:cNvPr id="63574" name="Line 86"/>
            <p:cNvSpPr>
              <a:spLocks noChangeShapeType="1"/>
            </p:cNvSpPr>
            <p:nvPr/>
          </p:nvSpPr>
          <p:spPr bwMode="auto">
            <a:xfrm flipV="1">
              <a:off x="4962" y="1162"/>
              <a:ext cx="5" cy="382"/>
            </a:xfrm>
            <a:prstGeom prst="line">
              <a:avLst/>
            </a:prstGeom>
            <a:noFill/>
            <a:ln w="25400">
              <a:solidFill>
                <a:srgbClr val="FF3399"/>
              </a:solidFill>
              <a:prstDash val="dash"/>
              <a:miter lim="800000"/>
              <a:headEnd/>
              <a:tailEnd type="stealth" w="lg" len="lg"/>
            </a:ln>
            <a:effectLst/>
          </p:spPr>
          <p:txBody>
            <a:bodyPr wrap="none"/>
            <a:lstStyle/>
            <a:p>
              <a:endParaRPr lang="zh-CN" altLang="en-US"/>
            </a:p>
          </p:txBody>
        </p:sp>
        <p:sp>
          <p:nvSpPr>
            <p:cNvPr id="63575" name="Line 87"/>
            <p:cNvSpPr>
              <a:spLocks noChangeShapeType="1"/>
            </p:cNvSpPr>
            <p:nvPr/>
          </p:nvSpPr>
          <p:spPr bwMode="auto">
            <a:xfrm flipV="1">
              <a:off x="5012" y="1253"/>
              <a:ext cx="272" cy="293"/>
            </a:xfrm>
            <a:prstGeom prst="line">
              <a:avLst/>
            </a:prstGeom>
            <a:noFill/>
            <a:ln w="25400">
              <a:solidFill>
                <a:srgbClr val="FF0000"/>
              </a:solidFill>
              <a:prstDash val="dash"/>
              <a:miter lim="800000"/>
              <a:headEnd/>
              <a:tailEnd type="stealth" w="lg" len="lg"/>
            </a:ln>
            <a:effectLst/>
          </p:spPr>
          <p:txBody>
            <a:bodyPr wrap="none"/>
            <a:lstStyle/>
            <a:p>
              <a:endParaRPr lang="zh-CN" altLang="en-US"/>
            </a:p>
          </p:txBody>
        </p:sp>
        <p:sp>
          <p:nvSpPr>
            <p:cNvPr id="63576" name="Line 88"/>
            <p:cNvSpPr>
              <a:spLocks noChangeShapeType="1"/>
            </p:cNvSpPr>
            <p:nvPr/>
          </p:nvSpPr>
          <p:spPr bwMode="auto">
            <a:xfrm>
              <a:off x="4623" y="1544"/>
              <a:ext cx="339" cy="0"/>
            </a:xfrm>
            <a:prstGeom prst="line">
              <a:avLst/>
            </a:prstGeom>
            <a:noFill/>
            <a:ln w="25400">
              <a:solidFill>
                <a:schemeClr val="tx1"/>
              </a:solidFill>
              <a:prstDash val="dash"/>
              <a:miter lim="800000"/>
              <a:headEnd/>
              <a:tailEnd type="stealth" w="lg" len="lg"/>
            </a:ln>
            <a:effectLst/>
          </p:spPr>
          <p:txBody>
            <a:bodyPr wrap="none"/>
            <a:lstStyle/>
            <a:p>
              <a:endParaRPr lang="zh-CN" altLang="en-US"/>
            </a:p>
          </p:txBody>
        </p:sp>
        <p:graphicFrame>
          <p:nvGraphicFramePr>
            <p:cNvPr id="63577" name="Object 89"/>
            <p:cNvGraphicFramePr>
              <a:graphicFrameLocks noChangeAspect="1"/>
            </p:cNvGraphicFramePr>
            <p:nvPr/>
          </p:nvGraphicFramePr>
          <p:xfrm>
            <a:off x="4785" y="663"/>
            <a:ext cx="367" cy="344"/>
          </p:xfrm>
          <a:graphic>
            <a:graphicData uri="http://schemas.openxmlformats.org/presentationml/2006/ole">
              <p:oleObj spid="_x0000_s63577" name="Equation" r:id="rId19" imgW="253800" imgH="253800" progId="Equation.DSMT4">
                <p:embed/>
              </p:oleObj>
            </a:graphicData>
          </a:graphic>
        </p:graphicFrame>
        <p:sp>
          <p:nvSpPr>
            <p:cNvPr id="63578" name="Line 90"/>
            <p:cNvSpPr>
              <a:spLocks noChangeShapeType="1"/>
            </p:cNvSpPr>
            <p:nvPr/>
          </p:nvSpPr>
          <p:spPr bwMode="auto">
            <a:xfrm flipV="1">
              <a:off x="4967" y="831"/>
              <a:ext cx="300" cy="331"/>
            </a:xfrm>
            <a:prstGeom prst="line">
              <a:avLst/>
            </a:prstGeom>
            <a:noFill/>
            <a:ln w="25400">
              <a:solidFill>
                <a:srgbClr val="FF0000"/>
              </a:solidFill>
              <a:prstDash val="dash"/>
              <a:miter lim="800000"/>
              <a:headEnd/>
              <a:tailEnd type="none" w="lg" len="lg"/>
            </a:ln>
            <a:effectLst/>
          </p:spPr>
          <p:txBody>
            <a:bodyPr wrap="none"/>
            <a:lstStyle/>
            <a:p>
              <a:endParaRPr lang="zh-CN" altLang="en-US"/>
            </a:p>
          </p:txBody>
        </p:sp>
        <p:sp>
          <p:nvSpPr>
            <p:cNvPr id="63579" name="Line 91"/>
            <p:cNvSpPr>
              <a:spLocks noChangeShapeType="1"/>
            </p:cNvSpPr>
            <p:nvPr/>
          </p:nvSpPr>
          <p:spPr bwMode="auto">
            <a:xfrm flipH="1" flipV="1">
              <a:off x="5284" y="845"/>
              <a:ext cx="0" cy="408"/>
            </a:xfrm>
            <a:prstGeom prst="line">
              <a:avLst/>
            </a:prstGeom>
            <a:noFill/>
            <a:ln w="25400">
              <a:solidFill>
                <a:srgbClr val="FF0000"/>
              </a:solidFill>
              <a:prstDash val="dash"/>
              <a:miter lim="800000"/>
              <a:headEnd/>
              <a:tailEnd type="none" w="lg" len="lg"/>
            </a:ln>
            <a:effectLst/>
          </p:spPr>
          <p:txBody>
            <a:bodyPr wrap="none"/>
            <a:lstStyle/>
            <a:p>
              <a:endParaRPr lang="zh-CN" altLang="en-US"/>
            </a:p>
          </p:txBody>
        </p:sp>
        <p:sp>
          <p:nvSpPr>
            <p:cNvPr id="63580" name="AutoShape 92"/>
            <p:cNvSpPr>
              <a:spLocks noChangeArrowheads="1"/>
            </p:cNvSpPr>
            <p:nvPr/>
          </p:nvSpPr>
          <p:spPr bwMode="auto">
            <a:xfrm>
              <a:off x="3379" y="1162"/>
              <a:ext cx="2495" cy="726"/>
            </a:xfrm>
            <a:prstGeom prst="parallelogram">
              <a:avLst>
                <a:gd name="adj" fmla="val 85916"/>
              </a:avLst>
            </a:prstGeom>
            <a:solidFill>
              <a:schemeClr val="accent1">
                <a:alpha val="0"/>
              </a:schemeClr>
            </a:solidFill>
            <a:ln w="9525">
              <a:solidFill>
                <a:schemeClr val="tx1"/>
              </a:solidFill>
              <a:prstDash val="dash"/>
              <a:miter lim="800000"/>
              <a:headEnd/>
              <a:tailEnd type="none" w="lg" len="lg"/>
            </a:ln>
            <a:effectLst/>
          </p:spPr>
          <p:txBody>
            <a:bodyPr wrap="none" anchor="ctr"/>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531"/>
                                        </p:tgtEl>
                                        <p:attrNameLst>
                                          <p:attrName>style.visibility</p:attrName>
                                        </p:attrNameLst>
                                      </p:cBhvr>
                                      <p:to>
                                        <p:strVal val="visible"/>
                                      </p:to>
                                    </p:set>
                                    <p:animEffect transition="in" filter="wipe(left)">
                                      <p:cBhvr>
                                        <p:cTn id="7" dur="500"/>
                                        <p:tgtEl>
                                          <p:spTgt spid="635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0"/>
                                        </p:tgtEl>
                                        <p:attrNameLst>
                                          <p:attrName>style.visibility</p:attrName>
                                        </p:attrNameLst>
                                      </p:cBhvr>
                                      <p:to>
                                        <p:strVal val="visible"/>
                                      </p:to>
                                    </p:set>
                                    <p:animEffect transition="in" filter="wipe(left)">
                                      <p:cBhvr>
                                        <p:cTn id="12" dur="500"/>
                                        <p:tgtEl>
                                          <p:spTgt spid="6349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527"/>
                                        </p:tgtEl>
                                        <p:attrNameLst>
                                          <p:attrName>style.visibility</p:attrName>
                                        </p:attrNameLst>
                                      </p:cBhvr>
                                      <p:to>
                                        <p:strVal val="visible"/>
                                      </p:to>
                                    </p:set>
                                    <p:animEffect transition="in" filter="wipe(left)">
                                      <p:cBhvr>
                                        <p:cTn id="17" dur="500"/>
                                        <p:tgtEl>
                                          <p:spTgt spid="63527"/>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ntr" presetSubtype="10" fill="hold" nodeType="clickEffect">
                                  <p:stCondLst>
                                    <p:cond delay="0"/>
                                  </p:stCondLst>
                                  <p:childTnLst>
                                    <p:set>
                                      <p:cBhvr>
                                        <p:cTn id="21" dur="1" fill="hold">
                                          <p:stCondLst>
                                            <p:cond delay="0"/>
                                          </p:stCondLst>
                                        </p:cTn>
                                        <p:tgtEl>
                                          <p:spTgt spid="63558"/>
                                        </p:tgtEl>
                                        <p:attrNameLst>
                                          <p:attrName>style.visibility</p:attrName>
                                        </p:attrNameLst>
                                      </p:cBhvr>
                                      <p:to>
                                        <p:strVal val="visible"/>
                                      </p:to>
                                    </p:set>
                                    <p:anim calcmode="lin" valueType="num">
                                      <p:cBhvr>
                                        <p:cTn id="22" dur="5000" fill="hold"/>
                                        <p:tgtEl>
                                          <p:spTgt spid="63558"/>
                                        </p:tgtEl>
                                        <p:attrNameLst>
                                          <p:attrName>ppt_w</p:attrName>
                                        </p:attrNameLst>
                                      </p:cBhvr>
                                      <p:tavLst>
                                        <p:tav tm="0" fmla="#ppt_w*sin(2.5*pi*$)">
                                          <p:val>
                                            <p:fltVal val="0"/>
                                          </p:val>
                                        </p:tav>
                                        <p:tav tm="100000">
                                          <p:val>
                                            <p:fltVal val="1"/>
                                          </p:val>
                                        </p:tav>
                                      </p:tavLst>
                                    </p:anim>
                                    <p:anim calcmode="lin" valueType="num">
                                      <p:cBhvr>
                                        <p:cTn id="23" dur="5000" fill="hold"/>
                                        <p:tgtEl>
                                          <p:spTgt spid="6355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63534"/>
                                        </p:tgtEl>
                                        <p:attrNameLst>
                                          <p:attrName>style.visibility</p:attrName>
                                        </p:attrNameLst>
                                      </p:cBhvr>
                                      <p:to>
                                        <p:strVal val="visible"/>
                                      </p:to>
                                    </p:set>
                                    <p:animEffect transition="in" filter="wipe(down)">
                                      <p:cBhvr>
                                        <p:cTn id="28" dur="500"/>
                                        <p:tgtEl>
                                          <p:spTgt spid="635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63522"/>
                                        </p:tgtEl>
                                        <p:attrNameLst>
                                          <p:attrName>style.visibility</p:attrName>
                                        </p:attrNameLst>
                                      </p:cBhvr>
                                      <p:to>
                                        <p:strVal val="visible"/>
                                      </p:to>
                                    </p:set>
                                    <p:animEffect transition="in" filter="wipe(left)">
                                      <p:cBhvr>
                                        <p:cTn id="33" dur="500"/>
                                        <p:tgtEl>
                                          <p:spTgt spid="6352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63521"/>
                                        </p:tgtEl>
                                        <p:attrNameLst>
                                          <p:attrName>style.visibility</p:attrName>
                                        </p:attrNameLst>
                                      </p:cBhvr>
                                      <p:to>
                                        <p:strVal val="visible"/>
                                      </p:to>
                                    </p:set>
                                    <p:animEffect transition="in" filter="wipe(left)">
                                      <p:cBhvr>
                                        <p:cTn id="38" dur="500"/>
                                        <p:tgtEl>
                                          <p:spTgt spid="6352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3528"/>
                                        </p:tgtEl>
                                        <p:attrNameLst>
                                          <p:attrName>style.visibility</p:attrName>
                                        </p:attrNameLst>
                                      </p:cBhvr>
                                      <p:to>
                                        <p:strVal val="visible"/>
                                      </p:to>
                                    </p:set>
                                    <p:animEffect transition="in" filter="wipe(left)">
                                      <p:cBhvr>
                                        <p:cTn id="43" dur="500"/>
                                        <p:tgtEl>
                                          <p:spTgt spid="6352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3524"/>
                                        </p:tgtEl>
                                        <p:attrNameLst>
                                          <p:attrName>style.visibility</p:attrName>
                                        </p:attrNameLst>
                                      </p:cBhvr>
                                      <p:to>
                                        <p:strVal val="visible"/>
                                      </p:to>
                                    </p:set>
                                    <p:animEffect transition="in" filter="wipe(left)">
                                      <p:cBhvr>
                                        <p:cTn id="48" dur="500"/>
                                        <p:tgtEl>
                                          <p:spTgt spid="635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63525"/>
                                        </p:tgtEl>
                                        <p:attrNameLst>
                                          <p:attrName>style.visibility</p:attrName>
                                        </p:attrNameLst>
                                      </p:cBhvr>
                                      <p:to>
                                        <p:strVal val="visible"/>
                                      </p:to>
                                    </p:set>
                                    <p:animEffect transition="in" filter="wipe(left)">
                                      <p:cBhvr>
                                        <p:cTn id="53" dur="500"/>
                                        <p:tgtEl>
                                          <p:spTgt spid="6352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63523"/>
                                        </p:tgtEl>
                                        <p:attrNameLst>
                                          <p:attrName>style.visibility</p:attrName>
                                        </p:attrNameLst>
                                      </p:cBhvr>
                                      <p:to>
                                        <p:strVal val="visible"/>
                                      </p:to>
                                    </p:set>
                                    <p:animEffect transition="in" filter="wipe(left)">
                                      <p:cBhvr>
                                        <p:cTn id="58" dur="500"/>
                                        <p:tgtEl>
                                          <p:spTgt spid="63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527" grpId="0" animBg="1" autoUpdateAnimBg="0"/>
      <p:bldP spid="63528" grpId="0" autoUpdateAnimBg="0"/>
      <p:bldP spid="635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灯片编号占位符 3"/>
          <p:cNvSpPr>
            <a:spLocks noGrp="1"/>
          </p:cNvSpPr>
          <p:nvPr>
            <p:ph type="sldNum" sz="quarter" idx="12"/>
          </p:nvPr>
        </p:nvSpPr>
        <p:spPr/>
        <p:txBody>
          <a:bodyPr/>
          <a:lstStyle/>
          <a:p>
            <a:fld id="{18548E8C-0C04-4F49-BE62-484F9914F51E}" type="slidenum">
              <a:rPr lang="en-US" altLang="zh-CN"/>
              <a:pPr/>
              <a:t>13</a:t>
            </a:fld>
            <a:endParaRPr lang="en-US" altLang="zh-CN"/>
          </a:p>
        </p:txBody>
      </p:sp>
      <p:graphicFrame>
        <p:nvGraphicFramePr>
          <p:cNvPr id="64528" name="Object 16"/>
          <p:cNvGraphicFramePr>
            <a:graphicFrameLocks noChangeAspect="1"/>
          </p:cNvGraphicFramePr>
          <p:nvPr/>
        </p:nvGraphicFramePr>
        <p:xfrm>
          <a:off x="395288" y="260350"/>
          <a:ext cx="3960812" cy="688975"/>
        </p:xfrm>
        <a:graphic>
          <a:graphicData uri="http://schemas.openxmlformats.org/presentationml/2006/ole">
            <p:oleObj spid="_x0000_s64528" name="Equation" r:id="rId4" imgW="1485720" imgH="266400" progId="Equation.DSMT4">
              <p:embed/>
            </p:oleObj>
          </a:graphicData>
        </a:graphic>
      </p:graphicFrame>
      <p:graphicFrame>
        <p:nvGraphicFramePr>
          <p:cNvPr id="64529" name="Object 17"/>
          <p:cNvGraphicFramePr>
            <a:graphicFrameLocks noChangeAspect="1"/>
          </p:cNvGraphicFramePr>
          <p:nvPr/>
        </p:nvGraphicFramePr>
        <p:xfrm>
          <a:off x="1042988" y="908050"/>
          <a:ext cx="2024062" cy="674688"/>
        </p:xfrm>
        <a:graphic>
          <a:graphicData uri="http://schemas.openxmlformats.org/presentationml/2006/ole">
            <p:oleObj spid="_x0000_s64529" name="公式" r:id="rId5" imgW="749160" imgH="266400" progId="Equation.3">
              <p:embed/>
            </p:oleObj>
          </a:graphicData>
        </a:graphic>
      </p:graphicFrame>
      <p:graphicFrame>
        <p:nvGraphicFramePr>
          <p:cNvPr id="64531" name="Object 19"/>
          <p:cNvGraphicFramePr>
            <a:graphicFrameLocks noChangeAspect="1"/>
          </p:cNvGraphicFramePr>
          <p:nvPr/>
        </p:nvGraphicFramePr>
        <p:xfrm>
          <a:off x="1042988" y="1557338"/>
          <a:ext cx="2665412" cy="544512"/>
        </p:xfrm>
        <a:graphic>
          <a:graphicData uri="http://schemas.openxmlformats.org/presentationml/2006/ole">
            <p:oleObj spid="_x0000_s64531" name="Equation" r:id="rId6" imgW="1193760" imgH="241200" progId="Equation.DSMT4">
              <p:embed/>
            </p:oleObj>
          </a:graphicData>
        </a:graphic>
      </p:graphicFrame>
      <p:graphicFrame>
        <p:nvGraphicFramePr>
          <p:cNvPr id="64532" name="Object 20"/>
          <p:cNvGraphicFramePr>
            <a:graphicFrameLocks noChangeAspect="1"/>
          </p:cNvGraphicFramePr>
          <p:nvPr/>
        </p:nvGraphicFramePr>
        <p:xfrm>
          <a:off x="971550" y="2133600"/>
          <a:ext cx="2592388" cy="544513"/>
        </p:xfrm>
        <a:graphic>
          <a:graphicData uri="http://schemas.openxmlformats.org/presentationml/2006/ole">
            <p:oleObj spid="_x0000_s64532" name="公式" r:id="rId7" imgW="1193760" imgH="241200" progId="Equation.3">
              <p:embed/>
            </p:oleObj>
          </a:graphicData>
        </a:graphic>
      </p:graphicFrame>
      <p:graphicFrame>
        <p:nvGraphicFramePr>
          <p:cNvPr id="64533" name="Object 21"/>
          <p:cNvGraphicFramePr>
            <a:graphicFrameLocks noChangeAspect="1"/>
          </p:cNvGraphicFramePr>
          <p:nvPr/>
        </p:nvGraphicFramePr>
        <p:xfrm>
          <a:off x="971550" y="2708275"/>
          <a:ext cx="2674938" cy="603250"/>
        </p:xfrm>
        <a:graphic>
          <a:graphicData uri="http://schemas.openxmlformats.org/presentationml/2006/ole">
            <p:oleObj spid="_x0000_s64533" name="Equation" r:id="rId8" imgW="1028520" imgH="266400" progId="Equation.3">
              <p:embed/>
            </p:oleObj>
          </a:graphicData>
        </a:graphic>
      </p:graphicFrame>
      <p:graphicFrame>
        <p:nvGraphicFramePr>
          <p:cNvPr id="64534" name="Object 22"/>
          <p:cNvGraphicFramePr>
            <a:graphicFrameLocks noChangeAspect="1"/>
          </p:cNvGraphicFramePr>
          <p:nvPr/>
        </p:nvGraphicFramePr>
        <p:xfrm>
          <a:off x="323850" y="3429000"/>
          <a:ext cx="4032250" cy="893763"/>
        </p:xfrm>
        <a:graphic>
          <a:graphicData uri="http://schemas.openxmlformats.org/presentationml/2006/ole">
            <p:oleObj spid="_x0000_s64534" name="Equation" r:id="rId9" imgW="1536480" imgH="355320" progId="Equation.3">
              <p:embed/>
            </p:oleObj>
          </a:graphicData>
        </a:graphic>
      </p:graphicFrame>
      <p:graphicFrame>
        <p:nvGraphicFramePr>
          <p:cNvPr id="64535" name="Object 23"/>
          <p:cNvGraphicFramePr>
            <a:graphicFrameLocks noChangeAspect="1"/>
          </p:cNvGraphicFramePr>
          <p:nvPr/>
        </p:nvGraphicFramePr>
        <p:xfrm>
          <a:off x="468313" y="4437063"/>
          <a:ext cx="2879725" cy="647700"/>
        </p:xfrm>
        <a:graphic>
          <a:graphicData uri="http://schemas.openxmlformats.org/presentationml/2006/ole">
            <p:oleObj spid="_x0000_s64535" name="Equation" r:id="rId10" imgW="977760" imgH="228600" progId="Equation.DSMT4">
              <p:embed/>
            </p:oleObj>
          </a:graphicData>
        </a:graphic>
      </p:graphicFrame>
      <p:sp>
        <p:nvSpPr>
          <p:cNvPr id="64536" name="Rectangle 24"/>
          <p:cNvSpPr>
            <a:spLocks noChangeArrowheads="1"/>
          </p:cNvSpPr>
          <p:nvPr/>
        </p:nvSpPr>
        <p:spPr bwMode="auto">
          <a:xfrm>
            <a:off x="1857356" y="5429264"/>
            <a:ext cx="6915150" cy="1303177"/>
          </a:xfrm>
          <a:prstGeom prst="rect">
            <a:avLst/>
          </a:prstGeom>
          <a:noFill/>
          <a:ln w="9525">
            <a:noFill/>
            <a:miter lim="800000"/>
            <a:headEnd/>
            <a:tailEnd/>
          </a:ln>
          <a:effectLst/>
        </p:spPr>
        <p:txBody>
          <a:bodyPr>
            <a:spAutoFit/>
          </a:bodyPr>
          <a:lstStyle/>
          <a:p>
            <a:pPr>
              <a:lnSpc>
                <a:spcPct val="150000"/>
              </a:lnSpc>
              <a:spcBef>
                <a:spcPct val="25000"/>
              </a:spcBef>
            </a:pPr>
            <a:r>
              <a:rPr kumimoji="1" lang="zh-CN" altLang="en-US" sz="2800" b="1" dirty="0">
                <a:latin typeface="Times New Roman" pitchFamily="18" charset="0"/>
                <a:ea typeface="楷体_GB2312" pitchFamily="49" charset="-122"/>
              </a:rPr>
              <a:t>力矩对转动物体作的功等于该力对轴的力矩和作用点绕该轴转动的角位移的乘积。</a:t>
            </a:r>
          </a:p>
        </p:txBody>
      </p:sp>
      <p:grpSp>
        <p:nvGrpSpPr>
          <p:cNvPr id="64546" name="Group 34"/>
          <p:cNvGrpSpPr>
            <a:grpSpLocks/>
          </p:cNvGrpSpPr>
          <p:nvPr/>
        </p:nvGrpSpPr>
        <p:grpSpPr bwMode="auto">
          <a:xfrm>
            <a:off x="4067175" y="188913"/>
            <a:ext cx="3167063" cy="2747962"/>
            <a:chOff x="3495" y="73"/>
            <a:chExt cx="2217" cy="1895"/>
          </a:xfrm>
        </p:grpSpPr>
        <p:sp>
          <p:nvSpPr>
            <p:cNvPr id="64515" name="Line 3"/>
            <p:cNvSpPr>
              <a:spLocks noChangeShapeType="1"/>
            </p:cNvSpPr>
            <p:nvPr/>
          </p:nvSpPr>
          <p:spPr bwMode="auto">
            <a:xfrm>
              <a:off x="5040" y="1248"/>
              <a:ext cx="672" cy="0"/>
            </a:xfrm>
            <a:prstGeom prst="line">
              <a:avLst/>
            </a:prstGeom>
            <a:noFill/>
            <a:ln w="9525">
              <a:solidFill>
                <a:schemeClr val="tx1"/>
              </a:solidFill>
              <a:prstDash val="dash"/>
              <a:round/>
              <a:headEnd/>
              <a:tailEnd/>
            </a:ln>
            <a:effectLst/>
          </p:spPr>
          <p:txBody>
            <a:bodyPr wrap="none" anchor="ctr"/>
            <a:lstStyle/>
            <a:p>
              <a:endParaRPr lang="zh-CN" altLang="en-US"/>
            </a:p>
          </p:txBody>
        </p:sp>
        <p:graphicFrame>
          <p:nvGraphicFramePr>
            <p:cNvPr id="64516" name="Object 4"/>
            <p:cNvGraphicFramePr>
              <a:graphicFrameLocks noChangeAspect="1"/>
            </p:cNvGraphicFramePr>
            <p:nvPr/>
          </p:nvGraphicFramePr>
          <p:xfrm>
            <a:off x="5088" y="960"/>
            <a:ext cx="229" cy="251"/>
          </p:xfrm>
          <a:graphic>
            <a:graphicData uri="http://schemas.openxmlformats.org/presentationml/2006/ole">
              <p:oleObj spid="_x0000_s64516" name="公式" r:id="rId11" imgW="139680" imgH="177480" progId="Equation.3">
                <p:embed/>
              </p:oleObj>
            </a:graphicData>
          </a:graphic>
        </p:graphicFrame>
        <p:sp>
          <p:nvSpPr>
            <p:cNvPr id="64517" name="Oval 5"/>
            <p:cNvSpPr>
              <a:spLocks noChangeArrowheads="1"/>
            </p:cNvSpPr>
            <p:nvPr/>
          </p:nvSpPr>
          <p:spPr bwMode="auto">
            <a:xfrm>
              <a:off x="3495" y="576"/>
              <a:ext cx="1440" cy="1392"/>
            </a:xfrm>
            <a:prstGeom prst="ellipse">
              <a:avLst/>
            </a:prstGeom>
            <a:noFill/>
            <a:ln w="28575">
              <a:solidFill>
                <a:schemeClr val="tx1"/>
              </a:solidFill>
              <a:prstDash val="dash"/>
              <a:round/>
              <a:headEnd/>
              <a:tailEnd/>
            </a:ln>
            <a:effectLst/>
          </p:spPr>
          <p:txBody>
            <a:bodyPr wrap="none" anchor="ctr"/>
            <a:lstStyle/>
            <a:p>
              <a:endParaRPr lang="zh-CN" altLang="en-US"/>
            </a:p>
          </p:txBody>
        </p:sp>
        <p:sp>
          <p:nvSpPr>
            <p:cNvPr id="64518" name="Line 6"/>
            <p:cNvSpPr>
              <a:spLocks noChangeShapeType="1"/>
            </p:cNvSpPr>
            <p:nvPr/>
          </p:nvSpPr>
          <p:spPr bwMode="auto">
            <a:xfrm flipV="1">
              <a:off x="4935" y="528"/>
              <a:ext cx="240" cy="720"/>
            </a:xfrm>
            <a:prstGeom prst="line">
              <a:avLst/>
            </a:prstGeom>
            <a:noFill/>
            <a:ln w="38100">
              <a:solidFill>
                <a:schemeClr val="tx2"/>
              </a:solidFill>
              <a:round/>
              <a:headEnd/>
              <a:tailEnd type="arrow" w="med" len="med"/>
            </a:ln>
            <a:effectLst/>
          </p:spPr>
          <p:txBody>
            <a:bodyPr wrap="none" anchor="ctr"/>
            <a:lstStyle/>
            <a:p>
              <a:endParaRPr lang="zh-CN" altLang="en-US"/>
            </a:p>
          </p:txBody>
        </p:sp>
        <p:sp>
          <p:nvSpPr>
            <p:cNvPr id="64519" name="Line 7"/>
            <p:cNvSpPr>
              <a:spLocks noChangeShapeType="1"/>
            </p:cNvSpPr>
            <p:nvPr/>
          </p:nvSpPr>
          <p:spPr bwMode="auto">
            <a:xfrm>
              <a:off x="4214" y="1257"/>
              <a:ext cx="721" cy="0"/>
            </a:xfrm>
            <a:prstGeom prst="line">
              <a:avLst/>
            </a:prstGeom>
            <a:noFill/>
            <a:ln w="38100">
              <a:solidFill>
                <a:schemeClr val="tx1"/>
              </a:solidFill>
              <a:round/>
              <a:headEnd/>
              <a:tailEnd type="arrow" w="sm" len="sm"/>
            </a:ln>
            <a:effectLst/>
          </p:spPr>
          <p:txBody>
            <a:bodyPr wrap="none" anchor="ctr"/>
            <a:lstStyle/>
            <a:p>
              <a:endParaRPr lang="zh-CN" altLang="en-US"/>
            </a:p>
          </p:txBody>
        </p:sp>
        <p:sp>
          <p:nvSpPr>
            <p:cNvPr id="64520" name="Line 8"/>
            <p:cNvSpPr>
              <a:spLocks noChangeShapeType="1"/>
            </p:cNvSpPr>
            <p:nvPr/>
          </p:nvSpPr>
          <p:spPr bwMode="auto">
            <a:xfrm flipV="1">
              <a:off x="4215" y="960"/>
              <a:ext cx="624" cy="288"/>
            </a:xfrm>
            <a:prstGeom prst="line">
              <a:avLst/>
            </a:prstGeom>
            <a:noFill/>
            <a:ln w="9525">
              <a:solidFill>
                <a:schemeClr val="tx1"/>
              </a:solidFill>
              <a:round/>
              <a:headEnd/>
              <a:tailEnd type="arrow" w="med" len="med"/>
            </a:ln>
            <a:effectLst/>
          </p:spPr>
          <p:txBody>
            <a:bodyPr wrap="none" anchor="ctr"/>
            <a:lstStyle/>
            <a:p>
              <a:endParaRPr lang="zh-CN" altLang="en-US"/>
            </a:p>
          </p:txBody>
        </p:sp>
        <p:graphicFrame>
          <p:nvGraphicFramePr>
            <p:cNvPr id="64521" name="Object 9"/>
            <p:cNvGraphicFramePr>
              <a:graphicFrameLocks noChangeAspect="1"/>
            </p:cNvGraphicFramePr>
            <p:nvPr/>
          </p:nvGraphicFramePr>
          <p:xfrm>
            <a:off x="5094" y="173"/>
            <a:ext cx="525" cy="390"/>
          </p:xfrm>
          <a:graphic>
            <a:graphicData uri="http://schemas.openxmlformats.org/presentationml/2006/ole">
              <p:oleObj spid="_x0000_s64521" name="公式" r:id="rId12" imgW="330120" imgH="266400" progId="Equation.3">
                <p:embed/>
              </p:oleObj>
            </a:graphicData>
          </a:graphic>
        </p:graphicFrame>
        <p:graphicFrame>
          <p:nvGraphicFramePr>
            <p:cNvPr id="64522" name="Object 10"/>
            <p:cNvGraphicFramePr>
              <a:graphicFrameLocks noChangeAspect="1"/>
            </p:cNvGraphicFramePr>
            <p:nvPr/>
          </p:nvGraphicFramePr>
          <p:xfrm>
            <a:off x="4960" y="1104"/>
            <a:ext cx="370" cy="336"/>
          </p:xfrm>
          <a:graphic>
            <a:graphicData uri="http://schemas.openxmlformats.org/presentationml/2006/ole">
              <p:oleObj spid="_x0000_s64522" name="公式" r:id="rId13" imgW="203040" imgH="228600" progId="Equation.3">
                <p:embed/>
              </p:oleObj>
            </a:graphicData>
          </a:graphic>
        </p:graphicFrame>
        <p:graphicFrame>
          <p:nvGraphicFramePr>
            <p:cNvPr id="64523" name="Object 11"/>
            <p:cNvGraphicFramePr>
              <a:graphicFrameLocks noChangeAspect="1"/>
            </p:cNvGraphicFramePr>
            <p:nvPr/>
          </p:nvGraphicFramePr>
          <p:xfrm>
            <a:off x="4384" y="1239"/>
            <a:ext cx="335" cy="354"/>
          </p:xfrm>
          <a:graphic>
            <a:graphicData uri="http://schemas.openxmlformats.org/presentationml/2006/ole">
              <p:oleObj spid="_x0000_s64523" name="公式" r:id="rId14" imgW="190440" imgH="253800" progId="Equation.3">
                <p:embed/>
              </p:oleObj>
            </a:graphicData>
          </a:graphic>
        </p:graphicFrame>
        <p:sp>
          <p:nvSpPr>
            <p:cNvPr id="64524" name="Text Box 12"/>
            <p:cNvSpPr txBox="1">
              <a:spLocks noChangeArrowheads="1"/>
            </p:cNvSpPr>
            <p:nvPr/>
          </p:nvSpPr>
          <p:spPr bwMode="auto">
            <a:xfrm>
              <a:off x="4023" y="1056"/>
              <a:ext cx="335" cy="567"/>
            </a:xfrm>
            <a:prstGeom prst="rect">
              <a:avLst/>
            </a:prstGeom>
            <a:noFill/>
            <a:ln w="9525">
              <a:noFill/>
              <a:miter lim="800000"/>
              <a:headEnd/>
              <a:tailEnd/>
            </a:ln>
            <a:effectLst/>
          </p:spPr>
          <p:txBody>
            <a:bodyPr>
              <a:spAutoFit/>
            </a:bodyPr>
            <a:lstStyle/>
            <a:p>
              <a:r>
                <a:rPr kumimoji="1" lang="en-US" altLang="zh-CN" sz="2400" b="1" i="1">
                  <a:solidFill>
                    <a:schemeClr val="tx2"/>
                  </a:solidFill>
                  <a:latin typeface="Times New Roman" pitchFamily="18" charset="0"/>
                  <a:ea typeface="楷体_GB2312" pitchFamily="49" charset="-122"/>
                  <a:sym typeface="Symbol" pitchFamily="18" charset="2"/>
                </a:rPr>
                <a:t>O’</a:t>
              </a:r>
              <a:endParaRPr kumimoji="1" lang="en-US" altLang="zh-CN" sz="2400" b="1">
                <a:latin typeface="Times New Roman" pitchFamily="18" charset="0"/>
                <a:ea typeface="楷体_GB2312" pitchFamily="49" charset="-122"/>
              </a:endParaRPr>
            </a:p>
          </p:txBody>
        </p:sp>
        <p:graphicFrame>
          <p:nvGraphicFramePr>
            <p:cNvPr id="64525" name="Object 13"/>
            <p:cNvGraphicFramePr>
              <a:graphicFrameLocks noChangeAspect="1"/>
            </p:cNvGraphicFramePr>
            <p:nvPr/>
          </p:nvGraphicFramePr>
          <p:xfrm>
            <a:off x="4433" y="1034"/>
            <a:ext cx="374" cy="252"/>
          </p:xfrm>
          <a:graphic>
            <a:graphicData uri="http://schemas.openxmlformats.org/presentationml/2006/ole">
              <p:oleObj spid="_x0000_s64525" name="公式" r:id="rId15" imgW="228600" imgH="177480" progId="Equation.3">
                <p:embed/>
              </p:oleObj>
            </a:graphicData>
          </a:graphic>
        </p:graphicFrame>
        <p:graphicFrame>
          <p:nvGraphicFramePr>
            <p:cNvPr id="64526" name="Object 14"/>
            <p:cNvGraphicFramePr>
              <a:graphicFrameLocks noChangeAspect="1"/>
            </p:cNvGraphicFramePr>
            <p:nvPr/>
          </p:nvGraphicFramePr>
          <p:xfrm>
            <a:off x="4921" y="618"/>
            <a:ext cx="247" cy="233"/>
          </p:xfrm>
          <a:graphic>
            <a:graphicData uri="http://schemas.openxmlformats.org/presentationml/2006/ole">
              <p:oleObj spid="_x0000_s64526" name="公式" r:id="rId16" imgW="152280" imgH="164880" progId="Equation.3">
                <p:embed/>
              </p:oleObj>
            </a:graphicData>
          </a:graphic>
        </p:graphicFrame>
        <p:sp>
          <p:nvSpPr>
            <p:cNvPr id="64527" name="Oval 15"/>
            <p:cNvSpPr>
              <a:spLocks noChangeArrowheads="1"/>
            </p:cNvSpPr>
            <p:nvPr/>
          </p:nvSpPr>
          <p:spPr bwMode="auto">
            <a:xfrm>
              <a:off x="4910" y="1200"/>
              <a:ext cx="96" cy="96"/>
            </a:xfrm>
            <a:prstGeom prst="ellipse">
              <a:avLst/>
            </a:prstGeom>
            <a:solidFill>
              <a:schemeClr val="hlink"/>
            </a:solidFill>
            <a:ln w="9525">
              <a:noFill/>
              <a:round/>
              <a:headEnd/>
              <a:tailEnd/>
            </a:ln>
            <a:effectLst/>
          </p:spPr>
          <p:txBody>
            <a:bodyPr wrap="none" anchor="ctr"/>
            <a:lstStyle/>
            <a:p>
              <a:endParaRPr lang="zh-CN" altLang="en-US"/>
            </a:p>
          </p:txBody>
        </p:sp>
        <p:sp>
          <p:nvSpPr>
            <p:cNvPr id="64542" name="Line 30"/>
            <p:cNvSpPr>
              <a:spLocks noChangeShapeType="1"/>
            </p:cNvSpPr>
            <p:nvPr/>
          </p:nvSpPr>
          <p:spPr bwMode="auto">
            <a:xfrm flipH="1" flipV="1">
              <a:off x="4921" y="935"/>
              <a:ext cx="0" cy="318"/>
            </a:xfrm>
            <a:prstGeom prst="line">
              <a:avLst/>
            </a:prstGeom>
            <a:noFill/>
            <a:ln w="25400">
              <a:solidFill>
                <a:srgbClr val="FF0066"/>
              </a:solidFill>
              <a:prstDash val="dash"/>
              <a:miter lim="800000"/>
              <a:headEnd/>
              <a:tailEnd type="arrow" w="lg" len="lg"/>
            </a:ln>
            <a:effectLst/>
          </p:spPr>
          <p:txBody>
            <a:bodyPr wrap="none"/>
            <a:lstStyle/>
            <a:p>
              <a:endParaRPr lang="zh-CN" altLang="en-US"/>
            </a:p>
          </p:txBody>
        </p:sp>
        <p:sp>
          <p:nvSpPr>
            <p:cNvPr id="64543" name="Line 31"/>
            <p:cNvSpPr>
              <a:spLocks noChangeShapeType="1"/>
            </p:cNvSpPr>
            <p:nvPr/>
          </p:nvSpPr>
          <p:spPr bwMode="auto">
            <a:xfrm flipV="1">
              <a:off x="4921" y="391"/>
              <a:ext cx="0" cy="862"/>
            </a:xfrm>
            <a:prstGeom prst="line">
              <a:avLst/>
            </a:prstGeom>
            <a:noFill/>
            <a:ln w="6350">
              <a:solidFill>
                <a:schemeClr val="tx1"/>
              </a:solidFill>
              <a:prstDash val="dash"/>
              <a:miter lim="800000"/>
              <a:headEnd/>
              <a:tailEnd type="none" w="lg" len="lg"/>
            </a:ln>
            <a:effectLst/>
          </p:spPr>
          <p:txBody>
            <a:bodyPr wrap="none"/>
            <a:lstStyle/>
            <a:p>
              <a:endParaRPr lang="zh-CN" altLang="en-US"/>
            </a:p>
          </p:txBody>
        </p:sp>
        <p:graphicFrame>
          <p:nvGraphicFramePr>
            <p:cNvPr id="64545" name="Object 33"/>
            <p:cNvGraphicFramePr>
              <a:graphicFrameLocks noChangeAspect="1"/>
            </p:cNvGraphicFramePr>
            <p:nvPr/>
          </p:nvGraphicFramePr>
          <p:xfrm>
            <a:off x="4740" y="73"/>
            <a:ext cx="319" cy="337"/>
          </p:xfrm>
          <a:graphic>
            <a:graphicData uri="http://schemas.openxmlformats.org/presentationml/2006/ole">
              <p:oleObj spid="_x0000_s64545" name="Equation" r:id="rId17" imgW="241200" imgH="253800" progId="Equation.DSMT4">
                <p:embed/>
              </p:oleObj>
            </a:graphicData>
          </a:graphic>
        </p:graphicFrame>
      </p:grpSp>
      <p:grpSp>
        <p:nvGrpSpPr>
          <p:cNvPr id="64547" name="Group 35"/>
          <p:cNvGrpSpPr>
            <a:grpSpLocks/>
          </p:cNvGrpSpPr>
          <p:nvPr/>
        </p:nvGrpSpPr>
        <p:grpSpPr bwMode="auto">
          <a:xfrm>
            <a:off x="5508625" y="981075"/>
            <a:ext cx="3960813" cy="4365625"/>
            <a:chOff x="3379" y="0"/>
            <a:chExt cx="2495" cy="2750"/>
          </a:xfrm>
        </p:grpSpPr>
        <p:graphicFrame>
          <p:nvGraphicFramePr>
            <p:cNvPr id="64548" name="Object 36"/>
            <p:cNvGraphicFramePr>
              <a:graphicFrameLocks noChangeAspect="1"/>
            </p:cNvGraphicFramePr>
            <p:nvPr/>
          </p:nvGraphicFramePr>
          <p:xfrm>
            <a:off x="5301" y="981"/>
            <a:ext cx="459" cy="345"/>
          </p:xfrm>
          <a:graphic>
            <a:graphicData uri="http://schemas.openxmlformats.org/presentationml/2006/ole">
              <p:oleObj spid="_x0000_s64548" name="Equation" r:id="rId18" imgW="317160" imgH="253800" progId="Equation.DSMT4">
                <p:embed/>
              </p:oleObj>
            </a:graphicData>
          </a:graphic>
        </p:graphicFrame>
        <p:sp>
          <p:nvSpPr>
            <p:cNvPr id="64549" name="Freeform 37"/>
            <p:cNvSpPr>
              <a:spLocks/>
            </p:cNvSpPr>
            <p:nvPr/>
          </p:nvSpPr>
          <p:spPr bwMode="auto">
            <a:xfrm>
              <a:off x="3969" y="905"/>
              <a:ext cx="1356" cy="1659"/>
            </a:xfrm>
            <a:custGeom>
              <a:avLst/>
              <a:gdLst/>
              <a:ahLst/>
              <a:cxnLst>
                <a:cxn ang="0">
                  <a:pos x="516" y="18"/>
                </a:cxn>
                <a:cxn ang="0">
                  <a:pos x="78" y="798"/>
                </a:cxn>
                <a:cxn ang="0">
                  <a:pos x="720" y="1536"/>
                </a:cxn>
                <a:cxn ang="0">
                  <a:pos x="1254" y="1080"/>
                </a:cxn>
                <a:cxn ang="0">
                  <a:pos x="1026" y="462"/>
                </a:cxn>
                <a:cxn ang="0">
                  <a:pos x="509" y="23"/>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64550" name="Oval 38"/>
            <p:cNvSpPr>
              <a:spLocks noChangeArrowheads="1"/>
            </p:cNvSpPr>
            <p:nvPr/>
          </p:nvSpPr>
          <p:spPr bwMode="auto">
            <a:xfrm>
              <a:off x="4212" y="1446"/>
              <a:ext cx="788" cy="192"/>
            </a:xfrm>
            <a:prstGeom prst="ellipse">
              <a:avLst/>
            </a:prstGeom>
            <a:noFill/>
            <a:ln w="15875">
              <a:solidFill>
                <a:schemeClr val="tx1"/>
              </a:solidFill>
              <a:prstDash val="dash"/>
              <a:round/>
              <a:headEnd/>
              <a:tailEnd/>
            </a:ln>
            <a:effec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4551" name="Freeform 39"/>
            <p:cNvSpPr>
              <a:spLocks/>
            </p:cNvSpPr>
            <p:nvPr/>
          </p:nvSpPr>
          <p:spPr bwMode="auto">
            <a:xfrm>
              <a:off x="4603" y="318"/>
              <a:ext cx="5" cy="1224"/>
            </a:xfrm>
            <a:custGeom>
              <a:avLst/>
              <a:gdLst/>
              <a:ahLst/>
              <a:cxnLst>
                <a:cxn ang="0">
                  <a:pos x="5" y="1222"/>
                </a:cxn>
                <a:cxn ang="0">
                  <a:pos x="0" y="0"/>
                </a:cxn>
              </a:cxnLst>
              <a:rect l="0" t="0" r="r" b="b"/>
              <a:pathLst>
                <a:path w="5" h="1222">
                  <a:moveTo>
                    <a:pt x="5" y="1222"/>
                  </a:moveTo>
                  <a:lnTo>
                    <a:pt x="0" y="0"/>
                  </a:lnTo>
                </a:path>
              </a:pathLst>
            </a:custGeom>
            <a:noFill/>
            <a:ln w="38100" cap="flat" cmpd="sng">
              <a:solidFill>
                <a:srgbClr val="008000"/>
              </a:solidFill>
              <a:prstDash val="solid"/>
              <a:round/>
              <a:headEnd type="none" w="med" len="med"/>
              <a:tailEnd type="triangle" w="med" len="med"/>
            </a:ln>
            <a:effectLst/>
          </p:spPr>
          <p:txBody>
            <a:bodyPr wrap="none" anchor="ctr"/>
            <a:lstStyle/>
            <a:p>
              <a:endParaRPr lang="zh-CN" altLang="en-US"/>
            </a:p>
          </p:txBody>
        </p:sp>
        <p:sp>
          <p:nvSpPr>
            <p:cNvPr id="64552" name="Freeform 40"/>
            <p:cNvSpPr>
              <a:spLocks/>
            </p:cNvSpPr>
            <p:nvPr/>
          </p:nvSpPr>
          <p:spPr bwMode="auto">
            <a:xfrm>
              <a:off x="4611" y="1638"/>
              <a:ext cx="1" cy="1112"/>
            </a:xfrm>
            <a:custGeom>
              <a:avLst/>
              <a:gdLst/>
              <a:ahLst/>
              <a:cxnLst>
                <a:cxn ang="0">
                  <a:pos x="0" y="1111"/>
                </a:cxn>
                <a:cxn ang="0">
                  <a:pos x="6" y="0"/>
                </a:cxn>
              </a:cxnLst>
              <a:rect l="0" t="0" r="r" b="b"/>
              <a:pathLst>
                <a:path w="6" h="1111">
                  <a:moveTo>
                    <a:pt x="0" y="1111"/>
                  </a:moveTo>
                  <a:lnTo>
                    <a:pt x="6" y="0"/>
                  </a:lnTo>
                </a:path>
              </a:pathLst>
            </a:custGeom>
            <a:noFill/>
            <a:ln w="38100" cap="flat" cmpd="sng">
              <a:solidFill>
                <a:srgbClr val="008000"/>
              </a:solidFill>
              <a:prstDash val="solid"/>
              <a:round/>
              <a:headEnd type="none" w="med" len="med"/>
              <a:tailEnd type="none" w="med" len="med"/>
            </a:ln>
            <a:effectLst/>
          </p:spPr>
          <p:txBody>
            <a:bodyPr wrap="none" anchor="ctr"/>
            <a:lstStyle/>
            <a:p>
              <a:endParaRPr lang="zh-CN" altLang="en-US"/>
            </a:p>
          </p:txBody>
        </p:sp>
        <p:sp>
          <p:nvSpPr>
            <p:cNvPr id="64553" name="Freeform 41"/>
            <p:cNvSpPr>
              <a:spLocks/>
            </p:cNvSpPr>
            <p:nvPr/>
          </p:nvSpPr>
          <p:spPr bwMode="auto">
            <a:xfrm>
              <a:off x="4404" y="647"/>
              <a:ext cx="473" cy="192"/>
            </a:xfrm>
            <a:custGeom>
              <a:avLst/>
              <a:gdLst/>
              <a:ahLst/>
              <a:cxnLst>
                <a:cxn ang="0">
                  <a:pos x="90" y="30"/>
                </a:cxn>
                <a:cxn ang="0">
                  <a:pos x="210" y="174"/>
                </a:cxn>
                <a:cxn ang="0">
                  <a:pos x="228" y="0"/>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008000"/>
              </a:solidFill>
              <a:prstDash val="solid"/>
              <a:round/>
              <a:headEnd type="none" w="med" len="med"/>
              <a:tailEnd type="triangle" w="med" len="med"/>
            </a:ln>
            <a:effectLst/>
          </p:spPr>
          <p:txBody>
            <a:bodyPr wrap="none" anchor="ctr"/>
            <a:lstStyle/>
            <a:p>
              <a:endParaRPr lang="zh-CN" altLang="en-US"/>
            </a:p>
          </p:txBody>
        </p:sp>
        <p:sp>
          <p:nvSpPr>
            <p:cNvPr id="64554" name="Freeform 42"/>
            <p:cNvSpPr>
              <a:spLocks/>
            </p:cNvSpPr>
            <p:nvPr/>
          </p:nvSpPr>
          <p:spPr bwMode="auto">
            <a:xfrm>
              <a:off x="4608" y="1542"/>
              <a:ext cx="384" cy="1"/>
            </a:xfrm>
            <a:custGeom>
              <a:avLst/>
              <a:gdLst/>
              <a:ahLst/>
              <a:cxnLst>
                <a:cxn ang="0">
                  <a:pos x="0" y="0"/>
                </a:cxn>
                <a:cxn ang="0">
                  <a:pos x="360" y="0"/>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p:spPr>
          <p:txBody>
            <a:bodyPr wrap="none" anchor="ctr"/>
            <a:lstStyle/>
            <a:p>
              <a:endParaRPr lang="zh-CN" altLang="en-US"/>
            </a:p>
          </p:txBody>
        </p:sp>
        <p:graphicFrame>
          <p:nvGraphicFramePr>
            <p:cNvPr id="64555" name="Object 43"/>
            <p:cNvGraphicFramePr>
              <a:graphicFrameLocks noChangeAspect="1"/>
            </p:cNvGraphicFramePr>
            <p:nvPr/>
          </p:nvGraphicFramePr>
          <p:xfrm>
            <a:off x="4670" y="366"/>
            <a:ext cx="196" cy="256"/>
          </p:xfrm>
          <a:graphic>
            <a:graphicData uri="http://schemas.openxmlformats.org/presentationml/2006/ole">
              <p:oleObj spid="_x0000_s64555" name="Equation" r:id="rId19" imgW="114120" imgH="139680" progId="Equation.DSMT4">
                <p:embed/>
              </p:oleObj>
            </a:graphicData>
          </a:graphic>
        </p:graphicFrame>
        <p:sp>
          <p:nvSpPr>
            <p:cNvPr id="64556" name="Text Box 44"/>
            <p:cNvSpPr txBox="1">
              <a:spLocks noChangeArrowheads="1"/>
            </p:cNvSpPr>
            <p:nvPr/>
          </p:nvSpPr>
          <p:spPr bwMode="auto">
            <a:xfrm>
              <a:off x="4332" y="1389"/>
              <a:ext cx="272" cy="288"/>
            </a:xfrm>
            <a:prstGeom prst="rect">
              <a:avLst/>
            </a:prstGeom>
            <a:noFill/>
            <a:ln w="9525">
              <a:noFill/>
              <a:miter lim="800000"/>
              <a:headEnd/>
              <a:tailEnd/>
            </a:ln>
            <a:effectLst/>
          </p:spPr>
          <p:txBody>
            <a:bodyPr>
              <a:spAutoFit/>
            </a:bodyPr>
            <a:lstStyle/>
            <a:p>
              <a:r>
                <a:rPr kumimoji="1" lang="en-US" altLang="zh-CN" sz="2400" b="1" i="1">
                  <a:solidFill>
                    <a:schemeClr val="tx2"/>
                  </a:solidFill>
                  <a:latin typeface="Times New Roman" pitchFamily="18" charset="0"/>
                  <a:ea typeface="楷体_GB2312" pitchFamily="49" charset="-122"/>
                  <a:sym typeface="Symbol" pitchFamily="18" charset="2"/>
                </a:rPr>
                <a:t>O</a:t>
              </a:r>
              <a:endParaRPr kumimoji="1" lang="en-US" altLang="zh-CN" sz="2400" b="1">
                <a:latin typeface="Times New Roman" pitchFamily="18" charset="0"/>
                <a:ea typeface="楷体_GB2312" pitchFamily="49" charset="-122"/>
              </a:endParaRPr>
            </a:p>
          </p:txBody>
        </p:sp>
        <p:graphicFrame>
          <p:nvGraphicFramePr>
            <p:cNvPr id="64557" name="Object 45"/>
            <p:cNvGraphicFramePr>
              <a:graphicFrameLocks noChangeAspect="1"/>
            </p:cNvGraphicFramePr>
            <p:nvPr/>
          </p:nvGraphicFramePr>
          <p:xfrm>
            <a:off x="4623" y="1135"/>
            <a:ext cx="284" cy="355"/>
          </p:xfrm>
          <a:graphic>
            <a:graphicData uri="http://schemas.openxmlformats.org/presentationml/2006/ole">
              <p:oleObj spid="_x0000_s64557" name="公式" r:id="rId20" imgW="190440" imgH="253800" progId="Equation.3">
                <p:embed/>
              </p:oleObj>
            </a:graphicData>
          </a:graphic>
        </p:graphicFrame>
        <p:graphicFrame>
          <p:nvGraphicFramePr>
            <p:cNvPr id="64558" name="Object 46"/>
            <p:cNvGraphicFramePr>
              <a:graphicFrameLocks noChangeAspect="1"/>
            </p:cNvGraphicFramePr>
            <p:nvPr/>
          </p:nvGraphicFramePr>
          <p:xfrm>
            <a:off x="4422" y="0"/>
            <a:ext cx="389" cy="343"/>
          </p:xfrm>
          <a:graphic>
            <a:graphicData uri="http://schemas.openxmlformats.org/presentationml/2006/ole">
              <p:oleObj spid="_x0000_s64558" name="公式" r:id="rId21" imgW="164880" imgH="177480" progId="Equation.3">
                <p:embed/>
              </p:oleObj>
            </a:graphicData>
          </a:graphic>
        </p:graphicFrame>
        <p:graphicFrame>
          <p:nvGraphicFramePr>
            <p:cNvPr id="64559" name="Object 47"/>
            <p:cNvGraphicFramePr>
              <a:graphicFrameLocks noChangeAspect="1"/>
            </p:cNvGraphicFramePr>
            <p:nvPr/>
          </p:nvGraphicFramePr>
          <p:xfrm>
            <a:off x="5238" y="482"/>
            <a:ext cx="522" cy="389"/>
          </p:xfrm>
          <a:graphic>
            <a:graphicData uri="http://schemas.openxmlformats.org/presentationml/2006/ole">
              <p:oleObj spid="_x0000_s64559" name="公式" r:id="rId22" imgW="266400" imgH="266400" progId="Equation.3">
                <p:embed/>
              </p:oleObj>
            </a:graphicData>
          </a:graphic>
        </p:graphicFrame>
        <p:sp>
          <p:nvSpPr>
            <p:cNvPr id="64560" name="Oval 48"/>
            <p:cNvSpPr>
              <a:spLocks noChangeArrowheads="1"/>
            </p:cNvSpPr>
            <p:nvPr/>
          </p:nvSpPr>
          <p:spPr bwMode="auto">
            <a:xfrm>
              <a:off x="4915" y="1507"/>
              <a:ext cx="103" cy="96"/>
            </a:xfrm>
            <a:prstGeom prst="ellipse">
              <a:avLst/>
            </a:prstGeom>
            <a:solidFill>
              <a:srgbClr val="FF00FF"/>
            </a:solidFill>
            <a:ln w="9525">
              <a:noFill/>
              <a:round/>
              <a:headEnd/>
              <a:tailEnd/>
            </a:ln>
            <a:effectLst/>
          </p:spPr>
          <p:txBody>
            <a:bodyPr wrap="none" anchor="ctr"/>
            <a:lstStyle/>
            <a:p>
              <a:endParaRPr lang="zh-CN" altLang="en-US"/>
            </a:p>
          </p:txBody>
        </p:sp>
        <p:graphicFrame>
          <p:nvGraphicFramePr>
            <p:cNvPr id="64561" name="Object 49"/>
            <p:cNvGraphicFramePr>
              <a:graphicFrameLocks noChangeAspect="1"/>
            </p:cNvGraphicFramePr>
            <p:nvPr/>
          </p:nvGraphicFramePr>
          <p:xfrm>
            <a:off x="4830" y="1570"/>
            <a:ext cx="396" cy="336"/>
          </p:xfrm>
          <a:graphic>
            <a:graphicData uri="http://schemas.openxmlformats.org/presentationml/2006/ole">
              <p:oleObj spid="_x0000_s64561" name="公式" r:id="rId23" imgW="203040" imgH="228600" progId="Equation.3">
                <p:embed/>
              </p:oleObj>
            </a:graphicData>
          </a:graphic>
        </p:graphicFrame>
        <p:sp>
          <p:nvSpPr>
            <p:cNvPr id="64562" name="Line 50"/>
            <p:cNvSpPr>
              <a:spLocks noChangeShapeType="1"/>
            </p:cNvSpPr>
            <p:nvPr/>
          </p:nvSpPr>
          <p:spPr bwMode="auto">
            <a:xfrm flipV="1">
              <a:off x="4994" y="793"/>
              <a:ext cx="298" cy="740"/>
            </a:xfrm>
            <a:prstGeom prst="line">
              <a:avLst/>
            </a:prstGeom>
            <a:noFill/>
            <a:ln w="38100">
              <a:solidFill>
                <a:schemeClr val="tx2"/>
              </a:solidFill>
              <a:round/>
              <a:headEnd/>
              <a:tailEnd type="arrow" w="med" len="med"/>
            </a:ln>
            <a:effectLst/>
          </p:spPr>
          <p:txBody>
            <a:bodyPr wrap="none" anchor="ctr"/>
            <a:lstStyle/>
            <a:p>
              <a:endParaRPr lang="zh-CN" altLang="en-US"/>
            </a:p>
          </p:txBody>
        </p:sp>
        <p:sp>
          <p:nvSpPr>
            <p:cNvPr id="64563" name="Line 51"/>
            <p:cNvSpPr>
              <a:spLocks noChangeShapeType="1"/>
            </p:cNvSpPr>
            <p:nvPr/>
          </p:nvSpPr>
          <p:spPr bwMode="auto">
            <a:xfrm flipV="1">
              <a:off x="4962" y="1162"/>
              <a:ext cx="5" cy="382"/>
            </a:xfrm>
            <a:prstGeom prst="line">
              <a:avLst/>
            </a:prstGeom>
            <a:noFill/>
            <a:ln w="25400">
              <a:solidFill>
                <a:srgbClr val="FF3399"/>
              </a:solidFill>
              <a:prstDash val="dash"/>
              <a:miter lim="800000"/>
              <a:headEnd/>
              <a:tailEnd type="stealth" w="lg" len="lg"/>
            </a:ln>
            <a:effectLst/>
          </p:spPr>
          <p:txBody>
            <a:bodyPr wrap="none"/>
            <a:lstStyle/>
            <a:p>
              <a:endParaRPr lang="zh-CN" altLang="en-US"/>
            </a:p>
          </p:txBody>
        </p:sp>
        <p:sp>
          <p:nvSpPr>
            <p:cNvPr id="64564" name="Line 52"/>
            <p:cNvSpPr>
              <a:spLocks noChangeShapeType="1"/>
            </p:cNvSpPr>
            <p:nvPr/>
          </p:nvSpPr>
          <p:spPr bwMode="auto">
            <a:xfrm flipV="1">
              <a:off x="5012" y="1253"/>
              <a:ext cx="272" cy="293"/>
            </a:xfrm>
            <a:prstGeom prst="line">
              <a:avLst/>
            </a:prstGeom>
            <a:noFill/>
            <a:ln w="25400">
              <a:solidFill>
                <a:srgbClr val="FF0000"/>
              </a:solidFill>
              <a:prstDash val="dash"/>
              <a:miter lim="800000"/>
              <a:headEnd/>
              <a:tailEnd type="stealth" w="lg" len="lg"/>
            </a:ln>
            <a:effectLst/>
          </p:spPr>
          <p:txBody>
            <a:bodyPr wrap="none"/>
            <a:lstStyle/>
            <a:p>
              <a:endParaRPr lang="zh-CN" altLang="en-US"/>
            </a:p>
          </p:txBody>
        </p:sp>
        <p:sp>
          <p:nvSpPr>
            <p:cNvPr id="64565" name="Line 53"/>
            <p:cNvSpPr>
              <a:spLocks noChangeShapeType="1"/>
            </p:cNvSpPr>
            <p:nvPr/>
          </p:nvSpPr>
          <p:spPr bwMode="auto">
            <a:xfrm>
              <a:off x="4623" y="1544"/>
              <a:ext cx="339" cy="0"/>
            </a:xfrm>
            <a:prstGeom prst="line">
              <a:avLst/>
            </a:prstGeom>
            <a:noFill/>
            <a:ln w="25400">
              <a:solidFill>
                <a:schemeClr val="tx1"/>
              </a:solidFill>
              <a:prstDash val="dash"/>
              <a:miter lim="800000"/>
              <a:headEnd/>
              <a:tailEnd type="stealth" w="lg" len="lg"/>
            </a:ln>
            <a:effectLst/>
          </p:spPr>
          <p:txBody>
            <a:bodyPr wrap="none"/>
            <a:lstStyle/>
            <a:p>
              <a:endParaRPr lang="zh-CN" altLang="en-US"/>
            </a:p>
          </p:txBody>
        </p:sp>
        <p:graphicFrame>
          <p:nvGraphicFramePr>
            <p:cNvPr id="64566" name="Object 54"/>
            <p:cNvGraphicFramePr>
              <a:graphicFrameLocks noChangeAspect="1"/>
            </p:cNvGraphicFramePr>
            <p:nvPr/>
          </p:nvGraphicFramePr>
          <p:xfrm>
            <a:off x="4785" y="663"/>
            <a:ext cx="367" cy="344"/>
          </p:xfrm>
          <a:graphic>
            <a:graphicData uri="http://schemas.openxmlformats.org/presentationml/2006/ole">
              <p:oleObj spid="_x0000_s64566" name="Equation" r:id="rId24" imgW="253800" imgH="253800" progId="Equation.DSMT4">
                <p:embed/>
              </p:oleObj>
            </a:graphicData>
          </a:graphic>
        </p:graphicFrame>
        <p:sp>
          <p:nvSpPr>
            <p:cNvPr id="64567" name="Line 55"/>
            <p:cNvSpPr>
              <a:spLocks noChangeShapeType="1"/>
            </p:cNvSpPr>
            <p:nvPr/>
          </p:nvSpPr>
          <p:spPr bwMode="auto">
            <a:xfrm flipV="1">
              <a:off x="4967" y="831"/>
              <a:ext cx="300" cy="331"/>
            </a:xfrm>
            <a:prstGeom prst="line">
              <a:avLst/>
            </a:prstGeom>
            <a:noFill/>
            <a:ln w="25400">
              <a:solidFill>
                <a:srgbClr val="FF0000"/>
              </a:solidFill>
              <a:prstDash val="dash"/>
              <a:miter lim="800000"/>
              <a:headEnd/>
              <a:tailEnd type="none" w="lg" len="lg"/>
            </a:ln>
            <a:effectLst/>
          </p:spPr>
          <p:txBody>
            <a:bodyPr wrap="none"/>
            <a:lstStyle/>
            <a:p>
              <a:endParaRPr lang="zh-CN" altLang="en-US"/>
            </a:p>
          </p:txBody>
        </p:sp>
        <p:sp>
          <p:nvSpPr>
            <p:cNvPr id="64568" name="Line 56"/>
            <p:cNvSpPr>
              <a:spLocks noChangeShapeType="1"/>
            </p:cNvSpPr>
            <p:nvPr/>
          </p:nvSpPr>
          <p:spPr bwMode="auto">
            <a:xfrm flipH="1" flipV="1">
              <a:off x="5284" y="845"/>
              <a:ext cx="0" cy="408"/>
            </a:xfrm>
            <a:prstGeom prst="line">
              <a:avLst/>
            </a:prstGeom>
            <a:noFill/>
            <a:ln w="25400">
              <a:solidFill>
                <a:srgbClr val="FF0000"/>
              </a:solidFill>
              <a:prstDash val="dash"/>
              <a:miter lim="800000"/>
              <a:headEnd/>
              <a:tailEnd type="none" w="lg" len="lg"/>
            </a:ln>
            <a:effectLst/>
          </p:spPr>
          <p:txBody>
            <a:bodyPr wrap="none"/>
            <a:lstStyle/>
            <a:p>
              <a:endParaRPr lang="zh-CN" altLang="en-US"/>
            </a:p>
          </p:txBody>
        </p:sp>
        <p:sp>
          <p:nvSpPr>
            <p:cNvPr id="64569" name="AutoShape 57"/>
            <p:cNvSpPr>
              <a:spLocks noChangeArrowheads="1"/>
            </p:cNvSpPr>
            <p:nvPr/>
          </p:nvSpPr>
          <p:spPr bwMode="auto">
            <a:xfrm>
              <a:off x="3379" y="1162"/>
              <a:ext cx="2495" cy="726"/>
            </a:xfrm>
            <a:prstGeom prst="parallelogram">
              <a:avLst>
                <a:gd name="adj" fmla="val 85916"/>
              </a:avLst>
            </a:prstGeom>
            <a:solidFill>
              <a:schemeClr val="accent1">
                <a:alpha val="0"/>
              </a:schemeClr>
            </a:solidFill>
            <a:ln w="9525">
              <a:solidFill>
                <a:schemeClr val="tx1"/>
              </a:solidFill>
              <a:prstDash val="dash"/>
              <a:miter lim="800000"/>
              <a:headEnd/>
              <a:tailEnd type="none" w="lg" len="lg"/>
            </a:ln>
            <a:effectLst/>
          </p:spPr>
          <p:txBody>
            <a:bodyPr wrap="none" anchor="ctr"/>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4528"/>
                                        </p:tgtEl>
                                        <p:attrNameLst>
                                          <p:attrName>style.visibility</p:attrName>
                                        </p:attrNameLst>
                                      </p:cBhvr>
                                      <p:to>
                                        <p:strVal val="visible"/>
                                      </p:to>
                                    </p:set>
                                    <p:animEffect transition="in" filter="wipe(up)">
                                      <p:cBhvr>
                                        <p:cTn id="7" dur="500"/>
                                        <p:tgtEl>
                                          <p:spTgt spid="645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4529"/>
                                        </p:tgtEl>
                                        <p:attrNameLst>
                                          <p:attrName>style.visibility</p:attrName>
                                        </p:attrNameLst>
                                      </p:cBhvr>
                                      <p:to>
                                        <p:strVal val="visible"/>
                                      </p:to>
                                    </p:set>
                                    <p:animEffect transition="in" filter="wipe(up)">
                                      <p:cBhvr>
                                        <p:cTn id="12" dur="500"/>
                                        <p:tgtEl>
                                          <p:spTgt spid="645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4531"/>
                                        </p:tgtEl>
                                        <p:attrNameLst>
                                          <p:attrName>style.visibility</p:attrName>
                                        </p:attrNameLst>
                                      </p:cBhvr>
                                      <p:to>
                                        <p:strVal val="visible"/>
                                      </p:to>
                                    </p:set>
                                    <p:animEffect transition="in" filter="wipe(left)">
                                      <p:cBhvr>
                                        <p:cTn id="17" dur="500"/>
                                        <p:tgtEl>
                                          <p:spTgt spid="645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4532"/>
                                        </p:tgtEl>
                                        <p:attrNameLst>
                                          <p:attrName>style.visibility</p:attrName>
                                        </p:attrNameLst>
                                      </p:cBhvr>
                                      <p:to>
                                        <p:strVal val="visible"/>
                                      </p:to>
                                    </p:set>
                                    <p:animEffect transition="in" filter="wipe(left)">
                                      <p:cBhvr>
                                        <p:cTn id="22" dur="500"/>
                                        <p:tgtEl>
                                          <p:spTgt spid="645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4533"/>
                                        </p:tgtEl>
                                        <p:attrNameLst>
                                          <p:attrName>style.visibility</p:attrName>
                                        </p:attrNameLst>
                                      </p:cBhvr>
                                      <p:to>
                                        <p:strVal val="visible"/>
                                      </p:to>
                                    </p:set>
                                    <p:animEffect transition="in" filter="wipe(left)">
                                      <p:cBhvr>
                                        <p:cTn id="27" dur="500"/>
                                        <p:tgtEl>
                                          <p:spTgt spid="645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4534"/>
                                        </p:tgtEl>
                                        <p:attrNameLst>
                                          <p:attrName>style.visibility</p:attrName>
                                        </p:attrNameLst>
                                      </p:cBhvr>
                                      <p:to>
                                        <p:strVal val="visible"/>
                                      </p:to>
                                    </p:set>
                                    <p:animEffect transition="in" filter="wipe(down)">
                                      <p:cBhvr>
                                        <p:cTn id="32" dur="500"/>
                                        <p:tgtEl>
                                          <p:spTgt spid="645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4535"/>
                                        </p:tgtEl>
                                        <p:attrNameLst>
                                          <p:attrName>style.visibility</p:attrName>
                                        </p:attrNameLst>
                                      </p:cBhvr>
                                      <p:to>
                                        <p:strVal val="visible"/>
                                      </p:to>
                                    </p:set>
                                    <p:animEffect transition="in" filter="wipe(left)">
                                      <p:cBhvr>
                                        <p:cTn id="37" dur="500"/>
                                        <p:tgtEl>
                                          <p:spTgt spid="645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4536"/>
                                        </p:tgtEl>
                                        <p:attrNameLst>
                                          <p:attrName>style.visibility</p:attrName>
                                        </p:attrNameLst>
                                      </p:cBhvr>
                                      <p:to>
                                        <p:strVal val="visible"/>
                                      </p:to>
                                    </p:set>
                                    <p:animEffect transition="in" filter="wipe(left)">
                                      <p:cBhvr>
                                        <p:cTn id="42" dur="500"/>
                                        <p:tgtEl>
                                          <p:spTgt spid="64536"/>
                                        </p:tgtEl>
                                      </p:cBhvr>
                                    </p:animEffect>
                                  </p:childTnLst>
                                </p:cTn>
                              </p:par>
                            </p:childTnLst>
                          </p:cTn>
                        </p:par>
                      </p:childTnLst>
                    </p:cTn>
                  </p:par>
                  <p:par>
                    <p:cTn id="43" fill="hold">
                      <p:stCondLst>
                        <p:cond delay="indefinite"/>
                      </p:stCondLst>
                      <p:childTnLst>
                        <p:par>
                          <p:cTn id="44" fill="hold">
                            <p:stCondLst>
                              <p:cond delay="0"/>
                            </p:stCondLst>
                            <p:childTnLst>
                              <p:par>
                                <p:cTn id="45" presetID="19" presetClass="entr" presetSubtype="10" fill="hold" nodeType="clickEffect">
                                  <p:stCondLst>
                                    <p:cond delay="0"/>
                                  </p:stCondLst>
                                  <p:childTnLst>
                                    <p:set>
                                      <p:cBhvr>
                                        <p:cTn id="46" dur="1" fill="hold">
                                          <p:stCondLst>
                                            <p:cond delay="0"/>
                                          </p:stCondLst>
                                        </p:cTn>
                                        <p:tgtEl>
                                          <p:spTgt spid="64547"/>
                                        </p:tgtEl>
                                        <p:attrNameLst>
                                          <p:attrName>style.visibility</p:attrName>
                                        </p:attrNameLst>
                                      </p:cBhvr>
                                      <p:to>
                                        <p:strVal val="visible"/>
                                      </p:to>
                                    </p:set>
                                    <p:anim calcmode="lin" valueType="num">
                                      <p:cBhvr>
                                        <p:cTn id="47" dur="5000" fill="hold"/>
                                        <p:tgtEl>
                                          <p:spTgt spid="64547"/>
                                        </p:tgtEl>
                                        <p:attrNameLst>
                                          <p:attrName>ppt_w</p:attrName>
                                        </p:attrNameLst>
                                      </p:cBhvr>
                                      <p:tavLst>
                                        <p:tav tm="0" fmla="#ppt_w*sin(2.5*pi*$)">
                                          <p:val>
                                            <p:fltVal val="0"/>
                                          </p:val>
                                        </p:tav>
                                        <p:tav tm="100000">
                                          <p:val>
                                            <p:fltVal val="1"/>
                                          </p:val>
                                        </p:tav>
                                      </p:tavLst>
                                    </p:anim>
                                    <p:anim calcmode="lin" valueType="num">
                                      <p:cBhvr>
                                        <p:cTn id="48" dur="5000" fill="hold"/>
                                        <p:tgtEl>
                                          <p:spTgt spid="645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3"/>
          <p:cNvSpPr>
            <a:spLocks noGrp="1"/>
          </p:cNvSpPr>
          <p:nvPr>
            <p:ph type="sldNum" sz="quarter" idx="12"/>
          </p:nvPr>
        </p:nvSpPr>
        <p:spPr/>
        <p:txBody>
          <a:bodyPr/>
          <a:lstStyle/>
          <a:p>
            <a:fld id="{6422F1A7-639A-4A78-908A-F9605520DD7C}" type="slidenum">
              <a:rPr lang="en-US" altLang="zh-CN"/>
              <a:pPr/>
              <a:t>14</a:t>
            </a:fld>
            <a:endParaRPr lang="en-US" altLang="zh-CN" dirty="0"/>
          </a:p>
        </p:txBody>
      </p:sp>
      <p:sp>
        <p:nvSpPr>
          <p:cNvPr id="65538" name="Text Box 2"/>
          <p:cNvSpPr txBox="1">
            <a:spLocks noChangeArrowheads="1"/>
          </p:cNvSpPr>
          <p:nvPr/>
        </p:nvSpPr>
        <p:spPr bwMode="auto">
          <a:xfrm>
            <a:off x="654050" y="152400"/>
            <a:ext cx="5899150" cy="519113"/>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刚体内一对内力对定轴力矩的功为零</a:t>
            </a:r>
          </a:p>
        </p:txBody>
      </p:sp>
      <p:graphicFrame>
        <p:nvGraphicFramePr>
          <p:cNvPr id="65539" name="Object 3"/>
          <p:cNvGraphicFramePr>
            <a:graphicFrameLocks noChangeAspect="1"/>
          </p:cNvGraphicFramePr>
          <p:nvPr/>
        </p:nvGraphicFramePr>
        <p:xfrm>
          <a:off x="642910" y="765175"/>
          <a:ext cx="5202237" cy="736600"/>
        </p:xfrm>
        <a:graphic>
          <a:graphicData uri="http://schemas.openxmlformats.org/presentationml/2006/ole">
            <p:oleObj spid="_x0000_s65539" name="公式" r:id="rId4" imgW="1562040" imgH="266400" progId="Equation.3">
              <p:embed/>
            </p:oleObj>
          </a:graphicData>
        </a:graphic>
      </p:graphicFrame>
      <p:graphicFrame>
        <p:nvGraphicFramePr>
          <p:cNvPr id="65563" name="Object 27"/>
          <p:cNvGraphicFramePr>
            <a:graphicFrameLocks noChangeAspect="1"/>
          </p:cNvGraphicFramePr>
          <p:nvPr/>
        </p:nvGraphicFramePr>
        <p:xfrm>
          <a:off x="858810" y="1484313"/>
          <a:ext cx="2068512" cy="635000"/>
        </p:xfrm>
        <a:graphic>
          <a:graphicData uri="http://schemas.openxmlformats.org/presentationml/2006/ole">
            <p:oleObj spid="_x0000_s65563" name="公式" r:id="rId5" imgW="761760" imgH="266400" progId="Equation.3">
              <p:embed/>
            </p:oleObj>
          </a:graphicData>
        </a:graphic>
      </p:graphicFrame>
      <p:graphicFrame>
        <p:nvGraphicFramePr>
          <p:cNvPr id="65564" name="Object 28"/>
          <p:cNvGraphicFramePr>
            <a:graphicFrameLocks noChangeAspect="1"/>
          </p:cNvGraphicFramePr>
          <p:nvPr/>
        </p:nvGraphicFramePr>
        <p:xfrm>
          <a:off x="931835" y="2205038"/>
          <a:ext cx="4413250" cy="614362"/>
        </p:xfrm>
        <a:graphic>
          <a:graphicData uri="http://schemas.openxmlformats.org/presentationml/2006/ole">
            <p:oleObj spid="_x0000_s65564" name="公式" r:id="rId6" imgW="1346040" imgH="253800" progId="Equation.3">
              <p:embed/>
            </p:oleObj>
          </a:graphicData>
        </a:graphic>
      </p:graphicFrame>
      <p:graphicFrame>
        <p:nvGraphicFramePr>
          <p:cNvPr id="65565" name="Object 29"/>
          <p:cNvGraphicFramePr>
            <a:graphicFrameLocks noChangeAspect="1"/>
          </p:cNvGraphicFramePr>
          <p:nvPr/>
        </p:nvGraphicFramePr>
        <p:xfrm>
          <a:off x="571472" y="2997200"/>
          <a:ext cx="5086350" cy="588963"/>
        </p:xfrm>
        <a:graphic>
          <a:graphicData uri="http://schemas.openxmlformats.org/presentationml/2006/ole">
            <p:oleObj spid="_x0000_s65565" name="公式" r:id="rId7" imgW="1701720" imgH="241200" progId="Equation.3">
              <p:embed/>
            </p:oleObj>
          </a:graphicData>
        </a:graphic>
      </p:graphicFrame>
      <p:graphicFrame>
        <p:nvGraphicFramePr>
          <p:cNvPr id="65566" name="Object 30"/>
          <p:cNvGraphicFramePr>
            <a:graphicFrameLocks noChangeAspect="1"/>
          </p:cNvGraphicFramePr>
          <p:nvPr/>
        </p:nvGraphicFramePr>
        <p:xfrm>
          <a:off x="858810" y="3644900"/>
          <a:ext cx="1870075" cy="546100"/>
        </p:xfrm>
        <a:graphic>
          <a:graphicData uri="http://schemas.openxmlformats.org/presentationml/2006/ole">
            <p:oleObj spid="_x0000_s65566" name="Equation" r:id="rId8" imgW="634680" imgH="241200" progId="Equation.3">
              <p:embed/>
            </p:oleObj>
          </a:graphicData>
        </a:graphic>
      </p:graphicFrame>
      <p:sp>
        <p:nvSpPr>
          <p:cNvPr id="65567" name="Rectangle 31"/>
          <p:cNvSpPr>
            <a:spLocks noChangeArrowheads="1"/>
          </p:cNvSpPr>
          <p:nvPr/>
        </p:nvSpPr>
        <p:spPr bwMode="auto">
          <a:xfrm>
            <a:off x="6286512" y="1428736"/>
            <a:ext cx="2662230" cy="3970318"/>
          </a:xfrm>
          <a:prstGeom prst="rect">
            <a:avLst/>
          </a:prstGeom>
          <a:noFill/>
          <a:ln w="9525">
            <a:noFill/>
            <a:miter lim="800000"/>
            <a:headEnd/>
            <a:tailEnd/>
          </a:ln>
          <a:effectLst/>
        </p:spPr>
        <p:txBody>
          <a:bodyPr wrap="square">
            <a:spAutoFit/>
          </a:bodyPr>
          <a:lstStyle/>
          <a:p>
            <a:pPr>
              <a:lnSpc>
                <a:spcPct val="150000"/>
              </a:lnSpc>
              <a:spcBef>
                <a:spcPct val="25000"/>
              </a:spcBef>
            </a:pPr>
            <a:r>
              <a:rPr kumimoji="1" lang="zh-CN" altLang="en-US" sz="2800" b="1" dirty="0">
                <a:latin typeface="Times New Roman" pitchFamily="18" charset="0"/>
                <a:ea typeface="楷体_GB2312" pitchFamily="49" charset="-122"/>
              </a:rPr>
              <a:t>刚体在作</a:t>
            </a:r>
            <a:r>
              <a:rPr kumimoji="1" lang="zh-CN" altLang="en-US" sz="2800" b="1" dirty="0">
                <a:solidFill>
                  <a:srgbClr val="FF0000"/>
                </a:solidFill>
                <a:latin typeface="Times New Roman" pitchFamily="18" charset="0"/>
                <a:ea typeface="楷体_GB2312" pitchFamily="49" charset="-122"/>
              </a:rPr>
              <a:t>定轴转动</a:t>
            </a:r>
            <a:r>
              <a:rPr kumimoji="1" lang="zh-CN" altLang="en-US" sz="2800" b="1" dirty="0">
                <a:latin typeface="Times New Roman" pitchFamily="18" charset="0"/>
                <a:ea typeface="楷体_GB2312" pitchFamily="49" charset="-122"/>
              </a:rPr>
              <a:t>时</a:t>
            </a:r>
            <a:r>
              <a:rPr kumimoji="1" lang="en-US" altLang="zh-CN" sz="2800" b="1" dirty="0">
                <a:latin typeface="Times New Roman" pitchFamily="18" charset="0"/>
                <a:ea typeface="楷体_GB2312" pitchFamily="49" charset="-122"/>
              </a:rPr>
              <a:t>, </a:t>
            </a:r>
            <a:r>
              <a:rPr kumimoji="1" lang="zh-CN" altLang="en-US" sz="2800" b="1" dirty="0">
                <a:latin typeface="Times New Roman" pitchFamily="18" charset="0"/>
                <a:ea typeface="楷体_GB2312" pitchFamily="49" charset="-122"/>
              </a:rPr>
              <a:t>外力对转动物体作的功，等于外力对定轴的合力矩的功</a:t>
            </a:r>
          </a:p>
        </p:txBody>
      </p:sp>
      <p:graphicFrame>
        <p:nvGraphicFramePr>
          <p:cNvPr id="65568" name="Object 32"/>
          <p:cNvGraphicFramePr>
            <a:graphicFrameLocks noChangeAspect="1"/>
          </p:cNvGraphicFramePr>
          <p:nvPr/>
        </p:nvGraphicFramePr>
        <p:xfrm>
          <a:off x="2428860" y="4714884"/>
          <a:ext cx="3733800" cy="801687"/>
        </p:xfrm>
        <a:graphic>
          <a:graphicData uri="http://schemas.openxmlformats.org/presentationml/2006/ole">
            <p:oleObj spid="_x0000_s65568" name="Equation" r:id="rId9" imgW="1511280" imgH="355320" progId="Equation.3">
              <p:embed/>
            </p:oleObj>
          </a:graphicData>
        </a:graphic>
      </p:graphicFrame>
      <p:graphicFrame>
        <p:nvGraphicFramePr>
          <p:cNvPr id="65569" name="Object 33"/>
          <p:cNvGraphicFramePr>
            <a:graphicFrameLocks noChangeAspect="1"/>
          </p:cNvGraphicFramePr>
          <p:nvPr/>
        </p:nvGraphicFramePr>
        <p:xfrm>
          <a:off x="3000364" y="5643578"/>
          <a:ext cx="5011737" cy="795337"/>
        </p:xfrm>
        <a:graphic>
          <a:graphicData uri="http://schemas.openxmlformats.org/presentationml/2006/ole">
            <p:oleObj spid="_x0000_s65569" name="Equation" r:id="rId10" imgW="1942920" imgH="342720" progId="Equation.3">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strVal val="2/3*#ppt_w"/>
                                          </p:val>
                                        </p:tav>
                                        <p:tav tm="100000">
                                          <p:val>
                                            <p:strVal val="#ppt_w"/>
                                          </p:val>
                                        </p:tav>
                                      </p:tavLst>
                                    </p:anim>
                                    <p:anim calcmode="lin" valueType="num">
                                      <p:cBhvr>
                                        <p:cTn id="8" dur="500" fill="hold"/>
                                        <p:tgtEl>
                                          <p:spTgt spid="65538"/>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5539"/>
                                        </p:tgtEl>
                                        <p:attrNameLst>
                                          <p:attrName>style.visibility</p:attrName>
                                        </p:attrNameLst>
                                      </p:cBhvr>
                                      <p:to>
                                        <p:strVal val="visible"/>
                                      </p:to>
                                    </p:set>
                                    <p:animEffect transition="in" filter="wipe(left)">
                                      <p:cBhvr>
                                        <p:cTn id="13" dur="500"/>
                                        <p:tgtEl>
                                          <p:spTgt spid="6553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5563"/>
                                        </p:tgtEl>
                                        <p:attrNameLst>
                                          <p:attrName>style.visibility</p:attrName>
                                        </p:attrNameLst>
                                      </p:cBhvr>
                                      <p:to>
                                        <p:strVal val="visible"/>
                                      </p:to>
                                    </p:set>
                                    <p:animEffect transition="in" filter="wipe(left)">
                                      <p:cBhvr>
                                        <p:cTn id="18" dur="500"/>
                                        <p:tgtEl>
                                          <p:spTgt spid="6556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65564"/>
                                        </p:tgtEl>
                                        <p:attrNameLst>
                                          <p:attrName>style.visibility</p:attrName>
                                        </p:attrNameLst>
                                      </p:cBhvr>
                                      <p:to>
                                        <p:strVal val="visible"/>
                                      </p:to>
                                    </p:set>
                                    <p:animEffect transition="in" filter="wipe(left)">
                                      <p:cBhvr>
                                        <p:cTn id="23" dur="500"/>
                                        <p:tgtEl>
                                          <p:spTgt spid="6556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5565"/>
                                        </p:tgtEl>
                                        <p:attrNameLst>
                                          <p:attrName>style.visibility</p:attrName>
                                        </p:attrNameLst>
                                      </p:cBhvr>
                                      <p:to>
                                        <p:strVal val="visible"/>
                                      </p:to>
                                    </p:set>
                                    <p:animEffect transition="in" filter="wipe(left)">
                                      <p:cBhvr>
                                        <p:cTn id="28" dur="500"/>
                                        <p:tgtEl>
                                          <p:spTgt spid="6556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65566"/>
                                        </p:tgtEl>
                                        <p:attrNameLst>
                                          <p:attrName>style.visibility</p:attrName>
                                        </p:attrNameLst>
                                      </p:cBhvr>
                                      <p:to>
                                        <p:strVal val="visible"/>
                                      </p:to>
                                    </p:set>
                                    <p:animEffect transition="in" filter="wipe(left)">
                                      <p:cBhvr>
                                        <p:cTn id="33" dur="500"/>
                                        <p:tgtEl>
                                          <p:spTgt spid="6556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65568"/>
                                        </p:tgtEl>
                                        <p:attrNameLst>
                                          <p:attrName>style.visibility</p:attrName>
                                        </p:attrNameLst>
                                      </p:cBhvr>
                                      <p:to>
                                        <p:strVal val="visible"/>
                                      </p:to>
                                    </p:set>
                                    <p:animEffect transition="in" filter="wipe(down)">
                                      <p:cBhvr>
                                        <p:cTn id="38" dur="500"/>
                                        <p:tgtEl>
                                          <p:spTgt spid="6556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65569"/>
                                        </p:tgtEl>
                                        <p:attrNameLst>
                                          <p:attrName>style.visibility</p:attrName>
                                        </p:attrNameLst>
                                      </p:cBhvr>
                                      <p:to>
                                        <p:strVal val="visible"/>
                                      </p:to>
                                    </p:set>
                                    <p:animEffect transition="in" filter="wipe(down)">
                                      <p:cBhvr>
                                        <p:cTn id="43" dur="500"/>
                                        <p:tgtEl>
                                          <p:spTgt spid="65569"/>
                                        </p:tgtEl>
                                      </p:cBhvr>
                                    </p:animEffect>
                                  </p:childTnLst>
                                </p:cTn>
                              </p:par>
                            </p:childTnLst>
                          </p:cTn>
                        </p:par>
                      </p:childTnLst>
                    </p:cTn>
                  </p:par>
                  <p:par>
                    <p:cTn id="44" fill="hold">
                      <p:stCondLst>
                        <p:cond delay="indefinite"/>
                      </p:stCondLst>
                      <p:childTnLst>
                        <p:par>
                          <p:cTn id="45" fill="hold">
                            <p:stCondLst>
                              <p:cond delay="0"/>
                            </p:stCondLst>
                            <p:childTnLst>
                              <p:par>
                                <p:cTn id="46" presetID="23" presetClass="entr" presetSubtype="288" fill="hold" grpId="0" nodeType="clickEffect">
                                  <p:stCondLst>
                                    <p:cond delay="0"/>
                                  </p:stCondLst>
                                  <p:childTnLst>
                                    <p:set>
                                      <p:cBhvr>
                                        <p:cTn id="47" dur="1" fill="hold">
                                          <p:stCondLst>
                                            <p:cond delay="0"/>
                                          </p:stCondLst>
                                        </p:cTn>
                                        <p:tgtEl>
                                          <p:spTgt spid="65567"/>
                                        </p:tgtEl>
                                        <p:attrNameLst>
                                          <p:attrName>style.visibility</p:attrName>
                                        </p:attrNameLst>
                                      </p:cBhvr>
                                      <p:to>
                                        <p:strVal val="visible"/>
                                      </p:to>
                                    </p:set>
                                    <p:anim calcmode="lin" valueType="num">
                                      <p:cBhvr>
                                        <p:cTn id="48" dur="500" fill="hold"/>
                                        <p:tgtEl>
                                          <p:spTgt spid="65567"/>
                                        </p:tgtEl>
                                        <p:attrNameLst>
                                          <p:attrName>ppt_w</p:attrName>
                                        </p:attrNameLst>
                                      </p:cBhvr>
                                      <p:tavLst>
                                        <p:tav tm="0">
                                          <p:val>
                                            <p:strVal val="4/3*#ppt_w"/>
                                          </p:val>
                                        </p:tav>
                                        <p:tav tm="100000">
                                          <p:val>
                                            <p:strVal val="#ppt_w"/>
                                          </p:val>
                                        </p:tav>
                                      </p:tavLst>
                                    </p:anim>
                                    <p:anim calcmode="lin" valueType="num">
                                      <p:cBhvr>
                                        <p:cTn id="49" dur="500" fill="hold"/>
                                        <p:tgtEl>
                                          <p:spTgt spid="6556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灯片编号占位符 3"/>
          <p:cNvSpPr>
            <a:spLocks noGrp="1"/>
          </p:cNvSpPr>
          <p:nvPr>
            <p:ph type="sldNum" sz="quarter" idx="12"/>
          </p:nvPr>
        </p:nvSpPr>
        <p:spPr/>
        <p:txBody>
          <a:bodyPr/>
          <a:lstStyle/>
          <a:p>
            <a:fld id="{18A28DCE-3F6C-4864-AACC-9DD0D8CE3B6A}" type="slidenum">
              <a:rPr lang="en-US" altLang="zh-CN"/>
              <a:pPr/>
              <a:t>15</a:t>
            </a:fld>
            <a:endParaRPr lang="en-US" altLang="zh-CN"/>
          </a:p>
        </p:txBody>
      </p:sp>
      <p:sp>
        <p:nvSpPr>
          <p:cNvPr id="66562" name="Text Box 2"/>
          <p:cNvSpPr txBox="1">
            <a:spLocks noChangeArrowheads="1"/>
          </p:cNvSpPr>
          <p:nvPr/>
        </p:nvSpPr>
        <p:spPr bwMode="auto">
          <a:xfrm>
            <a:off x="323850" y="188913"/>
            <a:ext cx="5562600" cy="519112"/>
          </a:xfrm>
          <a:prstGeom prst="rect">
            <a:avLst/>
          </a:prstGeom>
          <a:noFill/>
          <a:ln w="9525">
            <a:noFill/>
            <a:miter lim="800000"/>
            <a:headEnd/>
            <a:tailEnd/>
          </a:ln>
          <a:effectLst/>
        </p:spPr>
        <p:txBody>
          <a:bodyPr>
            <a:spAutoFit/>
          </a:bodyPr>
          <a:lstStyle/>
          <a:p>
            <a:r>
              <a:rPr kumimoji="1" lang="en-US" altLang="zh-CN" sz="2800" b="1">
                <a:solidFill>
                  <a:srgbClr val="1C1C1C"/>
                </a:solidFill>
                <a:latin typeface="Times New Roman" pitchFamily="18" charset="0"/>
                <a:ea typeface="楷体_GB2312" pitchFamily="49" charset="-122"/>
              </a:rPr>
              <a:t>4.2  </a:t>
            </a:r>
            <a:r>
              <a:rPr kumimoji="1" lang="zh-CN" altLang="en-US" sz="2800" b="1">
                <a:solidFill>
                  <a:srgbClr val="1C1C1C"/>
                </a:solidFill>
                <a:latin typeface="Times New Roman" pitchFamily="18" charset="0"/>
                <a:ea typeface="楷体_GB2312" pitchFamily="49" charset="-122"/>
              </a:rPr>
              <a:t>刚体定轴转动中的动能</a:t>
            </a:r>
          </a:p>
        </p:txBody>
      </p:sp>
      <p:graphicFrame>
        <p:nvGraphicFramePr>
          <p:cNvPr id="66563" name="Object 3"/>
          <p:cNvGraphicFramePr>
            <a:graphicFrameLocks noChangeAspect="1"/>
          </p:cNvGraphicFramePr>
          <p:nvPr/>
        </p:nvGraphicFramePr>
        <p:xfrm>
          <a:off x="539750" y="620713"/>
          <a:ext cx="5053013" cy="1017587"/>
        </p:xfrm>
        <a:graphic>
          <a:graphicData uri="http://schemas.openxmlformats.org/presentationml/2006/ole">
            <p:oleObj spid="_x0000_s66563" name="公式" r:id="rId4" imgW="2095200" imgH="431640" progId="Equation.3">
              <p:embed/>
            </p:oleObj>
          </a:graphicData>
        </a:graphic>
      </p:graphicFrame>
      <p:graphicFrame>
        <p:nvGraphicFramePr>
          <p:cNvPr id="66564" name="Object 4"/>
          <p:cNvGraphicFramePr>
            <a:graphicFrameLocks noChangeAspect="1"/>
          </p:cNvGraphicFramePr>
          <p:nvPr/>
        </p:nvGraphicFramePr>
        <p:xfrm>
          <a:off x="1116013" y="1557338"/>
          <a:ext cx="4149725" cy="938212"/>
        </p:xfrm>
        <a:graphic>
          <a:graphicData uri="http://schemas.openxmlformats.org/presentationml/2006/ole">
            <p:oleObj spid="_x0000_s66564" name="公式" r:id="rId5" imgW="1625400" imgH="431640" progId="Equation.3">
              <p:embed/>
            </p:oleObj>
          </a:graphicData>
        </a:graphic>
      </p:graphicFrame>
      <p:graphicFrame>
        <p:nvGraphicFramePr>
          <p:cNvPr id="66565" name="Object 5"/>
          <p:cNvGraphicFramePr>
            <a:graphicFrameLocks noChangeAspect="1"/>
          </p:cNvGraphicFramePr>
          <p:nvPr/>
        </p:nvGraphicFramePr>
        <p:xfrm>
          <a:off x="323850" y="2492375"/>
          <a:ext cx="2457450" cy="609600"/>
        </p:xfrm>
        <a:graphic>
          <a:graphicData uri="http://schemas.openxmlformats.org/presentationml/2006/ole">
            <p:oleObj spid="_x0000_s66565" name="公式" r:id="rId6" imgW="977760" imgH="241200" progId="Equation.3">
              <p:embed/>
            </p:oleObj>
          </a:graphicData>
        </a:graphic>
      </p:graphicFrame>
      <p:graphicFrame>
        <p:nvGraphicFramePr>
          <p:cNvPr id="66566" name="Object 6"/>
          <p:cNvGraphicFramePr>
            <a:graphicFrameLocks noChangeAspect="1"/>
          </p:cNvGraphicFramePr>
          <p:nvPr/>
        </p:nvGraphicFramePr>
        <p:xfrm>
          <a:off x="250825" y="3068638"/>
          <a:ext cx="3611563" cy="944562"/>
        </p:xfrm>
        <a:graphic>
          <a:graphicData uri="http://schemas.openxmlformats.org/presentationml/2006/ole">
            <p:oleObj spid="_x0000_s66566" name="公式" r:id="rId7" imgW="1498320" imgH="406080" progId="Equation.3">
              <p:embed/>
            </p:oleObj>
          </a:graphicData>
        </a:graphic>
      </p:graphicFrame>
      <p:graphicFrame>
        <p:nvGraphicFramePr>
          <p:cNvPr id="66567" name="Object 7"/>
          <p:cNvGraphicFramePr>
            <a:graphicFrameLocks noChangeAspect="1"/>
          </p:cNvGraphicFramePr>
          <p:nvPr/>
        </p:nvGraphicFramePr>
        <p:xfrm>
          <a:off x="468313" y="4797425"/>
          <a:ext cx="6172200" cy="944563"/>
        </p:xfrm>
        <a:graphic>
          <a:graphicData uri="http://schemas.openxmlformats.org/presentationml/2006/ole">
            <p:oleObj spid="_x0000_s66567" name="公式" r:id="rId8" imgW="2920680" imgH="406080" progId="Equation.3">
              <p:embed/>
            </p:oleObj>
          </a:graphicData>
        </a:graphic>
      </p:graphicFrame>
      <p:graphicFrame>
        <p:nvGraphicFramePr>
          <p:cNvPr id="66568" name="Object 8"/>
          <p:cNvGraphicFramePr>
            <a:graphicFrameLocks noChangeAspect="1"/>
          </p:cNvGraphicFramePr>
          <p:nvPr/>
        </p:nvGraphicFramePr>
        <p:xfrm>
          <a:off x="250825" y="3933825"/>
          <a:ext cx="4041775" cy="944563"/>
        </p:xfrm>
        <a:graphic>
          <a:graphicData uri="http://schemas.openxmlformats.org/presentationml/2006/ole">
            <p:oleObj spid="_x0000_s66568" name="公式" r:id="rId9" imgW="1676160" imgH="406080" progId="Equation.3">
              <p:embed/>
            </p:oleObj>
          </a:graphicData>
        </a:graphic>
      </p:graphicFrame>
      <p:sp>
        <p:nvSpPr>
          <p:cNvPr id="66569" name="Text Box 9"/>
          <p:cNvSpPr txBox="1">
            <a:spLocks noChangeArrowheads="1"/>
          </p:cNvSpPr>
          <p:nvPr/>
        </p:nvSpPr>
        <p:spPr bwMode="auto">
          <a:xfrm>
            <a:off x="304800" y="5781675"/>
            <a:ext cx="6521450" cy="946150"/>
          </a:xfrm>
          <a:prstGeom prst="rect">
            <a:avLst/>
          </a:prstGeom>
          <a:noFill/>
          <a:ln w="9525">
            <a:noFill/>
            <a:miter lim="800000"/>
            <a:headEnd/>
            <a:tailEnd/>
          </a:ln>
          <a:effectLst/>
        </p:spPr>
        <p:txBody>
          <a:bodyPr wrap="none">
            <a:spAutoFit/>
          </a:bodyPr>
          <a:lstStyle/>
          <a:p>
            <a:r>
              <a:rPr kumimoji="1" lang="zh-CN" altLang="en-US" sz="2800" b="1">
                <a:latin typeface="Times New Roman" pitchFamily="18" charset="0"/>
                <a:ea typeface="楷体_GB2312" pitchFamily="49" charset="-122"/>
              </a:rPr>
              <a:t>刚体定轴转动的动能等于质心动能</a:t>
            </a:r>
            <a:r>
              <a:rPr kumimoji="1" lang="en-US" altLang="zh-CN" sz="2800" b="1">
                <a:latin typeface="Times New Roman" pitchFamily="18" charset="0"/>
                <a:ea typeface="楷体_GB2312" pitchFamily="49" charset="-122"/>
              </a:rPr>
              <a:t>(</a:t>
            </a:r>
            <a:r>
              <a:rPr kumimoji="1" lang="zh-CN" altLang="en-US" sz="2800" b="1">
                <a:latin typeface="Times New Roman" pitchFamily="18" charset="0"/>
                <a:ea typeface="楷体_GB2312" pitchFamily="49" charset="-122"/>
              </a:rPr>
              <a:t>平动</a:t>
            </a:r>
            <a:r>
              <a:rPr kumimoji="1" lang="en-US" altLang="zh-CN" sz="2800" b="1">
                <a:latin typeface="Times New Roman" pitchFamily="18" charset="0"/>
                <a:ea typeface="楷体_GB2312" pitchFamily="49" charset="-122"/>
              </a:rPr>
              <a:t>)</a:t>
            </a:r>
          </a:p>
          <a:p>
            <a:r>
              <a:rPr kumimoji="1" lang="zh-CN" altLang="en-US" sz="2800" b="1">
                <a:latin typeface="Times New Roman" pitchFamily="18" charset="0"/>
                <a:ea typeface="楷体_GB2312" pitchFamily="49" charset="-122"/>
              </a:rPr>
              <a:t>与绕过质心的平行轴的转动动能之和。</a:t>
            </a:r>
          </a:p>
        </p:txBody>
      </p:sp>
      <p:sp>
        <p:nvSpPr>
          <p:cNvPr id="66570" name="AutoShape 10"/>
          <p:cNvSpPr>
            <a:spLocks noChangeArrowheads="1"/>
          </p:cNvSpPr>
          <p:nvPr/>
        </p:nvSpPr>
        <p:spPr bwMode="auto">
          <a:xfrm>
            <a:off x="7010400" y="5181600"/>
            <a:ext cx="2133600" cy="1447800"/>
          </a:xfrm>
          <a:prstGeom prst="wedgeEllipseCallout">
            <a:avLst>
              <a:gd name="adj1" fmla="val -113171"/>
              <a:gd name="adj2" fmla="val -18204"/>
            </a:avLst>
          </a:prstGeom>
          <a:noFill/>
          <a:ln w="9525">
            <a:solidFill>
              <a:srgbClr val="FF00FF"/>
            </a:solidFill>
            <a:miter lim="800000"/>
            <a:headEnd/>
            <a:tailEnd/>
          </a:ln>
          <a:effectLst/>
        </p:spPr>
        <p:txBody>
          <a:bodyPr wrap="none" anchor="ctr"/>
          <a:lstStyle/>
          <a:p>
            <a:pPr algn="ctr"/>
            <a:r>
              <a:rPr kumimoji="1" lang="zh-CN" altLang="en-US" sz="2800" b="1">
                <a:solidFill>
                  <a:schemeClr val="hlink"/>
                </a:solidFill>
                <a:latin typeface="Times New Roman" pitchFamily="18" charset="0"/>
                <a:ea typeface="楷体_GB2312" pitchFamily="49" charset="-122"/>
              </a:rPr>
              <a:t>适于刚体</a:t>
            </a:r>
          </a:p>
          <a:p>
            <a:pPr algn="ctr"/>
            <a:r>
              <a:rPr kumimoji="1" lang="zh-CN" altLang="en-US" sz="2800" b="1">
                <a:solidFill>
                  <a:schemeClr val="hlink"/>
                </a:solidFill>
                <a:latin typeface="Times New Roman" pitchFamily="18" charset="0"/>
                <a:ea typeface="楷体_GB2312" pitchFamily="49" charset="-122"/>
              </a:rPr>
              <a:t>的任一运动</a:t>
            </a:r>
          </a:p>
        </p:txBody>
      </p:sp>
      <p:grpSp>
        <p:nvGrpSpPr>
          <p:cNvPr id="66605" name="Group 45"/>
          <p:cNvGrpSpPr>
            <a:grpSpLocks/>
          </p:cNvGrpSpPr>
          <p:nvPr/>
        </p:nvGrpSpPr>
        <p:grpSpPr bwMode="auto">
          <a:xfrm>
            <a:off x="5562600" y="250825"/>
            <a:ext cx="3505200" cy="5273675"/>
            <a:chOff x="3504" y="158"/>
            <a:chExt cx="2208" cy="3322"/>
          </a:xfrm>
        </p:grpSpPr>
        <p:sp>
          <p:nvSpPr>
            <p:cNvPr id="66580" name="Line 20"/>
            <p:cNvSpPr>
              <a:spLocks noChangeShapeType="1"/>
            </p:cNvSpPr>
            <p:nvPr/>
          </p:nvSpPr>
          <p:spPr bwMode="auto">
            <a:xfrm>
              <a:off x="4532" y="1869"/>
              <a:ext cx="720" cy="0"/>
            </a:xfrm>
            <a:prstGeom prst="line">
              <a:avLst/>
            </a:prstGeom>
            <a:noFill/>
            <a:ln w="38100">
              <a:solidFill>
                <a:schemeClr val="tx1"/>
              </a:solidFill>
              <a:round/>
              <a:headEnd/>
              <a:tailEnd type="arrow" w="med" len="med"/>
            </a:ln>
            <a:effectLst/>
          </p:spPr>
          <p:txBody>
            <a:bodyPr wrap="none" anchor="ctr"/>
            <a:lstStyle/>
            <a:p>
              <a:endParaRPr lang="zh-CN" altLang="en-US"/>
            </a:p>
          </p:txBody>
        </p:sp>
        <p:graphicFrame>
          <p:nvGraphicFramePr>
            <p:cNvPr id="66581" name="Object 21"/>
            <p:cNvGraphicFramePr>
              <a:graphicFrameLocks noChangeAspect="1"/>
            </p:cNvGraphicFramePr>
            <p:nvPr/>
          </p:nvGraphicFramePr>
          <p:xfrm>
            <a:off x="4494" y="1587"/>
            <a:ext cx="346" cy="324"/>
          </p:xfrm>
          <a:graphic>
            <a:graphicData uri="http://schemas.openxmlformats.org/presentationml/2006/ole">
              <p:oleObj spid="_x0000_s66581" name="公式" r:id="rId10" imgW="152280" imgH="177480" progId="Equation.3">
                <p:embed/>
              </p:oleObj>
            </a:graphicData>
          </a:graphic>
        </p:graphicFrame>
        <p:graphicFrame>
          <p:nvGraphicFramePr>
            <p:cNvPr id="66582" name="Object 22"/>
            <p:cNvGraphicFramePr>
              <a:graphicFrameLocks noChangeAspect="1"/>
            </p:cNvGraphicFramePr>
            <p:nvPr/>
          </p:nvGraphicFramePr>
          <p:xfrm>
            <a:off x="4026" y="1881"/>
            <a:ext cx="223" cy="258"/>
          </p:xfrm>
          <a:graphic>
            <a:graphicData uri="http://schemas.openxmlformats.org/presentationml/2006/ole">
              <p:oleObj spid="_x0000_s66582" name="公式" r:id="rId11" imgW="126720" imgH="139680" progId="Equation.3">
                <p:embed/>
              </p:oleObj>
            </a:graphicData>
          </a:graphic>
        </p:graphicFrame>
        <p:sp>
          <p:nvSpPr>
            <p:cNvPr id="66583" name="Line 23"/>
            <p:cNvSpPr>
              <a:spLocks noChangeShapeType="1"/>
            </p:cNvSpPr>
            <p:nvPr/>
          </p:nvSpPr>
          <p:spPr bwMode="auto">
            <a:xfrm flipV="1">
              <a:off x="4270" y="1896"/>
              <a:ext cx="960" cy="144"/>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66584" name="Object 24"/>
            <p:cNvGraphicFramePr>
              <a:graphicFrameLocks noChangeAspect="1"/>
            </p:cNvGraphicFramePr>
            <p:nvPr/>
          </p:nvGraphicFramePr>
          <p:xfrm>
            <a:off x="4242" y="1583"/>
            <a:ext cx="270" cy="362"/>
          </p:xfrm>
          <a:graphic>
            <a:graphicData uri="http://schemas.openxmlformats.org/presentationml/2006/ole">
              <p:oleObj spid="_x0000_s66584" name="公式" r:id="rId12" imgW="139680" imgH="215640" progId="Equation.3">
                <p:embed/>
              </p:oleObj>
            </a:graphicData>
          </a:graphic>
        </p:graphicFrame>
        <p:sp>
          <p:nvSpPr>
            <p:cNvPr id="66585" name="Line 25"/>
            <p:cNvSpPr>
              <a:spLocks noChangeShapeType="1"/>
            </p:cNvSpPr>
            <p:nvPr/>
          </p:nvSpPr>
          <p:spPr bwMode="auto">
            <a:xfrm flipH="1">
              <a:off x="4224" y="1877"/>
              <a:ext cx="288" cy="144"/>
            </a:xfrm>
            <a:prstGeom prst="line">
              <a:avLst/>
            </a:prstGeom>
            <a:noFill/>
            <a:ln w="38100">
              <a:solidFill>
                <a:srgbClr val="000099"/>
              </a:solidFill>
              <a:round/>
              <a:headEnd/>
              <a:tailEnd type="arrow" w="med" len="med"/>
            </a:ln>
            <a:effectLst/>
          </p:spPr>
          <p:txBody>
            <a:bodyPr wrap="none" anchor="ctr"/>
            <a:lstStyle/>
            <a:p>
              <a:endParaRPr lang="zh-CN" altLang="en-US"/>
            </a:p>
          </p:txBody>
        </p:sp>
        <p:sp>
          <p:nvSpPr>
            <p:cNvPr id="66586" name="Freeform 26"/>
            <p:cNvSpPr>
              <a:spLocks/>
            </p:cNvSpPr>
            <p:nvPr/>
          </p:nvSpPr>
          <p:spPr bwMode="auto">
            <a:xfrm>
              <a:off x="3504" y="731"/>
              <a:ext cx="2208" cy="2304"/>
            </a:xfrm>
            <a:custGeom>
              <a:avLst/>
              <a:gdLst/>
              <a:ahLst/>
              <a:cxnLst>
                <a:cxn ang="0">
                  <a:pos x="516" y="18"/>
                </a:cxn>
                <a:cxn ang="0">
                  <a:pos x="78" y="798"/>
                </a:cxn>
                <a:cxn ang="0">
                  <a:pos x="720" y="1536"/>
                </a:cxn>
                <a:cxn ang="0">
                  <a:pos x="1254" y="1080"/>
                </a:cxn>
                <a:cxn ang="0">
                  <a:pos x="1026" y="462"/>
                </a:cxn>
                <a:cxn ang="0">
                  <a:pos x="509" y="23"/>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66587" name="Oval 27"/>
            <p:cNvSpPr>
              <a:spLocks noChangeArrowheads="1"/>
            </p:cNvSpPr>
            <p:nvPr/>
          </p:nvSpPr>
          <p:spPr bwMode="auto">
            <a:xfrm>
              <a:off x="3810" y="1705"/>
              <a:ext cx="1440" cy="384"/>
            </a:xfrm>
            <a:prstGeom prst="ellipse">
              <a:avLst/>
            </a:prstGeom>
            <a:noFill/>
            <a:ln w="19050">
              <a:solidFill>
                <a:schemeClr val="tx1"/>
              </a:solidFill>
              <a:prstDash val="dash"/>
              <a:round/>
              <a:headEnd/>
              <a:tailEnd/>
            </a:ln>
            <a:effec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6588" name="Freeform 28"/>
            <p:cNvSpPr>
              <a:spLocks/>
            </p:cNvSpPr>
            <p:nvPr/>
          </p:nvSpPr>
          <p:spPr bwMode="auto">
            <a:xfrm>
              <a:off x="4515" y="2123"/>
              <a:ext cx="3" cy="808"/>
            </a:xfrm>
            <a:custGeom>
              <a:avLst/>
              <a:gdLst/>
              <a:ahLst/>
              <a:cxnLst>
                <a:cxn ang="0">
                  <a:pos x="0" y="808"/>
                </a:cxn>
                <a:cxn ang="0">
                  <a:pos x="3" y="0"/>
                </a:cxn>
              </a:cxnLst>
              <a:rect l="0" t="0" r="r" b="b"/>
              <a:pathLst>
                <a:path w="3" h="808">
                  <a:moveTo>
                    <a:pt x="0" y="808"/>
                  </a:moveTo>
                  <a:lnTo>
                    <a:pt x="3" y="0"/>
                  </a:lnTo>
                </a:path>
              </a:pathLst>
            </a:custGeom>
            <a:noFill/>
            <a:ln w="38100" cap="flat" cmpd="sng">
              <a:solidFill>
                <a:srgbClr val="000099"/>
              </a:solidFill>
              <a:prstDash val="dash"/>
              <a:round/>
              <a:headEnd type="none" w="med" len="med"/>
              <a:tailEnd type="none" w="med" len="med"/>
            </a:ln>
            <a:effectLst/>
          </p:spPr>
          <p:txBody>
            <a:bodyPr wrap="none" anchor="ctr"/>
            <a:lstStyle/>
            <a:p>
              <a:endParaRPr lang="zh-CN" altLang="en-US"/>
            </a:p>
          </p:txBody>
        </p:sp>
        <p:sp>
          <p:nvSpPr>
            <p:cNvPr id="66589" name="Freeform 29"/>
            <p:cNvSpPr>
              <a:spLocks/>
            </p:cNvSpPr>
            <p:nvPr/>
          </p:nvSpPr>
          <p:spPr bwMode="auto">
            <a:xfrm>
              <a:off x="4320" y="443"/>
              <a:ext cx="444" cy="192"/>
            </a:xfrm>
            <a:custGeom>
              <a:avLst/>
              <a:gdLst/>
              <a:ahLst/>
              <a:cxnLst>
                <a:cxn ang="0">
                  <a:pos x="90" y="30"/>
                </a:cxn>
                <a:cxn ang="0">
                  <a:pos x="210" y="174"/>
                </a:cxn>
                <a:cxn ang="0">
                  <a:pos x="228" y="0"/>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p:spPr>
          <p:txBody>
            <a:bodyPr wrap="none" anchor="ctr"/>
            <a:lstStyle/>
            <a:p>
              <a:endParaRPr lang="zh-CN" altLang="en-US"/>
            </a:p>
          </p:txBody>
        </p:sp>
        <p:graphicFrame>
          <p:nvGraphicFramePr>
            <p:cNvPr id="66590" name="Object 30"/>
            <p:cNvGraphicFramePr>
              <a:graphicFrameLocks noChangeAspect="1"/>
            </p:cNvGraphicFramePr>
            <p:nvPr/>
          </p:nvGraphicFramePr>
          <p:xfrm>
            <a:off x="4578" y="158"/>
            <a:ext cx="266" cy="321"/>
          </p:xfrm>
          <a:graphic>
            <a:graphicData uri="http://schemas.openxmlformats.org/presentationml/2006/ole">
              <p:oleObj spid="_x0000_s66590" name="Equation" r:id="rId13" imgW="164880" imgH="177480" progId="Equation.DSMT4">
                <p:embed/>
              </p:oleObj>
            </a:graphicData>
          </a:graphic>
        </p:graphicFrame>
        <p:sp>
          <p:nvSpPr>
            <p:cNvPr id="66592" name="Oval 32"/>
            <p:cNvSpPr>
              <a:spLocks noChangeArrowheads="1"/>
            </p:cNvSpPr>
            <p:nvPr/>
          </p:nvSpPr>
          <p:spPr bwMode="auto">
            <a:xfrm>
              <a:off x="5189" y="1849"/>
              <a:ext cx="96" cy="96"/>
            </a:xfrm>
            <a:prstGeom prst="ellipse">
              <a:avLst/>
            </a:prstGeom>
            <a:solidFill>
              <a:schemeClr val="hlink"/>
            </a:solidFill>
            <a:ln w="9525">
              <a:noFill/>
              <a:round/>
              <a:headEnd/>
              <a:tailEnd/>
            </a:ln>
            <a:effectLst/>
          </p:spPr>
          <p:txBody>
            <a:bodyPr wrap="none" anchor="ctr"/>
            <a:lstStyle/>
            <a:p>
              <a:endParaRPr lang="zh-CN" altLang="en-US"/>
            </a:p>
          </p:txBody>
        </p:sp>
        <p:graphicFrame>
          <p:nvGraphicFramePr>
            <p:cNvPr id="66593" name="Object 33"/>
            <p:cNvGraphicFramePr>
              <a:graphicFrameLocks noChangeAspect="1"/>
            </p:cNvGraphicFramePr>
            <p:nvPr/>
          </p:nvGraphicFramePr>
          <p:xfrm>
            <a:off x="5184" y="1920"/>
            <a:ext cx="441" cy="259"/>
          </p:xfrm>
          <a:graphic>
            <a:graphicData uri="http://schemas.openxmlformats.org/presentationml/2006/ole">
              <p:oleObj spid="_x0000_s66593" name="Equation" r:id="rId14" imgW="241200" imgH="177480" progId="Equation.3">
                <p:embed/>
              </p:oleObj>
            </a:graphicData>
          </a:graphic>
        </p:graphicFrame>
        <p:sp>
          <p:nvSpPr>
            <p:cNvPr id="66594" name="Freeform 34"/>
            <p:cNvSpPr>
              <a:spLocks/>
            </p:cNvSpPr>
            <p:nvPr/>
          </p:nvSpPr>
          <p:spPr bwMode="auto">
            <a:xfrm>
              <a:off x="4515" y="304"/>
              <a:ext cx="1" cy="1553"/>
            </a:xfrm>
            <a:custGeom>
              <a:avLst/>
              <a:gdLst/>
              <a:ahLst/>
              <a:cxnLst>
                <a:cxn ang="0">
                  <a:pos x="2" y="1553"/>
                </a:cxn>
                <a:cxn ang="0">
                  <a:pos x="0" y="0"/>
                </a:cxn>
              </a:cxnLst>
              <a:rect l="0" t="0" r="r" b="b"/>
              <a:pathLst>
                <a:path w="2" h="1553">
                  <a:moveTo>
                    <a:pt x="2" y="1553"/>
                  </a:moveTo>
                  <a:lnTo>
                    <a:pt x="0" y="0"/>
                  </a:lnTo>
                </a:path>
              </a:pathLst>
            </a:custGeom>
            <a:noFill/>
            <a:ln w="38100" cap="flat" cmpd="sng">
              <a:solidFill>
                <a:srgbClr val="000099"/>
              </a:solidFill>
              <a:prstDash val="solid"/>
              <a:round/>
              <a:headEnd type="none" w="med" len="med"/>
              <a:tailEnd type="triangle" w="med" len="med"/>
            </a:ln>
            <a:effectLst/>
          </p:spPr>
          <p:txBody>
            <a:bodyPr wrap="none" anchor="ctr"/>
            <a:lstStyle/>
            <a:p>
              <a:endParaRPr lang="zh-CN" altLang="en-US"/>
            </a:p>
          </p:txBody>
        </p:sp>
        <p:sp>
          <p:nvSpPr>
            <p:cNvPr id="66595" name="Freeform 35"/>
            <p:cNvSpPr>
              <a:spLocks/>
            </p:cNvSpPr>
            <p:nvPr/>
          </p:nvSpPr>
          <p:spPr bwMode="auto">
            <a:xfrm>
              <a:off x="4223" y="443"/>
              <a:ext cx="1" cy="1569"/>
            </a:xfrm>
            <a:custGeom>
              <a:avLst/>
              <a:gdLst/>
              <a:ahLst/>
              <a:cxnLst>
                <a:cxn ang="0">
                  <a:pos x="5" y="1569"/>
                </a:cxn>
                <a:cxn ang="0">
                  <a:pos x="0" y="0"/>
                </a:cxn>
              </a:cxnLst>
              <a:rect l="0" t="0" r="r" b="b"/>
              <a:pathLst>
                <a:path w="5" h="1569">
                  <a:moveTo>
                    <a:pt x="5" y="1569"/>
                  </a:moveTo>
                  <a:lnTo>
                    <a:pt x="0" y="0"/>
                  </a:lnTo>
                </a:path>
              </a:pathLst>
            </a:custGeom>
            <a:noFill/>
            <a:ln w="38100" cap="flat" cmpd="sng">
              <a:solidFill>
                <a:srgbClr val="008000"/>
              </a:solidFill>
              <a:prstDash val="solid"/>
              <a:round/>
              <a:headEnd type="none" w="med" len="med"/>
              <a:tailEnd type="triangle" w="med" len="med"/>
            </a:ln>
            <a:effectLst/>
          </p:spPr>
          <p:txBody>
            <a:bodyPr wrap="none" anchor="ctr"/>
            <a:lstStyle/>
            <a:p>
              <a:endParaRPr lang="zh-CN" altLang="en-US"/>
            </a:p>
          </p:txBody>
        </p:sp>
        <p:sp>
          <p:nvSpPr>
            <p:cNvPr id="66596" name="Freeform 36"/>
            <p:cNvSpPr>
              <a:spLocks/>
            </p:cNvSpPr>
            <p:nvPr/>
          </p:nvSpPr>
          <p:spPr bwMode="auto">
            <a:xfrm>
              <a:off x="3999" y="587"/>
              <a:ext cx="444" cy="192"/>
            </a:xfrm>
            <a:custGeom>
              <a:avLst/>
              <a:gdLst/>
              <a:ahLst/>
              <a:cxnLst>
                <a:cxn ang="0">
                  <a:pos x="90" y="30"/>
                </a:cxn>
                <a:cxn ang="0">
                  <a:pos x="210" y="174"/>
                </a:cxn>
                <a:cxn ang="0">
                  <a:pos x="228" y="0"/>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p:spPr>
          <p:txBody>
            <a:bodyPr wrap="none" anchor="ctr"/>
            <a:lstStyle/>
            <a:p>
              <a:endParaRPr lang="zh-CN" altLang="en-US"/>
            </a:p>
          </p:txBody>
        </p:sp>
        <p:sp>
          <p:nvSpPr>
            <p:cNvPr id="66597" name="Freeform 37"/>
            <p:cNvSpPr>
              <a:spLocks/>
            </p:cNvSpPr>
            <p:nvPr/>
          </p:nvSpPr>
          <p:spPr bwMode="auto">
            <a:xfrm>
              <a:off x="4518" y="2819"/>
              <a:ext cx="1" cy="637"/>
            </a:xfrm>
            <a:custGeom>
              <a:avLst/>
              <a:gdLst/>
              <a:ahLst/>
              <a:cxnLst>
                <a:cxn ang="0">
                  <a:pos x="0" y="637"/>
                </a:cxn>
                <a:cxn ang="0">
                  <a:pos x="3" y="0"/>
                </a:cxn>
              </a:cxnLst>
              <a:rect l="0" t="0" r="r" b="b"/>
              <a:pathLst>
                <a:path w="3" h="637">
                  <a:moveTo>
                    <a:pt x="0" y="637"/>
                  </a:moveTo>
                  <a:lnTo>
                    <a:pt x="3" y="0"/>
                  </a:lnTo>
                </a:path>
              </a:pathLst>
            </a:custGeom>
            <a:noFill/>
            <a:ln w="38100" cap="flat" cmpd="sng">
              <a:solidFill>
                <a:srgbClr val="000099"/>
              </a:solidFill>
              <a:prstDash val="solid"/>
              <a:round/>
              <a:headEnd type="none" w="med" len="med"/>
              <a:tailEnd type="none" w="med" len="med"/>
            </a:ln>
            <a:effectLst/>
          </p:spPr>
          <p:txBody>
            <a:bodyPr wrap="none" anchor="ctr"/>
            <a:lstStyle/>
            <a:p>
              <a:endParaRPr lang="zh-CN" altLang="en-US"/>
            </a:p>
          </p:txBody>
        </p:sp>
        <p:sp>
          <p:nvSpPr>
            <p:cNvPr id="66598" name="Freeform 38"/>
            <p:cNvSpPr>
              <a:spLocks/>
            </p:cNvSpPr>
            <p:nvPr/>
          </p:nvSpPr>
          <p:spPr bwMode="auto">
            <a:xfrm>
              <a:off x="4228" y="2843"/>
              <a:ext cx="1" cy="637"/>
            </a:xfrm>
            <a:custGeom>
              <a:avLst/>
              <a:gdLst/>
              <a:ahLst/>
              <a:cxnLst>
                <a:cxn ang="0">
                  <a:pos x="0" y="637"/>
                </a:cxn>
                <a:cxn ang="0">
                  <a:pos x="3" y="0"/>
                </a:cxn>
              </a:cxnLst>
              <a:rect l="0" t="0" r="r" b="b"/>
              <a:pathLst>
                <a:path w="3" h="637">
                  <a:moveTo>
                    <a:pt x="0" y="637"/>
                  </a:moveTo>
                  <a:lnTo>
                    <a:pt x="3" y="0"/>
                  </a:lnTo>
                </a:path>
              </a:pathLst>
            </a:custGeom>
            <a:noFill/>
            <a:ln w="38100" cap="flat" cmpd="sng">
              <a:solidFill>
                <a:srgbClr val="008000"/>
              </a:solidFill>
              <a:prstDash val="solid"/>
              <a:round/>
              <a:headEnd type="none" w="med" len="med"/>
              <a:tailEnd type="none" w="med" len="med"/>
            </a:ln>
            <a:effectLst/>
          </p:spPr>
          <p:txBody>
            <a:bodyPr wrap="none" anchor="ctr"/>
            <a:lstStyle/>
            <a:p>
              <a:endParaRPr lang="zh-CN" altLang="en-US"/>
            </a:p>
          </p:txBody>
        </p:sp>
        <p:sp>
          <p:nvSpPr>
            <p:cNvPr id="66599" name="Freeform 39"/>
            <p:cNvSpPr>
              <a:spLocks/>
            </p:cNvSpPr>
            <p:nvPr/>
          </p:nvSpPr>
          <p:spPr bwMode="auto">
            <a:xfrm>
              <a:off x="4224" y="2123"/>
              <a:ext cx="3" cy="808"/>
            </a:xfrm>
            <a:custGeom>
              <a:avLst/>
              <a:gdLst/>
              <a:ahLst/>
              <a:cxnLst>
                <a:cxn ang="0">
                  <a:pos x="0" y="808"/>
                </a:cxn>
                <a:cxn ang="0">
                  <a:pos x="3" y="0"/>
                </a:cxn>
              </a:cxnLst>
              <a:rect l="0" t="0" r="r" b="b"/>
              <a:pathLst>
                <a:path w="3" h="808">
                  <a:moveTo>
                    <a:pt x="0" y="808"/>
                  </a:moveTo>
                  <a:lnTo>
                    <a:pt x="3" y="0"/>
                  </a:lnTo>
                </a:path>
              </a:pathLst>
            </a:custGeom>
            <a:noFill/>
            <a:ln w="38100" cap="flat" cmpd="sng">
              <a:solidFill>
                <a:srgbClr val="008000"/>
              </a:solidFill>
              <a:prstDash val="dash"/>
              <a:round/>
              <a:headEnd type="none" w="med" len="med"/>
              <a:tailEnd type="none" w="med" len="med"/>
            </a:ln>
            <a:effectLst/>
          </p:spPr>
          <p:txBody>
            <a:bodyPr wrap="none" anchor="ctr"/>
            <a:lstStyle/>
            <a:p>
              <a:endParaRPr lang="zh-CN" altLang="en-US"/>
            </a:p>
          </p:txBody>
        </p:sp>
        <p:graphicFrame>
          <p:nvGraphicFramePr>
            <p:cNvPr id="66600" name="Object 40"/>
            <p:cNvGraphicFramePr>
              <a:graphicFrameLocks noChangeAspect="1"/>
            </p:cNvGraphicFramePr>
            <p:nvPr/>
          </p:nvGraphicFramePr>
          <p:xfrm>
            <a:off x="4021" y="275"/>
            <a:ext cx="183" cy="255"/>
          </p:xfrm>
          <a:graphic>
            <a:graphicData uri="http://schemas.openxmlformats.org/presentationml/2006/ole">
              <p:oleObj spid="_x0000_s66600" name="公式" r:id="rId15" imgW="114120" imgH="139680" progId="Equation.3">
                <p:embed/>
              </p:oleObj>
            </a:graphicData>
          </a:graphic>
        </p:graphicFrame>
        <p:graphicFrame>
          <p:nvGraphicFramePr>
            <p:cNvPr id="66601" name="Object 41"/>
            <p:cNvGraphicFramePr>
              <a:graphicFrameLocks noChangeAspect="1"/>
            </p:cNvGraphicFramePr>
            <p:nvPr/>
          </p:nvGraphicFramePr>
          <p:xfrm>
            <a:off x="4780" y="1939"/>
            <a:ext cx="285" cy="303"/>
          </p:xfrm>
          <a:graphic>
            <a:graphicData uri="http://schemas.openxmlformats.org/presentationml/2006/ole">
              <p:oleObj spid="_x0000_s66601" name="公式" r:id="rId16" imgW="190440" imgH="253800" progId="Equation.3">
                <p:embed/>
              </p:oleObj>
            </a:graphicData>
          </a:graphic>
        </p:graphicFrame>
        <p:graphicFrame>
          <p:nvGraphicFramePr>
            <p:cNvPr id="66603" name="Object 43"/>
            <p:cNvGraphicFramePr>
              <a:graphicFrameLocks noChangeAspect="1"/>
            </p:cNvGraphicFramePr>
            <p:nvPr/>
          </p:nvGraphicFramePr>
          <p:xfrm>
            <a:off x="4507" y="2328"/>
            <a:ext cx="251" cy="273"/>
          </p:xfrm>
          <a:graphic>
            <a:graphicData uri="http://schemas.openxmlformats.org/presentationml/2006/ole">
              <p:oleObj spid="_x0000_s66603" name="公式" r:id="rId17" imgW="114120" imgH="139680" progId="Equation.3">
                <p:embed/>
              </p:oleObj>
            </a:graphicData>
          </a:graphic>
        </p:graphicFrame>
        <p:sp>
          <p:nvSpPr>
            <p:cNvPr id="66604" name="Oval 44"/>
            <p:cNvSpPr>
              <a:spLocks noChangeArrowheads="1"/>
            </p:cNvSpPr>
            <p:nvPr/>
          </p:nvSpPr>
          <p:spPr bwMode="auto">
            <a:xfrm>
              <a:off x="4485" y="2284"/>
              <a:ext cx="70" cy="73"/>
            </a:xfrm>
            <a:prstGeom prst="ellipse">
              <a:avLst/>
            </a:prstGeom>
            <a:solidFill>
              <a:srgbClr val="800000"/>
            </a:solidFill>
            <a:ln w="9525">
              <a:noFill/>
              <a:round/>
              <a:headEnd/>
              <a:tailEnd/>
            </a:ln>
            <a:effectLst/>
          </p:spPr>
          <p:txBody>
            <a:bodyPr wrap="none" anchor="ctr"/>
            <a:lstStyle/>
            <a:p>
              <a:endParaRPr lang="zh-CN" altLang="en-US"/>
            </a:p>
          </p:txBody>
        </p:sp>
      </p:grpSp>
      <p:grpSp>
        <p:nvGrpSpPr>
          <p:cNvPr id="66606" name="Group 46"/>
          <p:cNvGrpSpPr>
            <a:grpSpLocks/>
          </p:cNvGrpSpPr>
          <p:nvPr/>
        </p:nvGrpSpPr>
        <p:grpSpPr bwMode="auto">
          <a:xfrm>
            <a:off x="6143625" y="3214688"/>
            <a:ext cx="1143000" cy="947737"/>
            <a:chOff x="3870" y="2025"/>
            <a:chExt cx="720" cy="597"/>
          </a:xfrm>
        </p:grpSpPr>
        <p:sp>
          <p:nvSpPr>
            <p:cNvPr id="66607" name="Line 47"/>
            <p:cNvSpPr>
              <a:spLocks noChangeShapeType="1"/>
            </p:cNvSpPr>
            <p:nvPr/>
          </p:nvSpPr>
          <p:spPr bwMode="auto">
            <a:xfrm>
              <a:off x="4206" y="2046"/>
              <a:ext cx="0" cy="0"/>
            </a:xfrm>
            <a:prstGeom prst="line">
              <a:avLst/>
            </a:prstGeom>
            <a:noFill/>
            <a:ln w="9525">
              <a:solidFill>
                <a:schemeClr val="tx1"/>
              </a:solidFill>
              <a:round/>
              <a:headEnd/>
              <a:tailEnd/>
            </a:ln>
            <a:effectLst/>
          </p:spPr>
          <p:txBody>
            <a:bodyPr wrap="none" anchor="ctr"/>
            <a:lstStyle/>
            <a:p>
              <a:endParaRPr lang="zh-CN" altLang="en-US"/>
            </a:p>
          </p:txBody>
        </p:sp>
        <p:sp>
          <p:nvSpPr>
            <p:cNvPr id="66608" name="Line 48"/>
            <p:cNvSpPr>
              <a:spLocks noChangeShapeType="1"/>
            </p:cNvSpPr>
            <p:nvPr/>
          </p:nvSpPr>
          <p:spPr bwMode="auto">
            <a:xfrm>
              <a:off x="4216" y="2046"/>
              <a:ext cx="288" cy="288"/>
            </a:xfrm>
            <a:prstGeom prst="line">
              <a:avLst/>
            </a:prstGeom>
            <a:noFill/>
            <a:ln w="38100">
              <a:solidFill>
                <a:schemeClr val="tx1"/>
              </a:solidFill>
              <a:round/>
              <a:headEnd/>
              <a:tailEnd type="arrow" w="med" len="med"/>
            </a:ln>
            <a:effectLst/>
          </p:spPr>
          <p:txBody>
            <a:bodyPr wrap="none" anchor="ctr"/>
            <a:lstStyle/>
            <a:p>
              <a:endParaRPr lang="zh-CN" altLang="en-US"/>
            </a:p>
          </p:txBody>
        </p:sp>
        <p:graphicFrame>
          <p:nvGraphicFramePr>
            <p:cNvPr id="66609" name="Object 49"/>
            <p:cNvGraphicFramePr>
              <a:graphicFrameLocks noChangeAspect="1"/>
            </p:cNvGraphicFramePr>
            <p:nvPr/>
          </p:nvGraphicFramePr>
          <p:xfrm>
            <a:off x="4087" y="2025"/>
            <a:ext cx="259" cy="366"/>
          </p:xfrm>
          <a:graphic>
            <a:graphicData uri="http://schemas.openxmlformats.org/presentationml/2006/ole">
              <p:oleObj spid="_x0000_s66609" name="公式" r:id="rId18" imgW="164880" imgH="228600" progId="Equation.3">
                <p:embed/>
              </p:oleObj>
            </a:graphicData>
          </a:graphic>
        </p:graphicFrame>
        <p:sp>
          <p:nvSpPr>
            <p:cNvPr id="66610" name="Oval 50"/>
            <p:cNvSpPr>
              <a:spLocks noChangeArrowheads="1"/>
            </p:cNvSpPr>
            <p:nvPr/>
          </p:nvSpPr>
          <p:spPr bwMode="auto">
            <a:xfrm>
              <a:off x="3870" y="2286"/>
              <a:ext cx="720" cy="336"/>
            </a:xfrm>
            <a:prstGeom prst="ellipse">
              <a:avLst/>
            </a:prstGeom>
            <a:noFill/>
            <a:ln w="28575">
              <a:solidFill>
                <a:schemeClr val="tx1"/>
              </a:solidFill>
              <a:prstDash val="dash"/>
              <a:round/>
              <a:headEnd/>
              <a:tailEnd/>
            </a:ln>
            <a:effec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6611" name="Line 51"/>
            <p:cNvSpPr>
              <a:spLocks noChangeShapeType="1"/>
            </p:cNvSpPr>
            <p:nvPr/>
          </p:nvSpPr>
          <p:spPr bwMode="auto">
            <a:xfrm flipH="1">
              <a:off x="4206" y="2334"/>
              <a:ext cx="288" cy="144"/>
            </a:xfrm>
            <a:prstGeom prst="line">
              <a:avLst/>
            </a:prstGeom>
            <a:noFill/>
            <a:ln w="38100">
              <a:solidFill>
                <a:srgbClr val="000099"/>
              </a:solidFill>
              <a:round/>
              <a:headEnd/>
              <a:tailEnd/>
            </a:ln>
            <a:effectLst/>
          </p:spPr>
          <p:txBody>
            <a:bodyPr wrap="none" anchor="ctr"/>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wipe(left)">
                                      <p:cBhvr>
                                        <p:cTn id="7" dur="500"/>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6605"/>
                                        </p:tgtEl>
                                        <p:attrNameLst>
                                          <p:attrName>style.visibility</p:attrName>
                                        </p:attrNameLst>
                                      </p:cBhvr>
                                      <p:to>
                                        <p:strVal val="visible"/>
                                      </p:to>
                                    </p:set>
                                    <p:animEffect transition="in" filter="wipe(down)">
                                      <p:cBhvr>
                                        <p:cTn id="12" dur="500"/>
                                        <p:tgtEl>
                                          <p:spTgt spid="666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6563"/>
                                        </p:tgtEl>
                                        <p:attrNameLst>
                                          <p:attrName>style.visibility</p:attrName>
                                        </p:attrNameLst>
                                      </p:cBhvr>
                                      <p:to>
                                        <p:strVal val="visible"/>
                                      </p:to>
                                    </p:set>
                                    <p:animEffect transition="in" filter="wipe(left)">
                                      <p:cBhvr>
                                        <p:cTn id="17" dur="500"/>
                                        <p:tgtEl>
                                          <p:spTgt spid="665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6564"/>
                                        </p:tgtEl>
                                        <p:attrNameLst>
                                          <p:attrName>style.visibility</p:attrName>
                                        </p:attrNameLst>
                                      </p:cBhvr>
                                      <p:to>
                                        <p:strVal val="visible"/>
                                      </p:to>
                                    </p:set>
                                    <p:animEffect transition="in" filter="wipe(left)">
                                      <p:cBhvr>
                                        <p:cTn id="22" dur="500"/>
                                        <p:tgtEl>
                                          <p:spTgt spid="6656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6565"/>
                                        </p:tgtEl>
                                        <p:attrNameLst>
                                          <p:attrName>style.visibility</p:attrName>
                                        </p:attrNameLst>
                                      </p:cBhvr>
                                      <p:to>
                                        <p:strVal val="visible"/>
                                      </p:to>
                                    </p:set>
                                    <p:animEffect transition="in" filter="wipe(left)">
                                      <p:cBhvr>
                                        <p:cTn id="27" dur="500"/>
                                        <p:tgtEl>
                                          <p:spTgt spid="6656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6566"/>
                                        </p:tgtEl>
                                        <p:attrNameLst>
                                          <p:attrName>style.visibility</p:attrName>
                                        </p:attrNameLst>
                                      </p:cBhvr>
                                      <p:to>
                                        <p:strVal val="visible"/>
                                      </p:to>
                                    </p:set>
                                    <p:animEffect transition="in" filter="wipe(left)">
                                      <p:cBhvr>
                                        <p:cTn id="32" dur="500"/>
                                        <p:tgtEl>
                                          <p:spTgt spid="6656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6568"/>
                                        </p:tgtEl>
                                        <p:attrNameLst>
                                          <p:attrName>style.visibility</p:attrName>
                                        </p:attrNameLst>
                                      </p:cBhvr>
                                      <p:to>
                                        <p:strVal val="visible"/>
                                      </p:to>
                                    </p:set>
                                    <p:animEffect transition="in" filter="wipe(left)">
                                      <p:cBhvr>
                                        <p:cTn id="37" dur="500"/>
                                        <p:tgtEl>
                                          <p:spTgt spid="6656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6567"/>
                                        </p:tgtEl>
                                        <p:attrNameLst>
                                          <p:attrName>style.visibility</p:attrName>
                                        </p:attrNameLst>
                                      </p:cBhvr>
                                      <p:to>
                                        <p:strVal val="visible"/>
                                      </p:to>
                                    </p:set>
                                    <p:animEffect transition="in" filter="wipe(left)">
                                      <p:cBhvr>
                                        <p:cTn id="42" dur="500"/>
                                        <p:tgtEl>
                                          <p:spTgt spid="6656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66606"/>
                                        </p:tgtEl>
                                        <p:attrNameLst>
                                          <p:attrName>style.visibility</p:attrName>
                                        </p:attrNameLst>
                                      </p:cBhvr>
                                      <p:to>
                                        <p:strVal val="visible"/>
                                      </p:to>
                                    </p:set>
                                    <p:animEffect transition="in" filter="wipe(up)">
                                      <p:cBhvr>
                                        <p:cTn id="47" dur="500"/>
                                        <p:tgtEl>
                                          <p:spTgt spid="6660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6569"/>
                                        </p:tgtEl>
                                        <p:attrNameLst>
                                          <p:attrName>style.visibility</p:attrName>
                                        </p:attrNameLst>
                                      </p:cBhvr>
                                      <p:to>
                                        <p:strVal val="visible"/>
                                      </p:to>
                                    </p:set>
                                    <p:animEffect transition="in" filter="wipe(left)">
                                      <p:cBhvr>
                                        <p:cTn id="52" dur="500"/>
                                        <p:tgtEl>
                                          <p:spTgt spid="6656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66570"/>
                                        </p:tgtEl>
                                        <p:attrNameLst>
                                          <p:attrName>style.visibility</p:attrName>
                                        </p:attrNameLst>
                                      </p:cBhvr>
                                      <p:to>
                                        <p:strVal val="visible"/>
                                      </p:to>
                                    </p:set>
                                    <p:animEffect transition="in" filter="wipe(right)">
                                      <p:cBhvr>
                                        <p:cTn id="57" dur="500"/>
                                        <p:tgtEl>
                                          <p:spTgt spid="66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9" grpId="0" autoUpdateAnimBg="0"/>
      <p:bldP spid="6657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灯片编号占位符 3"/>
          <p:cNvSpPr>
            <a:spLocks noGrp="1"/>
          </p:cNvSpPr>
          <p:nvPr>
            <p:ph type="sldNum" sz="quarter" idx="12"/>
          </p:nvPr>
        </p:nvSpPr>
        <p:spPr/>
        <p:txBody>
          <a:bodyPr/>
          <a:lstStyle/>
          <a:p>
            <a:fld id="{2F9C2E76-44DD-487D-974D-A229DEE5ECBE}" type="slidenum">
              <a:rPr lang="en-US" altLang="zh-CN"/>
              <a:pPr/>
              <a:t>16</a:t>
            </a:fld>
            <a:endParaRPr lang="en-US" altLang="zh-CN"/>
          </a:p>
        </p:txBody>
      </p:sp>
      <p:sp>
        <p:nvSpPr>
          <p:cNvPr id="67586" name="Text Box 2"/>
          <p:cNvSpPr txBox="1">
            <a:spLocks noChangeArrowheads="1"/>
          </p:cNvSpPr>
          <p:nvPr/>
        </p:nvSpPr>
        <p:spPr bwMode="auto">
          <a:xfrm>
            <a:off x="539750" y="115888"/>
            <a:ext cx="6019800" cy="519112"/>
          </a:xfrm>
          <a:prstGeom prst="rect">
            <a:avLst/>
          </a:prstGeom>
          <a:noFill/>
          <a:ln w="9525">
            <a:noFill/>
            <a:miter lim="800000"/>
            <a:headEnd/>
            <a:tailEnd/>
          </a:ln>
          <a:effectLst/>
        </p:spPr>
        <p:txBody>
          <a:bodyPr>
            <a:spAutoFit/>
          </a:bodyPr>
          <a:lstStyle/>
          <a:p>
            <a:r>
              <a:rPr kumimoji="1" lang="en-US" altLang="zh-CN" sz="2800" b="1">
                <a:solidFill>
                  <a:srgbClr val="0000CC"/>
                </a:solidFill>
                <a:latin typeface="Times New Roman" pitchFamily="18" charset="0"/>
                <a:ea typeface="楷体_GB2312" pitchFamily="49" charset="-122"/>
              </a:rPr>
              <a:t>4.3  </a:t>
            </a:r>
            <a:r>
              <a:rPr kumimoji="1" lang="zh-CN" altLang="en-US" sz="2800" b="1">
                <a:solidFill>
                  <a:srgbClr val="0000CC"/>
                </a:solidFill>
                <a:latin typeface="Times New Roman" pitchFamily="18" charset="0"/>
                <a:ea typeface="楷体_GB2312" pitchFamily="49" charset="-122"/>
              </a:rPr>
              <a:t>刚体定轴转动中的动能定理</a:t>
            </a:r>
          </a:p>
        </p:txBody>
      </p:sp>
      <p:grpSp>
        <p:nvGrpSpPr>
          <p:cNvPr id="67619" name="Group 35"/>
          <p:cNvGrpSpPr>
            <a:grpSpLocks/>
          </p:cNvGrpSpPr>
          <p:nvPr/>
        </p:nvGrpSpPr>
        <p:grpSpPr bwMode="auto">
          <a:xfrm>
            <a:off x="6400800" y="304800"/>
            <a:ext cx="2190750" cy="3856038"/>
            <a:chOff x="4032" y="192"/>
            <a:chExt cx="1380" cy="2429"/>
          </a:xfrm>
        </p:grpSpPr>
        <p:sp>
          <p:nvSpPr>
            <p:cNvPr id="67588" name="Freeform 4"/>
            <p:cNvSpPr>
              <a:spLocks/>
            </p:cNvSpPr>
            <p:nvPr/>
          </p:nvSpPr>
          <p:spPr bwMode="auto">
            <a:xfrm>
              <a:off x="4032" y="778"/>
              <a:ext cx="1272" cy="1657"/>
            </a:xfrm>
            <a:custGeom>
              <a:avLst/>
              <a:gdLst/>
              <a:ahLst/>
              <a:cxnLst>
                <a:cxn ang="0">
                  <a:pos x="516" y="18"/>
                </a:cxn>
                <a:cxn ang="0">
                  <a:pos x="78" y="798"/>
                </a:cxn>
                <a:cxn ang="0">
                  <a:pos x="720" y="1536"/>
                </a:cxn>
                <a:cxn ang="0">
                  <a:pos x="1254" y="1080"/>
                </a:cxn>
                <a:cxn ang="0">
                  <a:pos x="1026" y="462"/>
                </a:cxn>
                <a:cxn ang="0">
                  <a:pos x="509" y="23"/>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67589" name="Oval 5"/>
            <p:cNvSpPr>
              <a:spLocks noChangeArrowheads="1"/>
            </p:cNvSpPr>
            <p:nvPr/>
          </p:nvSpPr>
          <p:spPr bwMode="auto">
            <a:xfrm>
              <a:off x="4260" y="1318"/>
              <a:ext cx="739" cy="192"/>
            </a:xfrm>
            <a:prstGeom prst="ellipse">
              <a:avLst/>
            </a:prstGeom>
            <a:noFill/>
            <a:ln w="19050">
              <a:solidFill>
                <a:schemeClr val="tx1"/>
              </a:solidFill>
              <a:prstDash val="dash"/>
              <a:round/>
              <a:headEnd/>
              <a:tailEnd/>
            </a:ln>
            <a:effec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7590" name="Freeform 6"/>
            <p:cNvSpPr>
              <a:spLocks/>
            </p:cNvSpPr>
            <p:nvPr/>
          </p:nvSpPr>
          <p:spPr bwMode="auto">
            <a:xfrm>
              <a:off x="4627" y="192"/>
              <a:ext cx="5" cy="1222"/>
            </a:xfrm>
            <a:custGeom>
              <a:avLst/>
              <a:gdLst/>
              <a:ahLst/>
              <a:cxnLst>
                <a:cxn ang="0">
                  <a:pos x="5" y="1222"/>
                </a:cxn>
                <a:cxn ang="0">
                  <a:pos x="0" y="0"/>
                </a:cxn>
              </a:cxnLst>
              <a:rect l="0" t="0" r="r" b="b"/>
              <a:pathLst>
                <a:path w="5" h="1222">
                  <a:moveTo>
                    <a:pt x="5" y="1222"/>
                  </a:moveTo>
                  <a:lnTo>
                    <a:pt x="0" y="0"/>
                  </a:lnTo>
                </a:path>
              </a:pathLst>
            </a:custGeom>
            <a:noFill/>
            <a:ln w="38100" cap="flat" cmpd="sng">
              <a:solidFill>
                <a:srgbClr val="FF0066"/>
              </a:solidFill>
              <a:prstDash val="solid"/>
              <a:round/>
              <a:headEnd type="none" w="med" len="med"/>
              <a:tailEnd type="triangle" w="med" len="med"/>
            </a:ln>
            <a:effectLst/>
          </p:spPr>
          <p:txBody>
            <a:bodyPr wrap="none" anchor="ctr"/>
            <a:lstStyle/>
            <a:p>
              <a:endParaRPr lang="zh-CN" altLang="en-US"/>
            </a:p>
          </p:txBody>
        </p:sp>
        <p:sp>
          <p:nvSpPr>
            <p:cNvPr id="67591" name="Freeform 7"/>
            <p:cNvSpPr>
              <a:spLocks/>
            </p:cNvSpPr>
            <p:nvPr/>
          </p:nvSpPr>
          <p:spPr bwMode="auto">
            <a:xfrm>
              <a:off x="4627" y="1510"/>
              <a:ext cx="1" cy="1111"/>
            </a:xfrm>
            <a:custGeom>
              <a:avLst/>
              <a:gdLst/>
              <a:ahLst/>
              <a:cxnLst>
                <a:cxn ang="0">
                  <a:pos x="0" y="1111"/>
                </a:cxn>
                <a:cxn ang="0">
                  <a:pos x="6" y="0"/>
                </a:cxn>
              </a:cxnLst>
              <a:rect l="0" t="0" r="r" b="b"/>
              <a:pathLst>
                <a:path w="6" h="1111">
                  <a:moveTo>
                    <a:pt x="0" y="1111"/>
                  </a:moveTo>
                  <a:lnTo>
                    <a:pt x="6" y="0"/>
                  </a:lnTo>
                </a:path>
              </a:pathLst>
            </a:custGeom>
            <a:noFill/>
            <a:ln w="38100" cap="flat" cmpd="sng">
              <a:solidFill>
                <a:srgbClr val="FF0066"/>
              </a:solidFill>
              <a:prstDash val="solid"/>
              <a:round/>
              <a:headEnd type="none" w="med" len="med"/>
              <a:tailEnd type="arrow" w="med" len="med"/>
            </a:ln>
            <a:effectLst/>
          </p:spPr>
          <p:txBody>
            <a:bodyPr wrap="none" anchor="ctr"/>
            <a:lstStyle/>
            <a:p>
              <a:endParaRPr lang="zh-CN" altLang="en-US"/>
            </a:p>
          </p:txBody>
        </p:sp>
        <p:sp>
          <p:nvSpPr>
            <p:cNvPr id="67592" name="Freeform 8"/>
            <p:cNvSpPr>
              <a:spLocks/>
            </p:cNvSpPr>
            <p:nvPr/>
          </p:nvSpPr>
          <p:spPr bwMode="auto">
            <a:xfrm>
              <a:off x="4440" y="520"/>
              <a:ext cx="444" cy="192"/>
            </a:xfrm>
            <a:custGeom>
              <a:avLst/>
              <a:gdLst/>
              <a:ahLst/>
              <a:cxnLst>
                <a:cxn ang="0">
                  <a:pos x="90" y="30"/>
                </a:cxn>
                <a:cxn ang="0">
                  <a:pos x="210" y="174"/>
                </a:cxn>
                <a:cxn ang="0">
                  <a:pos x="228" y="0"/>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FF33CC"/>
              </a:solidFill>
              <a:prstDash val="solid"/>
              <a:round/>
              <a:headEnd type="none" w="med" len="med"/>
              <a:tailEnd type="triangle" w="med" len="med"/>
            </a:ln>
            <a:effectLst/>
          </p:spPr>
          <p:txBody>
            <a:bodyPr wrap="none" anchor="ctr"/>
            <a:lstStyle/>
            <a:p>
              <a:endParaRPr lang="zh-CN" altLang="en-US"/>
            </a:p>
          </p:txBody>
        </p:sp>
        <p:sp>
          <p:nvSpPr>
            <p:cNvPr id="67593" name="Freeform 9"/>
            <p:cNvSpPr>
              <a:spLocks/>
            </p:cNvSpPr>
            <p:nvPr/>
          </p:nvSpPr>
          <p:spPr bwMode="auto">
            <a:xfrm>
              <a:off x="4621" y="1414"/>
              <a:ext cx="360" cy="1"/>
            </a:xfrm>
            <a:custGeom>
              <a:avLst/>
              <a:gdLst/>
              <a:ahLst/>
              <a:cxnLst>
                <a:cxn ang="0">
                  <a:pos x="0" y="0"/>
                </a:cxn>
                <a:cxn ang="0">
                  <a:pos x="360" y="0"/>
                </a:cxn>
              </a:cxnLst>
              <a:rect l="0" t="0" r="r" b="b"/>
              <a:pathLst>
                <a:path w="360" h="1">
                  <a:moveTo>
                    <a:pt x="0" y="0"/>
                  </a:moveTo>
                  <a:lnTo>
                    <a:pt x="360" y="0"/>
                  </a:lnTo>
                </a:path>
              </a:pathLst>
            </a:custGeom>
            <a:noFill/>
            <a:ln w="9525" cap="flat" cmpd="sng">
              <a:solidFill>
                <a:schemeClr val="tx2"/>
              </a:solidFill>
              <a:prstDash val="dash"/>
              <a:round/>
              <a:headEnd type="none" w="med" len="med"/>
              <a:tailEnd type="arrow" w="med" len="med"/>
            </a:ln>
            <a:effectLst/>
          </p:spPr>
          <p:txBody>
            <a:bodyPr wrap="none" anchor="ctr"/>
            <a:lstStyle/>
            <a:p>
              <a:endParaRPr lang="zh-CN" altLang="en-US"/>
            </a:p>
          </p:txBody>
        </p:sp>
        <p:graphicFrame>
          <p:nvGraphicFramePr>
            <p:cNvPr id="67594" name="Object 10"/>
            <p:cNvGraphicFramePr>
              <a:graphicFrameLocks noChangeAspect="1"/>
            </p:cNvGraphicFramePr>
            <p:nvPr/>
          </p:nvGraphicFramePr>
          <p:xfrm>
            <a:off x="4690" y="240"/>
            <a:ext cx="183" cy="255"/>
          </p:xfrm>
          <a:graphic>
            <a:graphicData uri="http://schemas.openxmlformats.org/presentationml/2006/ole">
              <p:oleObj spid="_x0000_s67594" name="公式" r:id="rId3" imgW="114120" imgH="139680" progId="Equation.3">
                <p:embed/>
              </p:oleObj>
            </a:graphicData>
          </a:graphic>
        </p:graphicFrame>
        <p:sp>
          <p:nvSpPr>
            <p:cNvPr id="67595" name="Text Box 11"/>
            <p:cNvSpPr txBox="1">
              <a:spLocks noChangeArrowheads="1"/>
            </p:cNvSpPr>
            <p:nvPr/>
          </p:nvSpPr>
          <p:spPr bwMode="auto">
            <a:xfrm>
              <a:off x="4344" y="2016"/>
              <a:ext cx="336" cy="327"/>
            </a:xfrm>
            <a:prstGeom prst="rect">
              <a:avLst/>
            </a:prstGeom>
            <a:noFill/>
            <a:ln w="9525">
              <a:noFill/>
              <a:miter lim="800000"/>
              <a:headEnd/>
              <a:tailEnd/>
            </a:ln>
            <a:effectLst/>
          </p:spPr>
          <p:txBody>
            <a:bodyPr>
              <a:spAutoFit/>
            </a:bodyPr>
            <a:lstStyle/>
            <a:p>
              <a:r>
                <a:rPr kumimoji="1" lang="en-US" altLang="zh-CN" sz="2800" b="1" i="1">
                  <a:solidFill>
                    <a:schemeClr val="tx2"/>
                  </a:solidFill>
                  <a:latin typeface="Times New Roman" pitchFamily="18" charset="0"/>
                  <a:ea typeface="楷体_GB2312" pitchFamily="49" charset="-122"/>
                  <a:sym typeface="Symbol" pitchFamily="18" charset="2"/>
                </a:rPr>
                <a:t>O</a:t>
              </a:r>
              <a:endParaRPr kumimoji="1" lang="en-US" altLang="zh-CN" sz="2800" b="1">
                <a:latin typeface="Times New Roman" pitchFamily="18" charset="0"/>
                <a:ea typeface="楷体_GB2312" pitchFamily="49" charset="-122"/>
              </a:endParaRPr>
            </a:p>
          </p:txBody>
        </p:sp>
        <p:sp>
          <p:nvSpPr>
            <p:cNvPr id="67596" name="Line 12"/>
            <p:cNvSpPr>
              <a:spLocks noChangeShapeType="1"/>
            </p:cNvSpPr>
            <p:nvPr/>
          </p:nvSpPr>
          <p:spPr bwMode="auto">
            <a:xfrm flipV="1">
              <a:off x="4645" y="1418"/>
              <a:ext cx="336" cy="768"/>
            </a:xfrm>
            <a:prstGeom prst="line">
              <a:avLst/>
            </a:prstGeom>
            <a:noFill/>
            <a:ln w="28575">
              <a:solidFill>
                <a:schemeClr val="tx1"/>
              </a:solidFill>
              <a:round/>
              <a:headEnd/>
              <a:tailEnd type="arrow" w="sm" len="sm"/>
            </a:ln>
            <a:effectLst/>
          </p:spPr>
          <p:txBody>
            <a:bodyPr wrap="none" anchor="ctr"/>
            <a:lstStyle/>
            <a:p>
              <a:endParaRPr lang="zh-CN" altLang="en-US"/>
            </a:p>
          </p:txBody>
        </p:sp>
        <p:graphicFrame>
          <p:nvGraphicFramePr>
            <p:cNvPr id="67597" name="Object 13"/>
            <p:cNvGraphicFramePr>
              <a:graphicFrameLocks noChangeAspect="1"/>
            </p:cNvGraphicFramePr>
            <p:nvPr/>
          </p:nvGraphicFramePr>
          <p:xfrm>
            <a:off x="4582" y="1384"/>
            <a:ext cx="336" cy="354"/>
          </p:xfrm>
          <a:graphic>
            <a:graphicData uri="http://schemas.openxmlformats.org/presentationml/2006/ole">
              <p:oleObj spid="_x0000_s67597" name="公式" r:id="rId4" imgW="190440" imgH="253800" progId="Equation.3">
                <p:embed/>
              </p:oleObj>
            </a:graphicData>
          </a:graphic>
        </p:graphicFrame>
        <p:graphicFrame>
          <p:nvGraphicFramePr>
            <p:cNvPr id="67598" name="Object 14"/>
            <p:cNvGraphicFramePr>
              <a:graphicFrameLocks noChangeAspect="1"/>
            </p:cNvGraphicFramePr>
            <p:nvPr/>
          </p:nvGraphicFramePr>
          <p:xfrm>
            <a:off x="4824" y="1680"/>
            <a:ext cx="231" cy="336"/>
          </p:xfrm>
          <a:graphic>
            <a:graphicData uri="http://schemas.openxmlformats.org/presentationml/2006/ole">
              <p:oleObj spid="_x0000_s67598" name="公式" r:id="rId5" imgW="126720" imgH="228600" progId="Equation.3">
                <p:embed/>
              </p:oleObj>
            </a:graphicData>
          </a:graphic>
        </p:graphicFrame>
        <p:graphicFrame>
          <p:nvGraphicFramePr>
            <p:cNvPr id="67599" name="Object 15"/>
            <p:cNvGraphicFramePr>
              <a:graphicFrameLocks noChangeAspect="1"/>
            </p:cNvGraphicFramePr>
            <p:nvPr/>
          </p:nvGraphicFramePr>
          <p:xfrm>
            <a:off x="4762" y="420"/>
            <a:ext cx="364" cy="343"/>
          </p:xfrm>
          <a:graphic>
            <a:graphicData uri="http://schemas.openxmlformats.org/presentationml/2006/ole">
              <p:oleObj spid="_x0000_s67599" name="公式" r:id="rId6" imgW="164880" imgH="177480" progId="Equation.3">
                <p:embed/>
              </p:oleObj>
            </a:graphicData>
          </a:graphic>
        </p:graphicFrame>
        <p:sp>
          <p:nvSpPr>
            <p:cNvPr id="67600" name="Line 16"/>
            <p:cNvSpPr>
              <a:spLocks noChangeShapeType="1"/>
            </p:cNvSpPr>
            <p:nvPr/>
          </p:nvSpPr>
          <p:spPr bwMode="auto">
            <a:xfrm rot="-628454" flipH="1" flipV="1">
              <a:off x="4920" y="1248"/>
              <a:ext cx="48" cy="144"/>
            </a:xfrm>
            <a:prstGeom prst="line">
              <a:avLst/>
            </a:prstGeom>
            <a:noFill/>
            <a:ln w="28575">
              <a:solidFill>
                <a:schemeClr val="tx1"/>
              </a:solidFill>
              <a:round/>
              <a:headEnd/>
              <a:tailEnd type="arrow" w="sm" len="sm"/>
            </a:ln>
            <a:effectLst/>
          </p:spPr>
          <p:txBody>
            <a:bodyPr wrap="none" anchor="ctr"/>
            <a:lstStyle/>
            <a:p>
              <a:endParaRPr lang="zh-CN" altLang="en-US"/>
            </a:p>
          </p:txBody>
        </p:sp>
        <p:graphicFrame>
          <p:nvGraphicFramePr>
            <p:cNvPr id="67601" name="Object 17"/>
            <p:cNvGraphicFramePr>
              <a:graphicFrameLocks noChangeAspect="1"/>
            </p:cNvGraphicFramePr>
            <p:nvPr/>
          </p:nvGraphicFramePr>
          <p:xfrm>
            <a:off x="4646" y="995"/>
            <a:ext cx="326" cy="336"/>
          </p:xfrm>
          <a:graphic>
            <a:graphicData uri="http://schemas.openxmlformats.org/presentationml/2006/ole">
              <p:oleObj spid="_x0000_s67601" name="公式" r:id="rId7" imgW="177480" imgH="228600" progId="Equation.3">
                <p:embed/>
              </p:oleObj>
            </a:graphicData>
          </a:graphic>
        </p:graphicFrame>
        <p:sp>
          <p:nvSpPr>
            <p:cNvPr id="67602" name="Oval 18"/>
            <p:cNvSpPr>
              <a:spLocks noChangeAspect="1" noChangeArrowheads="1"/>
            </p:cNvSpPr>
            <p:nvPr/>
          </p:nvSpPr>
          <p:spPr bwMode="auto">
            <a:xfrm>
              <a:off x="4944" y="1392"/>
              <a:ext cx="82" cy="82"/>
            </a:xfrm>
            <a:prstGeom prst="ellipse">
              <a:avLst/>
            </a:prstGeom>
            <a:solidFill>
              <a:schemeClr val="hlink"/>
            </a:solidFill>
            <a:ln w="9525">
              <a:noFill/>
              <a:round/>
              <a:headEnd/>
              <a:tailEnd/>
            </a:ln>
            <a:effectLst/>
          </p:spPr>
          <p:txBody>
            <a:bodyPr wrap="none" anchor="ctr"/>
            <a:lstStyle/>
            <a:p>
              <a:endParaRPr lang="zh-CN" altLang="en-US"/>
            </a:p>
          </p:txBody>
        </p:sp>
        <p:graphicFrame>
          <p:nvGraphicFramePr>
            <p:cNvPr id="67603" name="Object 19"/>
            <p:cNvGraphicFramePr>
              <a:graphicFrameLocks noChangeAspect="1"/>
            </p:cNvGraphicFramePr>
            <p:nvPr/>
          </p:nvGraphicFramePr>
          <p:xfrm>
            <a:off x="5041" y="1200"/>
            <a:ext cx="371" cy="336"/>
          </p:xfrm>
          <a:graphic>
            <a:graphicData uri="http://schemas.openxmlformats.org/presentationml/2006/ole">
              <p:oleObj spid="_x0000_s67603" name="公式" r:id="rId8" imgW="203040" imgH="228600" progId="Equation.3">
                <p:embed/>
              </p:oleObj>
            </a:graphicData>
          </a:graphic>
        </p:graphicFrame>
        <p:graphicFrame>
          <p:nvGraphicFramePr>
            <p:cNvPr id="67604" name="Object 20"/>
            <p:cNvGraphicFramePr>
              <a:graphicFrameLocks noChangeAspect="1"/>
            </p:cNvGraphicFramePr>
            <p:nvPr/>
          </p:nvGraphicFramePr>
          <p:xfrm>
            <a:off x="4395" y="1593"/>
            <a:ext cx="291" cy="388"/>
          </p:xfrm>
          <a:graphic>
            <a:graphicData uri="http://schemas.openxmlformats.org/presentationml/2006/ole">
              <p:oleObj spid="_x0000_s67604" name="Equation" r:id="rId9" imgW="152280" imgH="228600" progId="Equation.3">
                <p:embed/>
              </p:oleObj>
            </a:graphicData>
          </a:graphic>
        </p:graphicFrame>
      </p:grpSp>
      <p:graphicFrame>
        <p:nvGraphicFramePr>
          <p:cNvPr id="67606" name="Object 22"/>
          <p:cNvGraphicFramePr>
            <a:graphicFrameLocks noChangeAspect="1"/>
          </p:cNvGraphicFramePr>
          <p:nvPr/>
        </p:nvGraphicFramePr>
        <p:xfrm>
          <a:off x="1428728" y="3976697"/>
          <a:ext cx="2303463" cy="809625"/>
        </p:xfrm>
        <a:graphic>
          <a:graphicData uri="http://schemas.openxmlformats.org/presentationml/2006/ole">
            <p:oleObj spid="_x0000_s67606" name="公式" r:id="rId10" imgW="749160" imgH="355320" progId="Equation.3">
              <p:embed/>
            </p:oleObj>
          </a:graphicData>
        </a:graphic>
      </p:graphicFrame>
      <p:graphicFrame>
        <p:nvGraphicFramePr>
          <p:cNvPr id="67607" name="Object 23"/>
          <p:cNvGraphicFramePr>
            <a:graphicFrameLocks noChangeAspect="1"/>
          </p:cNvGraphicFramePr>
          <p:nvPr/>
        </p:nvGraphicFramePr>
        <p:xfrm>
          <a:off x="1331913" y="2908300"/>
          <a:ext cx="3240087" cy="950913"/>
        </p:xfrm>
        <a:graphic>
          <a:graphicData uri="http://schemas.openxmlformats.org/presentationml/2006/ole">
            <p:oleObj spid="_x0000_s67607" name="公式" r:id="rId11" imgW="914400" imgH="406080" progId="Equation.3">
              <p:embed/>
            </p:oleObj>
          </a:graphicData>
        </a:graphic>
      </p:graphicFrame>
      <p:grpSp>
        <p:nvGrpSpPr>
          <p:cNvPr id="67608" name="Group 24"/>
          <p:cNvGrpSpPr>
            <a:grpSpLocks/>
          </p:cNvGrpSpPr>
          <p:nvPr/>
        </p:nvGrpSpPr>
        <p:grpSpPr bwMode="auto">
          <a:xfrm>
            <a:off x="1893899" y="1989138"/>
            <a:ext cx="4321175" cy="942975"/>
            <a:chOff x="410" y="1435"/>
            <a:chExt cx="2588" cy="594"/>
          </a:xfrm>
        </p:grpSpPr>
        <p:graphicFrame>
          <p:nvGraphicFramePr>
            <p:cNvPr id="67609" name="Object 25"/>
            <p:cNvGraphicFramePr>
              <a:graphicFrameLocks noChangeAspect="1"/>
            </p:cNvGraphicFramePr>
            <p:nvPr/>
          </p:nvGraphicFramePr>
          <p:xfrm>
            <a:off x="1441" y="1435"/>
            <a:ext cx="1557" cy="594"/>
          </p:xfrm>
          <a:graphic>
            <a:graphicData uri="http://schemas.openxmlformats.org/presentationml/2006/ole">
              <p:oleObj spid="_x0000_s67609" name="公式" r:id="rId12" imgW="863280" imgH="406080" progId="Equation.3">
                <p:embed/>
              </p:oleObj>
            </a:graphicData>
          </a:graphic>
        </p:graphicFrame>
        <p:graphicFrame>
          <p:nvGraphicFramePr>
            <p:cNvPr id="67610" name="Object 26"/>
            <p:cNvGraphicFramePr>
              <a:graphicFrameLocks noChangeAspect="1"/>
            </p:cNvGraphicFramePr>
            <p:nvPr/>
          </p:nvGraphicFramePr>
          <p:xfrm>
            <a:off x="410" y="1440"/>
            <a:ext cx="1063" cy="576"/>
          </p:xfrm>
          <a:graphic>
            <a:graphicData uri="http://schemas.openxmlformats.org/presentationml/2006/ole">
              <p:oleObj spid="_x0000_s67610" name="公式" r:id="rId13" imgW="647640" imgH="355320" progId="Equation.3">
                <p:embed/>
              </p:oleObj>
            </a:graphicData>
          </a:graphic>
        </p:graphicFrame>
      </p:grpSp>
      <p:sp>
        <p:nvSpPr>
          <p:cNvPr id="67611" name="Rectangle 27"/>
          <p:cNvSpPr>
            <a:spLocks noChangeArrowheads="1"/>
          </p:cNvSpPr>
          <p:nvPr/>
        </p:nvSpPr>
        <p:spPr bwMode="auto">
          <a:xfrm>
            <a:off x="428596" y="571480"/>
            <a:ext cx="6054754" cy="1754326"/>
          </a:xfrm>
          <a:prstGeom prst="rect">
            <a:avLst/>
          </a:prstGeom>
          <a:noFill/>
          <a:ln w="9525">
            <a:noFill/>
            <a:miter lim="800000"/>
            <a:headEnd/>
            <a:tailEnd/>
          </a:ln>
          <a:effectLst/>
        </p:spPr>
        <p:txBody>
          <a:bodyPr wrap="square">
            <a:spAutoFit/>
          </a:bodyPr>
          <a:lstStyle/>
          <a:p>
            <a:pPr>
              <a:lnSpc>
                <a:spcPct val="150000"/>
              </a:lnSpc>
              <a:spcBef>
                <a:spcPct val="30000"/>
              </a:spcBef>
            </a:pPr>
            <a:r>
              <a:rPr kumimoji="1" lang="zh-CN" altLang="en-US" sz="2400" b="1" dirty="0">
                <a:latin typeface="楷体_GB2312" pitchFamily="49" charset="-122"/>
                <a:ea typeface="楷体_GB2312" pitchFamily="49" charset="-122"/>
              </a:rPr>
              <a:t>刚体定轴转动中动能变化的</a:t>
            </a:r>
            <a:r>
              <a:rPr kumimoji="1" lang="zh-CN" altLang="en-US" sz="2400" b="1" dirty="0" smtClean="0">
                <a:latin typeface="楷体_GB2312" pitchFamily="49" charset="-122"/>
                <a:ea typeface="楷体_GB2312" pitchFamily="49" charset="-122"/>
              </a:rPr>
              <a:t>原因是</a:t>
            </a:r>
            <a:r>
              <a:rPr kumimoji="1" lang="zh-CN" altLang="en-US" sz="2400" b="1" dirty="0">
                <a:latin typeface="楷体_GB2312" pitchFamily="49" charset="-122"/>
                <a:ea typeface="楷体_GB2312" pitchFamily="49" charset="-122"/>
              </a:rPr>
              <a:t>力矩做功；将定轴转动的</a:t>
            </a:r>
            <a:r>
              <a:rPr kumimoji="1" lang="zh-CN" altLang="en-US" sz="2400" b="1" dirty="0" smtClean="0">
                <a:latin typeface="楷体_GB2312" pitchFamily="49" charset="-122"/>
                <a:ea typeface="楷体_GB2312" pitchFamily="49" charset="-122"/>
              </a:rPr>
              <a:t>转动定律</a:t>
            </a:r>
            <a:r>
              <a:rPr kumimoji="1" lang="zh-CN" altLang="en-US" sz="2400" b="1" dirty="0">
                <a:latin typeface="楷体_GB2312" pitchFamily="49" charset="-122"/>
                <a:ea typeface="楷体_GB2312" pitchFamily="49" charset="-122"/>
              </a:rPr>
              <a:t>两边乘以</a:t>
            </a:r>
            <a:r>
              <a:rPr kumimoji="1" lang="en-US" altLang="zh-CN" sz="2400" b="1" i="1" dirty="0">
                <a:latin typeface="楷体_GB2312" pitchFamily="49" charset="-122"/>
                <a:ea typeface="楷体_GB2312" pitchFamily="49" charset="-122"/>
              </a:rPr>
              <a:t>d</a:t>
            </a:r>
            <a:r>
              <a:rPr kumimoji="1" lang="en-US" altLang="zh-CN" sz="2400" b="1" i="1" dirty="0">
                <a:latin typeface="楷体_GB2312" pitchFamily="49" charset="-122"/>
                <a:ea typeface="楷体_GB2312" pitchFamily="49" charset="-122"/>
                <a:sym typeface="Symbol" pitchFamily="18" charset="2"/>
              </a:rPr>
              <a:t> </a:t>
            </a:r>
            <a:r>
              <a:rPr kumimoji="1" lang="zh-CN" altLang="zh-CN" sz="2400" b="1" dirty="0">
                <a:latin typeface="楷体_GB2312" pitchFamily="49" charset="-122"/>
                <a:ea typeface="楷体_GB2312" pitchFamily="49" charset="-122"/>
                <a:sym typeface="Symbol" pitchFamily="18" charset="2"/>
              </a:rPr>
              <a:t>再同时对</a:t>
            </a:r>
            <a:r>
              <a:rPr kumimoji="1" lang="zh-CN" altLang="en-US" sz="2400" b="1" i="1" dirty="0">
                <a:latin typeface="楷体_GB2312" pitchFamily="49" charset="-122"/>
                <a:ea typeface="楷体_GB2312" pitchFamily="49" charset="-122"/>
                <a:sym typeface="Symbol" pitchFamily="18" charset="2"/>
              </a:rPr>
              <a:t> </a:t>
            </a:r>
            <a:r>
              <a:rPr kumimoji="1" lang="zh-CN" altLang="zh-CN" sz="2400" b="1" dirty="0">
                <a:latin typeface="楷体_GB2312" pitchFamily="49" charset="-122"/>
                <a:ea typeface="楷体_GB2312" pitchFamily="49" charset="-122"/>
                <a:sym typeface="Symbol" pitchFamily="18" charset="2"/>
              </a:rPr>
              <a:t>积分</a:t>
            </a:r>
            <a:endParaRPr kumimoji="1" lang="zh-CN" altLang="en-US" sz="2400" b="1" dirty="0">
              <a:latin typeface="楷体_GB2312" pitchFamily="49" charset="-122"/>
              <a:ea typeface="楷体_GB2312" pitchFamily="49" charset="-122"/>
            </a:endParaRPr>
          </a:p>
        </p:txBody>
      </p:sp>
      <p:graphicFrame>
        <p:nvGraphicFramePr>
          <p:cNvPr id="67613" name="Object 29"/>
          <p:cNvGraphicFramePr>
            <a:graphicFrameLocks noChangeAspect="1"/>
          </p:cNvGraphicFramePr>
          <p:nvPr/>
        </p:nvGraphicFramePr>
        <p:xfrm>
          <a:off x="4286248" y="4071942"/>
          <a:ext cx="4432300" cy="955675"/>
        </p:xfrm>
        <a:graphic>
          <a:graphicData uri="http://schemas.openxmlformats.org/presentationml/2006/ole">
            <p:oleObj spid="_x0000_s67613" name="Equation" r:id="rId14" imgW="1676160" imgH="393480" progId="Equation.DSMT4">
              <p:embed/>
            </p:oleObj>
          </a:graphicData>
        </a:graphic>
      </p:graphicFrame>
      <p:sp>
        <p:nvSpPr>
          <p:cNvPr id="67614" name="Text Box 30"/>
          <p:cNvSpPr txBox="1">
            <a:spLocks noChangeArrowheads="1"/>
          </p:cNvSpPr>
          <p:nvPr/>
        </p:nvSpPr>
        <p:spPr bwMode="auto">
          <a:xfrm>
            <a:off x="3428992" y="4975946"/>
            <a:ext cx="5072098" cy="1667764"/>
          </a:xfrm>
          <a:prstGeom prst="rect">
            <a:avLst/>
          </a:prstGeom>
          <a:noFill/>
          <a:ln w="9525">
            <a:noFill/>
            <a:miter lim="800000"/>
            <a:headEnd/>
            <a:tailEnd/>
          </a:ln>
          <a:effectLst/>
        </p:spPr>
        <p:txBody>
          <a:bodyPr wrap="square">
            <a:spAutoFit/>
          </a:bodyPr>
          <a:lstStyle/>
          <a:p>
            <a:pPr>
              <a:lnSpc>
                <a:spcPct val="150000"/>
              </a:lnSpc>
              <a:spcBef>
                <a:spcPct val="50000"/>
              </a:spcBef>
            </a:pPr>
            <a:r>
              <a:rPr kumimoji="1" lang="zh-CN" altLang="en-US" sz="2400" b="1" dirty="0">
                <a:latin typeface="Times New Roman" pitchFamily="18" charset="0"/>
                <a:ea typeface="楷体_GB2312" pitchFamily="49" charset="-122"/>
              </a:rPr>
              <a:t>合外力矩对一个绕固定轴转动的刚体所做的功等于刚体的转动动能的增量。</a:t>
            </a:r>
            <a:r>
              <a:rPr kumimoji="1" lang="zh-CN" altLang="en-US" sz="2400" b="1" dirty="0">
                <a:latin typeface="楷体_GB2312" pitchFamily="49" charset="-122"/>
                <a:ea typeface="楷体_GB2312" pitchFamily="49" charset="-122"/>
              </a:rPr>
              <a:t>称为</a:t>
            </a:r>
            <a:r>
              <a:rPr kumimoji="1" lang="zh-CN" altLang="en-US" sz="2400" b="1" dirty="0">
                <a:solidFill>
                  <a:srgbClr val="0000CC"/>
                </a:solidFill>
                <a:latin typeface="楷体_GB2312" pitchFamily="49" charset="-122"/>
                <a:ea typeface="楷体_GB2312" pitchFamily="49" charset="-122"/>
              </a:rPr>
              <a:t>定轴转动的动能定理。</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wipe(left)">
                                      <p:cBhvr>
                                        <p:cTn id="7" dur="5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7619"/>
                                        </p:tgtEl>
                                        <p:attrNameLst>
                                          <p:attrName>style.visibility</p:attrName>
                                        </p:attrNameLst>
                                      </p:cBhvr>
                                      <p:to>
                                        <p:strVal val="visible"/>
                                      </p:to>
                                    </p:set>
                                    <p:animEffect transition="in" filter="wipe(down)">
                                      <p:cBhvr>
                                        <p:cTn id="12" dur="500"/>
                                        <p:tgtEl>
                                          <p:spTgt spid="676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611">
                                            <p:txEl>
                                              <p:pRg st="0" end="0"/>
                                            </p:txEl>
                                          </p:spTgt>
                                        </p:tgtEl>
                                        <p:attrNameLst>
                                          <p:attrName>style.visibility</p:attrName>
                                        </p:attrNameLst>
                                      </p:cBhvr>
                                      <p:to>
                                        <p:strVal val="visible"/>
                                      </p:to>
                                    </p:set>
                                    <p:animEffect transition="in" filter="wipe(left)">
                                      <p:cBhvr>
                                        <p:cTn id="17" dur="500"/>
                                        <p:tgtEl>
                                          <p:spTgt spid="676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7608"/>
                                        </p:tgtEl>
                                        <p:attrNameLst>
                                          <p:attrName>style.visibility</p:attrName>
                                        </p:attrNameLst>
                                      </p:cBhvr>
                                      <p:to>
                                        <p:strVal val="visible"/>
                                      </p:to>
                                    </p:set>
                                    <p:animEffect transition="in" filter="wipe(left)">
                                      <p:cBhvr>
                                        <p:cTn id="22" dur="500"/>
                                        <p:tgtEl>
                                          <p:spTgt spid="676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7607"/>
                                        </p:tgtEl>
                                        <p:attrNameLst>
                                          <p:attrName>style.visibility</p:attrName>
                                        </p:attrNameLst>
                                      </p:cBhvr>
                                      <p:to>
                                        <p:strVal val="visible"/>
                                      </p:to>
                                    </p:set>
                                    <p:animEffect transition="in" filter="wipe(left)">
                                      <p:cBhvr>
                                        <p:cTn id="27" dur="500"/>
                                        <p:tgtEl>
                                          <p:spTgt spid="6760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7606"/>
                                        </p:tgtEl>
                                        <p:attrNameLst>
                                          <p:attrName>style.visibility</p:attrName>
                                        </p:attrNameLst>
                                      </p:cBhvr>
                                      <p:to>
                                        <p:strVal val="visible"/>
                                      </p:to>
                                    </p:set>
                                    <p:animEffect transition="in" filter="wipe(left)">
                                      <p:cBhvr>
                                        <p:cTn id="32" dur="500"/>
                                        <p:tgtEl>
                                          <p:spTgt spid="6760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7613"/>
                                        </p:tgtEl>
                                        <p:attrNameLst>
                                          <p:attrName>style.visibility</p:attrName>
                                        </p:attrNameLst>
                                      </p:cBhvr>
                                      <p:to>
                                        <p:strVal val="visible"/>
                                      </p:to>
                                    </p:set>
                                    <p:animEffect transition="in" filter="wipe(left)">
                                      <p:cBhvr>
                                        <p:cTn id="37" dur="500"/>
                                        <p:tgtEl>
                                          <p:spTgt spid="676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7614">
                                            <p:txEl>
                                              <p:pRg st="0" end="0"/>
                                            </p:txEl>
                                          </p:spTgt>
                                        </p:tgtEl>
                                        <p:attrNameLst>
                                          <p:attrName>style.visibility</p:attrName>
                                        </p:attrNameLst>
                                      </p:cBhvr>
                                      <p:to>
                                        <p:strVal val="visible"/>
                                      </p:to>
                                    </p:set>
                                    <p:animEffect transition="in" filter="wipe(left)">
                                      <p:cBhvr>
                                        <p:cTn id="42" dur="500"/>
                                        <p:tgtEl>
                                          <p:spTgt spid="676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611" grpId="0" build="p" autoUpdateAnimBg="0"/>
      <p:bldP spid="6761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灯片编号占位符 3"/>
          <p:cNvSpPr>
            <a:spLocks noGrp="1"/>
          </p:cNvSpPr>
          <p:nvPr>
            <p:ph type="sldNum" sz="quarter" idx="12"/>
          </p:nvPr>
        </p:nvSpPr>
        <p:spPr/>
        <p:txBody>
          <a:bodyPr/>
          <a:lstStyle/>
          <a:p>
            <a:fld id="{A5A39671-9053-4DF5-8967-EA17E18AE2D1}" type="slidenum">
              <a:rPr lang="en-US" altLang="zh-CN"/>
              <a:pPr/>
              <a:t>17</a:t>
            </a:fld>
            <a:endParaRPr lang="en-US" altLang="zh-CN"/>
          </a:p>
        </p:txBody>
      </p:sp>
      <p:sp>
        <p:nvSpPr>
          <p:cNvPr id="69634" name="Rectangle 2"/>
          <p:cNvSpPr>
            <a:spLocks noChangeArrowheads="1"/>
          </p:cNvSpPr>
          <p:nvPr/>
        </p:nvSpPr>
        <p:spPr bwMode="auto">
          <a:xfrm>
            <a:off x="-32" y="152400"/>
            <a:ext cx="6553200" cy="2308324"/>
          </a:xfrm>
          <a:prstGeom prst="rect">
            <a:avLst/>
          </a:prstGeom>
          <a:solidFill>
            <a:schemeClr val="bg1"/>
          </a:solidFill>
          <a:ln w="9525">
            <a:noFill/>
            <a:miter lim="800000"/>
            <a:headEnd/>
            <a:tailEnd/>
          </a:ln>
          <a:effectLst/>
        </p:spPr>
        <p:txBody>
          <a:bodyPr>
            <a:spAutoFit/>
          </a:bodyPr>
          <a:lstStyle/>
          <a:p>
            <a:pPr>
              <a:lnSpc>
                <a:spcPct val="150000"/>
              </a:lnSpc>
              <a:spcBef>
                <a:spcPct val="25000"/>
              </a:spcBef>
            </a:pPr>
            <a:r>
              <a:rPr kumimoji="1" lang="zh-CN" altLang="en-US" sz="2400" b="1" dirty="0">
                <a:solidFill>
                  <a:srgbClr val="0000CC"/>
                </a:solidFill>
                <a:latin typeface="+mn-ea"/>
                <a:ea typeface="+mn-ea"/>
              </a:rPr>
              <a:t>例</a:t>
            </a:r>
            <a:r>
              <a:rPr kumimoji="1" lang="en-US" altLang="zh-CN" sz="2400" b="1" dirty="0">
                <a:solidFill>
                  <a:srgbClr val="0000CC"/>
                </a:solidFill>
                <a:latin typeface="+mn-ea"/>
                <a:ea typeface="+mn-ea"/>
              </a:rPr>
              <a:t>1</a:t>
            </a:r>
            <a:r>
              <a:rPr kumimoji="1" lang="zh-CN" altLang="en-US" sz="2400" b="1" dirty="0">
                <a:latin typeface="+mn-ea"/>
                <a:ea typeface="+mn-ea"/>
              </a:rPr>
              <a:t>：一个质量为</a:t>
            </a:r>
            <a:r>
              <a:rPr kumimoji="1" lang="en-US" altLang="zh-CN" sz="2400" b="1" i="1" dirty="0">
                <a:solidFill>
                  <a:schemeClr val="tx2"/>
                </a:solidFill>
                <a:latin typeface="+mn-ea"/>
                <a:ea typeface="+mn-ea"/>
              </a:rPr>
              <a:t>m</a:t>
            </a:r>
            <a:r>
              <a:rPr kumimoji="1" lang="en-US" altLang="zh-CN" sz="2400" b="1" i="1" baseline="-25000" dirty="0">
                <a:solidFill>
                  <a:schemeClr val="tx2"/>
                </a:solidFill>
                <a:latin typeface="+mn-ea"/>
                <a:ea typeface="+mn-ea"/>
              </a:rPr>
              <a:t>0</a:t>
            </a:r>
            <a:r>
              <a:rPr kumimoji="1" lang="zh-CN" altLang="en-US" sz="2400" b="1" dirty="0">
                <a:latin typeface="+mn-ea"/>
                <a:ea typeface="+mn-ea"/>
              </a:rPr>
              <a:t>半径为</a:t>
            </a:r>
            <a:r>
              <a:rPr kumimoji="1" lang="zh-CN" altLang="en-US" sz="2400" b="1" i="1" dirty="0">
                <a:latin typeface="+mn-ea"/>
                <a:ea typeface="+mn-ea"/>
              </a:rPr>
              <a:t>Ｒ</a:t>
            </a:r>
            <a:r>
              <a:rPr kumimoji="1" lang="zh-CN" altLang="en-US" sz="2400" b="1" dirty="0">
                <a:latin typeface="+mn-ea"/>
                <a:ea typeface="+mn-ea"/>
              </a:rPr>
              <a:t>的</a:t>
            </a:r>
            <a:r>
              <a:rPr kumimoji="1" lang="zh-CN" altLang="en-US" sz="2400" b="1" dirty="0" smtClean="0">
                <a:latin typeface="+mn-ea"/>
                <a:ea typeface="+mn-ea"/>
              </a:rPr>
              <a:t>定滑轮（</a:t>
            </a:r>
            <a:r>
              <a:rPr kumimoji="1" lang="zh-CN" altLang="en-US" sz="2400" b="1" dirty="0">
                <a:latin typeface="+mn-ea"/>
                <a:ea typeface="+mn-ea"/>
              </a:rPr>
              <a:t>当作均匀圆盘）上面绕有细绳，绳</a:t>
            </a:r>
            <a:r>
              <a:rPr kumimoji="1" lang="zh-CN" altLang="en-US" sz="2400" b="1" dirty="0" smtClean="0">
                <a:latin typeface="+mn-ea"/>
                <a:ea typeface="+mn-ea"/>
              </a:rPr>
              <a:t>的一端</a:t>
            </a:r>
            <a:r>
              <a:rPr kumimoji="1" lang="zh-CN" altLang="en-US" sz="2400" b="1" dirty="0">
                <a:latin typeface="+mn-ea"/>
                <a:ea typeface="+mn-ea"/>
              </a:rPr>
              <a:t>固定在滑轮边上，另一端挂一</a:t>
            </a:r>
            <a:r>
              <a:rPr kumimoji="1" lang="zh-CN" altLang="en-US" sz="2400" b="1" dirty="0" smtClean="0">
                <a:latin typeface="+mn-ea"/>
                <a:ea typeface="+mn-ea"/>
              </a:rPr>
              <a:t>质量为</a:t>
            </a:r>
            <a:r>
              <a:rPr kumimoji="1" lang="en-US" altLang="zh-CN" sz="2400" b="1" i="1" dirty="0">
                <a:solidFill>
                  <a:schemeClr val="tx2"/>
                </a:solidFill>
                <a:latin typeface="+mn-ea"/>
                <a:ea typeface="+mn-ea"/>
              </a:rPr>
              <a:t>m</a:t>
            </a:r>
            <a:r>
              <a:rPr kumimoji="1" lang="zh-CN" altLang="en-US" sz="2400" b="1" dirty="0">
                <a:latin typeface="+mn-ea"/>
                <a:ea typeface="+mn-ea"/>
              </a:rPr>
              <a:t>的物体而下垂。忽略轴处摩擦，</a:t>
            </a:r>
            <a:r>
              <a:rPr kumimoji="1" lang="zh-CN" altLang="en-US" sz="2400" b="1" dirty="0" smtClean="0">
                <a:latin typeface="+mn-ea"/>
                <a:ea typeface="+mn-ea"/>
              </a:rPr>
              <a:t>求物体</a:t>
            </a:r>
            <a:r>
              <a:rPr kumimoji="1" lang="en-US" altLang="zh-CN" sz="2400" b="1" i="1" dirty="0">
                <a:solidFill>
                  <a:schemeClr val="tx2"/>
                </a:solidFill>
                <a:latin typeface="+mn-ea"/>
                <a:ea typeface="+mn-ea"/>
              </a:rPr>
              <a:t>m</a:t>
            </a:r>
            <a:r>
              <a:rPr kumimoji="1" lang="zh-CN" altLang="en-US" sz="2400" b="1" dirty="0">
                <a:latin typeface="+mn-ea"/>
                <a:ea typeface="+mn-ea"/>
              </a:rPr>
              <a:t>由静止下落高度</a:t>
            </a:r>
            <a:r>
              <a:rPr kumimoji="1" lang="en-US" altLang="zh-CN" sz="2400" b="1" i="1" dirty="0">
                <a:solidFill>
                  <a:schemeClr val="tx2"/>
                </a:solidFill>
                <a:latin typeface="+mn-ea"/>
                <a:ea typeface="+mn-ea"/>
              </a:rPr>
              <a:t>h</a:t>
            </a:r>
            <a:r>
              <a:rPr kumimoji="1" lang="zh-CN" altLang="en-US" sz="2400" b="1" dirty="0">
                <a:latin typeface="+mn-ea"/>
                <a:ea typeface="+mn-ea"/>
              </a:rPr>
              <a:t>时的速度。</a:t>
            </a:r>
          </a:p>
        </p:txBody>
      </p:sp>
      <p:grpSp>
        <p:nvGrpSpPr>
          <p:cNvPr id="69635" name="Group 3"/>
          <p:cNvGrpSpPr>
            <a:grpSpLocks/>
          </p:cNvGrpSpPr>
          <p:nvPr/>
        </p:nvGrpSpPr>
        <p:grpSpPr bwMode="auto">
          <a:xfrm>
            <a:off x="6477000" y="115888"/>
            <a:ext cx="2667000" cy="4656137"/>
            <a:chOff x="4080" y="720"/>
            <a:chExt cx="1680" cy="2933"/>
          </a:xfrm>
        </p:grpSpPr>
        <p:sp>
          <p:nvSpPr>
            <p:cNvPr id="69636" name="Freeform 4"/>
            <p:cNvSpPr>
              <a:spLocks/>
            </p:cNvSpPr>
            <p:nvPr/>
          </p:nvSpPr>
          <p:spPr bwMode="auto">
            <a:xfrm rot="-5400000">
              <a:off x="4549" y="683"/>
              <a:ext cx="5" cy="848"/>
            </a:xfrm>
            <a:custGeom>
              <a:avLst/>
              <a:gdLst/>
              <a:ahLst/>
              <a:cxnLst>
                <a:cxn ang="0">
                  <a:pos x="4" y="0"/>
                </a:cxn>
                <a:cxn ang="0">
                  <a:pos x="0" y="634"/>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p:spPr>
          <p:txBody>
            <a:bodyPr wrap="none" anchor="ctr"/>
            <a:lstStyle/>
            <a:p>
              <a:endParaRPr lang="zh-CN" altLang="en-US"/>
            </a:p>
          </p:txBody>
        </p:sp>
        <p:graphicFrame>
          <p:nvGraphicFramePr>
            <p:cNvPr id="69637" name="Object 5"/>
            <p:cNvGraphicFramePr>
              <a:graphicFrameLocks noChangeAspect="1"/>
            </p:cNvGraphicFramePr>
            <p:nvPr/>
          </p:nvGraphicFramePr>
          <p:xfrm>
            <a:off x="4256" y="1456"/>
            <a:ext cx="296" cy="234"/>
          </p:xfrm>
          <a:graphic>
            <a:graphicData uri="http://schemas.openxmlformats.org/presentationml/2006/ole">
              <p:oleObj spid="_x0000_s69637" name="公式" r:id="rId3" imgW="152280" imgH="164880" progId="Equation.3">
                <p:embed/>
              </p:oleObj>
            </a:graphicData>
          </a:graphic>
        </p:graphicFrame>
        <p:sp>
          <p:nvSpPr>
            <p:cNvPr id="69638" name="Oval 6"/>
            <p:cNvSpPr>
              <a:spLocks noChangeArrowheads="1"/>
            </p:cNvSpPr>
            <p:nvPr/>
          </p:nvSpPr>
          <p:spPr bwMode="auto">
            <a:xfrm>
              <a:off x="4236" y="1269"/>
              <a:ext cx="676" cy="676"/>
            </a:xfrm>
            <a:prstGeom prst="ellipse">
              <a:avLst/>
            </a:prstGeom>
            <a:noFill/>
            <a:ln w="57150">
              <a:solidFill>
                <a:schemeClr val="hlink"/>
              </a:solidFill>
              <a:round/>
              <a:headEnd/>
              <a:tailEnd/>
            </a:ln>
            <a:effectLst/>
          </p:spPr>
          <p:txBody>
            <a:bodyPr wrap="none" anchor="ctr"/>
            <a:lstStyle/>
            <a:p>
              <a:endParaRPr lang="zh-CN" altLang="en-US"/>
            </a:p>
          </p:txBody>
        </p:sp>
        <p:sp>
          <p:nvSpPr>
            <p:cNvPr id="69639" name="Freeform 7"/>
            <p:cNvSpPr>
              <a:spLocks/>
            </p:cNvSpPr>
            <p:nvPr/>
          </p:nvSpPr>
          <p:spPr bwMode="auto">
            <a:xfrm>
              <a:off x="4456" y="1105"/>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69640" name="Freeform 8"/>
            <p:cNvSpPr>
              <a:spLocks/>
            </p:cNvSpPr>
            <p:nvPr/>
          </p:nvSpPr>
          <p:spPr bwMode="auto">
            <a:xfrm flipH="1">
              <a:off x="4567" y="1127"/>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69641" name="Line 9"/>
            <p:cNvSpPr>
              <a:spLocks noChangeShapeType="1"/>
            </p:cNvSpPr>
            <p:nvPr/>
          </p:nvSpPr>
          <p:spPr bwMode="auto">
            <a:xfrm>
              <a:off x="4513" y="1221"/>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69642" name="Line 10"/>
            <p:cNvSpPr>
              <a:spLocks noChangeShapeType="1"/>
            </p:cNvSpPr>
            <p:nvPr/>
          </p:nvSpPr>
          <p:spPr bwMode="auto">
            <a:xfrm>
              <a:off x="4508" y="1339"/>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69643" name="Line 11"/>
            <p:cNvSpPr>
              <a:spLocks noChangeShapeType="1"/>
            </p:cNvSpPr>
            <p:nvPr/>
          </p:nvSpPr>
          <p:spPr bwMode="auto">
            <a:xfrm>
              <a:off x="4497" y="1163"/>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69644" name="Line 12"/>
            <p:cNvSpPr>
              <a:spLocks noChangeShapeType="1"/>
            </p:cNvSpPr>
            <p:nvPr/>
          </p:nvSpPr>
          <p:spPr bwMode="auto">
            <a:xfrm>
              <a:off x="4515" y="1280"/>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69645" name="Freeform 13"/>
            <p:cNvSpPr>
              <a:spLocks/>
            </p:cNvSpPr>
            <p:nvPr/>
          </p:nvSpPr>
          <p:spPr bwMode="auto">
            <a:xfrm>
              <a:off x="4907" y="1610"/>
              <a:ext cx="2" cy="1139"/>
            </a:xfrm>
            <a:custGeom>
              <a:avLst/>
              <a:gdLst/>
              <a:ahLst/>
              <a:cxnLst>
                <a:cxn ang="0">
                  <a:pos x="2" y="0"/>
                </a:cxn>
                <a:cxn ang="0">
                  <a:pos x="0" y="1139"/>
                </a:cxn>
              </a:cxnLst>
              <a:rect l="0" t="0" r="r" b="b"/>
              <a:pathLst>
                <a:path w="2" h="1139">
                  <a:moveTo>
                    <a:pt x="2" y="0"/>
                  </a:moveTo>
                  <a:lnTo>
                    <a:pt x="0" y="1139"/>
                  </a:lnTo>
                </a:path>
              </a:pathLst>
            </a:custGeom>
            <a:noFill/>
            <a:ln w="41275">
              <a:solidFill>
                <a:schemeClr val="tx2"/>
              </a:solidFill>
              <a:round/>
              <a:headEnd type="none" w="med" len="med"/>
              <a:tailEnd type="none" w="med" len="med"/>
            </a:ln>
            <a:effectLst/>
          </p:spPr>
          <p:txBody>
            <a:bodyPr wrap="none" anchor="ctr"/>
            <a:lstStyle/>
            <a:p>
              <a:endParaRPr lang="zh-CN" altLang="en-US"/>
            </a:p>
          </p:txBody>
        </p:sp>
        <p:graphicFrame>
          <p:nvGraphicFramePr>
            <p:cNvPr id="69646" name="Object 14"/>
            <p:cNvGraphicFramePr>
              <a:graphicFrameLocks noChangeAspect="1"/>
            </p:cNvGraphicFramePr>
            <p:nvPr/>
          </p:nvGraphicFramePr>
          <p:xfrm>
            <a:off x="5136" y="1344"/>
            <a:ext cx="284" cy="404"/>
          </p:xfrm>
          <a:graphic>
            <a:graphicData uri="http://schemas.openxmlformats.org/presentationml/2006/ole">
              <p:oleObj spid="_x0000_s69646" name="公式" r:id="rId4" imgW="152280" imgH="228600" progId="Equation.3">
                <p:embed/>
              </p:oleObj>
            </a:graphicData>
          </a:graphic>
        </p:graphicFrame>
        <p:grpSp>
          <p:nvGrpSpPr>
            <p:cNvPr id="69647" name="Group 15"/>
            <p:cNvGrpSpPr>
              <a:grpSpLocks/>
            </p:cNvGrpSpPr>
            <p:nvPr/>
          </p:nvGrpSpPr>
          <p:grpSpPr bwMode="auto">
            <a:xfrm>
              <a:off x="4861" y="2256"/>
              <a:ext cx="548" cy="597"/>
              <a:chOff x="3901" y="2160"/>
              <a:chExt cx="548" cy="597"/>
            </a:xfrm>
          </p:grpSpPr>
          <p:sp>
            <p:nvSpPr>
              <p:cNvPr id="69648" name="Freeform 16"/>
              <p:cNvSpPr>
                <a:spLocks/>
              </p:cNvSpPr>
              <p:nvPr/>
            </p:nvSpPr>
            <p:spPr bwMode="auto">
              <a:xfrm>
                <a:off x="3958" y="2208"/>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sp>
            <p:nvSpPr>
              <p:cNvPr id="69649" name="Oval 17"/>
              <p:cNvSpPr>
                <a:spLocks noChangeArrowheads="1"/>
              </p:cNvSpPr>
              <p:nvPr/>
            </p:nvSpPr>
            <p:spPr bwMode="auto">
              <a:xfrm>
                <a:off x="3901" y="2632"/>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69650" name="Object 18"/>
              <p:cNvGraphicFramePr>
                <a:graphicFrameLocks noChangeAspect="1"/>
              </p:cNvGraphicFramePr>
              <p:nvPr/>
            </p:nvGraphicFramePr>
            <p:xfrm>
              <a:off x="4032" y="2496"/>
              <a:ext cx="417" cy="261"/>
            </p:xfrm>
            <a:graphic>
              <a:graphicData uri="http://schemas.openxmlformats.org/presentationml/2006/ole">
                <p:oleObj spid="_x0000_s69650" name="公式" r:id="rId5" imgW="164880" imgH="139680" progId="Equation.3">
                  <p:embed/>
                </p:oleObj>
              </a:graphicData>
            </a:graphic>
          </p:graphicFrame>
          <p:graphicFrame>
            <p:nvGraphicFramePr>
              <p:cNvPr id="69651" name="Object 19"/>
              <p:cNvGraphicFramePr>
                <a:graphicFrameLocks noChangeAspect="1"/>
              </p:cNvGraphicFramePr>
              <p:nvPr/>
            </p:nvGraphicFramePr>
            <p:xfrm>
              <a:off x="4032" y="2160"/>
              <a:ext cx="413" cy="282"/>
            </p:xfrm>
            <a:graphic>
              <a:graphicData uri="http://schemas.openxmlformats.org/presentationml/2006/ole">
                <p:oleObj spid="_x0000_s69651" name="公式" r:id="rId6" imgW="164880" imgH="190440" progId="Equation.3">
                  <p:embed/>
                </p:oleObj>
              </a:graphicData>
            </a:graphic>
          </p:graphicFrame>
        </p:grpSp>
        <p:grpSp>
          <p:nvGrpSpPr>
            <p:cNvPr id="69652" name="Group 20"/>
            <p:cNvGrpSpPr>
              <a:grpSpLocks/>
            </p:cNvGrpSpPr>
            <p:nvPr/>
          </p:nvGrpSpPr>
          <p:grpSpPr bwMode="auto">
            <a:xfrm>
              <a:off x="4237" y="1681"/>
              <a:ext cx="504" cy="731"/>
              <a:chOff x="3264" y="1728"/>
              <a:chExt cx="504" cy="731"/>
            </a:xfrm>
          </p:grpSpPr>
          <p:graphicFrame>
            <p:nvGraphicFramePr>
              <p:cNvPr id="69653" name="Object 21"/>
              <p:cNvGraphicFramePr>
                <a:graphicFrameLocks noChangeAspect="1"/>
              </p:cNvGraphicFramePr>
              <p:nvPr/>
            </p:nvGraphicFramePr>
            <p:xfrm>
              <a:off x="3264" y="2064"/>
              <a:ext cx="504" cy="395"/>
            </p:xfrm>
            <a:graphic>
              <a:graphicData uri="http://schemas.openxmlformats.org/presentationml/2006/ole">
                <p:oleObj spid="_x0000_s69653" name="公式" r:id="rId7" imgW="304560" imgH="228600" progId="Equation.3">
                  <p:embed/>
                </p:oleObj>
              </a:graphicData>
            </a:graphic>
          </p:graphicFrame>
          <p:sp>
            <p:nvSpPr>
              <p:cNvPr id="69654" name="Freeform 22"/>
              <p:cNvSpPr>
                <a:spLocks/>
              </p:cNvSpPr>
              <p:nvPr/>
            </p:nvSpPr>
            <p:spPr bwMode="auto">
              <a:xfrm flipV="1">
                <a:off x="3600" y="1728"/>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2"/>
                </a:solidFill>
                <a:round/>
                <a:headEnd type="none" w="med" len="med"/>
                <a:tailEnd type="arrow" w="med" len="med"/>
              </a:ln>
              <a:effectLst/>
            </p:spPr>
            <p:txBody>
              <a:bodyPr wrap="none" anchor="ctr"/>
              <a:lstStyle/>
              <a:p>
                <a:endParaRPr lang="zh-CN" altLang="en-US"/>
              </a:p>
            </p:txBody>
          </p:sp>
        </p:grpSp>
        <p:grpSp>
          <p:nvGrpSpPr>
            <p:cNvPr id="69655" name="Group 23"/>
            <p:cNvGrpSpPr>
              <a:grpSpLocks/>
            </p:cNvGrpSpPr>
            <p:nvPr/>
          </p:nvGrpSpPr>
          <p:grpSpPr bwMode="auto">
            <a:xfrm>
              <a:off x="4922" y="2876"/>
              <a:ext cx="464" cy="418"/>
              <a:chOff x="3962" y="2780"/>
              <a:chExt cx="464" cy="418"/>
            </a:xfrm>
          </p:grpSpPr>
          <p:sp>
            <p:nvSpPr>
              <p:cNvPr id="69656" name="Line 24"/>
              <p:cNvSpPr>
                <a:spLocks noChangeShapeType="1"/>
              </p:cNvSpPr>
              <p:nvPr/>
            </p:nvSpPr>
            <p:spPr bwMode="auto">
              <a:xfrm>
                <a:off x="3962" y="2780"/>
                <a:ext cx="0" cy="352"/>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69657" name="Object 25"/>
              <p:cNvGraphicFramePr>
                <a:graphicFrameLocks noChangeAspect="1"/>
              </p:cNvGraphicFramePr>
              <p:nvPr/>
            </p:nvGraphicFramePr>
            <p:xfrm>
              <a:off x="4028" y="2880"/>
              <a:ext cx="398" cy="318"/>
            </p:xfrm>
            <a:graphic>
              <a:graphicData uri="http://schemas.openxmlformats.org/presentationml/2006/ole">
                <p:oleObj spid="_x0000_s69657" name="公式" r:id="rId8" imgW="241200" imgH="190440" progId="Equation.3">
                  <p:embed/>
                </p:oleObj>
              </a:graphicData>
            </a:graphic>
          </p:graphicFrame>
        </p:grpSp>
        <p:grpSp>
          <p:nvGrpSpPr>
            <p:cNvPr id="69658" name="Group 26"/>
            <p:cNvGrpSpPr>
              <a:grpSpLocks/>
            </p:cNvGrpSpPr>
            <p:nvPr/>
          </p:nvGrpSpPr>
          <p:grpSpPr bwMode="auto">
            <a:xfrm>
              <a:off x="4922" y="1632"/>
              <a:ext cx="375" cy="451"/>
              <a:chOff x="3962" y="1536"/>
              <a:chExt cx="375" cy="451"/>
            </a:xfrm>
          </p:grpSpPr>
          <p:sp>
            <p:nvSpPr>
              <p:cNvPr id="69659" name="Freeform 27"/>
              <p:cNvSpPr>
                <a:spLocks/>
              </p:cNvSpPr>
              <p:nvPr/>
            </p:nvSpPr>
            <p:spPr bwMode="auto">
              <a:xfrm flipV="1">
                <a:off x="3962" y="1536"/>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graphicFrame>
            <p:nvGraphicFramePr>
              <p:cNvPr id="69660" name="Object 28"/>
              <p:cNvGraphicFramePr>
                <a:graphicFrameLocks noChangeAspect="1"/>
              </p:cNvGraphicFramePr>
              <p:nvPr/>
            </p:nvGraphicFramePr>
            <p:xfrm>
              <a:off x="3984" y="1584"/>
              <a:ext cx="353" cy="282"/>
            </p:xfrm>
            <a:graphic>
              <a:graphicData uri="http://schemas.openxmlformats.org/presentationml/2006/ole">
                <p:oleObj spid="_x0000_s69660" name="公式" r:id="rId9" imgW="139680" imgH="190440" progId="Equation.3">
                  <p:embed/>
                </p:oleObj>
              </a:graphicData>
            </a:graphic>
          </p:graphicFrame>
        </p:grpSp>
        <p:graphicFrame>
          <p:nvGraphicFramePr>
            <p:cNvPr id="69661" name="Object 29"/>
            <p:cNvGraphicFramePr>
              <a:graphicFrameLocks noChangeAspect="1"/>
            </p:cNvGraphicFramePr>
            <p:nvPr/>
          </p:nvGraphicFramePr>
          <p:xfrm>
            <a:off x="4512" y="1488"/>
            <a:ext cx="336" cy="395"/>
          </p:xfrm>
          <a:graphic>
            <a:graphicData uri="http://schemas.openxmlformats.org/presentationml/2006/ole">
              <p:oleObj spid="_x0000_s69661" name="公式" r:id="rId10" imgW="203040" imgH="228600" progId="Equation.3">
                <p:embed/>
              </p:oleObj>
            </a:graphicData>
          </a:graphic>
        </p:graphicFrame>
        <p:grpSp>
          <p:nvGrpSpPr>
            <p:cNvPr id="69662" name="Group 30"/>
            <p:cNvGrpSpPr>
              <a:grpSpLocks/>
            </p:cNvGrpSpPr>
            <p:nvPr/>
          </p:nvGrpSpPr>
          <p:grpSpPr bwMode="auto">
            <a:xfrm>
              <a:off x="5395" y="2784"/>
              <a:ext cx="365" cy="816"/>
              <a:chOff x="4512" y="2688"/>
              <a:chExt cx="365" cy="816"/>
            </a:xfrm>
          </p:grpSpPr>
          <p:graphicFrame>
            <p:nvGraphicFramePr>
              <p:cNvPr id="69663" name="Object 31"/>
              <p:cNvGraphicFramePr>
                <a:graphicFrameLocks noChangeAspect="1"/>
              </p:cNvGraphicFramePr>
              <p:nvPr/>
            </p:nvGraphicFramePr>
            <p:xfrm>
              <a:off x="4560" y="2976"/>
              <a:ext cx="317" cy="261"/>
            </p:xfrm>
            <a:graphic>
              <a:graphicData uri="http://schemas.openxmlformats.org/presentationml/2006/ole">
                <p:oleObj spid="_x0000_s69663" name="公式" r:id="rId11" imgW="126720" imgH="177480" progId="Equation.3">
                  <p:embed/>
                </p:oleObj>
              </a:graphicData>
            </a:graphic>
          </p:graphicFrame>
          <p:sp>
            <p:nvSpPr>
              <p:cNvPr id="69664" name="Line 32"/>
              <p:cNvSpPr>
                <a:spLocks noChangeShapeType="1"/>
              </p:cNvSpPr>
              <p:nvPr/>
            </p:nvSpPr>
            <p:spPr bwMode="auto">
              <a:xfrm>
                <a:off x="4512" y="2688"/>
                <a:ext cx="0" cy="816"/>
              </a:xfrm>
              <a:prstGeom prst="line">
                <a:avLst/>
              </a:prstGeom>
              <a:noFill/>
              <a:ln w="28575">
                <a:solidFill>
                  <a:schemeClr val="tx1"/>
                </a:solidFill>
                <a:prstDash val="dash"/>
                <a:round/>
                <a:headEnd type="arrow" w="med" len="med"/>
                <a:tailEnd type="arrow" w="med" len="med"/>
              </a:ln>
              <a:effectLst/>
            </p:spPr>
            <p:txBody>
              <a:bodyPr wrap="none" anchor="ctr"/>
              <a:lstStyle/>
              <a:p>
                <a:endParaRPr lang="zh-CN" altLang="en-US"/>
              </a:p>
            </p:txBody>
          </p:sp>
        </p:grpSp>
        <p:sp>
          <p:nvSpPr>
            <p:cNvPr id="69665" name="Freeform 33"/>
            <p:cNvSpPr>
              <a:spLocks/>
            </p:cNvSpPr>
            <p:nvPr/>
          </p:nvSpPr>
          <p:spPr bwMode="auto">
            <a:xfrm>
              <a:off x="4080" y="3649"/>
              <a:ext cx="1536" cy="4"/>
            </a:xfrm>
            <a:custGeom>
              <a:avLst/>
              <a:gdLst/>
              <a:ahLst/>
              <a:cxnLst>
                <a:cxn ang="0">
                  <a:pos x="0" y="4"/>
                </a:cxn>
                <a:cxn ang="0">
                  <a:pos x="1536" y="0"/>
                </a:cxn>
              </a:cxnLst>
              <a:rect l="0" t="0" r="r" b="b"/>
              <a:pathLst>
                <a:path w="1536" h="4">
                  <a:moveTo>
                    <a:pt x="0" y="4"/>
                  </a:moveTo>
                  <a:lnTo>
                    <a:pt x="1536" y="0"/>
                  </a:lnTo>
                </a:path>
              </a:pathLst>
            </a:custGeom>
            <a:noFill/>
            <a:ln w="57150" cap="flat" cmpd="sng">
              <a:solidFill>
                <a:srgbClr val="FF9933"/>
              </a:solidFill>
              <a:prstDash val="solid"/>
              <a:round/>
              <a:headEnd type="none" w="med" len="med"/>
              <a:tailEnd type="none" w="med" len="med"/>
            </a:ln>
            <a:effectLst/>
          </p:spPr>
          <p:txBody>
            <a:bodyPr wrap="none" anchor="ctr"/>
            <a:lstStyle/>
            <a:p>
              <a:endParaRPr lang="zh-CN" altLang="en-US"/>
            </a:p>
          </p:txBody>
        </p:sp>
        <p:sp>
          <p:nvSpPr>
            <p:cNvPr id="69666" name="Oval 34"/>
            <p:cNvSpPr>
              <a:spLocks noChangeArrowheads="1"/>
            </p:cNvSpPr>
            <p:nvPr/>
          </p:nvSpPr>
          <p:spPr bwMode="auto">
            <a:xfrm>
              <a:off x="4874" y="3504"/>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69667" name="Object 35"/>
            <p:cNvGraphicFramePr>
              <a:graphicFrameLocks noChangeAspect="1"/>
            </p:cNvGraphicFramePr>
            <p:nvPr/>
          </p:nvGraphicFramePr>
          <p:xfrm>
            <a:off x="4608" y="720"/>
            <a:ext cx="268" cy="288"/>
          </p:xfrm>
          <a:graphic>
            <a:graphicData uri="http://schemas.openxmlformats.org/presentationml/2006/ole">
              <p:oleObj spid="_x0000_s69667" name="公式" r:id="rId12" imgW="177480" imgH="203040" progId="Equation.3">
                <p:embed/>
              </p:oleObj>
            </a:graphicData>
          </a:graphic>
        </p:graphicFrame>
        <p:sp>
          <p:nvSpPr>
            <p:cNvPr id="69668" name="Freeform 36"/>
            <p:cNvSpPr>
              <a:spLocks/>
            </p:cNvSpPr>
            <p:nvPr/>
          </p:nvSpPr>
          <p:spPr bwMode="auto">
            <a:xfrm>
              <a:off x="4573" y="789"/>
              <a:ext cx="1" cy="795"/>
            </a:xfrm>
            <a:custGeom>
              <a:avLst/>
              <a:gdLst/>
              <a:ahLst/>
              <a:cxnLst>
                <a:cxn ang="0">
                  <a:pos x="0" y="795"/>
                </a:cxn>
                <a:cxn ang="0">
                  <a:pos x="0" y="0"/>
                </a:cxn>
              </a:cxnLst>
              <a:rect l="0" t="0" r="r" b="b"/>
              <a:pathLst>
                <a:path w="1" h="795">
                  <a:moveTo>
                    <a:pt x="0" y="795"/>
                  </a:moveTo>
                  <a:lnTo>
                    <a:pt x="0" y="0"/>
                  </a:lnTo>
                </a:path>
              </a:pathLst>
            </a:custGeom>
            <a:noFill/>
            <a:ln w="38100" cap="flat" cmpd="sng">
              <a:solidFill>
                <a:srgbClr val="66FF33"/>
              </a:solidFill>
              <a:prstDash val="solid"/>
              <a:round/>
              <a:headEnd type="none" w="med" len="med"/>
              <a:tailEnd type="arrow" w="med" len="med"/>
            </a:ln>
            <a:effectLst/>
          </p:spPr>
          <p:txBody>
            <a:bodyPr wrap="none" anchor="ctr"/>
            <a:lstStyle/>
            <a:p>
              <a:endParaRPr lang="zh-CN" altLang="en-US"/>
            </a:p>
          </p:txBody>
        </p:sp>
        <p:sp>
          <p:nvSpPr>
            <p:cNvPr id="69669" name="Line 37"/>
            <p:cNvSpPr>
              <a:spLocks noChangeShapeType="1"/>
            </p:cNvSpPr>
            <p:nvPr/>
          </p:nvSpPr>
          <p:spPr bwMode="auto">
            <a:xfrm>
              <a:off x="5280" y="2784"/>
              <a:ext cx="288" cy="0"/>
            </a:xfrm>
            <a:prstGeom prst="line">
              <a:avLst/>
            </a:prstGeom>
            <a:noFill/>
            <a:ln w="9525">
              <a:solidFill>
                <a:schemeClr val="tx1"/>
              </a:solidFill>
              <a:round/>
              <a:headEnd/>
              <a:tailEnd/>
            </a:ln>
            <a:effectLst/>
          </p:spPr>
          <p:txBody>
            <a:bodyPr wrap="none" anchor="ctr"/>
            <a:lstStyle/>
            <a:p>
              <a:endParaRPr lang="zh-CN" altLang="en-US"/>
            </a:p>
          </p:txBody>
        </p:sp>
      </p:grpSp>
      <p:sp>
        <p:nvSpPr>
          <p:cNvPr id="69670" name="Text Box 38"/>
          <p:cNvSpPr txBox="1">
            <a:spLocks noChangeArrowheads="1"/>
          </p:cNvSpPr>
          <p:nvPr/>
        </p:nvSpPr>
        <p:spPr bwMode="auto">
          <a:xfrm>
            <a:off x="755650" y="2349500"/>
            <a:ext cx="3962400" cy="400110"/>
          </a:xfrm>
          <a:prstGeom prst="rect">
            <a:avLst/>
          </a:prstGeom>
          <a:noFill/>
          <a:ln w="9525">
            <a:noFill/>
            <a:miter lim="800000"/>
            <a:headEnd/>
            <a:tailEnd/>
          </a:ln>
          <a:effectLst/>
        </p:spPr>
        <p:txBody>
          <a:bodyPr>
            <a:spAutoFit/>
          </a:bodyPr>
          <a:lstStyle/>
          <a:p>
            <a:pPr>
              <a:spcBef>
                <a:spcPct val="50000"/>
              </a:spcBef>
            </a:pPr>
            <a:r>
              <a:rPr kumimoji="1" lang="zh-CN" altLang="en-US" sz="2000" b="1" dirty="0">
                <a:solidFill>
                  <a:srgbClr val="0000CC"/>
                </a:solidFill>
                <a:latin typeface="楷体_GB2312" pitchFamily="49" charset="-122"/>
                <a:ea typeface="楷体_GB2312" pitchFamily="49" charset="-122"/>
              </a:rPr>
              <a:t>上一</a:t>
            </a:r>
            <a:r>
              <a:rPr kumimoji="1" lang="zh-CN" altLang="en-US" sz="2000" b="1" dirty="0" smtClean="0">
                <a:solidFill>
                  <a:srgbClr val="0000CC"/>
                </a:solidFill>
                <a:latin typeface="楷体_GB2312" pitchFamily="49" charset="-122"/>
                <a:ea typeface="楷体_GB2312" pitchFamily="49" charset="-122"/>
              </a:rPr>
              <a:t>例题的另一解法，如下</a:t>
            </a:r>
            <a:r>
              <a:rPr kumimoji="1" lang="zh-CN" altLang="en-US" sz="2000" b="1" dirty="0">
                <a:solidFill>
                  <a:srgbClr val="0000CC"/>
                </a:solidFill>
                <a:latin typeface="楷体_GB2312" pitchFamily="49" charset="-122"/>
                <a:ea typeface="楷体_GB2312" pitchFamily="49" charset="-122"/>
              </a:rPr>
              <a:t>：</a:t>
            </a:r>
          </a:p>
        </p:txBody>
      </p:sp>
      <p:sp>
        <p:nvSpPr>
          <p:cNvPr id="69671" name="Text Box 39"/>
          <p:cNvSpPr txBox="1">
            <a:spLocks noChangeArrowheads="1"/>
          </p:cNvSpPr>
          <p:nvPr/>
        </p:nvSpPr>
        <p:spPr bwMode="auto">
          <a:xfrm>
            <a:off x="228600" y="2571744"/>
            <a:ext cx="5562600" cy="457200"/>
          </a:xfrm>
          <a:prstGeom prst="rect">
            <a:avLst/>
          </a:prstGeom>
          <a:noFill/>
          <a:ln w="9525">
            <a:noFill/>
            <a:miter lim="800000"/>
            <a:headEnd/>
            <a:tailEnd/>
          </a:ln>
          <a:effectLst/>
        </p:spPr>
        <p:txBody>
          <a:bodyPr>
            <a:spAutoFit/>
          </a:bodyPr>
          <a:lstStyle/>
          <a:p>
            <a:pPr>
              <a:spcBef>
                <a:spcPct val="50000"/>
              </a:spcBef>
            </a:pPr>
            <a:r>
              <a:rPr kumimoji="1" lang="zh-CN" altLang="en-US" sz="2400" b="1" dirty="0" smtClean="0">
                <a:latin typeface="宋体" pitchFamily="2" charset="-122"/>
                <a:ea typeface="楷体_GB2312" pitchFamily="49" charset="-122"/>
              </a:rPr>
              <a:t>解法二：</a:t>
            </a:r>
            <a:r>
              <a:rPr kumimoji="1" lang="zh-CN" altLang="en-US" sz="2400" b="1" dirty="0">
                <a:latin typeface="宋体" pitchFamily="2" charset="-122"/>
                <a:ea typeface="楷体_GB2312" pitchFamily="49" charset="-122"/>
              </a:rPr>
              <a:t>根据机械能守恒定律，</a:t>
            </a:r>
          </a:p>
        </p:txBody>
      </p:sp>
      <p:graphicFrame>
        <p:nvGraphicFramePr>
          <p:cNvPr id="69672" name="Object 40"/>
          <p:cNvGraphicFramePr>
            <a:graphicFrameLocks noChangeAspect="1"/>
          </p:cNvGraphicFramePr>
          <p:nvPr/>
        </p:nvGraphicFramePr>
        <p:xfrm>
          <a:off x="900117" y="4714884"/>
          <a:ext cx="4243387" cy="896938"/>
        </p:xfrm>
        <a:graphic>
          <a:graphicData uri="http://schemas.openxmlformats.org/presentationml/2006/ole">
            <p:oleObj spid="_x0000_s69672" name="Equation" r:id="rId13" imgW="1600200" imgH="393480" progId="Equation.3">
              <p:embed/>
            </p:oleObj>
          </a:graphicData>
        </a:graphic>
      </p:graphicFrame>
      <p:graphicFrame>
        <p:nvGraphicFramePr>
          <p:cNvPr id="69673" name="Object 41"/>
          <p:cNvGraphicFramePr>
            <a:graphicFrameLocks noChangeAspect="1"/>
          </p:cNvGraphicFramePr>
          <p:nvPr/>
        </p:nvGraphicFramePr>
        <p:xfrm>
          <a:off x="2865465" y="5734050"/>
          <a:ext cx="5564187" cy="977900"/>
        </p:xfrm>
        <a:graphic>
          <a:graphicData uri="http://schemas.openxmlformats.org/presentationml/2006/ole">
            <p:oleObj spid="_x0000_s69673" name="Equation" r:id="rId14" imgW="1904760" imgH="482400" progId="Equation.3">
              <p:embed/>
            </p:oleObj>
          </a:graphicData>
        </a:graphic>
      </p:graphicFrame>
      <p:graphicFrame>
        <p:nvGraphicFramePr>
          <p:cNvPr id="69674" name="Object 42"/>
          <p:cNvGraphicFramePr>
            <a:graphicFrameLocks noChangeAspect="1"/>
          </p:cNvGraphicFramePr>
          <p:nvPr/>
        </p:nvGraphicFramePr>
        <p:xfrm>
          <a:off x="5668984" y="4797425"/>
          <a:ext cx="1974850" cy="828675"/>
        </p:xfrm>
        <a:graphic>
          <a:graphicData uri="http://schemas.openxmlformats.org/presentationml/2006/ole">
            <p:oleObj spid="_x0000_s69674" name="Equation" r:id="rId15" imgW="825480" imgH="393480" progId="Equation.3">
              <p:embed/>
            </p:oleObj>
          </a:graphicData>
        </a:graphic>
      </p:graphicFrame>
      <p:sp>
        <p:nvSpPr>
          <p:cNvPr id="69675" name="Text Box 43"/>
          <p:cNvSpPr txBox="1">
            <a:spLocks noChangeArrowheads="1"/>
          </p:cNvSpPr>
          <p:nvPr/>
        </p:nvSpPr>
        <p:spPr bwMode="auto">
          <a:xfrm>
            <a:off x="285720" y="3000372"/>
            <a:ext cx="6215106" cy="1684244"/>
          </a:xfrm>
          <a:prstGeom prst="rect">
            <a:avLst/>
          </a:prstGeom>
          <a:noFill/>
          <a:ln w="9525">
            <a:noFill/>
            <a:miter lim="800000"/>
            <a:headEnd/>
            <a:tailEnd/>
          </a:ln>
          <a:effectLst/>
        </p:spPr>
        <p:txBody>
          <a:bodyPr wrap="square">
            <a:spAutoFit/>
          </a:bodyPr>
          <a:lstStyle/>
          <a:p>
            <a:pPr>
              <a:lnSpc>
                <a:spcPct val="150000"/>
              </a:lnSpc>
            </a:pPr>
            <a:r>
              <a:rPr kumimoji="1" lang="zh-CN" altLang="en-US" sz="2400" b="1" dirty="0">
                <a:latin typeface="Times New Roman" pitchFamily="18" charset="0"/>
                <a:ea typeface="楷体_GB2312" pitchFamily="49" charset="-122"/>
              </a:rPr>
              <a:t>地球、滑轮、物体</a:t>
            </a:r>
            <a:r>
              <a:rPr kumimoji="1" lang="en-US" altLang="zh-CN" sz="2400" b="1" i="1" dirty="0">
                <a:latin typeface="Times New Roman" pitchFamily="18" charset="0"/>
                <a:ea typeface="楷体_GB2312" pitchFamily="49" charset="-122"/>
              </a:rPr>
              <a:t>m</a:t>
            </a:r>
            <a:r>
              <a:rPr kumimoji="1" lang="zh-CN" altLang="en-US" sz="2400" b="1" dirty="0">
                <a:latin typeface="Times New Roman" pitchFamily="18" charset="0"/>
                <a:ea typeface="楷体_GB2312" pitchFamily="49" charset="-122"/>
              </a:rPr>
              <a:t>组成的系统</a:t>
            </a:r>
            <a:r>
              <a:rPr kumimoji="1" lang="zh-CN" altLang="en-US" sz="2400" b="1" dirty="0" smtClean="0">
                <a:latin typeface="Times New Roman" pitchFamily="18" charset="0"/>
                <a:ea typeface="楷体_GB2312" pitchFamily="49" charset="-122"/>
              </a:rPr>
              <a:t>，外力</a:t>
            </a:r>
            <a:r>
              <a:rPr kumimoji="1" lang="zh-CN" altLang="en-US" sz="2400" b="1" dirty="0">
                <a:latin typeface="Times New Roman" pitchFamily="18" charset="0"/>
                <a:ea typeface="楷体_GB2312" pitchFamily="49" charset="-122"/>
              </a:rPr>
              <a:t>对其作功为零，所以滑轮</a:t>
            </a:r>
            <a:r>
              <a:rPr kumimoji="1" lang="zh-CN" altLang="en-US" sz="2400" b="1" dirty="0" smtClean="0">
                <a:latin typeface="Times New Roman" pitchFamily="18" charset="0"/>
                <a:ea typeface="楷体_GB2312" pitchFamily="49" charset="-122"/>
              </a:rPr>
              <a:t>的动能</a:t>
            </a:r>
            <a:r>
              <a:rPr kumimoji="1" lang="zh-CN" altLang="en-US" sz="2400" b="1" dirty="0">
                <a:latin typeface="Times New Roman" pitchFamily="18" charset="0"/>
                <a:ea typeface="楷体_GB2312" pitchFamily="49" charset="-122"/>
              </a:rPr>
              <a:t>与物体</a:t>
            </a:r>
            <a:r>
              <a:rPr kumimoji="1" lang="en-US" altLang="zh-CN" sz="2400" b="1" i="1" dirty="0">
                <a:latin typeface="Times New Roman" pitchFamily="18" charset="0"/>
                <a:ea typeface="楷体_GB2312" pitchFamily="49" charset="-122"/>
              </a:rPr>
              <a:t>m</a:t>
            </a:r>
            <a:r>
              <a:rPr kumimoji="1" lang="zh-CN" altLang="en-US" sz="2400" b="1" dirty="0">
                <a:latin typeface="Times New Roman" pitchFamily="18" charset="0"/>
                <a:ea typeface="楷体_GB2312" pitchFamily="49" charset="-122"/>
              </a:rPr>
              <a:t>的动能 、势能之</a:t>
            </a:r>
            <a:r>
              <a:rPr kumimoji="1" lang="zh-CN" altLang="en-US" sz="2400" b="1" dirty="0" smtClean="0">
                <a:latin typeface="Times New Roman" pitchFamily="18" charset="0"/>
                <a:ea typeface="楷体_GB2312" pitchFamily="49" charset="-122"/>
              </a:rPr>
              <a:t>和是</a:t>
            </a:r>
            <a:r>
              <a:rPr kumimoji="1" lang="zh-CN" altLang="en-US" sz="2400" b="1" dirty="0">
                <a:latin typeface="Times New Roman" pitchFamily="18" charset="0"/>
                <a:ea typeface="楷体_GB2312" pitchFamily="49" charset="-122"/>
              </a:rPr>
              <a:t>个守恒量。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wipe(up)">
                                      <p:cBhvr>
                                        <p:cTn id="7" dur="500"/>
                                        <p:tgtEl>
                                          <p:spTgt spid="696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4"/>
                                        </p:tgtEl>
                                        <p:attrNameLst>
                                          <p:attrName>style.visibility</p:attrName>
                                        </p:attrNameLst>
                                      </p:cBhvr>
                                      <p:to>
                                        <p:strVal val="visible"/>
                                      </p:to>
                                    </p:set>
                                    <p:animEffect transition="in" filter="wipe(left)">
                                      <p:cBhvr>
                                        <p:cTn id="12" dur="500"/>
                                        <p:tgtEl>
                                          <p:spTgt spid="69634"/>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88"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 calcmode="lin" valueType="num">
                                      <p:cBhvr>
                                        <p:cTn id="17" dur="500" fill="hold"/>
                                        <p:tgtEl>
                                          <p:spTgt spid="69670"/>
                                        </p:tgtEl>
                                        <p:attrNameLst>
                                          <p:attrName>ppt_w</p:attrName>
                                        </p:attrNameLst>
                                      </p:cBhvr>
                                      <p:tavLst>
                                        <p:tav tm="0">
                                          <p:val>
                                            <p:strVal val="4/3*#ppt_w"/>
                                          </p:val>
                                        </p:tav>
                                        <p:tav tm="100000">
                                          <p:val>
                                            <p:strVal val="#ppt_w"/>
                                          </p:val>
                                        </p:tav>
                                      </p:tavLst>
                                    </p:anim>
                                    <p:anim calcmode="lin" valueType="num">
                                      <p:cBhvr>
                                        <p:cTn id="18" dur="500" fill="hold"/>
                                        <p:tgtEl>
                                          <p:spTgt spid="69670"/>
                                        </p:tgtEl>
                                        <p:attrNameLst>
                                          <p:attrName>ppt_h</p:attrName>
                                        </p:attrNameLst>
                                      </p:cBhvr>
                                      <p:tavLst>
                                        <p:tav tm="0">
                                          <p:val>
                                            <p:strVal val="4/3*#ppt_h"/>
                                          </p:val>
                                        </p:tav>
                                        <p:tav tm="100000">
                                          <p:val>
                                            <p:strVal val="#ppt_h"/>
                                          </p:val>
                                        </p:tav>
                                      </p:tavLst>
                                    </p:anim>
                                  </p:childTnLst>
                                  <p:subTnLst>
                                    <p:set>
                                      <p:cBhvr override="childStyle">
                                        <p:cTn dur="1" fill="hold" display="0" masterRel="nextClick" afterEffect="1"/>
                                        <p:tgtEl>
                                          <p:spTgt spid="6967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9671"/>
                                        </p:tgtEl>
                                        <p:attrNameLst>
                                          <p:attrName>style.visibility</p:attrName>
                                        </p:attrNameLst>
                                      </p:cBhvr>
                                      <p:to>
                                        <p:strVal val="visible"/>
                                      </p:to>
                                    </p:set>
                                    <p:animEffect transition="in" filter="wipe(left)">
                                      <p:cBhvr>
                                        <p:cTn id="23" dur="500"/>
                                        <p:tgtEl>
                                          <p:spTgt spid="6967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9675"/>
                                        </p:tgtEl>
                                        <p:attrNameLst>
                                          <p:attrName>style.visibility</p:attrName>
                                        </p:attrNameLst>
                                      </p:cBhvr>
                                      <p:to>
                                        <p:strVal val="visible"/>
                                      </p:to>
                                    </p:set>
                                    <p:animEffect transition="in" filter="wipe(left)">
                                      <p:cBhvr>
                                        <p:cTn id="28" dur="500"/>
                                        <p:tgtEl>
                                          <p:spTgt spid="69675"/>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32" fill="hold" nodeType="clickEffect">
                                  <p:stCondLst>
                                    <p:cond delay="0"/>
                                  </p:stCondLst>
                                  <p:childTnLst>
                                    <p:set>
                                      <p:cBhvr>
                                        <p:cTn id="32" dur="1" fill="hold">
                                          <p:stCondLst>
                                            <p:cond delay="0"/>
                                          </p:stCondLst>
                                        </p:cTn>
                                        <p:tgtEl>
                                          <p:spTgt spid="69672"/>
                                        </p:tgtEl>
                                        <p:attrNameLst>
                                          <p:attrName>style.visibility</p:attrName>
                                        </p:attrNameLst>
                                      </p:cBhvr>
                                      <p:to>
                                        <p:strVal val="visible"/>
                                      </p:to>
                                    </p:set>
                                    <p:animEffect transition="in" filter="box(out)">
                                      <p:cBhvr>
                                        <p:cTn id="33" dur="500"/>
                                        <p:tgtEl>
                                          <p:spTgt spid="6967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69674"/>
                                        </p:tgtEl>
                                        <p:attrNameLst>
                                          <p:attrName>style.visibility</p:attrName>
                                        </p:attrNameLst>
                                      </p:cBhvr>
                                      <p:to>
                                        <p:strVal val="visible"/>
                                      </p:to>
                                    </p:set>
                                    <p:animEffect transition="in" filter="wipe(left)">
                                      <p:cBhvr>
                                        <p:cTn id="38" dur="500"/>
                                        <p:tgtEl>
                                          <p:spTgt spid="69674"/>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288" fill="hold" nodeType="clickEffect">
                                  <p:stCondLst>
                                    <p:cond delay="0"/>
                                  </p:stCondLst>
                                  <p:childTnLst>
                                    <p:set>
                                      <p:cBhvr>
                                        <p:cTn id="42" dur="1" fill="hold">
                                          <p:stCondLst>
                                            <p:cond delay="0"/>
                                          </p:stCondLst>
                                        </p:cTn>
                                        <p:tgtEl>
                                          <p:spTgt spid="69673"/>
                                        </p:tgtEl>
                                        <p:attrNameLst>
                                          <p:attrName>style.visibility</p:attrName>
                                        </p:attrNameLst>
                                      </p:cBhvr>
                                      <p:to>
                                        <p:strVal val="visible"/>
                                      </p:to>
                                    </p:set>
                                    <p:anim calcmode="lin" valueType="num">
                                      <p:cBhvr>
                                        <p:cTn id="43" dur="500" fill="hold"/>
                                        <p:tgtEl>
                                          <p:spTgt spid="69673"/>
                                        </p:tgtEl>
                                        <p:attrNameLst>
                                          <p:attrName>ppt_w</p:attrName>
                                        </p:attrNameLst>
                                      </p:cBhvr>
                                      <p:tavLst>
                                        <p:tav tm="0">
                                          <p:val>
                                            <p:strVal val="4/3*#ppt_w"/>
                                          </p:val>
                                        </p:tav>
                                        <p:tav tm="100000">
                                          <p:val>
                                            <p:strVal val="#ppt_w"/>
                                          </p:val>
                                        </p:tav>
                                      </p:tavLst>
                                    </p:anim>
                                    <p:anim calcmode="lin" valueType="num">
                                      <p:cBhvr>
                                        <p:cTn id="44" dur="500" fill="hold"/>
                                        <p:tgtEl>
                                          <p:spTgt spid="6967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autoUpdateAnimBg="0"/>
      <p:bldP spid="69670" grpId="0" autoUpdateAnimBg="0"/>
      <p:bldP spid="69671" grpId="0" autoUpdateAnimBg="0"/>
      <p:bldP spid="6967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3"/>
          <p:cNvSpPr>
            <a:spLocks noGrp="1"/>
          </p:cNvSpPr>
          <p:nvPr>
            <p:ph type="sldNum" sz="quarter" idx="12"/>
          </p:nvPr>
        </p:nvSpPr>
        <p:spPr/>
        <p:txBody>
          <a:bodyPr/>
          <a:lstStyle/>
          <a:p>
            <a:fld id="{8383D016-6141-4830-BD98-980179B4D755}" type="slidenum">
              <a:rPr lang="en-US" altLang="zh-CN"/>
              <a:pPr/>
              <a:t>18</a:t>
            </a:fld>
            <a:endParaRPr lang="en-US" altLang="zh-CN"/>
          </a:p>
        </p:txBody>
      </p:sp>
      <p:sp>
        <p:nvSpPr>
          <p:cNvPr id="83970" name="Text Box 2"/>
          <p:cNvSpPr txBox="1">
            <a:spLocks noChangeArrowheads="1"/>
          </p:cNvSpPr>
          <p:nvPr/>
        </p:nvSpPr>
        <p:spPr bwMode="auto">
          <a:xfrm>
            <a:off x="323850" y="260350"/>
            <a:ext cx="4038600" cy="519113"/>
          </a:xfrm>
          <a:prstGeom prst="rect">
            <a:avLst/>
          </a:prstGeom>
          <a:noFill/>
          <a:ln w="9525">
            <a:noFill/>
            <a:miter lim="800000"/>
            <a:headEnd/>
            <a:tailEnd/>
          </a:ln>
          <a:effectLst/>
        </p:spPr>
        <p:txBody>
          <a:bodyPr>
            <a:spAutoFit/>
          </a:bodyPr>
          <a:lstStyle/>
          <a:p>
            <a:pPr>
              <a:spcBef>
                <a:spcPct val="50000"/>
              </a:spcBef>
            </a:pPr>
            <a:r>
              <a:rPr kumimoji="1" lang="en-US" altLang="zh-CN" sz="2800" b="1">
                <a:solidFill>
                  <a:schemeClr val="hlink"/>
                </a:solidFill>
                <a:latin typeface="楷体_GB2312" pitchFamily="49" charset="-122"/>
                <a:ea typeface="楷体_GB2312" pitchFamily="49" charset="-122"/>
                <a:sym typeface="Symbol" pitchFamily="18" charset="2"/>
              </a:rPr>
              <a:t> </a:t>
            </a:r>
            <a:r>
              <a:rPr kumimoji="1" lang="zh-CN" altLang="en-US" sz="2800" b="1">
                <a:latin typeface="楷体_GB2312" pitchFamily="49" charset="-122"/>
                <a:ea typeface="楷体_GB2312" pitchFamily="49" charset="-122"/>
              </a:rPr>
              <a:t>刚体的重力势能</a:t>
            </a:r>
            <a:endParaRPr kumimoji="1" lang="zh-CN" altLang="en-US" sz="2800" b="1" i="1">
              <a:latin typeface="Times New Roman" pitchFamily="18" charset="0"/>
            </a:endParaRPr>
          </a:p>
        </p:txBody>
      </p:sp>
      <p:sp>
        <p:nvSpPr>
          <p:cNvPr id="83971" name="Rectangle 3"/>
          <p:cNvSpPr>
            <a:spLocks noChangeArrowheads="1"/>
          </p:cNvSpPr>
          <p:nvPr/>
        </p:nvSpPr>
        <p:spPr bwMode="auto">
          <a:xfrm>
            <a:off x="684213" y="3213100"/>
            <a:ext cx="8305800" cy="1600200"/>
          </a:xfrm>
          <a:prstGeom prst="rect">
            <a:avLst/>
          </a:prstGeom>
          <a:noFill/>
          <a:ln w="9525">
            <a:noFill/>
            <a:miter lim="800000"/>
            <a:headEnd/>
            <a:tailEnd/>
          </a:ln>
        </p:spPr>
        <p:txBody>
          <a:bodyPr/>
          <a:lstStyle/>
          <a:p>
            <a:pPr>
              <a:lnSpc>
                <a:spcPct val="95000"/>
              </a:lnSpc>
              <a:spcBef>
                <a:spcPct val="35000"/>
              </a:spcBef>
            </a:pPr>
            <a:r>
              <a:rPr kumimoji="1" lang="zh-CN" altLang="zh-CN" sz="3600" b="1" noProof="1">
                <a:solidFill>
                  <a:schemeClr val="hlink"/>
                </a:solidFill>
                <a:latin typeface="楷体_GB2312" pitchFamily="49" charset="-122"/>
                <a:ea typeface="楷体_GB2312" pitchFamily="49" charset="-122"/>
              </a:rPr>
              <a:t>结论：</a:t>
            </a:r>
            <a:r>
              <a:rPr kumimoji="1" lang="zh-CN" altLang="en-US" sz="3200" b="1" noProof="1">
                <a:latin typeface="楷体_GB2312" pitchFamily="49" charset="-122"/>
                <a:ea typeface="楷体_GB2312" pitchFamily="49" charset="-122"/>
              </a:rPr>
              <a:t>刚体的重力势能相当于它的全部</a:t>
            </a:r>
            <a:r>
              <a:rPr kumimoji="1" lang="en-US" altLang="en-US" sz="3200" b="1">
                <a:latin typeface="楷体_GB2312" pitchFamily="49" charset="-122"/>
                <a:ea typeface="楷体_GB2312" pitchFamily="49" charset="-122"/>
              </a:rPr>
              <a:t/>
            </a:r>
            <a:br>
              <a:rPr kumimoji="1" lang="en-US" altLang="en-US" sz="3200" b="1">
                <a:latin typeface="楷体_GB2312" pitchFamily="49" charset="-122"/>
                <a:ea typeface="楷体_GB2312" pitchFamily="49" charset="-122"/>
              </a:rPr>
            </a:br>
            <a:r>
              <a:rPr kumimoji="1" lang="en-US" altLang="en-US" sz="3200" b="1">
                <a:latin typeface="楷体_GB2312" pitchFamily="49" charset="-122"/>
                <a:ea typeface="楷体_GB2312" pitchFamily="49" charset="-122"/>
              </a:rPr>
              <a:t>      </a:t>
            </a:r>
            <a:r>
              <a:rPr kumimoji="1" lang="zh-CN" altLang="en-US" sz="3200" b="1" noProof="1">
                <a:latin typeface="楷体_GB2312" pitchFamily="49" charset="-122"/>
                <a:ea typeface="楷体_GB2312" pitchFamily="49" charset="-122"/>
              </a:rPr>
              <a:t>质量集中在质心时所具有的势能</a:t>
            </a:r>
            <a:r>
              <a:rPr kumimoji="1" lang="en-US" altLang="en-US" sz="3200" b="1">
                <a:latin typeface="楷体_GB2312" pitchFamily="49" charset="-122"/>
                <a:ea typeface="楷体_GB2312" pitchFamily="49" charset="-122"/>
              </a:rPr>
              <a:t>.</a:t>
            </a:r>
            <a:endParaRPr kumimoji="1" lang="en-US" altLang="en-US" sz="3200" b="1" noProof="1">
              <a:latin typeface="宋体" pitchFamily="2" charset="-122"/>
            </a:endParaRPr>
          </a:p>
        </p:txBody>
      </p:sp>
      <p:sp>
        <p:nvSpPr>
          <p:cNvPr id="83972" name="Rectangle 4"/>
          <p:cNvSpPr>
            <a:spLocks noChangeArrowheads="1"/>
          </p:cNvSpPr>
          <p:nvPr/>
        </p:nvSpPr>
        <p:spPr bwMode="auto">
          <a:xfrm>
            <a:off x="381000" y="4648200"/>
            <a:ext cx="2224088" cy="579438"/>
          </a:xfrm>
          <a:prstGeom prst="rect">
            <a:avLst/>
          </a:prstGeom>
          <a:noFill/>
          <a:ln w="9525">
            <a:noFill/>
            <a:miter lim="800000"/>
            <a:headEnd/>
            <a:tailEnd/>
          </a:ln>
          <a:effectLst/>
        </p:spPr>
        <p:txBody>
          <a:bodyPr wrap="none">
            <a:spAutoFit/>
          </a:bodyPr>
          <a:lstStyle/>
          <a:p>
            <a:r>
              <a:rPr kumimoji="1" lang="en-US" sz="3200" b="1">
                <a:solidFill>
                  <a:srgbClr val="FF0066"/>
                </a:solidFill>
                <a:latin typeface="楷体_GB2312" pitchFamily="49" charset="-122"/>
                <a:ea typeface="楷体_GB2312" pitchFamily="49" charset="-122"/>
              </a:rPr>
              <a:t>机械能守恒</a:t>
            </a:r>
            <a:endParaRPr kumimoji="1" lang="zh-CN" altLang="en-US" sz="3200" b="1">
              <a:solidFill>
                <a:srgbClr val="FF0066"/>
              </a:solidFill>
              <a:latin typeface="宋体" pitchFamily="2" charset="-122"/>
            </a:endParaRPr>
          </a:p>
        </p:txBody>
      </p:sp>
      <p:sp>
        <p:nvSpPr>
          <p:cNvPr id="83973" name="Text Box 5"/>
          <p:cNvSpPr txBox="1">
            <a:spLocks noChangeArrowheads="1"/>
          </p:cNvSpPr>
          <p:nvPr/>
        </p:nvSpPr>
        <p:spPr bwMode="auto">
          <a:xfrm>
            <a:off x="228600" y="5480050"/>
            <a:ext cx="8686800" cy="920750"/>
          </a:xfrm>
          <a:prstGeom prst="rect">
            <a:avLst/>
          </a:prstGeom>
          <a:noFill/>
          <a:ln w="9525">
            <a:noFill/>
            <a:miter lim="800000"/>
            <a:headEnd/>
            <a:tailEnd/>
          </a:ln>
          <a:effectLst/>
        </p:spPr>
        <p:txBody>
          <a:bodyPr>
            <a:spAutoFit/>
          </a:bodyPr>
          <a:lstStyle/>
          <a:p>
            <a:pPr>
              <a:lnSpc>
                <a:spcPct val="85000"/>
              </a:lnSpc>
              <a:spcBef>
                <a:spcPct val="30000"/>
              </a:spcBef>
            </a:pPr>
            <a:r>
              <a:rPr kumimoji="1" lang="zh-CN" altLang="en-US" sz="3200" b="1" noProof="1">
                <a:latin typeface="楷体_GB2312" pitchFamily="49" charset="-122"/>
                <a:ea typeface="楷体_GB2312" pitchFamily="49" charset="-122"/>
              </a:rPr>
              <a:t>对于刚体</a:t>
            </a:r>
            <a:r>
              <a:rPr kumimoji="1" lang="en-US" altLang="zh-CN" sz="3200" b="1">
                <a:latin typeface="楷体_GB2312" pitchFamily="49" charset="-122"/>
                <a:ea typeface="楷体_GB2312" pitchFamily="49" charset="-122"/>
              </a:rPr>
              <a:t>,</a:t>
            </a:r>
            <a:r>
              <a:rPr kumimoji="1" lang="zh-CN" altLang="zh-CN" sz="3200" b="1" noProof="1">
                <a:latin typeface="楷体_GB2312" pitchFamily="49" charset="-122"/>
                <a:ea typeface="楷体_GB2312" pitchFamily="49" charset="-122"/>
              </a:rPr>
              <a:t>若</a:t>
            </a:r>
            <a:r>
              <a:rPr kumimoji="1" lang="zh-CN" altLang="en-US" sz="3200" b="1" noProof="1">
                <a:latin typeface="楷体_GB2312" pitchFamily="49" charset="-122"/>
                <a:ea typeface="楷体_GB2312" pitchFamily="49" charset="-122"/>
              </a:rPr>
              <a:t>在运动过程中只有保守</a:t>
            </a:r>
            <a:r>
              <a:rPr kumimoji="1" lang="zh-CN" altLang="en-US" sz="3200" b="1">
                <a:latin typeface="楷体_GB2312" pitchFamily="49" charset="-122"/>
                <a:ea typeface="楷体_GB2312" pitchFamily="49" charset="-122"/>
              </a:rPr>
              <a:t>外</a:t>
            </a:r>
            <a:r>
              <a:rPr kumimoji="1" lang="en-US" sz="3200" b="1">
                <a:latin typeface="楷体_GB2312" pitchFamily="49" charset="-122"/>
                <a:ea typeface="楷体_GB2312" pitchFamily="49" charset="-122"/>
              </a:rPr>
              <a:t>力</a:t>
            </a:r>
            <a:r>
              <a:rPr kumimoji="1" lang="zh-CN" altLang="en-US" sz="3200" b="1">
                <a:latin typeface="楷体_GB2312" pitchFamily="49" charset="-122"/>
                <a:ea typeface="楷体_GB2312" pitchFamily="49" charset="-122"/>
              </a:rPr>
              <a:t>（重力</a:t>
            </a:r>
            <a:r>
              <a:rPr kumimoji="1" lang="en-US" altLang="zh-CN" sz="3200" b="1">
                <a:latin typeface="楷体_GB2312" pitchFamily="49" charset="-122"/>
                <a:ea typeface="楷体_GB2312" pitchFamily="49" charset="-122"/>
              </a:rPr>
              <a:t>)</a:t>
            </a:r>
            <a:r>
              <a:rPr kumimoji="1" lang="en-US" sz="3200" b="1">
                <a:latin typeface="楷体_GB2312" pitchFamily="49" charset="-122"/>
                <a:ea typeface="楷体_GB2312" pitchFamily="49" charset="-122"/>
              </a:rPr>
              <a:t>作功, 则</a:t>
            </a:r>
            <a:r>
              <a:rPr kumimoji="1" lang="zh-CN" altLang="zh-CN" sz="3200" b="1" noProof="1">
                <a:latin typeface="楷体_GB2312" pitchFamily="49" charset="-122"/>
                <a:ea typeface="楷体_GB2312" pitchFamily="49" charset="-122"/>
              </a:rPr>
              <a:t>包括</a:t>
            </a:r>
            <a:r>
              <a:rPr kumimoji="1" lang="zh-CN" sz="3200" b="1" u="sng">
                <a:latin typeface="楷体_GB2312" pitchFamily="49" charset="-122"/>
                <a:ea typeface="楷体_GB2312" pitchFamily="49" charset="-122"/>
              </a:rPr>
              <a:t>地球的</a:t>
            </a:r>
            <a:r>
              <a:rPr kumimoji="1" lang="en-US" sz="3200" b="1" u="sng">
                <a:latin typeface="楷体_GB2312" pitchFamily="49" charset="-122"/>
                <a:ea typeface="楷体_GB2312" pitchFamily="49" charset="-122"/>
              </a:rPr>
              <a:t>系统机械能守恒</a:t>
            </a:r>
            <a:r>
              <a:rPr kumimoji="1" lang="en-US" sz="3200" b="1">
                <a:latin typeface="楷体_GB2312" pitchFamily="49" charset="-122"/>
                <a:ea typeface="楷体_GB2312" pitchFamily="49" charset="-122"/>
              </a:rPr>
              <a:t>。</a:t>
            </a:r>
            <a:endParaRPr kumimoji="1" lang="zh-CN" altLang="en-US" sz="3200" b="1">
              <a:latin typeface="楷体_GB2312" pitchFamily="49" charset="-122"/>
              <a:ea typeface="楷体_GB2312" pitchFamily="49" charset="-122"/>
            </a:endParaRPr>
          </a:p>
        </p:txBody>
      </p:sp>
      <p:sp>
        <p:nvSpPr>
          <p:cNvPr id="83974" name="Text Box 6"/>
          <p:cNvSpPr txBox="1">
            <a:spLocks noChangeArrowheads="1"/>
          </p:cNvSpPr>
          <p:nvPr/>
        </p:nvSpPr>
        <p:spPr bwMode="auto">
          <a:xfrm>
            <a:off x="755650" y="908050"/>
            <a:ext cx="7086600" cy="946150"/>
          </a:xfrm>
          <a:prstGeom prst="rect">
            <a:avLst/>
          </a:prstGeom>
          <a:noFill/>
          <a:ln w="9525">
            <a:noFill/>
            <a:miter lim="800000"/>
            <a:headEnd/>
            <a:tailEnd/>
          </a:ln>
          <a:effectLst/>
        </p:spPr>
        <p:txBody>
          <a:bodyPr>
            <a:spAutoFit/>
          </a:bodyPr>
          <a:lstStyle/>
          <a:p>
            <a:r>
              <a:rPr kumimoji="1" lang="zh-CN" altLang="en-US" sz="2800" b="1">
                <a:latin typeface="楷体_GB2312" pitchFamily="49" charset="-122"/>
                <a:ea typeface="楷体_GB2312" pitchFamily="49" charset="-122"/>
              </a:rPr>
              <a:t>将重力看成是刚体受到的外部保守力</a:t>
            </a:r>
            <a:r>
              <a:rPr kumimoji="1" lang="en-US" altLang="zh-CN" sz="2800" b="1">
                <a:latin typeface="楷体_GB2312" pitchFamily="49" charset="-122"/>
                <a:ea typeface="楷体_GB2312" pitchFamily="49" charset="-122"/>
              </a:rPr>
              <a:t>,</a:t>
            </a:r>
            <a:r>
              <a:rPr kumimoji="1" lang="zh-CN" altLang="en-US" sz="2800" b="1">
                <a:latin typeface="楷体_GB2312" pitchFamily="49" charset="-122"/>
                <a:ea typeface="楷体_GB2312" pitchFamily="49" charset="-122"/>
              </a:rPr>
              <a:t>按质心的定义，重力作的功等于质心势能的变化</a:t>
            </a:r>
          </a:p>
        </p:txBody>
      </p:sp>
      <p:graphicFrame>
        <p:nvGraphicFramePr>
          <p:cNvPr id="83975" name="Object 7"/>
          <p:cNvGraphicFramePr>
            <a:graphicFrameLocks noChangeAspect="1"/>
          </p:cNvGraphicFramePr>
          <p:nvPr/>
        </p:nvGraphicFramePr>
        <p:xfrm>
          <a:off x="838200" y="2209800"/>
          <a:ext cx="7369175" cy="1066800"/>
        </p:xfrm>
        <a:graphic>
          <a:graphicData uri="http://schemas.openxmlformats.org/presentationml/2006/ole">
            <p:oleObj spid="_x0000_s83975" name="Equation" r:id="rId4" imgW="286992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500" fill="hold"/>
                                        <p:tgtEl>
                                          <p:spTgt spid="83970"/>
                                        </p:tgtEl>
                                        <p:attrNameLst>
                                          <p:attrName>ppt_w</p:attrName>
                                        </p:attrNameLst>
                                      </p:cBhvr>
                                      <p:tavLst>
                                        <p:tav tm="0">
                                          <p:val>
                                            <p:strVal val="4/3*#ppt_w"/>
                                          </p:val>
                                        </p:tav>
                                        <p:tav tm="100000">
                                          <p:val>
                                            <p:strVal val="#ppt_w"/>
                                          </p:val>
                                        </p:tav>
                                      </p:tavLst>
                                    </p:anim>
                                    <p:anim calcmode="lin" valueType="num">
                                      <p:cBhvr>
                                        <p:cTn id="8" dur="500" fill="hold"/>
                                        <p:tgtEl>
                                          <p:spTgt spid="83970"/>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83974"/>
                                        </p:tgtEl>
                                        <p:attrNameLst>
                                          <p:attrName>style.visibility</p:attrName>
                                        </p:attrNameLst>
                                      </p:cBhvr>
                                      <p:to>
                                        <p:strVal val="visible"/>
                                      </p:to>
                                    </p:set>
                                    <p:animEffect transition="in" filter="wipe(left)">
                                      <p:cBhvr>
                                        <p:cTn id="13" dur="500"/>
                                        <p:tgtEl>
                                          <p:spTgt spid="8397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83975"/>
                                        </p:tgtEl>
                                        <p:attrNameLst>
                                          <p:attrName>style.visibility</p:attrName>
                                        </p:attrNameLst>
                                      </p:cBhvr>
                                      <p:to>
                                        <p:strVal val="visible"/>
                                      </p:to>
                                    </p:set>
                                    <p:animEffect transition="in" filter="wipe(left)">
                                      <p:cBhvr>
                                        <p:cTn id="18" dur="500"/>
                                        <p:tgtEl>
                                          <p:spTgt spid="8397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3971">
                                            <p:txEl>
                                              <p:pRg st="0" end="0"/>
                                            </p:txEl>
                                          </p:spTgt>
                                        </p:tgtEl>
                                        <p:attrNameLst>
                                          <p:attrName>style.visibility</p:attrName>
                                        </p:attrNameLst>
                                      </p:cBhvr>
                                      <p:to>
                                        <p:strVal val="visible"/>
                                      </p:to>
                                    </p:set>
                                    <p:animEffect transition="in" filter="wipe(left)">
                                      <p:cBhvr>
                                        <p:cTn id="23" dur="500"/>
                                        <p:tgtEl>
                                          <p:spTgt spid="8397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3972"/>
                                        </p:tgtEl>
                                        <p:attrNameLst>
                                          <p:attrName>style.visibility</p:attrName>
                                        </p:attrNameLst>
                                      </p:cBhvr>
                                      <p:to>
                                        <p:strVal val="visible"/>
                                      </p:to>
                                    </p:set>
                                    <p:animEffect transition="in" filter="wipe(left)">
                                      <p:cBhvr>
                                        <p:cTn id="28" dur="500"/>
                                        <p:tgtEl>
                                          <p:spTgt spid="8397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3973"/>
                                        </p:tgtEl>
                                        <p:attrNameLst>
                                          <p:attrName>style.visibility</p:attrName>
                                        </p:attrNameLst>
                                      </p:cBhvr>
                                      <p:to>
                                        <p:strVal val="visible"/>
                                      </p:to>
                                    </p:set>
                                    <p:animEffect transition="in" filter="wipe(left)">
                                      <p:cBhvr>
                                        <p:cTn id="33"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p:bldP spid="83972" grpId="0" autoUpdateAnimBg="0"/>
      <p:bldP spid="83973" grpId="0" autoUpdateAnimBg="0"/>
      <p:bldP spid="8397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灯片编号占位符 3"/>
          <p:cNvSpPr>
            <a:spLocks noGrp="1"/>
          </p:cNvSpPr>
          <p:nvPr>
            <p:ph type="sldNum" sz="quarter" idx="12"/>
          </p:nvPr>
        </p:nvSpPr>
        <p:spPr/>
        <p:txBody>
          <a:bodyPr/>
          <a:lstStyle/>
          <a:p>
            <a:fld id="{B2B76386-C75F-490D-872F-892866CFDAEA}" type="slidenum">
              <a:rPr lang="en-US" altLang="zh-CN"/>
              <a:pPr/>
              <a:t>19</a:t>
            </a:fld>
            <a:endParaRPr lang="en-US" altLang="zh-CN"/>
          </a:p>
        </p:txBody>
      </p:sp>
      <p:sp>
        <p:nvSpPr>
          <p:cNvPr id="70658" name="Text Box 2"/>
          <p:cNvSpPr txBox="1">
            <a:spLocks noChangeArrowheads="1"/>
          </p:cNvSpPr>
          <p:nvPr/>
        </p:nvSpPr>
        <p:spPr bwMode="auto">
          <a:xfrm>
            <a:off x="395288" y="115888"/>
            <a:ext cx="7924800" cy="1800225"/>
          </a:xfrm>
          <a:prstGeom prst="rect">
            <a:avLst/>
          </a:prstGeom>
          <a:noFill/>
          <a:ln w="9525">
            <a:noFill/>
            <a:miter lim="800000"/>
            <a:headEnd/>
            <a:tailEnd/>
          </a:ln>
          <a:effectLst/>
        </p:spPr>
        <p:txBody>
          <a:bodyPr>
            <a:spAutoFit/>
          </a:bodyPr>
          <a:lstStyle/>
          <a:p>
            <a:pPr>
              <a:spcBef>
                <a:spcPct val="10000"/>
              </a:spcBef>
            </a:pPr>
            <a:r>
              <a:rPr kumimoji="1" lang="zh-CN" altLang="en-US" sz="2800" b="1">
                <a:solidFill>
                  <a:srgbClr val="0000CC"/>
                </a:solidFill>
                <a:latin typeface="Times New Roman" pitchFamily="18" charset="0"/>
                <a:ea typeface="楷体_GB2312" pitchFamily="49" charset="-122"/>
              </a:rPr>
              <a:t>例</a:t>
            </a:r>
            <a:r>
              <a:rPr kumimoji="1" lang="en-US" altLang="zh-CN" sz="2800" b="1">
                <a:solidFill>
                  <a:srgbClr val="0000CC"/>
                </a:solidFill>
                <a:latin typeface="Times New Roman" pitchFamily="18" charset="0"/>
                <a:ea typeface="楷体_GB2312" pitchFamily="49" charset="-122"/>
              </a:rPr>
              <a:t>2</a:t>
            </a:r>
            <a:r>
              <a:rPr kumimoji="1" lang="zh-CN" altLang="en-US" sz="2800" b="1">
                <a:solidFill>
                  <a:srgbClr val="0000CC"/>
                </a:solidFill>
                <a:latin typeface="Times New Roman" pitchFamily="18" charset="0"/>
                <a:ea typeface="楷体_GB2312" pitchFamily="49" charset="-122"/>
              </a:rPr>
              <a:t>、</a:t>
            </a:r>
            <a:r>
              <a:rPr kumimoji="1" lang="zh-CN" altLang="en-US" sz="2800" b="1">
                <a:latin typeface="Times New Roman" pitchFamily="18" charset="0"/>
                <a:ea typeface="楷体_GB2312" pitchFamily="49" charset="-122"/>
              </a:rPr>
              <a:t>一根长为 </a:t>
            </a:r>
            <a:r>
              <a:rPr kumimoji="1" lang="en-US" altLang="zh-CN" sz="2800" b="1" i="1">
                <a:latin typeface="Times New Roman" pitchFamily="18" charset="0"/>
                <a:ea typeface="楷体_GB2312" pitchFamily="49" charset="-122"/>
              </a:rPr>
              <a:t>l</a:t>
            </a:r>
            <a:r>
              <a:rPr kumimoji="1" lang="zh-CN" altLang="en-US" sz="2800" b="1">
                <a:latin typeface="Times New Roman" pitchFamily="18" charset="0"/>
                <a:ea typeface="楷体_GB2312" pitchFamily="49" charset="-122"/>
              </a:rPr>
              <a:t>、</a:t>
            </a:r>
            <a:r>
              <a:rPr kumimoji="1" lang="zh-CN" altLang="zh-CN" sz="2800" b="1">
                <a:latin typeface="Times New Roman" pitchFamily="18" charset="0"/>
                <a:ea typeface="楷体_GB2312" pitchFamily="49" charset="-122"/>
              </a:rPr>
              <a:t>质量为</a:t>
            </a:r>
            <a:r>
              <a:rPr kumimoji="1" lang="en-US" altLang="zh-CN" sz="2800" b="1" i="1">
                <a:latin typeface="Times New Roman" pitchFamily="18" charset="0"/>
                <a:ea typeface="楷体_GB2312" pitchFamily="49" charset="-122"/>
              </a:rPr>
              <a:t>m</a:t>
            </a:r>
            <a:r>
              <a:rPr kumimoji="1" lang="zh-CN" altLang="zh-CN" sz="2800" b="1">
                <a:latin typeface="Times New Roman" pitchFamily="18" charset="0"/>
                <a:ea typeface="楷体_GB2312" pitchFamily="49" charset="-122"/>
              </a:rPr>
              <a:t>的均匀细直棒，其一端有一固定的光滑水平轴，因而可以在竖直平面内转动。最初棒静止在水平位置，求它由此下摆</a:t>
            </a:r>
            <a:r>
              <a:rPr kumimoji="1" lang="zh-CN" altLang="zh-CN" sz="2800" b="1" i="1">
                <a:latin typeface="Times New Roman" pitchFamily="18" charset="0"/>
                <a:ea typeface="楷体_GB2312" pitchFamily="49" charset="-122"/>
                <a:sym typeface="Symbol" pitchFamily="18" charset="2"/>
              </a:rPr>
              <a:t> </a:t>
            </a:r>
            <a:r>
              <a:rPr kumimoji="1" lang="zh-CN" altLang="zh-CN" sz="2800" b="1">
                <a:latin typeface="Times New Roman" pitchFamily="18" charset="0"/>
                <a:ea typeface="楷体_GB2312" pitchFamily="49" charset="-122"/>
              </a:rPr>
              <a:t>角时的角速度和角加速度。</a:t>
            </a:r>
            <a:endParaRPr kumimoji="1" lang="zh-CN" altLang="en-US" sz="2800" b="1">
              <a:latin typeface="Times New Roman" pitchFamily="18" charset="0"/>
              <a:ea typeface="楷体_GB2312" pitchFamily="49" charset="-122"/>
            </a:endParaRPr>
          </a:p>
        </p:txBody>
      </p:sp>
      <p:sp>
        <p:nvSpPr>
          <p:cNvPr id="70659" name="Text Box 3"/>
          <p:cNvSpPr txBox="1">
            <a:spLocks noChangeArrowheads="1"/>
          </p:cNvSpPr>
          <p:nvPr/>
        </p:nvSpPr>
        <p:spPr bwMode="auto">
          <a:xfrm>
            <a:off x="533400" y="2039938"/>
            <a:ext cx="4419600" cy="2482850"/>
          </a:xfrm>
          <a:prstGeom prst="rect">
            <a:avLst/>
          </a:prstGeom>
          <a:noFill/>
          <a:ln w="9525">
            <a:noFill/>
            <a:miter lim="800000"/>
            <a:headEnd/>
            <a:tailEnd/>
          </a:ln>
          <a:effectLst/>
        </p:spPr>
        <p:txBody>
          <a:bodyPr anchor="ctr">
            <a:spAutoFit/>
          </a:bodyPr>
          <a:lstStyle/>
          <a:p>
            <a:pPr>
              <a:lnSpc>
                <a:spcPct val="80000"/>
              </a:lnSpc>
              <a:spcBef>
                <a:spcPct val="20000"/>
              </a:spcBef>
            </a:pPr>
            <a:r>
              <a:rPr kumimoji="1" lang="zh-CN" altLang="en-US" sz="2800" b="1">
                <a:latin typeface="Times New Roman" pitchFamily="18" charset="0"/>
                <a:ea typeface="楷体_GB2312" pitchFamily="49" charset="-122"/>
              </a:rPr>
              <a:t>解：取棒和地球为系统，</a:t>
            </a:r>
          </a:p>
          <a:p>
            <a:pPr>
              <a:lnSpc>
                <a:spcPct val="80000"/>
              </a:lnSpc>
              <a:spcBef>
                <a:spcPct val="20000"/>
              </a:spcBef>
            </a:pPr>
            <a:r>
              <a:rPr kumimoji="1" lang="zh-CN" altLang="en-US" sz="2800" b="1">
                <a:latin typeface="Times New Roman" pitchFamily="18" charset="0"/>
                <a:ea typeface="楷体_GB2312" pitchFamily="49" charset="-122"/>
              </a:rPr>
              <a:t>棒下摆过程中轴对棒的支</a:t>
            </a:r>
          </a:p>
          <a:p>
            <a:pPr>
              <a:lnSpc>
                <a:spcPct val="80000"/>
              </a:lnSpc>
              <a:spcBef>
                <a:spcPct val="20000"/>
              </a:spcBef>
            </a:pPr>
            <a:r>
              <a:rPr kumimoji="1" lang="zh-CN" altLang="en-US" sz="2800" b="1">
                <a:latin typeface="Times New Roman" pitchFamily="18" charset="0"/>
                <a:ea typeface="楷体_GB2312" pitchFamily="49" charset="-122"/>
              </a:rPr>
              <a:t>持力不作功，只有重力作</a:t>
            </a:r>
          </a:p>
          <a:p>
            <a:pPr>
              <a:lnSpc>
                <a:spcPct val="80000"/>
              </a:lnSpc>
              <a:spcBef>
                <a:spcPct val="20000"/>
              </a:spcBef>
            </a:pPr>
            <a:r>
              <a:rPr kumimoji="1" lang="zh-CN" altLang="en-US" sz="2800" b="1">
                <a:latin typeface="Times New Roman" pitchFamily="18" charset="0"/>
                <a:ea typeface="楷体_GB2312" pitchFamily="49" charset="-122"/>
              </a:rPr>
              <a:t>功，系统机械能守恒。取</a:t>
            </a:r>
          </a:p>
          <a:p>
            <a:pPr>
              <a:lnSpc>
                <a:spcPct val="80000"/>
              </a:lnSpc>
              <a:spcBef>
                <a:spcPct val="20000"/>
              </a:spcBef>
            </a:pPr>
            <a:r>
              <a:rPr kumimoji="1" lang="zh-CN" altLang="en-US" sz="2800" b="1">
                <a:latin typeface="Times New Roman" pitchFamily="18" charset="0"/>
                <a:ea typeface="楷体_GB2312" pitchFamily="49" charset="-122"/>
              </a:rPr>
              <a:t>水平初始位置为势能零点：</a:t>
            </a:r>
            <a:endParaRPr kumimoji="1" lang="zh-CN" altLang="en-US" sz="2800" b="1" i="1">
              <a:latin typeface="Times New Roman" pitchFamily="18" charset="0"/>
              <a:ea typeface="楷体_GB2312" pitchFamily="49" charset="-122"/>
              <a:sym typeface="Symbol" pitchFamily="18" charset="2"/>
            </a:endParaRPr>
          </a:p>
        </p:txBody>
      </p:sp>
      <p:graphicFrame>
        <p:nvGraphicFramePr>
          <p:cNvPr id="70660" name="Object 4"/>
          <p:cNvGraphicFramePr>
            <a:graphicFrameLocks noChangeAspect="1"/>
          </p:cNvGraphicFramePr>
          <p:nvPr/>
        </p:nvGraphicFramePr>
        <p:xfrm>
          <a:off x="539750" y="4941888"/>
          <a:ext cx="3398838" cy="946150"/>
        </p:xfrm>
        <a:graphic>
          <a:graphicData uri="http://schemas.openxmlformats.org/presentationml/2006/ole">
            <p:oleObj spid="_x0000_s70660" name="Equation" r:id="rId3" imgW="1193760" imgH="393480" progId="Equation.DSMT4">
              <p:embed/>
            </p:oleObj>
          </a:graphicData>
        </a:graphic>
      </p:graphicFrame>
      <p:grpSp>
        <p:nvGrpSpPr>
          <p:cNvPr id="70661" name="Group 5"/>
          <p:cNvGrpSpPr>
            <a:grpSpLocks/>
          </p:cNvGrpSpPr>
          <p:nvPr/>
        </p:nvGrpSpPr>
        <p:grpSpPr bwMode="auto">
          <a:xfrm>
            <a:off x="5181600" y="2895600"/>
            <a:ext cx="3200400" cy="731838"/>
            <a:chOff x="3216" y="1891"/>
            <a:chExt cx="2016" cy="461"/>
          </a:xfrm>
        </p:grpSpPr>
        <p:sp>
          <p:nvSpPr>
            <p:cNvPr id="70662" name="Rectangle 6"/>
            <p:cNvSpPr>
              <a:spLocks noChangeArrowheads="1"/>
            </p:cNvSpPr>
            <p:nvPr/>
          </p:nvSpPr>
          <p:spPr bwMode="auto">
            <a:xfrm rot="1548703">
              <a:off x="3216" y="2304"/>
              <a:ext cx="2016" cy="48"/>
            </a:xfrm>
            <a:prstGeom prst="rect">
              <a:avLst/>
            </a:prstGeom>
            <a:solidFill>
              <a:srgbClr val="663300"/>
            </a:solidFill>
            <a:ln w="9525">
              <a:solidFill>
                <a:schemeClr val="tx1"/>
              </a:solidFill>
              <a:miter lim="800000"/>
              <a:headEnd/>
              <a:tailEnd/>
            </a:ln>
            <a:effectLst/>
          </p:spPr>
          <p:txBody>
            <a:bodyPr wrap="none" anchor="ctr"/>
            <a:lstStyle/>
            <a:p>
              <a:endParaRPr lang="zh-CN" altLang="en-US"/>
            </a:p>
          </p:txBody>
        </p:sp>
        <p:sp>
          <p:nvSpPr>
            <p:cNvPr id="70663" name="Line 7"/>
            <p:cNvSpPr>
              <a:spLocks noChangeShapeType="1"/>
            </p:cNvSpPr>
            <p:nvPr/>
          </p:nvSpPr>
          <p:spPr bwMode="auto">
            <a:xfrm flipH="1">
              <a:off x="3792" y="1920"/>
              <a:ext cx="96" cy="192"/>
            </a:xfrm>
            <a:prstGeom prst="line">
              <a:avLst/>
            </a:prstGeom>
            <a:noFill/>
            <a:ln w="28575">
              <a:solidFill>
                <a:schemeClr val="tx1"/>
              </a:solidFill>
              <a:round/>
              <a:headEnd type="arrow" w="med" len="med"/>
              <a:tailEnd type="arrow" w="med" len="med"/>
            </a:ln>
            <a:effectLst/>
          </p:spPr>
          <p:txBody>
            <a:bodyPr wrap="none" anchor="ctr"/>
            <a:lstStyle/>
            <a:p>
              <a:endParaRPr lang="zh-CN" altLang="en-US"/>
            </a:p>
          </p:txBody>
        </p:sp>
        <p:sp>
          <p:nvSpPr>
            <p:cNvPr id="70664" name="Rectangle 8"/>
            <p:cNvSpPr>
              <a:spLocks noChangeArrowheads="1"/>
            </p:cNvSpPr>
            <p:nvPr/>
          </p:nvSpPr>
          <p:spPr bwMode="auto">
            <a:xfrm>
              <a:off x="3896" y="1891"/>
              <a:ext cx="233" cy="327"/>
            </a:xfrm>
            <a:prstGeom prst="rect">
              <a:avLst/>
            </a:prstGeom>
            <a:noFill/>
            <a:ln w="9525">
              <a:noFill/>
              <a:miter lim="800000"/>
              <a:headEnd/>
              <a:tailEnd/>
            </a:ln>
            <a:effectLst/>
          </p:spPr>
          <p:txBody>
            <a:bodyPr wrap="none" anchor="ctr">
              <a:spAutoFit/>
            </a:bodyPr>
            <a:lstStyle/>
            <a:p>
              <a:pPr algn="ctr"/>
              <a:r>
                <a:rPr kumimoji="1" lang="zh-CN" altLang="zh-CN" sz="2800" b="1" i="1">
                  <a:latin typeface="Times New Roman" pitchFamily="18" charset="0"/>
                  <a:ea typeface="楷体_GB2312" pitchFamily="49" charset="-122"/>
                  <a:sym typeface="Symbol" pitchFamily="18" charset="2"/>
                </a:rPr>
                <a:t></a:t>
              </a:r>
              <a:endParaRPr kumimoji="1" lang="en-US" altLang="zh-CN" sz="2800" b="1" i="1">
                <a:latin typeface="Times New Roman" pitchFamily="18" charset="0"/>
                <a:ea typeface="楷体_GB2312" pitchFamily="49" charset="-122"/>
                <a:sym typeface="Symbol" pitchFamily="18" charset="2"/>
              </a:endParaRPr>
            </a:p>
          </p:txBody>
        </p:sp>
      </p:grpSp>
      <p:grpSp>
        <p:nvGrpSpPr>
          <p:cNvPr id="70665" name="Group 9"/>
          <p:cNvGrpSpPr>
            <a:grpSpLocks/>
          </p:cNvGrpSpPr>
          <p:nvPr/>
        </p:nvGrpSpPr>
        <p:grpSpPr bwMode="auto">
          <a:xfrm>
            <a:off x="4953000" y="2484438"/>
            <a:ext cx="3962400" cy="792162"/>
            <a:chOff x="3072" y="1632"/>
            <a:chExt cx="2496" cy="499"/>
          </a:xfrm>
        </p:grpSpPr>
        <p:sp>
          <p:nvSpPr>
            <p:cNvPr id="70666" name="Line 10"/>
            <p:cNvSpPr>
              <a:spLocks noChangeShapeType="1"/>
            </p:cNvSpPr>
            <p:nvPr/>
          </p:nvSpPr>
          <p:spPr bwMode="auto">
            <a:xfrm>
              <a:off x="3312" y="1872"/>
              <a:ext cx="2256" cy="0"/>
            </a:xfrm>
            <a:prstGeom prst="line">
              <a:avLst/>
            </a:prstGeom>
            <a:noFill/>
            <a:ln w="38100">
              <a:solidFill>
                <a:schemeClr val="tx1"/>
              </a:solidFill>
              <a:round/>
              <a:headEnd/>
              <a:tailEnd type="triangle" w="med" len="med"/>
            </a:ln>
            <a:effectLst/>
          </p:spPr>
          <p:txBody>
            <a:bodyPr wrap="none" anchor="ctr"/>
            <a:lstStyle/>
            <a:p>
              <a:endParaRPr lang="zh-CN" altLang="en-US"/>
            </a:p>
          </p:txBody>
        </p:sp>
        <p:grpSp>
          <p:nvGrpSpPr>
            <p:cNvPr id="70667" name="Group 11"/>
            <p:cNvGrpSpPr>
              <a:grpSpLocks/>
            </p:cNvGrpSpPr>
            <p:nvPr/>
          </p:nvGrpSpPr>
          <p:grpSpPr bwMode="auto">
            <a:xfrm>
              <a:off x="3072" y="1632"/>
              <a:ext cx="2256" cy="499"/>
              <a:chOff x="3072" y="1632"/>
              <a:chExt cx="2256" cy="499"/>
            </a:xfrm>
          </p:grpSpPr>
          <p:sp>
            <p:nvSpPr>
              <p:cNvPr id="70668" name="AutoShape 12"/>
              <p:cNvSpPr>
                <a:spLocks noChangeArrowheads="1"/>
              </p:cNvSpPr>
              <p:nvPr/>
            </p:nvSpPr>
            <p:spPr bwMode="auto">
              <a:xfrm flipV="1">
                <a:off x="3216" y="1632"/>
                <a:ext cx="192" cy="336"/>
              </a:xfrm>
              <a:prstGeom prst="triangle">
                <a:avLst>
                  <a:gd name="adj" fmla="val 4947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0669" name="Rectangle 13"/>
              <p:cNvSpPr>
                <a:spLocks noChangeArrowheads="1"/>
              </p:cNvSpPr>
              <p:nvPr/>
            </p:nvSpPr>
            <p:spPr bwMode="auto">
              <a:xfrm>
                <a:off x="3312" y="1872"/>
                <a:ext cx="2016" cy="48"/>
              </a:xfrm>
              <a:prstGeom prst="rect">
                <a:avLst/>
              </a:prstGeom>
              <a:solidFill>
                <a:srgbClr val="663300"/>
              </a:solidFill>
              <a:ln w="9525">
                <a:solidFill>
                  <a:schemeClr val="tx1"/>
                </a:solidFill>
                <a:miter lim="800000"/>
                <a:headEnd/>
                <a:tailEnd/>
              </a:ln>
              <a:effectLst/>
            </p:spPr>
            <p:txBody>
              <a:bodyPr wrap="none" anchor="ctr"/>
              <a:lstStyle/>
              <a:p>
                <a:endParaRPr lang="zh-CN" altLang="en-US"/>
              </a:p>
            </p:txBody>
          </p:sp>
          <p:sp>
            <p:nvSpPr>
              <p:cNvPr id="70670" name="Line 14"/>
              <p:cNvSpPr>
                <a:spLocks noChangeShapeType="1"/>
              </p:cNvSpPr>
              <p:nvPr/>
            </p:nvSpPr>
            <p:spPr bwMode="auto">
              <a:xfrm>
                <a:off x="3072" y="1632"/>
                <a:ext cx="480" cy="0"/>
              </a:xfrm>
              <a:prstGeom prst="line">
                <a:avLst/>
              </a:prstGeom>
              <a:noFill/>
              <a:ln w="76200">
                <a:solidFill>
                  <a:schemeClr val="tx1"/>
                </a:solidFill>
                <a:round/>
                <a:headEnd/>
                <a:tailEnd/>
              </a:ln>
              <a:effectLst/>
            </p:spPr>
            <p:txBody>
              <a:bodyPr wrap="none" anchor="ctr"/>
              <a:lstStyle/>
              <a:p>
                <a:endParaRPr lang="zh-CN" altLang="en-US"/>
              </a:p>
            </p:txBody>
          </p:sp>
          <p:sp>
            <p:nvSpPr>
              <p:cNvPr id="70671" name="Text Box 15"/>
              <p:cNvSpPr txBox="1">
                <a:spLocks noChangeArrowheads="1"/>
              </p:cNvSpPr>
              <p:nvPr/>
            </p:nvSpPr>
            <p:spPr bwMode="auto">
              <a:xfrm>
                <a:off x="3096" y="1804"/>
                <a:ext cx="290" cy="327"/>
              </a:xfrm>
              <a:prstGeom prst="rect">
                <a:avLst/>
              </a:prstGeom>
              <a:noFill/>
              <a:ln w="9525">
                <a:noFill/>
                <a:miter lim="800000"/>
                <a:headEnd/>
                <a:tailEnd/>
              </a:ln>
              <a:effectLst/>
            </p:spPr>
            <p:txBody>
              <a:bodyPr wrap="none" anchor="ctr">
                <a:spAutoFit/>
              </a:bodyPr>
              <a:lstStyle/>
              <a:p>
                <a:pPr algn="ctr">
                  <a:spcBef>
                    <a:spcPct val="50000"/>
                  </a:spcBef>
                </a:pPr>
                <a:r>
                  <a:rPr kumimoji="1" lang="en-US" altLang="zh-CN" sz="2800" b="1">
                    <a:latin typeface="Times New Roman" pitchFamily="18" charset="0"/>
                    <a:ea typeface="楷体_GB2312" pitchFamily="49" charset="-122"/>
                  </a:rPr>
                  <a:t>O</a:t>
                </a:r>
              </a:p>
            </p:txBody>
          </p:sp>
        </p:grpSp>
      </p:grpSp>
      <p:grpSp>
        <p:nvGrpSpPr>
          <p:cNvPr id="70672" name="Group 16"/>
          <p:cNvGrpSpPr>
            <a:grpSpLocks/>
          </p:cNvGrpSpPr>
          <p:nvPr/>
        </p:nvGrpSpPr>
        <p:grpSpPr bwMode="auto">
          <a:xfrm>
            <a:off x="7294563" y="3381375"/>
            <a:ext cx="914400" cy="1600200"/>
            <a:chOff x="4560" y="1008"/>
            <a:chExt cx="576" cy="1008"/>
          </a:xfrm>
        </p:grpSpPr>
        <p:graphicFrame>
          <p:nvGraphicFramePr>
            <p:cNvPr id="70673" name="Object 17"/>
            <p:cNvGraphicFramePr>
              <a:graphicFrameLocks noChangeAspect="1"/>
            </p:cNvGraphicFramePr>
            <p:nvPr/>
          </p:nvGraphicFramePr>
          <p:xfrm>
            <a:off x="4582" y="1008"/>
            <a:ext cx="410" cy="288"/>
          </p:xfrm>
          <a:graphic>
            <a:graphicData uri="http://schemas.openxmlformats.org/presentationml/2006/ole">
              <p:oleObj spid="_x0000_s70673" name="公式" r:id="rId4" imgW="241200" imgH="177480" progId="Equation.3">
                <p:embed/>
              </p:oleObj>
            </a:graphicData>
          </a:graphic>
        </p:graphicFrame>
        <p:sp>
          <p:nvSpPr>
            <p:cNvPr id="70674" name="Freeform 18"/>
            <p:cNvSpPr>
              <a:spLocks/>
            </p:cNvSpPr>
            <p:nvPr/>
          </p:nvSpPr>
          <p:spPr bwMode="auto">
            <a:xfrm>
              <a:off x="4626" y="1339"/>
              <a:ext cx="6" cy="341"/>
            </a:xfrm>
            <a:custGeom>
              <a:avLst/>
              <a:gdLst/>
              <a:ahLst/>
              <a:cxnLst>
                <a:cxn ang="0">
                  <a:pos x="6" y="0"/>
                </a:cxn>
                <a:cxn ang="0">
                  <a:pos x="0" y="341"/>
                </a:cxn>
              </a:cxnLst>
              <a:rect l="0" t="0" r="r" b="b"/>
              <a:pathLst>
                <a:path w="6" h="341">
                  <a:moveTo>
                    <a:pt x="6" y="0"/>
                  </a:moveTo>
                  <a:lnTo>
                    <a:pt x="0" y="341"/>
                  </a:lnTo>
                </a:path>
              </a:pathLst>
            </a:custGeom>
            <a:noFill/>
            <a:ln w="38100">
              <a:solidFill>
                <a:schemeClr val="tx2"/>
              </a:solidFill>
              <a:round/>
              <a:headEnd/>
              <a:tailEnd type="triangle" w="med" len="med"/>
            </a:ln>
            <a:effectLst/>
          </p:spPr>
          <p:txBody>
            <a:bodyPr wrap="none" anchor="ctr"/>
            <a:lstStyle/>
            <a:p>
              <a:endParaRPr lang="zh-CN" altLang="en-US"/>
            </a:p>
          </p:txBody>
        </p:sp>
        <p:graphicFrame>
          <p:nvGraphicFramePr>
            <p:cNvPr id="70675" name="Object 19"/>
            <p:cNvGraphicFramePr>
              <a:graphicFrameLocks noChangeAspect="1"/>
            </p:cNvGraphicFramePr>
            <p:nvPr/>
          </p:nvGraphicFramePr>
          <p:xfrm>
            <a:off x="4560" y="1680"/>
            <a:ext cx="576" cy="336"/>
          </p:xfrm>
          <a:graphic>
            <a:graphicData uri="http://schemas.openxmlformats.org/presentationml/2006/ole">
              <p:oleObj spid="_x0000_s70675" name="公式" r:id="rId5" imgW="317160" imgH="203040" progId="Equation.3">
                <p:embed/>
              </p:oleObj>
            </a:graphicData>
          </a:graphic>
        </p:graphicFrame>
      </p:grpSp>
      <p:graphicFrame>
        <p:nvGraphicFramePr>
          <p:cNvPr id="70676" name="Object 20"/>
          <p:cNvGraphicFramePr>
            <a:graphicFrameLocks noChangeAspect="1"/>
          </p:cNvGraphicFramePr>
          <p:nvPr/>
        </p:nvGraphicFramePr>
        <p:xfrm>
          <a:off x="8305800" y="2332038"/>
          <a:ext cx="538163" cy="544512"/>
        </p:xfrm>
        <a:graphic>
          <a:graphicData uri="http://schemas.openxmlformats.org/presentationml/2006/ole">
            <p:oleObj spid="_x0000_s70676" name="公式" r:id="rId6" imgW="126720" imgH="139680" progId="Equation.3">
              <p:embed/>
            </p:oleObj>
          </a:graphicData>
        </a:graphic>
      </p:graphicFrame>
      <p:grpSp>
        <p:nvGrpSpPr>
          <p:cNvPr id="70677" name="Group 21"/>
          <p:cNvGrpSpPr>
            <a:grpSpLocks/>
          </p:cNvGrpSpPr>
          <p:nvPr/>
        </p:nvGrpSpPr>
        <p:grpSpPr bwMode="auto">
          <a:xfrm>
            <a:off x="6359525" y="3495675"/>
            <a:ext cx="838200" cy="1566863"/>
            <a:chOff x="1776" y="2544"/>
            <a:chExt cx="528" cy="987"/>
          </a:xfrm>
        </p:grpSpPr>
        <p:sp>
          <p:nvSpPr>
            <p:cNvPr id="70678" name="Line 22"/>
            <p:cNvSpPr>
              <a:spLocks noChangeShapeType="1"/>
            </p:cNvSpPr>
            <p:nvPr/>
          </p:nvSpPr>
          <p:spPr bwMode="auto">
            <a:xfrm>
              <a:off x="2016" y="2640"/>
              <a:ext cx="0" cy="576"/>
            </a:xfrm>
            <a:prstGeom prst="line">
              <a:avLst/>
            </a:prstGeom>
            <a:noFill/>
            <a:ln w="38100">
              <a:solidFill>
                <a:srgbClr val="FF0000"/>
              </a:solidFill>
              <a:round/>
              <a:headEnd/>
              <a:tailEnd type="triangle" w="med" len="med"/>
            </a:ln>
            <a:effectLst/>
          </p:spPr>
          <p:txBody>
            <a:bodyPr wrap="none" anchor="ctr"/>
            <a:lstStyle/>
            <a:p>
              <a:endParaRPr lang="zh-CN" altLang="en-US"/>
            </a:p>
          </p:txBody>
        </p:sp>
        <p:sp>
          <p:nvSpPr>
            <p:cNvPr id="70679" name="Oval 23"/>
            <p:cNvSpPr>
              <a:spLocks noChangeArrowheads="1"/>
            </p:cNvSpPr>
            <p:nvPr/>
          </p:nvSpPr>
          <p:spPr bwMode="auto">
            <a:xfrm>
              <a:off x="1968" y="2544"/>
              <a:ext cx="96" cy="96"/>
            </a:xfrm>
            <a:prstGeom prst="ellipse">
              <a:avLst/>
            </a:prstGeom>
            <a:solidFill>
              <a:srgbClr val="FF0000"/>
            </a:solidFill>
            <a:ln w="34925">
              <a:solidFill>
                <a:schemeClr val="tx1"/>
              </a:solidFill>
              <a:round/>
              <a:headEnd/>
              <a:tailEnd/>
            </a:ln>
            <a:effectLst/>
          </p:spPr>
          <p:txBody>
            <a:bodyPr wrap="none" anchor="ctr"/>
            <a:lstStyle/>
            <a:p>
              <a:endParaRPr lang="zh-CN" altLang="en-US"/>
            </a:p>
          </p:txBody>
        </p:sp>
        <p:graphicFrame>
          <p:nvGraphicFramePr>
            <p:cNvPr id="70680" name="Object 24"/>
            <p:cNvGraphicFramePr>
              <a:graphicFrameLocks noChangeAspect="1"/>
            </p:cNvGraphicFramePr>
            <p:nvPr/>
          </p:nvGraphicFramePr>
          <p:xfrm>
            <a:off x="1872" y="3168"/>
            <a:ext cx="432" cy="363"/>
          </p:xfrm>
          <a:graphic>
            <a:graphicData uri="http://schemas.openxmlformats.org/presentationml/2006/ole">
              <p:oleObj spid="_x0000_s70680" name="公式" r:id="rId7" imgW="241200" imgH="190440" progId="Equation.3">
                <p:embed/>
              </p:oleObj>
            </a:graphicData>
          </a:graphic>
        </p:graphicFrame>
        <p:graphicFrame>
          <p:nvGraphicFramePr>
            <p:cNvPr id="70681" name="Object 25"/>
            <p:cNvGraphicFramePr>
              <a:graphicFrameLocks noChangeAspect="1"/>
            </p:cNvGraphicFramePr>
            <p:nvPr/>
          </p:nvGraphicFramePr>
          <p:xfrm>
            <a:off x="1776" y="2640"/>
            <a:ext cx="193" cy="258"/>
          </p:xfrm>
          <a:graphic>
            <a:graphicData uri="http://schemas.openxmlformats.org/presentationml/2006/ole">
              <p:oleObj spid="_x0000_s70681" name="公式" r:id="rId8" imgW="114120" imgH="139680" progId="Equation.3">
                <p:embed/>
              </p:oleObj>
            </a:graphicData>
          </a:graphic>
        </p:graphicFrame>
      </p:grpSp>
      <p:graphicFrame>
        <p:nvGraphicFramePr>
          <p:cNvPr id="70687" name="Object 31"/>
          <p:cNvGraphicFramePr>
            <a:graphicFrameLocks noChangeAspect="1"/>
          </p:cNvGraphicFramePr>
          <p:nvPr/>
        </p:nvGraphicFramePr>
        <p:xfrm>
          <a:off x="755650" y="4149725"/>
          <a:ext cx="2108200" cy="877888"/>
        </p:xfrm>
        <a:graphic>
          <a:graphicData uri="http://schemas.openxmlformats.org/presentationml/2006/ole">
            <p:oleObj spid="_x0000_s70687" name="Equation" r:id="rId9" imgW="761760" imgH="393480" progId="Equation.3">
              <p:embed/>
            </p:oleObj>
          </a:graphicData>
        </a:graphic>
      </p:graphicFrame>
      <p:graphicFrame>
        <p:nvGraphicFramePr>
          <p:cNvPr id="70688" name="Object 32"/>
          <p:cNvGraphicFramePr>
            <a:graphicFrameLocks noChangeAspect="1"/>
          </p:cNvGraphicFramePr>
          <p:nvPr/>
        </p:nvGraphicFramePr>
        <p:xfrm>
          <a:off x="3059113" y="4076700"/>
          <a:ext cx="2635250" cy="1038225"/>
        </p:xfrm>
        <a:graphic>
          <a:graphicData uri="http://schemas.openxmlformats.org/presentationml/2006/ole">
            <p:oleObj spid="_x0000_s70688" name="公式" r:id="rId10" imgW="977760" imgH="406080" progId="Equation.3">
              <p:embed/>
            </p:oleObj>
          </a:graphicData>
        </a:graphic>
      </p:graphicFrame>
      <p:graphicFrame>
        <p:nvGraphicFramePr>
          <p:cNvPr id="70689" name="Object 33"/>
          <p:cNvGraphicFramePr>
            <a:graphicFrameLocks noChangeAspect="1"/>
          </p:cNvGraphicFramePr>
          <p:nvPr/>
        </p:nvGraphicFramePr>
        <p:xfrm>
          <a:off x="755650" y="5927725"/>
          <a:ext cx="3101975" cy="930275"/>
        </p:xfrm>
        <a:graphic>
          <a:graphicData uri="http://schemas.openxmlformats.org/presentationml/2006/ole">
            <p:oleObj spid="_x0000_s70689" name="公式" r:id="rId11" imgW="1054080" imgH="444240" progId="Equation.3">
              <p:embed/>
            </p:oleObj>
          </a:graphicData>
        </a:graphic>
      </p:graphicFrame>
      <p:grpSp>
        <p:nvGrpSpPr>
          <p:cNvPr id="70690" name="Group 34"/>
          <p:cNvGrpSpPr>
            <a:grpSpLocks/>
          </p:cNvGrpSpPr>
          <p:nvPr/>
        </p:nvGrpSpPr>
        <p:grpSpPr bwMode="auto">
          <a:xfrm>
            <a:off x="6732588" y="2924175"/>
            <a:ext cx="452437" cy="557213"/>
            <a:chOff x="4249" y="1859"/>
            <a:chExt cx="285" cy="351"/>
          </a:xfrm>
        </p:grpSpPr>
        <p:sp>
          <p:nvSpPr>
            <p:cNvPr id="70691" name="Freeform 35"/>
            <p:cNvSpPr>
              <a:spLocks/>
            </p:cNvSpPr>
            <p:nvPr/>
          </p:nvSpPr>
          <p:spPr bwMode="auto">
            <a:xfrm>
              <a:off x="4249" y="1859"/>
              <a:ext cx="3" cy="351"/>
            </a:xfrm>
            <a:custGeom>
              <a:avLst/>
              <a:gdLst/>
              <a:ahLst/>
              <a:cxnLst>
                <a:cxn ang="0">
                  <a:pos x="3" y="351"/>
                </a:cxn>
                <a:cxn ang="0">
                  <a:pos x="0" y="0"/>
                </a:cxn>
              </a:cxnLst>
              <a:rect l="0" t="0" r="r" b="b"/>
              <a:pathLst>
                <a:path w="3" h="351">
                  <a:moveTo>
                    <a:pt x="3" y="351"/>
                  </a:moveTo>
                  <a:lnTo>
                    <a:pt x="0" y="0"/>
                  </a:lnTo>
                </a:path>
              </a:pathLst>
            </a:custGeom>
            <a:noFill/>
            <a:ln w="9525" cap="flat" cmpd="sng">
              <a:solidFill>
                <a:schemeClr val="tx1"/>
              </a:solidFill>
              <a:prstDash val="solid"/>
              <a:round/>
              <a:headEnd type="arrow" w="med" len="med"/>
              <a:tailEnd type="arrow" w="med" len="med"/>
            </a:ln>
            <a:effectLst/>
          </p:spPr>
          <p:txBody>
            <a:bodyPr wrap="none" anchor="ctr"/>
            <a:lstStyle/>
            <a:p>
              <a:endParaRPr lang="zh-CN" altLang="en-US"/>
            </a:p>
          </p:txBody>
        </p:sp>
        <p:graphicFrame>
          <p:nvGraphicFramePr>
            <p:cNvPr id="70692" name="Object 36"/>
            <p:cNvGraphicFramePr>
              <a:graphicFrameLocks noChangeAspect="1"/>
            </p:cNvGraphicFramePr>
            <p:nvPr/>
          </p:nvGraphicFramePr>
          <p:xfrm>
            <a:off x="4290" y="1890"/>
            <a:ext cx="244" cy="300"/>
          </p:xfrm>
          <a:graphic>
            <a:graphicData uri="http://schemas.openxmlformats.org/presentationml/2006/ole">
              <p:oleObj spid="_x0000_s70692" name="公式" r:id="rId12" imgW="177480" imgH="228600" progId="Equation.3">
                <p:embed/>
              </p:oleObj>
            </a:graphicData>
          </a:graphic>
        </p:graphicFrame>
      </p:grpSp>
      <p:grpSp>
        <p:nvGrpSpPr>
          <p:cNvPr id="70695" name="Group 39"/>
          <p:cNvGrpSpPr>
            <a:grpSpLocks/>
          </p:cNvGrpSpPr>
          <p:nvPr/>
        </p:nvGrpSpPr>
        <p:grpSpPr bwMode="auto">
          <a:xfrm>
            <a:off x="5356225" y="2179638"/>
            <a:ext cx="2057400" cy="1828800"/>
            <a:chOff x="3360" y="1373"/>
            <a:chExt cx="1296" cy="1152"/>
          </a:xfrm>
        </p:grpSpPr>
        <p:sp>
          <p:nvSpPr>
            <p:cNvPr id="70696" name="Line 40"/>
            <p:cNvSpPr>
              <a:spLocks noChangeShapeType="1"/>
            </p:cNvSpPr>
            <p:nvPr/>
          </p:nvSpPr>
          <p:spPr bwMode="auto">
            <a:xfrm flipV="1">
              <a:off x="4656" y="1517"/>
              <a:ext cx="0" cy="1008"/>
            </a:xfrm>
            <a:prstGeom prst="line">
              <a:avLst/>
            </a:prstGeom>
            <a:noFill/>
            <a:ln w="19050">
              <a:solidFill>
                <a:srgbClr val="FF0066"/>
              </a:solidFill>
              <a:prstDash val="dash"/>
              <a:round/>
              <a:headEnd/>
              <a:tailEnd/>
            </a:ln>
            <a:effectLst/>
          </p:spPr>
          <p:txBody>
            <a:bodyPr wrap="none" anchor="ctr"/>
            <a:lstStyle/>
            <a:p>
              <a:endParaRPr lang="zh-CN" altLang="en-US"/>
            </a:p>
          </p:txBody>
        </p:sp>
        <p:sp>
          <p:nvSpPr>
            <p:cNvPr id="70697" name="Line 41"/>
            <p:cNvSpPr>
              <a:spLocks noChangeShapeType="1"/>
            </p:cNvSpPr>
            <p:nvPr/>
          </p:nvSpPr>
          <p:spPr bwMode="auto">
            <a:xfrm>
              <a:off x="3360" y="1661"/>
              <a:ext cx="1296" cy="0"/>
            </a:xfrm>
            <a:prstGeom prst="line">
              <a:avLst/>
            </a:prstGeom>
            <a:noFill/>
            <a:ln w="19050">
              <a:solidFill>
                <a:schemeClr val="tx1"/>
              </a:solidFill>
              <a:round/>
              <a:headEnd type="arrow" w="med" len="med"/>
              <a:tailEnd type="arrow" w="med" len="med"/>
            </a:ln>
            <a:effectLst/>
          </p:spPr>
          <p:txBody>
            <a:bodyPr wrap="none" anchor="ctr"/>
            <a:lstStyle/>
            <a:p>
              <a:endParaRPr lang="zh-CN" altLang="en-US"/>
            </a:p>
          </p:txBody>
        </p:sp>
        <p:sp>
          <p:nvSpPr>
            <p:cNvPr id="70698" name="Text Box 42"/>
            <p:cNvSpPr txBox="1">
              <a:spLocks noChangeArrowheads="1"/>
            </p:cNvSpPr>
            <p:nvPr/>
          </p:nvSpPr>
          <p:spPr bwMode="auto">
            <a:xfrm>
              <a:off x="3792" y="1373"/>
              <a:ext cx="336" cy="327"/>
            </a:xfrm>
            <a:prstGeom prst="rect">
              <a:avLst/>
            </a:prstGeom>
            <a:noFill/>
            <a:ln w="9525">
              <a:noFill/>
              <a:miter lim="800000"/>
              <a:headEnd/>
              <a:tailEnd/>
            </a:ln>
            <a:effectLst/>
          </p:spPr>
          <p:txBody>
            <a:bodyPr>
              <a:spAutoFit/>
            </a:bodyPr>
            <a:lstStyle/>
            <a:p>
              <a:pPr>
                <a:spcBef>
                  <a:spcPct val="50000"/>
                </a:spcBef>
              </a:pPr>
              <a:r>
                <a:rPr kumimoji="1" lang="en-US" altLang="zh-CN" sz="2800" b="1" i="1">
                  <a:latin typeface="Times New Roman" pitchFamily="18" charset="0"/>
                  <a:ea typeface="楷体_GB2312" pitchFamily="49" charset="-122"/>
                </a:rPr>
                <a:t>x</a:t>
              </a:r>
              <a:endParaRPr kumimoji="1" lang="en-US" altLang="zh-CN" sz="2800" b="1">
                <a:latin typeface="Times New Roman" pitchFamily="18" charset="0"/>
                <a:ea typeface="楷体_GB2312" pitchFamily="49" charset="-122"/>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wipe(left)">
                                      <p:cBhvr>
                                        <p:cTn id="7" dur="500"/>
                                        <p:tgtEl>
                                          <p:spTgt spid="706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0665"/>
                                        </p:tgtEl>
                                        <p:attrNameLst>
                                          <p:attrName>style.visibility</p:attrName>
                                        </p:attrNameLst>
                                      </p:cBhvr>
                                      <p:to>
                                        <p:strVal val="visible"/>
                                      </p:to>
                                    </p:set>
                                    <p:animEffect transition="in" filter="wipe(left)">
                                      <p:cBhvr>
                                        <p:cTn id="12" dur="500"/>
                                        <p:tgtEl>
                                          <p:spTgt spid="706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0676"/>
                                        </p:tgtEl>
                                        <p:attrNameLst>
                                          <p:attrName>style.visibility</p:attrName>
                                        </p:attrNameLst>
                                      </p:cBhvr>
                                      <p:to>
                                        <p:strVal val="visible"/>
                                      </p:to>
                                    </p:set>
                                    <p:animEffect transition="in" filter="wipe(up)">
                                      <p:cBhvr>
                                        <p:cTn id="17" dur="500"/>
                                        <p:tgtEl>
                                          <p:spTgt spid="706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0661"/>
                                        </p:tgtEl>
                                        <p:attrNameLst>
                                          <p:attrName>style.visibility</p:attrName>
                                        </p:attrNameLst>
                                      </p:cBhvr>
                                      <p:to>
                                        <p:strVal val="visible"/>
                                      </p:to>
                                    </p:set>
                                    <p:animEffect transition="in" filter="wipe(up)">
                                      <p:cBhvr>
                                        <p:cTn id="22" dur="500"/>
                                        <p:tgtEl>
                                          <p:spTgt spid="706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695"/>
                                        </p:tgtEl>
                                        <p:attrNameLst>
                                          <p:attrName>style.visibility</p:attrName>
                                        </p:attrNameLst>
                                      </p:cBhvr>
                                      <p:to>
                                        <p:strVal val="visible"/>
                                      </p:to>
                                    </p:set>
                                    <p:animEffect transition="in" filter="wipe(left)">
                                      <p:cBhvr>
                                        <p:cTn id="27" dur="500"/>
                                        <p:tgtEl>
                                          <p:spTgt spid="7069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0672"/>
                                        </p:tgtEl>
                                        <p:attrNameLst>
                                          <p:attrName>style.visibility</p:attrName>
                                        </p:attrNameLst>
                                      </p:cBhvr>
                                      <p:to>
                                        <p:strVal val="visible"/>
                                      </p:to>
                                    </p:set>
                                    <p:animEffect transition="in" filter="wipe(up)">
                                      <p:cBhvr>
                                        <p:cTn id="32" dur="500"/>
                                        <p:tgtEl>
                                          <p:spTgt spid="706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0677"/>
                                        </p:tgtEl>
                                        <p:attrNameLst>
                                          <p:attrName>style.visibility</p:attrName>
                                        </p:attrNameLst>
                                      </p:cBhvr>
                                      <p:to>
                                        <p:strVal val="visible"/>
                                      </p:to>
                                    </p:set>
                                    <p:animEffect transition="in" filter="wipe(up)">
                                      <p:cBhvr>
                                        <p:cTn id="37" dur="500"/>
                                        <p:tgtEl>
                                          <p:spTgt spid="7067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70690"/>
                                        </p:tgtEl>
                                        <p:attrNameLst>
                                          <p:attrName>style.visibility</p:attrName>
                                        </p:attrNameLst>
                                      </p:cBhvr>
                                      <p:to>
                                        <p:strVal val="visible"/>
                                      </p:to>
                                    </p:set>
                                    <p:animEffect transition="in" filter="wipe(up)">
                                      <p:cBhvr>
                                        <p:cTn id="42" dur="500"/>
                                        <p:tgtEl>
                                          <p:spTgt spid="7069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0659">
                                            <p:txEl>
                                              <p:pRg st="0" end="0"/>
                                            </p:txEl>
                                          </p:spTgt>
                                        </p:tgtEl>
                                        <p:attrNameLst>
                                          <p:attrName>style.visibility</p:attrName>
                                        </p:attrNameLst>
                                      </p:cBhvr>
                                      <p:to>
                                        <p:strVal val="visible"/>
                                      </p:to>
                                    </p:set>
                                    <p:animEffect transition="in" filter="wipe(left)">
                                      <p:cBhvr>
                                        <p:cTn id="47" dur="500"/>
                                        <p:tgtEl>
                                          <p:spTgt spid="7065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0659">
                                            <p:txEl>
                                              <p:pRg st="1" end="1"/>
                                            </p:txEl>
                                          </p:spTgt>
                                        </p:tgtEl>
                                        <p:attrNameLst>
                                          <p:attrName>style.visibility</p:attrName>
                                        </p:attrNameLst>
                                      </p:cBhvr>
                                      <p:to>
                                        <p:strVal val="visible"/>
                                      </p:to>
                                    </p:set>
                                    <p:animEffect transition="in" filter="wipe(left)">
                                      <p:cBhvr>
                                        <p:cTn id="52" dur="500"/>
                                        <p:tgtEl>
                                          <p:spTgt spid="7065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0659">
                                            <p:txEl>
                                              <p:pRg st="2" end="2"/>
                                            </p:txEl>
                                          </p:spTgt>
                                        </p:tgtEl>
                                        <p:attrNameLst>
                                          <p:attrName>style.visibility</p:attrName>
                                        </p:attrNameLst>
                                      </p:cBhvr>
                                      <p:to>
                                        <p:strVal val="visible"/>
                                      </p:to>
                                    </p:set>
                                    <p:animEffect transition="in" filter="wipe(left)">
                                      <p:cBhvr>
                                        <p:cTn id="57" dur="500"/>
                                        <p:tgtEl>
                                          <p:spTgt spid="70659">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0659">
                                            <p:txEl>
                                              <p:pRg st="3" end="3"/>
                                            </p:txEl>
                                          </p:spTgt>
                                        </p:tgtEl>
                                        <p:attrNameLst>
                                          <p:attrName>style.visibility</p:attrName>
                                        </p:attrNameLst>
                                      </p:cBhvr>
                                      <p:to>
                                        <p:strVal val="visible"/>
                                      </p:to>
                                    </p:set>
                                    <p:animEffect transition="in" filter="wipe(left)">
                                      <p:cBhvr>
                                        <p:cTn id="62" dur="500"/>
                                        <p:tgtEl>
                                          <p:spTgt spid="70659">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0659">
                                            <p:txEl>
                                              <p:pRg st="4" end="4"/>
                                            </p:txEl>
                                          </p:spTgt>
                                        </p:tgtEl>
                                        <p:attrNameLst>
                                          <p:attrName>style.visibility</p:attrName>
                                        </p:attrNameLst>
                                      </p:cBhvr>
                                      <p:to>
                                        <p:strVal val="visible"/>
                                      </p:to>
                                    </p:set>
                                    <p:animEffect transition="in" filter="wipe(left)">
                                      <p:cBhvr>
                                        <p:cTn id="67" dur="500"/>
                                        <p:tgtEl>
                                          <p:spTgt spid="70659">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70687"/>
                                        </p:tgtEl>
                                        <p:attrNameLst>
                                          <p:attrName>style.visibility</p:attrName>
                                        </p:attrNameLst>
                                      </p:cBhvr>
                                      <p:to>
                                        <p:strVal val="visible"/>
                                      </p:to>
                                    </p:set>
                                    <p:animEffect transition="in" filter="wipe(left)">
                                      <p:cBhvr>
                                        <p:cTn id="72" dur="500"/>
                                        <p:tgtEl>
                                          <p:spTgt spid="70687"/>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32" fill="hold" nodeType="clickEffect">
                                  <p:stCondLst>
                                    <p:cond delay="0"/>
                                  </p:stCondLst>
                                  <p:childTnLst>
                                    <p:set>
                                      <p:cBhvr>
                                        <p:cTn id="76" dur="1" fill="hold">
                                          <p:stCondLst>
                                            <p:cond delay="0"/>
                                          </p:stCondLst>
                                        </p:cTn>
                                        <p:tgtEl>
                                          <p:spTgt spid="70688"/>
                                        </p:tgtEl>
                                        <p:attrNameLst>
                                          <p:attrName>style.visibility</p:attrName>
                                        </p:attrNameLst>
                                      </p:cBhvr>
                                      <p:to>
                                        <p:strVal val="visible"/>
                                      </p:to>
                                    </p:set>
                                    <p:animEffect transition="in" filter="box(out)">
                                      <p:cBhvr>
                                        <p:cTn id="77" dur="500"/>
                                        <p:tgtEl>
                                          <p:spTgt spid="70688"/>
                                        </p:tgtEl>
                                      </p:cBhvr>
                                    </p:animEffect>
                                  </p:childTnLst>
                                </p:cTn>
                              </p:par>
                            </p:childTnLst>
                          </p:cTn>
                        </p:par>
                      </p:childTnLst>
                    </p:cTn>
                  </p:par>
                  <p:par>
                    <p:cTn id="78" fill="hold">
                      <p:stCondLst>
                        <p:cond delay="indefinite"/>
                      </p:stCondLst>
                      <p:childTnLst>
                        <p:par>
                          <p:cTn id="79" fill="hold">
                            <p:stCondLst>
                              <p:cond delay="0"/>
                            </p:stCondLst>
                            <p:childTnLst>
                              <p:par>
                                <p:cTn id="80" presetID="23" presetClass="entr" presetSubtype="288" fill="hold" nodeType="clickEffect">
                                  <p:stCondLst>
                                    <p:cond delay="0"/>
                                  </p:stCondLst>
                                  <p:childTnLst>
                                    <p:set>
                                      <p:cBhvr>
                                        <p:cTn id="81" dur="1" fill="hold">
                                          <p:stCondLst>
                                            <p:cond delay="0"/>
                                          </p:stCondLst>
                                        </p:cTn>
                                        <p:tgtEl>
                                          <p:spTgt spid="70660"/>
                                        </p:tgtEl>
                                        <p:attrNameLst>
                                          <p:attrName>style.visibility</p:attrName>
                                        </p:attrNameLst>
                                      </p:cBhvr>
                                      <p:to>
                                        <p:strVal val="visible"/>
                                      </p:to>
                                    </p:set>
                                    <p:anim calcmode="lin" valueType="num">
                                      <p:cBhvr>
                                        <p:cTn id="82" dur="500" fill="hold"/>
                                        <p:tgtEl>
                                          <p:spTgt spid="70660"/>
                                        </p:tgtEl>
                                        <p:attrNameLst>
                                          <p:attrName>ppt_w</p:attrName>
                                        </p:attrNameLst>
                                      </p:cBhvr>
                                      <p:tavLst>
                                        <p:tav tm="0">
                                          <p:val>
                                            <p:strVal val="4/3*#ppt_w"/>
                                          </p:val>
                                        </p:tav>
                                        <p:tav tm="100000">
                                          <p:val>
                                            <p:strVal val="#ppt_w"/>
                                          </p:val>
                                        </p:tav>
                                      </p:tavLst>
                                    </p:anim>
                                    <p:anim calcmode="lin" valueType="num">
                                      <p:cBhvr>
                                        <p:cTn id="83" dur="500" fill="hold"/>
                                        <p:tgtEl>
                                          <p:spTgt spid="70660"/>
                                        </p:tgtEl>
                                        <p:attrNameLst>
                                          <p:attrName>ppt_h</p:attrName>
                                        </p:attrNameLst>
                                      </p:cBhvr>
                                      <p:tavLst>
                                        <p:tav tm="0">
                                          <p:val>
                                            <p:strVal val="4/3*#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23" presetClass="entr" presetSubtype="288" fill="hold" nodeType="clickEffect">
                                  <p:stCondLst>
                                    <p:cond delay="0"/>
                                  </p:stCondLst>
                                  <p:childTnLst>
                                    <p:set>
                                      <p:cBhvr>
                                        <p:cTn id="87" dur="1" fill="hold">
                                          <p:stCondLst>
                                            <p:cond delay="0"/>
                                          </p:stCondLst>
                                        </p:cTn>
                                        <p:tgtEl>
                                          <p:spTgt spid="70689"/>
                                        </p:tgtEl>
                                        <p:attrNameLst>
                                          <p:attrName>style.visibility</p:attrName>
                                        </p:attrNameLst>
                                      </p:cBhvr>
                                      <p:to>
                                        <p:strVal val="visible"/>
                                      </p:to>
                                    </p:set>
                                    <p:anim calcmode="lin" valueType="num">
                                      <p:cBhvr>
                                        <p:cTn id="88" dur="500" fill="hold"/>
                                        <p:tgtEl>
                                          <p:spTgt spid="70689"/>
                                        </p:tgtEl>
                                        <p:attrNameLst>
                                          <p:attrName>ppt_w</p:attrName>
                                        </p:attrNameLst>
                                      </p:cBhvr>
                                      <p:tavLst>
                                        <p:tav tm="0">
                                          <p:val>
                                            <p:strVal val="4/3*#ppt_w"/>
                                          </p:val>
                                        </p:tav>
                                        <p:tav tm="100000">
                                          <p:val>
                                            <p:strVal val="#ppt_w"/>
                                          </p:val>
                                        </p:tav>
                                      </p:tavLst>
                                    </p:anim>
                                    <p:anim calcmode="lin" valueType="num">
                                      <p:cBhvr>
                                        <p:cTn id="89" dur="500" fill="hold"/>
                                        <p:tgtEl>
                                          <p:spTgt spid="7068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utoUpdateAnimBg="0"/>
      <p:bldP spid="706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AF794613-68A3-4BCE-A6AE-4B195DD2C58C}" type="slidenum">
              <a:rPr lang="en-US" altLang="zh-CN"/>
              <a:pPr/>
              <a:t>2</a:t>
            </a:fld>
            <a:endParaRPr lang="en-US" altLang="zh-CN"/>
          </a:p>
        </p:txBody>
      </p:sp>
      <p:graphicFrame>
        <p:nvGraphicFramePr>
          <p:cNvPr id="49183" name="Object 31"/>
          <p:cNvGraphicFramePr>
            <a:graphicFrameLocks noChangeAspect="1"/>
          </p:cNvGraphicFramePr>
          <p:nvPr/>
        </p:nvGraphicFramePr>
        <p:xfrm>
          <a:off x="5003800" y="1628775"/>
          <a:ext cx="1728788" cy="600075"/>
        </p:xfrm>
        <a:graphic>
          <a:graphicData uri="http://schemas.openxmlformats.org/presentationml/2006/ole">
            <p:oleObj spid="_x0000_s49183" name="Equation" r:id="rId3" imgW="660240" imgH="228600" progId="Equation.DSMT4">
              <p:embed/>
            </p:oleObj>
          </a:graphicData>
        </a:graphic>
      </p:graphicFrame>
      <p:graphicFrame>
        <p:nvGraphicFramePr>
          <p:cNvPr id="49184" name="Object 32"/>
          <p:cNvGraphicFramePr>
            <a:graphicFrameLocks noChangeAspect="1"/>
          </p:cNvGraphicFramePr>
          <p:nvPr/>
        </p:nvGraphicFramePr>
        <p:xfrm>
          <a:off x="971550" y="1052513"/>
          <a:ext cx="1474788" cy="2343150"/>
        </p:xfrm>
        <a:graphic>
          <a:graphicData uri="http://schemas.openxmlformats.org/presentationml/2006/ole">
            <p:oleObj spid="_x0000_s49184" name="Equation" r:id="rId4" imgW="507960" imgH="914400" progId="Equation.DSMT4">
              <p:embed/>
            </p:oleObj>
          </a:graphicData>
        </a:graphic>
      </p:graphicFrame>
      <p:sp>
        <p:nvSpPr>
          <p:cNvPr id="49185" name="Text Box 33"/>
          <p:cNvSpPr txBox="1">
            <a:spLocks noChangeArrowheads="1"/>
          </p:cNvSpPr>
          <p:nvPr/>
        </p:nvSpPr>
        <p:spPr bwMode="auto">
          <a:xfrm>
            <a:off x="395288" y="188913"/>
            <a:ext cx="8007350" cy="519112"/>
          </a:xfrm>
          <a:prstGeom prst="rect">
            <a:avLst/>
          </a:prstGeom>
          <a:noFill/>
          <a:ln w="25400">
            <a:noFill/>
            <a:prstDash val="dash"/>
            <a:miter lim="800000"/>
            <a:headEnd/>
            <a:tailEnd type="none" w="lg" len="lg"/>
          </a:ln>
          <a:effectLst/>
        </p:spPr>
        <p:txBody>
          <a:bodyPr wrap="none">
            <a:spAutoFit/>
          </a:bodyPr>
          <a:lstStyle/>
          <a:p>
            <a:r>
              <a:rPr lang="zh-CN" altLang="en-US" sz="2800" b="1">
                <a:solidFill>
                  <a:srgbClr val="000099"/>
                </a:solidFill>
              </a:rPr>
              <a:t>质点的平动</a:t>
            </a:r>
            <a:r>
              <a:rPr lang="zh-CN" altLang="en-US" sz="2800"/>
              <a:t>和</a:t>
            </a:r>
            <a:r>
              <a:rPr lang="zh-CN" altLang="en-US" sz="2800" b="1">
                <a:solidFill>
                  <a:srgbClr val="000099"/>
                </a:solidFill>
              </a:rPr>
              <a:t>刚体的定轴转动</a:t>
            </a:r>
            <a:r>
              <a:rPr lang="zh-CN" altLang="en-US" sz="2800"/>
              <a:t>定律具有统一的形式</a:t>
            </a:r>
          </a:p>
        </p:txBody>
      </p:sp>
      <p:graphicFrame>
        <p:nvGraphicFramePr>
          <p:cNvPr id="49186" name="Object 34"/>
          <p:cNvGraphicFramePr>
            <a:graphicFrameLocks noChangeAspect="1"/>
          </p:cNvGraphicFramePr>
          <p:nvPr/>
        </p:nvGraphicFramePr>
        <p:xfrm>
          <a:off x="4932363" y="2900369"/>
          <a:ext cx="2682875" cy="1457325"/>
        </p:xfrm>
        <a:graphic>
          <a:graphicData uri="http://schemas.openxmlformats.org/presentationml/2006/ole">
            <p:oleObj spid="_x0000_s49186" name="Equation" r:id="rId5" imgW="1143000" imgH="660240" progId="Equation.DSMT4">
              <p:embed/>
            </p:oleObj>
          </a:graphicData>
        </a:graphic>
      </p:graphicFrame>
      <p:sp>
        <p:nvSpPr>
          <p:cNvPr id="49188" name="Text Box 36"/>
          <p:cNvSpPr txBox="1">
            <a:spLocks noChangeArrowheads="1"/>
          </p:cNvSpPr>
          <p:nvPr/>
        </p:nvSpPr>
        <p:spPr bwMode="auto">
          <a:xfrm>
            <a:off x="611188" y="4941888"/>
            <a:ext cx="8077200" cy="519112"/>
          </a:xfrm>
          <a:prstGeom prst="rect">
            <a:avLst/>
          </a:prstGeom>
          <a:noFill/>
          <a:ln w="9525">
            <a:noFill/>
            <a:miter lim="800000"/>
            <a:headEnd/>
            <a:tailEnd/>
          </a:ln>
          <a:effectLst/>
        </p:spPr>
        <p:txBody>
          <a:bodyPr>
            <a:spAutoFit/>
          </a:bodyPr>
          <a:lstStyle/>
          <a:p>
            <a:pPr>
              <a:spcBef>
                <a:spcPct val="50000"/>
              </a:spcBef>
            </a:pPr>
            <a:r>
              <a:rPr kumimoji="1" lang="en-US" altLang="zh-CN" sz="2800" b="1" i="1">
                <a:latin typeface="Times New Roman" pitchFamily="18" charset="0"/>
                <a:ea typeface="楷体_GB2312" pitchFamily="49" charset="-122"/>
              </a:rPr>
              <a:t>m</a:t>
            </a:r>
            <a:r>
              <a:rPr kumimoji="1" lang="zh-CN" altLang="zh-CN" sz="2800" b="1">
                <a:latin typeface="Times New Roman" pitchFamily="18" charset="0"/>
                <a:ea typeface="楷体_GB2312" pitchFamily="49" charset="-122"/>
              </a:rPr>
              <a:t>反映质点的平动惯性，</a:t>
            </a:r>
            <a:r>
              <a:rPr kumimoji="1" lang="en-US" altLang="zh-CN" sz="2800" b="1" i="1">
                <a:latin typeface="Times New Roman" pitchFamily="18" charset="0"/>
                <a:ea typeface="楷体_GB2312" pitchFamily="49" charset="-122"/>
              </a:rPr>
              <a:t>I</a:t>
            </a:r>
            <a:r>
              <a:rPr kumimoji="1" lang="zh-CN" altLang="en-US" sz="2800" b="1">
                <a:latin typeface="Times New Roman" pitchFamily="18" charset="0"/>
                <a:ea typeface="楷体_GB2312" pitchFamily="49" charset="-122"/>
              </a:rPr>
              <a:t>反映刚体的转动惯性</a:t>
            </a:r>
          </a:p>
        </p:txBody>
      </p:sp>
      <p:sp>
        <p:nvSpPr>
          <p:cNvPr id="49189" name="AutoShape 37"/>
          <p:cNvSpPr>
            <a:spLocks noChangeArrowheads="1"/>
          </p:cNvSpPr>
          <p:nvPr/>
        </p:nvSpPr>
        <p:spPr bwMode="auto">
          <a:xfrm>
            <a:off x="250825" y="3860800"/>
            <a:ext cx="1676400" cy="914400"/>
          </a:xfrm>
          <a:prstGeom prst="wedgeEllipseCallout">
            <a:avLst>
              <a:gd name="adj1" fmla="val 50190"/>
              <a:gd name="adj2" fmla="val 72398"/>
            </a:avLst>
          </a:prstGeom>
          <a:solidFill>
            <a:srgbClr val="FFFFCC"/>
          </a:solidFill>
          <a:ln w="9525">
            <a:solidFill>
              <a:srgbClr val="FF00FF"/>
            </a:solidFill>
            <a:miter lim="800000"/>
            <a:headEnd/>
            <a:tailEnd/>
          </a:ln>
          <a:effectLst/>
        </p:spPr>
        <p:txBody>
          <a:bodyPr wrap="none" anchor="ctr"/>
          <a:lstStyle/>
          <a:p>
            <a:pPr algn="ctr"/>
            <a:r>
              <a:rPr kumimoji="1" lang="zh-CN" altLang="en-US" sz="2800" b="1">
                <a:solidFill>
                  <a:srgbClr val="FF0000"/>
                </a:solidFill>
                <a:latin typeface="Times New Roman" pitchFamily="18" charset="0"/>
                <a:ea typeface="楷体_GB2312" pitchFamily="49" charset="-122"/>
              </a:rPr>
              <a:t>物理</a:t>
            </a:r>
          </a:p>
          <a:p>
            <a:pPr algn="ctr"/>
            <a:r>
              <a:rPr kumimoji="1" lang="zh-CN" altLang="en-US" sz="2800" b="1">
                <a:solidFill>
                  <a:srgbClr val="FF0000"/>
                </a:solidFill>
                <a:latin typeface="Times New Roman" pitchFamily="18" charset="0"/>
                <a:ea typeface="楷体_GB2312" pitchFamily="49" charset="-122"/>
              </a:rPr>
              <a:t>意义</a:t>
            </a:r>
          </a:p>
        </p:txBody>
      </p:sp>
      <p:graphicFrame>
        <p:nvGraphicFramePr>
          <p:cNvPr id="49190" name="Object 38"/>
          <p:cNvGraphicFramePr>
            <a:graphicFrameLocks noChangeAspect="1"/>
          </p:cNvGraphicFramePr>
          <p:nvPr/>
        </p:nvGraphicFramePr>
        <p:xfrm>
          <a:off x="5076825" y="981075"/>
          <a:ext cx="1008063" cy="520700"/>
        </p:xfrm>
        <a:graphic>
          <a:graphicData uri="http://schemas.openxmlformats.org/presentationml/2006/ole">
            <p:oleObj spid="_x0000_s49190" name="Equation" r:id="rId6" imgW="393480" imgH="203040" progId="Equation.DSMT4">
              <p:embed/>
            </p:oleObj>
          </a:graphicData>
        </a:graphic>
      </p:graphicFrame>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灯片编号占位符 3"/>
          <p:cNvSpPr>
            <a:spLocks noGrp="1"/>
          </p:cNvSpPr>
          <p:nvPr>
            <p:ph type="sldNum" sz="quarter" idx="12"/>
          </p:nvPr>
        </p:nvSpPr>
        <p:spPr/>
        <p:txBody>
          <a:bodyPr/>
          <a:lstStyle/>
          <a:p>
            <a:fld id="{37F3351A-F8D8-4123-B046-8D194854FFA6}" type="slidenum">
              <a:rPr lang="en-US" altLang="zh-CN"/>
              <a:pPr/>
              <a:t>20</a:t>
            </a:fld>
            <a:endParaRPr lang="en-US" altLang="zh-CN"/>
          </a:p>
        </p:txBody>
      </p:sp>
      <p:sp>
        <p:nvSpPr>
          <p:cNvPr id="72706" name="Text Box 2"/>
          <p:cNvSpPr txBox="1">
            <a:spLocks noChangeArrowheads="1"/>
          </p:cNvSpPr>
          <p:nvPr/>
        </p:nvSpPr>
        <p:spPr bwMode="auto">
          <a:xfrm>
            <a:off x="684213" y="2708275"/>
            <a:ext cx="5975350" cy="860425"/>
          </a:xfrm>
          <a:prstGeom prst="rect">
            <a:avLst/>
          </a:prstGeom>
          <a:noFill/>
          <a:ln w="9525">
            <a:noFill/>
            <a:miter lim="800000"/>
            <a:headEnd/>
            <a:tailEnd/>
          </a:ln>
          <a:effectLst/>
        </p:spPr>
        <p:txBody>
          <a:bodyPr anchor="ctr">
            <a:spAutoFit/>
          </a:bodyPr>
          <a:lstStyle/>
          <a:p>
            <a:pPr>
              <a:lnSpc>
                <a:spcPct val="90000"/>
              </a:lnSpc>
            </a:pPr>
            <a:r>
              <a:rPr kumimoji="1" lang="zh-CN" altLang="en-US" sz="2800" b="1">
                <a:latin typeface="Times New Roman" pitchFamily="18" charset="0"/>
                <a:ea typeface="楷体_GB2312" pitchFamily="49" charset="-122"/>
              </a:rPr>
              <a:t>重力对整个棒的合力矩与全部重力</a:t>
            </a:r>
          </a:p>
          <a:p>
            <a:pPr>
              <a:lnSpc>
                <a:spcPct val="90000"/>
              </a:lnSpc>
            </a:pPr>
            <a:r>
              <a:rPr kumimoji="1" lang="zh-CN" altLang="en-US" sz="2800" b="1">
                <a:latin typeface="Times New Roman" pitchFamily="18" charset="0"/>
                <a:ea typeface="楷体_GB2312" pitchFamily="49" charset="-122"/>
              </a:rPr>
              <a:t>集中作用在质心所产生的力矩一样。</a:t>
            </a:r>
          </a:p>
        </p:txBody>
      </p:sp>
      <p:graphicFrame>
        <p:nvGraphicFramePr>
          <p:cNvPr id="72707" name="Object 3"/>
          <p:cNvGraphicFramePr>
            <a:graphicFrameLocks noChangeAspect="1"/>
          </p:cNvGraphicFramePr>
          <p:nvPr/>
        </p:nvGraphicFramePr>
        <p:xfrm>
          <a:off x="1258888" y="3500438"/>
          <a:ext cx="2700337" cy="1038225"/>
        </p:xfrm>
        <a:graphic>
          <a:graphicData uri="http://schemas.openxmlformats.org/presentationml/2006/ole">
            <p:oleObj spid="_x0000_s72707" name="Equation" r:id="rId4" imgW="1002960" imgH="406080" progId="Equation.DSMT4">
              <p:embed/>
            </p:oleObj>
          </a:graphicData>
        </a:graphic>
      </p:graphicFrame>
      <p:graphicFrame>
        <p:nvGraphicFramePr>
          <p:cNvPr id="72708" name="Object 4"/>
          <p:cNvGraphicFramePr>
            <a:graphicFrameLocks noChangeAspect="1"/>
          </p:cNvGraphicFramePr>
          <p:nvPr/>
        </p:nvGraphicFramePr>
        <p:xfrm>
          <a:off x="827088" y="4437063"/>
          <a:ext cx="4392612" cy="1017587"/>
        </p:xfrm>
        <a:graphic>
          <a:graphicData uri="http://schemas.openxmlformats.org/presentationml/2006/ole">
            <p:oleObj spid="_x0000_s72708" name="Equation" r:id="rId5" imgW="1485720" imgH="393480" progId="Equation.DSMT4">
              <p:embed/>
            </p:oleObj>
          </a:graphicData>
        </a:graphic>
      </p:graphicFrame>
      <p:graphicFrame>
        <p:nvGraphicFramePr>
          <p:cNvPr id="72709" name="Object 5"/>
          <p:cNvGraphicFramePr>
            <a:graphicFrameLocks noChangeAspect="1"/>
          </p:cNvGraphicFramePr>
          <p:nvPr/>
        </p:nvGraphicFramePr>
        <p:xfrm>
          <a:off x="755650" y="5334000"/>
          <a:ext cx="5791200" cy="1524000"/>
        </p:xfrm>
        <a:graphic>
          <a:graphicData uri="http://schemas.openxmlformats.org/presentationml/2006/ole">
            <p:oleObj spid="_x0000_s72709" name="Equation" r:id="rId6" imgW="2184120" imgH="761760" progId="Equation.3">
              <p:embed/>
            </p:oleObj>
          </a:graphicData>
        </a:graphic>
      </p:graphicFrame>
      <p:graphicFrame>
        <p:nvGraphicFramePr>
          <p:cNvPr id="72710" name="Object 6"/>
          <p:cNvGraphicFramePr>
            <a:graphicFrameLocks noChangeAspect="1"/>
          </p:cNvGraphicFramePr>
          <p:nvPr/>
        </p:nvGraphicFramePr>
        <p:xfrm>
          <a:off x="755650" y="2133600"/>
          <a:ext cx="2808288" cy="565150"/>
        </p:xfrm>
        <a:graphic>
          <a:graphicData uri="http://schemas.openxmlformats.org/presentationml/2006/ole">
            <p:oleObj spid="_x0000_s72710" name="Equation" r:id="rId7" imgW="838080" imgH="228600" progId="Equation.DSMT4">
              <p:embed/>
            </p:oleObj>
          </a:graphicData>
        </a:graphic>
      </p:graphicFrame>
      <p:graphicFrame>
        <p:nvGraphicFramePr>
          <p:cNvPr id="72711" name="Object 7"/>
          <p:cNvGraphicFramePr>
            <a:graphicFrameLocks noChangeAspect="1"/>
          </p:cNvGraphicFramePr>
          <p:nvPr/>
        </p:nvGraphicFramePr>
        <p:xfrm>
          <a:off x="755650" y="1412875"/>
          <a:ext cx="2520950" cy="728663"/>
        </p:xfrm>
        <a:graphic>
          <a:graphicData uri="http://schemas.openxmlformats.org/presentationml/2006/ole">
            <p:oleObj spid="_x0000_s72711" name="公式" r:id="rId8" imgW="939600" imgH="291960" progId="Equation.3">
              <p:embed/>
            </p:oleObj>
          </a:graphicData>
        </a:graphic>
      </p:graphicFrame>
      <p:grpSp>
        <p:nvGrpSpPr>
          <p:cNvPr id="72712" name="Group 8"/>
          <p:cNvGrpSpPr>
            <a:grpSpLocks/>
          </p:cNvGrpSpPr>
          <p:nvPr/>
        </p:nvGrpSpPr>
        <p:grpSpPr bwMode="auto">
          <a:xfrm>
            <a:off x="5410200" y="1173163"/>
            <a:ext cx="3200400" cy="731837"/>
            <a:chOff x="3216" y="1891"/>
            <a:chExt cx="2016" cy="461"/>
          </a:xfrm>
        </p:grpSpPr>
        <p:sp>
          <p:nvSpPr>
            <p:cNvPr id="72713" name="Rectangle 9"/>
            <p:cNvSpPr>
              <a:spLocks noChangeArrowheads="1"/>
            </p:cNvSpPr>
            <p:nvPr/>
          </p:nvSpPr>
          <p:spPr bwMode="auto">
            <a:xfrm rot="1548703">
              <a:off x="3216" y="2304"/>
              <a:ext cx="2016" cy="48"/>
            </a:xfrm>
            <a:prstGeom prst="rect">
              <a:avLst/>
            </a:prstGeom>
            <a:solidFill>
              <a:srgbClr val="663300"/>
            </a:solidFill>
            <a:ln w="9525">
              <a:solidFill>
                <a:schemeClr val="tx1"/>
              </a:solidFill>
              <a:miter lim="800000"/>
              <a:headEnd/>
              <a:tailEnd/>
            </a:ln>
            <a:effectLst/>
          </p:spPr>
          <p:txBody>
            <a:bodyPr wrap="none" anchor="ctr"/>
            <a:lstStyle/>
            <a:p>
              <a:endParaRPr lang="zh-CN" altLang="en-US"/>
            </a:p>
          </p:txBody>
        </p:sp>
        <p:sp>
          <p:nvSpPr>
            <p:cNvPr id="72714" name="Line 10"/>
            <p:cNvSpPr>
              <a:spLocks noChangeShapeType="1"/>
            </p:cNvSpPr>
            <p:nvPr/>
          </p:nvSpPr>
          <p:spPr bwMode="auto">
            <a:xfrm flipH="1">
              <a:off x="3792" y="1920"/>
              <a:ext cx="96" cy="192"/>
            </a:xfrm>
            <a:prstGeom prst="line">
              <a:avLst/>
            </a:prstGeom>
            <a:noFill/>
            <a:ln w="28575">
              <a:solidFill>
                <a:schemeClr val="tx1"/>
              </a:solidFill>
              <a:round/>
              <a:headEnd type="arrow" w="med" len="med"/>
              <a:tailEnd type="arrow" w="med" len="med"/>
            </a:ln>
            <a:effectLst/>
          </p:spPr>
          <p:txBody>
            <a:bodyPr wrap="none" anchor="ctr"/>
            <a:lstStyle/>
            <a:p>
              <a:endParaRPr lang="zh-CN" altLang="en-US"/>
            </a:p>
          </p:txBody>
        </p:sp>
        <p:sp>
          <p:nvSpPr>
            <p:cNvPr id="72715" name="Rectangle 11"/>
            <p:cNvSpPr>
              <a:spLocks noChangeArrowheads="1"/>
            </p:cNvSpPr>
            <p:nvPr/>
          </p:nvSpPr>
          <p:spPr bwMode="auto">
            <a:xfrm>
              <a:off x="3896" y="1891"/>
              <a:ext cx="233" cy="327"/>
            </a:xfrm>
            <a:prstGeom prst="rect">
              <a:avLst/>
            </a:prstGeom>
            <a:noFill/>
            <a:ln w="9525">
              <a:noFill/>
              <a:miter lim="800000"/>
              <a:headEnd/>
              <a:tailEnd/>
            </a:ln>
            <a:effectLst/>
          </p:spPr>
          <p:txBody>
            <a:bodyPr wrap="none" anchor="ctr">
              <a:spAutoFit/>
            </a:bodyPr>
            <a:lstStyle/>
            <a:p>
              <a:pPr algn="ctr"/>
              <a:r>
                <a:rPr kumimoji="1" lang="zh-CN" altLang="zh-CN" sz="2800" b="1" i="1">
                  <a:latin typeface="Times New Roman" pitchFamily="18" charset="0"/>
                  <a:ea typeface="楷体_GB2312" pitchFamily="49" charset="-122"/>
                  <a:sym typeface="Symbol" pitchFamily="18" charset="2"/>
                </a:rPr>
                <a:t></a:t>
              </a:r>
              <a:endParaRPr kumimoji="1" lang="en-US" altLang="zh-CN" sz="2800" b="1" i="1">
                <a:latin typeface="Times New Roman" pitchFamily="18" charset="0"/>
                <a:ea typeface="楷体_GB2312" pitchFamily="49" charset="-122"/>
                <a:sym typeface="Symbol" pitchFamily="18" charset="2"/>
              </a:endParaRPr>
            </a:p>
          </p:txBody>
        </p:sp>
      </p:grpSp>
      <p:grpSp>
        <p:nvGrpSpPr>
          <p:cNvPr id="72716" name="Group 12"/>
          <p:cNvGrpSpPr>
            <a:grpSpLocks/>
          </p:cNvGrpSpPr>
          <p:nvPr/>
        </p:nvGrpSpPr>
        <p:grpSpPr bwMode="auto">
          <a:xfrm>
            <a:off x="5181600" y="762000"/>
            <a:ext cx="3962400" cy="792163"/>
            <a:chOff x="3072" y="1632"/>
            <a:chExt cx="2496" cy="499"/>
          </a:xfrm>
        </p:grpSpPr>
        <p:sp>
          <p:nvSpPr>
            <p:cNvPr id="72717" name="Line 13"/>
            <p:cNvSpPr>
              <a:spLocks noChangeShapeType="1"/>
            </p:cNvSpPr>
            <p:nvPr/>
          </p:nvSpPr>
          <p:spPr bwMode="auto">
            <a:xfrm>
              <a:off x="3312" y="1872"/>
              <a:ext cx="2256" cy="0"/>
            </a:xfrm>
            <a:prstGeom prst="line">
              <a:avLst/>
            </a:prstGeom>
            <a:noFill/>
            <a:ln w="38100">
              <a:solidFill>
                <a:schemeClr val="tx1"/>
              </a:solidFill>
              <a:round/>
              <a:headEnd/>
              <a:tailEnd type="triangle" w="med" len="med"/>
            </a:ln>
            <a:effectLst/>
          </p:spPr>
          <p:txBody>
            <a:bodyPr wrap="none" anchor="ctr"/>
            <a:lstStyle/>
            <a:p>
              <a:endParaRPr lang="zh-CN" altLang="en-US"/>
            </a:p>
          </p:txBody>
        </p:sp>
        <p:grpSp>
          <p:nvGrpSpPr>
            <p:cNvPr id="72718" name="Group 14"/>
            <p:cNvGrpSpPr>
              <a:grpSpLocks/>
            </p:cNvGrpSpPr>
            <p:nvPr/>
          </p:nvGrpSpPr>
          <p:grpSpPr bwMode="auto">
            <a:xfrm>
              <a:off x="3072" y="1632"/>
              <a:ext cx="2256" cy="499"/>
              <a:chOff x="3072" y="1632"/>
              <a:chExt cx="2256" cy="499"/>
            </a:xfrm>
          </p:grpSpPr>
          <p:sp>
            <p:nvSpPr>
              <p:cNvPr id="72719" name="AutoShape 15"/>
              <p:cNvSpPr>
                <a:spLocks noChangeArrowheads="1"/>
              </p:cNvSpPr>
              <p:nvPr/>
            </p:nvSpPr>
            <p:spPr bwMode="auto">
              <a:xfrm flipV="1">
                <a:off x="3216" y="1632"/>
                <a:ext cx="192" cy="336"/>
              </a:xfrm>
              <a:prstGeom prst="triangle">
                <a:avLst>
                  <a:gd name="adj" fmla="val 4947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2720" name="Rectangle 16"/>
              <p:cNvSpPr>
                <a:spLocks noChangeArrowheads="1"/>
              </p:cNvSpPr>
              <p:nvPr/>
            </p:nvSpPr>
            <p:spPr bwMode="auto">
              <a:xfrm>
                <a:off x="3312" y="1872"/>
                <a:ext cx="2016" cy="48"/>
              </a:xfrm>
              <a:prstGeom prst="rect">
                <a:avLst/>
              </a:prstGeom>
              <a:solidFill>
                <a:srgbClr val="663300"/>
              </a:solidFill>
              <a:ln w="9525">
                <a:solidFill>
                  <a:schemeClr val="tx1"/>
                </a:solidFill>
                <a:miter lim="800000"/>
                <a:headEnd/>
                <a:tailEnd/>
              </a:ln>
              <a:effectLst/>
            </p:spPr>
            <p:txBody>
              <a:bodyPr wrap="none" anchor="ctr"/>
              <a:lstStyle/>
              <a:p>
                <a:endParaRPr lang="zh-CN" altLang="en-US"/>
              </a:p>
            </p:txBody>
          </p:sp>
          <p:sp>
            <p:nvSpPr>
              <p:cNvPr id="72721" name="Line 17"/>
              <p:cNvSpPr>
                <a:spLocks noChangeShapeType="1"/>
              </p:cNvSpPr>
              <p:nvPr/>
            </p:nvSpPr>
            <p:spPr bwMode="auto">
              <a:xfrm>
                <a:off x="3072" y="1632"/>
                <a:ext cx="480" cy="0"/>
              </a:xfrm>
              <a:prstGeom prst="line">
                <a:avLst/>
              </a:prstGeom>
              <a:noFill/>
              <a:ln w="76200">
                <a:solidFill>
                  <a:schemeClr val="tx1"/>
                </a:solidFill>
                <a:round/>
                <a:headEnd/>
                <a:tailEnd/>
              </a:ln>
              <a:effectLst/>
            </p:spPr>
            <p:txBody>
              <a:bodyPr wrap="none" anchor="ctr"/>
              <a:lstStyle/>
              <a:p>
                <a:endParaRPr lang="zh-CN" altLang="en-US"/>
              </a:p>
            </p:txBody>
          </p:sp>
          <p:sp>
            <p:nvSpPr>
              <p:cNvPr id="72722" name="Text Box 18"/>
              <p:cNvSpPr txBox="1">
                <a:spLocks noChangeArrowheads="1"/>
              </p:cNvSpPr>
              <p:nvPr/>
            </p:nvSpPr>
            <p:spPr bwMode="auto">
              <a:xfrm>
                <a:off x="3096" y="1804"/>
                <a:ext cx="290" cy="327"/>
              </a:xfrm>
              <a:prstGeom prst="rect">
                <a:avLst/>
              </a:prstGeom>
              <a:noFill/>
              <a:ln w="9525">
                <a:noFill/>
                <a:miter lim="800000"/>
                <a:headEnd/>
                <a:tailEnd/>
              </a:ln>
              <a:effectLst/>
            </p:spPr>
            <p:txBody>
              <a:bodyPr wrap="none" anchor="ctr">
                <a:spAutoFit/>
              </a:bodyPr>
              <a:lstStyle/>
              <a:p>
                <a:pPr algn="ctr">
                  <a:spcBef>
                    <a:spcPct val="50000"/>
                  </a:spcBef>
                </a:pPr>
                <a:r>
                  <a:rPr kumimoji="1" lang="en-US" altLang="zh-CN" sz="2800" b="1">
                    <a:latin typeface="Times New Roman" pitchFamily="18" charset="0"/>
                    <a:ea typeface="楷体_GB2312" pitchFamily="49" charset="-122"/>
                  </a:rPr>
                  <a:t>O</a:t>
                </a:r>
              </a:p>
            </p:txBody>
          </p:sp>
        </p:grpSp>
      </p:grpSp>
      <p:grpSp>
        <p:nvGrpSpPr>
          <p:cNvPr id="72723" name="Group 19"/>
          <p:cNvGrpSpPr>
            <a:grpSpLocks/>
          </p:cNvGrpSpPr>
          <p:nvPr/>
        </p:nvGrpSpPr>
        <p:grpSpPr bwMode="auto">
          <a:xfrm>
            <a:off x="7543800" y="1752600"/>
            <a:ext cx="914400" cy="1600200"/>
            <a:chOff x="4560" y="1008"/>
            <a:chExt cx="576" cy="1008"/>
          </a:xfrm>
        </p:grpSpPr>
        <p:graphicFrame>
          <p:nvGraphicFramePr>
            <p:cNvPr id="72724" name="Object 20"/>
            <p:cNvGraphicFramePr>
              <a:graphicFrameLocks noChangeAspect="1"/>
            </p:cNvGraphicFramePr>
            <p:nvPr/>
          </p:nvGraphicFramePr>
          <p:xfrm>
            <a:off x="4582" y="1008"/>
            <a:ext cx="410" cy="288"/>
          </p:xfrm>
          <a:graphic>
            <a:graphicData uri="http://schemas.openxmlformats.org/presentationml/2006/ole">
              <p:oleObj spid="_x0000_s72724" name="公式" r:id="rId9" imgW="241200" imgH="177480" progId="Equation.3">
                <p:embed/>
              </p:oleObj>
            </a:graphicData>
          </a:graphic>
        </p:graphicFrame>
        <p:sp>
          <p:nvSpPr>
            <p:cNvPr id="72725" name="Freeform 21"/>
            <p:cNvSpPr>
              <a:spLocks/>
            </p:cNvSpPr>
            <p:nvPr/>
          </p:nvSpPr>
          <p:spPr bwMode="auto">
            <a:xfrm>
              <a:off x="4626" y="1339"/>
              <a:ext cx="6" cy="341"/>
            </a:xfrm>
            <a:custGeom>
              <a:avLst/>
              <a:gdLst/>
              <a:ahLst/>
              <a:cxnLst>
                <a:cxn ang="0">
                  <a:pos x="6" y="0"/>
                </a:cxn>
                <a:cxn ang="0">
                  <a:pos x="0" y="341"/>
                </a:cxn>
              </a:cxnLst>
              <a:rect l="0" t="0" r="r" b="b"/>
              <a:pathLst>
                <a:path w="6" h="341">
                  <a:moveTo>
                    <a:pt x="6" y="0"/>
                  </a:moveTo>
                  <a:lnTo>
                    <a:pt x="0" y="341"/>
                  </a:lnTo>
                </a:path>
              </a:pathLst>
            </a:custGeom>
            <a:noFill/>
            <a:ln w="38100">
              <a:solidFill>
                <a:schemeClr val="tx2"/>
              </a:solidFill>
              <a:round/>
              <a:headEnd/>
              <a:tailEnd type="triangle" w="med" len="med"/>
            </a:ln>
            <a:effectLst/>
          </p:spPr>
          <p:txBody>
            <a:bodyPr wrap="none" anchor="ctr"/>
            <a:lstStyle/>
            <a:p>
              <a:endParaRPr lang="zh-CN" altLang="en-US"/>
            </a:p>
          </p:txBody>
        </p:sp>
        <p:graphicFrame>
          <p:nvGraphicFramePr>
            <p:cNvPr id="72726" name="Object 22"/>
            <p:cNvGraphicFramePr>
              <a:graphicFrameLocks noChangeAspect="1"/>
            </p:cNvGraphicFramePr>
            <p:nvPr/>
          </p:nvGraphicFramePr>
          <p:xfrm>
            <a:off x="4560" y="1680"/>
            <a:ext cx="576" cy="336"/>
          </p:xfrm>
          <a:graphic>
            <a:graphicData uri="http://schemas.openxmlformats.org/presentationml/2006/ole">
              <p:oleObj spid="_x0000_s72726" name="公式" r:id="rId10" imgW="317160" imgH="203040" progId="Equation.3">
                <p:embed/>
              </p:oleObj>
            </a:graphicData>
          </a:graphic>
        </p:graphicFrame>
      </p:grpSp>
      <p:graphicFrame>
        <p:nvGraphicFramePr>
          <p:cNvPr id="72727" name="Object 23"/>
          <p:cNvGraphicFramePr>
            <a:graphicFrameLocks noChangeAspect="1"/>
          </p:cNvGraphicFramePr>
          <p:nvPr/>
        </p:nvGraphicFramePr>
        <p:xfrm>
          <a:off x="8534400" y="609600"/>
          <a:ext cx="538163" cy="544513"/>
        </p:xfrm>
        <a:graphic>
          <a:graphicData uri="http://schemas.openxmlformats.org/presentationml/2006/ole">
            <p:oleObj spid="_x0000_s72727" name="公式" r:id="rId11" imgW="126720" imgH="139680" progId="Equation.3">
              <p:embed/>
            </p:oleObj>
          </a:graphicData>
        </a:graphic>
      </p:graphicFrame>
      <p:grpSp>
        <p:nvGrpSpPr>
          <p:cNvPr id="72728" name="Group 24"/>
          <p:cNvGrpSpPr>
            <a:grpSpLocks/>
          </p:cNvGrpSpPr>
          <p:nvPr/>
        </p:nvGrpSpPr>
        <p:grpSpPr bwMode="auto">
          <a:xfrm>
            <a:off x="6588125" y="1773238"/>
            <a:ext cx="838200" cy="1566862"/>
            <a:chOff x="1776" y="2544"/>
            <a:chExt cx="528" cy="987"/>
          </a:xfrm>
        </p:grpSpPr>
        <p:sp>
          <p:nvSpPr>
            <p:cNvPr id="72729" name="Line 25"/>
            <p:cNvSpPr>
              <a:spLocks noChangeShapeType="1"/>
            </p:cNvSpPr>
            <p:nvPr/>
          </p:nvSpPr>
          <p:spPr bwMode="auto">
            <a:xfrm>
              <a:off x="2016" y="2640"/>
              <a:ext cx="0" cy="576"/>
            </a:xfrm>
            <a:prstGeom prst="line">
              <a:avLst/>
            </a:prstGeom>
            <a:noFill/>
            <a:ln w="38100">
              <a:solidFill>
                <a:srgbClr val="FF0000"/>
              </a:solidFill>
              <a:round/>
              <a:headEnd/>
              <a:tailEnd type="triangle" w="med" len="med"/>
            </a:ln>
            <a:effectLst/>
          </p:spPr>
          <p:txBody>
            <a:bodyPr wrap="none" anchor="ctr"/>
            <a:lstStyle/>
            <a:p>
              <a:endParaRPr lang="zh-CN" altLang="en-US"/>
            </a:p>
          </p:txBody>
        </p:sp>
        <p:sp>
          <p:nvSpPr>
            <p:cNvPr id="72730" name="Oval 26"/>
            <p:cNvSpPr>
              <a:spLocks noChangeArrowheads="1"/>
            </p:cNvSpPr>
            <p:nvPr/>
          </p:nvSpPr>
          <p:spPr bwMode="auto">
            <a:xfrm>
              <a:off x="1968" y="2544"/>
              <a:ext cx="96" cy="96"/>
            </a:xfrm>
            <a:prstGeom prst="ellipse">
              <a:avLst/>
            </a:prstGeom>
            <a:solidFill>
              <a:srgbClr val="FF0000"/>
            </a:solidFill>
            <a:ln w="34925">
              <a:solidFill>
                <a:schemeClr val="tx1"/>
              </a:solidFill>
              <a:round/>
              <a:headEnd/>
              <a:tailEnd/>
            </a:ln>
            <a:effectLst/>
          </p:spPr>
          <p:txBody>
            <a:bodyPr wrap="none" anchor="ctr"/>
            <a:lstStyle/>
            <a:p>
              <a:endParaRPr lang="zh-CN" altLang="en-US"/>
            </a:p>
          </p:txBody>
        </p:sp>
        <p:graphicFrame>
          <p:nvGraphicFramePr>
            <p:cNvPr id="72731" name="Object 27"/>
            <p:cNvGraphicFramePr>
              <a:graphicFrameLocks noChangeAspect="1"/>
            </p:cNvGraphicFramePr>
            <p:nvPr/>
          </p:nvGraphicFramePr>
          <p:xfrm>
            <a:off x="1872" y="3168"/>
            <a:ext cx="432" cy="363"/>
          </p:xfrm>
          <a:graphic>
            <a:graphicData uri="http://schemas.openxmlformats.org/presentationml/2006/ole">
              <p:oleObj spid="_x0000_s72731" name="公式" r:id="rId12" imgW="241200" imgH="190440" progId="Equation.3">
                <p:embed/>
              </p:oleObj>
            </a:graphicData>
          </a:graphic>
        </p:graphicFrame>
        <p:graphicFrame>
          <p:nvGraphicFramePr>
            <p:cNvPr id="72732" name="Object 28"/>
            <p:cNvGraphicFramePr>
              <a:graphicFrameLocks noChangeAspect="1"/>
            </p:cNvGraphicFramePr>
            <p:nvPr/>
          </p:nvGraphicFramePr>
          <p:xfrm>
            <a:off x="1776" y="2640"/>
            <a:ext cx="193" cy="258"/>
          </p:xfrm>
          <a:graphic>
            <a:graphicData uri="http://schemas.openxmlformats.org/presentationml/2006/ole">
              <p:oleObj spid="_x0000_s72732" name="公式" r:id="rId13" imgW="114120" imgH="139680" progId="Equation.3">
                <p:embed/>
              </p:oleObj>
            </a:graphicData>
          </a:graphic>
        </p:graphicFrame>
      </p:grpSp>
      <p:graphicFrame>
        <p:nvGraphicFramePr>
          <p:cNvPr id="72733" name="Object 29"/>
          <p:cNvGraphicFramePr>
            <a:graphicFrameLocks noChangeAspect="1"/>
          </p:cNvGraphicFramePr>
          <p:nvPr/>
        </p:nvGraphicFramePr>
        <p:xfrm>
          <a:off x="4859338" y="3644900"/>
          <a:ext cx="1966912" cy="877888"/>
        </p:xfrm>
        <a:graphic>
          <a:graphicData uri="http://schemas.openxmlformats.org/presentationml/2006/ole">
            <p:oleObj spid="_x0000_s72733" name="Equation" r:id="rId14" imgW="711000" imgH="393480" progId="Equation.DSMT4">
              <p:embed/>
            </p:oleObj>
          </a:graphicData>
        </a:graphic>
      </p:graphicFrame>
      <p:graphicFrame>
        <p:nvGraphicFramePr>
          <p:cNvPr id="72740" name="Object 36"/>
          <p:cNvGraphicFramePr>
            <a:graphicFrameLocks noChangeAspect="1"/>
          </p:cNvGraphicFramePr>
          <p:nvPr/>
        </p:nvGraphicFramePr>
        <p:xfrm>
          <a:off x="611188" y="836613"/>
          <a:ext cx="4267200" cy="685800"/>
        </p:xfrm>
        <a:graphic>
          <a:graphicData uri="http://schemas.openxmlformats.org/presentationml/2006/ole">
            <p:oleObj spid="_x0000_s72740" name="公式" r:id="rId15" imgW="1409400" imgH="291960" progId="Equation.3">
              <p:embed/>
            </p:oleObj>
          </a:graphicData>
        </a:graphic>
      </p:graphicFrame>
      <p:sp>
        <p:nvSpPr>
          <p:cNvPr id="72741" name="Text Box 37"/>
          <p:cNvSpPr txBox="1">
            <a:spLocks noChangeArrowheads="1"/>
          </p:cNvSpPr>
          <p:nvPr/>
        </p:nvSpPr>
        <p:spPr bwMode="auto">
          <a:xfrm>
            <a:off x="468313" y="188913"/>
            <a:ext cx="4953000" cy="455612"/>
          </a:xfrm>
          <a:prstGeom prst="rect">
            <a:avLst/>
          </a:prstGeom>
          <a:noFill/>
          <a:ln w="9525">
            <a:noFill/>
            <a:miter lim="800000"/>
            <a:headEnd/>
            <a:tailEnd/>
          </a:ln>
          <a:effectLst/>
        </p:spPr>
        <p:txBody>
          <a:bodyPr anchor="ctr">
            <a:spAutoFit/>
          </a:bodyPr>
          <a:lstStyle/>
          <a:p>
            <a:pPr>
              <a:lnSpc>
                <a:spcPct val="85000"/>
              </a:lnSpc>
              <a:spcBef>
                <a:spcPct val="30000"/>
              </a:spcBef>
            </a:pPr>
            <a:r>
              <a:rPr kumimoji="1" lang="zh-CN" altLang="en-US" sz="2800" b="1">
                <a:latin typeface="Times New Roman" pitchFamily="18" charset="0"/>
                <a:ea typeface="楷体_GB2312" pitchFamily="49" charset="-122"/>
              </a:rPr>
              <a:t>外力矩为重力对</a:t>
            </a:r>
            <a:r>
              <a:rPr kumimoji="1" lang="en-US" altLang="zh-CN" sz="2800" b="1" i="1">
                <a:latin typeface="Times New Roman" pitchFamily="18" charset="0"/>
                <a:ea typeface="楷体_GB2312" pitchFamily="49" charset="-122"/>
              </a:rPr>
              <a:t>O</a:t>
            </a:r>
            <a:r>
              <a:rPr kumimoji="1" lang="zh-CN" altLang="zh-CN" sz="2800" b="1">
                <a:latin typeface="Times New Roman" pitchFamily="18" charset="0"/>
                <a:ea typeface="楷体_GB2312" pitchFamily="49" charset="-122"/>
              </a:rPr>
              <a:t>的力矩</a:t>
            </a:r>
            <a:endParaRPr kumimoji="1" lang="zh-CN" altLang="en-US" sz="2800" b="1" i="1">
              <a:latin typeface="Times New Roman" pitchFamily="18" charset="0"/>
              <a:ea typeface="楷体_GB2312" pitchFamily="49" charset="-122"/>
              <a:sym typeface="Symbol" pitchFamily="18" charset="2"/>
            </a:endParaRPr>
          </a:p>
        </p:txBody>
      </p:sp>
      <p:grpSp>
        <p:nvGrpSpPr>
          <p:cNvPr id="72742" name="Group 38"/>
          <p:cNvGrpSpPr>
            <a:grpSpLocks/>
          </p:cNvGrpSpPr>
          <p:nvPr/>
        </p:nvGrpSpPr>
        <p:grpSpPr bwMode="auto">
          <a:xfrm>
            <a:off x="5605463" y="457200"/>
            <a:ext cx="2057400" cy="1828800"/>
            <a:chOff x="3360" y="1373"/>
            <a:chExt cx="1296" cy="1152"/>
          </a:xfrm>
        </p:grpSpPr>
        <p:sp>
          <p:nvSpPr>
            <p:cNvPr id="72743" name="Line 39"/>
            <p:cNvSpPr>
              <a:spLocks noChangeShapeType="1"/>
            </p:cNvSpPr>
            <p:nvPr/>
          </p:nvSpPr>
          <p:spPr bwMode="auto">
            <a:xfrm flipV="1">
              <a:off x="4656" y="1517"/>
              <a:ext cx="0" cy="1008"/>
            </a:xfrm>
            <a:prstGeom prst="line">
              <a:avLst/>
            </a:prstGeom>
            <a:noFill/>
            <a:ln w="19050">
              <a:solidFill>
                <a:srgbClr val="FF0066"/>
              </a:solidFill>
              <a:prstDash val="dash"/>
              <a:round/>
              <a:headEnd/>
              <a:tailEnd/>
            </a:ln>
            <a:effectLst/>
          </p:spPr>
          <p:txBody>
            <a:bodyPr wrap="none" anchor="ctr"/>
            <a:lstStyle/>
            <a:p>
              <a:endParaRPr lang="zh-CN" altLang="en-US"/>
            </a:p>
          </p:txBody>
        </p:sp>
        <p:sp>
          <p:nvSpPr>
            <p:cNvPr id="72744" name="Line 40"/>
            <p:cNvSpPr>
              <a:spLocks noChangeShapeType="1"/>
            </p:cNvSpPr>
            <p:nvPr/>
          </p:nvSpPr>
          <p:spPr bwMode="auto">
            <a:xfrm>
              <a:off x="3360" y="1661"/>
              <a:ext cx="1296" cy="0"/>
            </a:xfrm>
            <a:prstGeom prst="line">
              <a:avLst/>
            </a:prstGeom>
            <a:noFill/>
            <a:ln w="19050">
              <a:solidFill>
                <a:schemeClr val="tx1"/>
              </a:solidFill>
              <a:round/>
              <a:headEnd type="arrow" w="med" len="med"/>
              <a:tailEnd type="arrow" w="med" len="med"/>
            </a:ln>
            <a:effectLst/>
          </p:spPr>
          <p:txBody>
            <a:bodyPr wrap="none" anchor="ctr"/>
            <a:lstStyle/>
            <a:p>
              <a:endParaRPr lang="zh-CN" altLang="en-US"/>
            </a:p>
          </p:txBody>
        </p:sp>
        <p:sp>
          <p:nvSpPr>
            <p:cNvPr id="72745" name="Text Box 41"/>
            <p:cNvSpPr txBox="1">
              <a:spLocks noChangeArrowheads="1"/>
            </p:cNvSpPr>
            <p:nvPr/>
          </p:nvSpPr>
          <p:spPr bwMode="auto">
            <a:xfrm>
              <a:off x="3792" y="1373"/>
              <a:ext cx="336" cy="327"/>
            </a:xfrm>
            <a:prstGeom prst="rect">
              <a:avLst/>
            </a:prstGeom>
            <a:noFill/>
            <a:ln w="9525">
              <a:noFill/>
              <a:miter lim="800000"/>
              <a:headEnd/>
              <a:tailEnd/>
            </a:ln>
            <a:effectLst/>
          </p:spPr>
          <p:txBody>
            <a:bodyPr>
              <a:spAutoFit/>
            </a:bodyPr>
            <a:lstStyle/>
            <a:p>
              <a:pPr>
                <a:spcBef>
                  <a:spcPct val="50000"/>
                </a:spcBef>
              </a:pPr>
              <a:r>
                <a:rPr kumimoji="1" lang="en-US" altLang="zh-CN" sz="2800" b="1" i="1">
                  <a:latin typeface="Times New Roman" pitchFamily="18" charset="0"/>
                  <a:ea typeface="楷体_GB2312" pitchFamily="49" charset="-122"/>
                </a:rPr>
                <a:t>x</a:t>
              </a:r>
              <a:endParaRPr kumimoji="1" lang="en-US" altLang="zh-CN" sz="2800" b="1">
                <a:latin typeface="Times New Roman" pitchFamily="18" charset="0"/>
                <a:ea typeface="楷体_GB2312" pitchFamily="49" charset="-122"/>
              </a:endParaRPr>
            </a:p>
          </p:txBody>
        </p:sp>
      </p:grpSp>
      <p:grpSp>
        <p:nvGrpSpPr>
          <p:cNvPr id="72746" name="Group 42"/>
          <p:cNvGrpSpPr>
            <a:grpSpLocks/>
          </p:cNvGrpSpPr>
          <p:nvPr/>
        </p:nvGrpSpPr>
        <p:grpSpPr bwMode="auto">
          <a:xfrm>
            <a:off x="6948488" y="1196975"/>
            <a:ext cx="452437" cy="557213"/>
            <a:chOff x="4249" y="1859"/>
            <a:chExt cx="285" cy="351"/>
          </a:xfrm>
        </p:grpSpPr>
        <p:sp>
          <p:nvSpPr>
            <p:cNvPr id="72747" name="Freeform 43"/>
            <p:cNvSpPr>
              <a:spLocks/>
            </p:cNvSpPr>
            <p:nvPr/>
          </p:nvSpPr>
          <p:spPr bwMode="auto">
            <a:xfrm>
              <a:off x="4249" y="1859"/>
              <a:ext cx="3" cy="351"/>
            </a:xfrm>
            <a:custGeom>
              <a:avLst/>
              <a:gdLst/>
              <a:ahLst/>
              <a:cxnLst>
                <a:cxn ang="0">
                  <a:pos x="3" y="351"/>
                </a:cxn>
                <a:cxn ang="0">
                  <a:pos x="0" y="0"/>
                </a:cxn>
              </a:cxnLst>
              <a:rect l="0" t="0" r="r" b="b"/>
              <a:pathLst>
                <a:path w="3" h="351">
                  <a:moveTo>
                    <a:pt x="3" y="351"/>
                  </a:moveTo>
                  <a:lnTo>
                    <a:pt x="0" y="0"/>
                  </a:lnTo>
                </a:path>
              </a:pathLst>
            </a:custGeom>
            <a:noFill/>
            <a:ln w="9525" cap="flat" cmpd="sng">
              <a:solidFill>
                <a:schemeClr val="tx1"/>
              </a:solidFill>
              <a:prstDash val="dash"/>
              <a:round/>
              <a:headEnd type="arrow" w="med" len="med"/>
              <a:tailEnd type="arrow" w="med" len="med"/>
            </a:ln>
            <a:effectLst/>
          </p:spPr>
          <p:txBody>
            <a:bodyPr wrap="none" anchor="ctr"/>
            <a:lstStyle/>
            <a:p>
              <a:endParaRPr lang="zh-CN" altLang="en-US"/>
            </a:p>
          </p:txBody>
        </p:sp>
        <p:graphicFrame>
          <p:nvGraphicFramePr>
            <p:cNvPr id="72748" name="Object 44"/>
            <p:cNvGraphicFramePr>
              <a:graphicFrameLocks noChangeAspect="1"/>
            </p:cNvGraphicFramePr>
            <p:nvPr/>
          </p:nvGraphicFramePr>
          <p:xfrm>
            <a:off x="4290" y="1890"/>
            <a:ext cx="244" cy="300"/>
          </p:xfrm>
          <a:graphic>
            <a:graphicData uri="http://schemas.openxmlformats.org/presentationml/2006/ole">
              <p:oleObj spid="_x0000_s72748" name="公式" r:id="rId16" imgW="177480" imgH="228600" progId="Equation.3">
                <p:embed/>
              </p:oleObj>
            </a:graphicData>
          </a:graphic>
        </p:graphicFrame>
      </p:grpSp>
      <p:sp>
        <p:nvSpPr>
          <p:cNvPr id="72749" name="Line 45"/>
          <p:cNvSpPr>
            <a:spLocks noChangeShapeType="1"/>
          </p:cNvSpPr>
          <p:nvPr/>
        </p:nvSpPr>
        <p:spPr bwMode="auto">
          <a:xfrm flipH="1">
            <a:off x="5580063" y="1844675"/>
            <a:ext cx="1368425" cy="0"/>
          </a:xfrm>
          <a:prstGeom prst="line">
            <a:avLst/>
          </a:prstGeom>
          <a:noFill/>
          <a:ln w="12700">
            <a:solidFill>
              <a:schemeClr val="tx1"/>
            </a:solidFill>
            <a:prstDash val="dash"/>
            <a:miter lim="800000"/>
            <a:headEnd type="arrow" w="med" len="med"/>
            <a:tailEnd type="arrow" w="lg" len="lg"/>
          </a:ln>
          <a:effectLst/>
        </p:spPr>
        <p:txBody>
          <a:bodyPr wrap="none"/>
          <a:lstStyle/>
          <a:p>
            <a:endParaRPr lang="zh-CN" altLang="en-US"/>
          </a:p>
        </p:txBody>
      </p:sp>
      <p:sp>
        <p:nvSpPr>
          <p:cNvPr id="72750" name="Line 46"/>
          <p:cNvSpPr>
            <a:spLocks noChangeShapeType="1"/>
          </p:cNvSpPr>
          <p:nvPr/>
        </p:nvSpPr>
        <p:spPr bwMode="auto">
          <a:xfrm>
            <a:off x="5580063" y="1125538"/>
            <a:ext cx="0" cy="1439862"/>
          </a:xfrm>
          <a:prstGeom prst="line">
            <a:avLst/>
          </a:prstGeom>
          <a:noFill/>
          <a:ln w="12700">
            <a:solidFill>
              <a:schemeClr val="tx1"/>
            </a:solidFill>
            <a:prstDash val="dash"/>
            <a:miter lim="800000"/>
            <a:headEnd/>
            <a:tailEnd type="none" w="lg" len="lg"/>
          </a:ln>
          <a:effectLst/>
        </p:spPr>
        <p:txBody>
          <a:bodyPr wrap="none"/>
          <a:lstStyle/>
          <a:p>
            <a:endParaRPr lang="zh-CN" altLang="en-US"/>
          </a:p>
        </p:txBody>
      </p:sp>
      <p:graphicFrame>
        <p:nvGraphicFramePr>
          <p:cNvPr id="72752" name="Object 48"/>
          <p:cNvGraphicFramePr>
            <a:graphicFrameLocks noChangeAspect="1"/>
          </p:cNvGraphicFramePr>
          <p:nvPr/>
        </p:nvGraphicFramePr>
        <p:xfrm>
          <a:off x="5940425" y="1773238"/>
          <a:ext cx="481013" cy="576262"/>
        </p:xfrm>
        <a:graphic>
          <a:graphicData uri="http://schemas.openxmlformats.org/presentationml/2006/ole">
            <p:oleObj spid="_x0000_s72752" name="Equation" r:id="rId17" imgW="190440" imgH="228600" progId="Equation.DSMT4">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41"/>
                                        </p:tgtEl>
                                        <p:attrNameLst>
                                          <p:attrName>style.visibility</p:attrName>
                                        </p:attrNameLst>
                                      </p:cBhvr>
                                      <p:to>
                                        <p:strVal val="visible"/>
                                      </p:to>
                                    </p:set>
                                    <p:animEffect transition="in" filter="wipe(left)">
                                      <p:cBhvr>
                                        <p:cTn id="7" dur="500"/>
                                        <p:tgtEl>
                                          <p:spTgt spid="727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716"/>
                                        </p:tgtEl>
                                        <p:attrNameLst>
                                          <p:attrName>style.visibility</p:attrName>
                                        </p:attrNameLst>
                                      </p:cBhvr>
                                      <p:to>
                                        <p:strVal val="visible"/>
                                      </p:to>
                                    </p:set>
                                    <p:animEffect transition="in" filter="wipe(left)">
                                      <p:cBhvr>
                                        <p:cTn id="12" dur="500"/>
                                        <p:tgtEl>
                                          <p:spTgt spid="727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2712"/>
                                        </p:tgtEl>
                                        <p:attrNameLst>
                                          <p:attrName>style.visibility</p:attrName>
                                        </p:attrNameLst>
                                      </p:cBhvr>
                                      <p:to>
                                        <p:strVal val="visible"/>
                                      </p:to>
                                    </p:set>
                                    <p:animEffect transition="in" filter="wipe(left)">
                                      <p:cBhvr>
                                        <p:cTn id="17" dur="500"/>
                                        <p:tgtEl>
                                          <p:spTgt spid="727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2742"/>
                                        </p:tgtEl>
                                        <p:attrNameLst>
                                          <p:attrName>style.visibility</p:attrName>
                                        </p:attrNameLst>
                                      </p:cBhvr>
                                      <p:to>
                                        <p:strVal val="visible"/>
                                      </p:to>
                                    </p:set>
                                    <p:animEffect transition="in" filter="wipe(left)">
                                      <p:cBhvr>
                                        <p:cTn id="22" dur="500"/>
                                        <p:tgtEl>
                                          <p:spTgt spid="727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2723"/>
                                        </p:tgtEl>
                                        <p:attrNameLst>
                                          <p:attrName>style.visibility</p:attrName>
                                        </p:attrNameLst>
                                      </p:cBhvr>
                                      <p:to>
                                        <p:strVal val="visible"/>
                                      </p:to>
                                    </p:set>
                                    <p:animEffect transition="in" filter="wipe(up)">
                                      <p:cBhvr>
                                        <p:cTn id="27" dur="500"/>
                                        <p:tgtEl>
                                          <p:spTgt spid="727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2728"/>
                                        </p:tgtEl>
                                        <p:attrNameLst>
                                          <p:attrName>style.visibility</p:attrName>
                                        </p:attrNameLst>
                                      </p:cBhvr>
                                      <p:to>
                                        <p:strVal val="visible"/>
                                      </p:to>
                                    </p:set>
                                    <p:animEffect transition="in" filter="wipe(up)">
                                      <p:cBhvr>
                                        <p:cTn id="32" dur="500"/>
                                        <p:tgtEl>
                                          <p:spTgt spid="727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2727"/>
                                        </p:tgtEl>
                                        <p:attrNameLst>
                                          <p:attrName>style.visibility</p:attrName>
                                        </p:attrNameLst>
                                      </p:cBhvr>
                                      <p:to>
                                        <p:strVal val="visible"/>
                                      </p:to>
                                    </p:set>
                                    <p:animEffect transition="in" filter="wipe(left)">
                                      <p:cBhvr>
                                        <p:cTn id="37" dur="500"/>
                                        <p:tgtEl>
                                          <p:spTgt spid="727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2740"/>
                                        </p:tgtEl>
                                        <p:attrNameLst>
                                          <p:attrName>style.visibility</p:attrName>
                                        </p:attrNameLst>
                                      </p:cBhvr>
                                      <p:to>
                                        <p:strVal val="visible"/>
                                      </p:to>
                                    </p:set>
                                    <p:animEffect transition="in" filter="wipe(left)">
                                      <p:cBhvr>
                                        <p:cTn id="42" dur="500"/>
                                        <p:tgtEl>
                                          <p:spTgt spid="727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2711"/>
                                        </p:tgtEl>
                                        <p:attrNameLst>
                                          <p:attrName>style.visibility</p:attrName>
                                        </p:attrNameLst>
                                      </p:cBhvr>
                                      <p:to>
                                        <p:strVal val="visible"/>
                                      </p:to>
                                    </p:set>
                                    <p:animEffect transition="in" filter="wipe(left)">
                                      <p:cBhvr>
                                        <p:cTn id="47" dur="500"/>
                                        <p:tgtEl>
                                          <p:spTgt spid="727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2710"/>
                                        </p:tgtEl>
                                        <p:attrNameLst>
                                          <p:attrName>style.visibility</p:attrName>
                                        </p:attrNameLst>
                                      </p:cBhvr>
                                      <p:to>
                                        <p:strVal val="visible"/>
                                      </p:to>
                                    </p:set>
                                    <p:animEffect transition="in" filter="wipe(left)">
                                      <p:cBhvr>
                                        <p:cTn id="52" dur="500"/>
                                        <p:tgtEl>
                                          <p:spTgt spid="727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2706"/>
                                        </p:tgtEl>
                                        <p:attrNameLst>
                                          <p:attrName>style.visibility</p:attrName>
                                        </p:attrNameLst>
                                      </p:cBhvr>
                                      <p:to>
                                        <p:strVal val="visible"/>
                                      </p:to>
                                    </p:set>
                                    <p:animEffect transition="in" filter="wipe(left)">
                                      <p:cBhvr>
                                        <p:cTn id="57" dur="500"/>
                                        <p:tgtEl>
                                          <p:spTgt spid="7270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72707"/>
                                        </p:tgtEl>
                                        <p:attrNameLst>
                                          <p:attrName>style.visibility</p:attrName>
                                        </p:attrNameLst>
                                      </p:cBhvr>
                                      <p:to>
                                        <p:strVal val="visible"/>
                                      </p:to>
                                    </p:set>
                                    <p:animEffect transition="in" filter="wipe(left)">
                                      <p:cBhvr>
                                        <p:cTn id="62" dur="500"/>
                                        <p:tgtEl>
                                          <p:spTgt spid="7270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72733"/>
                                        </p:tgtEl>
                                        <p:attrNameLst>
                                          <p:attrName>style.visibility</p:attrName>
                                        </p:attrNameLst>
                                      </p:cBhvr>
                                      <p:to>
                                        <p:strVal val="visible"/>
                                      </p:to>
                                    </p:set>
                                    <p:animEffect transition="in" filter="wipe(left)">
                                      <p:cBhvr>
                                        <p:cTn id="67" dur="500"/>
                                        <p:tgtEl>
                                          <p:spTgt spid="7273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72708"/>
                                        </p:tgtEl>
                                        <p:attrNameLst>
                                          <p:attrName>style.visibility</p:attrName>
                                        </p:attrNameLst>
                                      </p:cBhvr>
                                      <p:to>
                                        <p:strVal val="visible"/>
                                      </p:to>
                                    </p:set>
                                    <p:animEffect transition="in" filter="wipe(left)">
                                      <p:cBhvr>
                                        <p:cTn id="72" dur="500"/>
                                        <p:tgtEl>
                                          <p:spTgt spid="7270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72709"/>
                                        </p:tgtEl>
                                        <p:attrNameLst>
                                          <p:attrName>style.visibility</p:attrName>
                                        </p:attrNameLst>
                                      </p:cBhvr>
                                      <p:to>
                                        <p:strVal val="visible"/>
                                      </p:to>
                                    </p:set>
                                    <p:animEffect transition="in" filter="wipe(left)">
                                      <p:cBhvr>
                                        <p:cTn id="77" dur="500"/>
                                        <p:tgtEl>
                                          <p:spTgt spid="7270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72746"/>
                                        </p:tgtEl>
                                        <p:attrNameLst>
                                          <p:attrName>style.visibility</p:attrName>
                                        </p:attrNameLst>
                                      </p:cBhvr>
                                      <p:to>
                                        <p:strVal val="visible"/>
                                      </p:to>
                                    </p:set>
                                    <p:animEffect transition="in" filter="wipe(up)">
                                      <p:cBhvr>
                                        <p:cTn id="82" dur="500"/>
                                        <p:tgtEl>
                                          <p:spTgt spid="72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4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3"/>
          <p:cNvSpPr>
            <a:spLocks noGrp="1"/>
          </p:cNvSpPr>
          <p:nvPr>
            <p:ph type="sldNum" sz="quarter" idx="12"/>
          </p:nvPr>
        </p:nvSpPr>
        <p:spPr/>
        <p:txBody>
          <a:bodyPr/>
          <a:lstStyle/>
          <a:p>
            <a:fld id="{F7C5E736-641C-4E84-892F-9C7B8450B3E2}" type="slidenum">
              <a:rPr lang="en-US" altLang="zh-CN"/>
              <a:pPr/>
              <a:t>21</a:t>
            </a:fld>
            <a:endParaRPr lang="en-US" altLang="zh-CN"/>
          </a:p>
        </p:txBody>
      </p:sp>
      <p:sp>
        <p:nvSpPr>
          <p:cNvPr id="71682" name="Text Box 2"/>
          <p:cNvSpPr txBox="1">
            <a:spLocks noChangeArrowheads="1"/>
          </p:cNvSpPr>
          <p:nvPr/>
        </p:nvSpPr>
        <p:spPr bwMode="auto">
          <a:xfrm>
            <a:off x="434975" y="76200"/>
            <a:ext cx="5737225" cy="3508375"/>
          </a:xfrm>
          <a:prstGeom prst="rect">
            <a:avLst/>
          </a:prstGeom>
          <a:solidFill>
            <a:schemeClr val="bg1"/>
          </a:solid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习题</a:t>
            </a:r>
            <a:r>
              <a:rPr kumimoji="1" lang="en-US" altLang="zh-CN" sz="2800" b="1">
                <a:latin typeface="Times New Roman" pitchFamily="18" charset="0"/>
                <a:ea typeface="楷体_GB2312" pitchFamily="49" charset="-122"/>
              </a:rPr>
              <a:t>4-14   </a:t>
            </a:r>
            <a:r>
              <a:rPr kumimoji="1" lang="zh-CN" altLang="en-US" sz="2800" b="1">
                <a:latin typeface="Times New Roman" pitchFamily="18" charset="0"/>
                <a:ea typeface="楷体_GB2312" pitchFamily="49" charset="-122"/>
              </a:rPr>
              <a:t>质量为</a:t>
            </a:r>
            <a:r>
              <a:rPr kumimoji="1" lang="en-US" altLang="zh-CN" sz="2800" b="1" i="1">
                <a:latin typeface="Times New Roman" pitchFamily="18" charset="0"/>
                <a:ea typeface="楷体_GB2312" pitchFamily="49" charset="-122"/>
              </a:rPr>
              <a:t>m</a:t>
            </a:r>
            <a:r>
              <a:rPr kumimoji="1" lang="zh-CN" altLang="en-US" sz="2800" b="1">
                <a:latin typeface="Times New Roman" pitchFamily="18" charset="0"/>
                <a:ea typeface="楷体_GB2312" pitchFamily="49" charset="-122"/>
              </a:rPr>
              <a:t>长为</a:t>
            </a:r>
            <a:r>
              <a:rPr kumimoji="1" lang="en-US" altLang="zh-CN" sz="2800" b="1" i="1">
                <a:latin typeface="Times New Roman" pitchFamily="18" charset="0"/>
                <a:ea typeface="楷体_GB2312" pitchFamily="49" charset="-122"/>
              </a:rPr>
              <a:t>l</a:t>
            </a:r>
            <a:r>
              <a:rPr kumimoji="1" lang="zh-CN" altLang="en-US" sz="2800" b="1">
                <a:latin typeface="Times New Roman" pitchFamily="18" charset="0"/>
                <a:ea typeface="楷体_GB2312" pitchFamily="49" charset="-122"/>
              </a:rPr>
              <a:t>的匀质细杆，可绕端点</a:t>
            </a:r>
            <a:r>
              <a:rPr kumimoji="1" lang="en-US" altLang="zh-CN" sz="2800" b="1" i="1">
                <a:latin typeface="Times New Roman" pitchFamily="18" charset="0"/>
                <a:ea typeface="楷体_GB2312" pitchFamily="49" charset="-122"/>
              </a:rPr>
              <a:t>O</a:t>
            </a:r>
            <a:r>
              <a:rPr kumimoji="1" lang="zh-CN" altLang="en-US" sz="2800" b="1">
                <a:latin typeface="Times New Roman" pitchFamily="18" charset="0"/>
                <a:ea typeface="楷体_GB2312" pitchFamily="49" charset="-122"/>
              </a:rPr>
              <a:t>的固定水平轴转动，把杆抬平后无初速地释放，当杆摆至竖直位置时刚好和光滑水平桌面上的小球相碰。小球的转动不计，它的质量和杆相同，并且碰撞是完全弹性的，轴上摩擦也忽略不计，</a:t>
            </a:r>
            <a:r>
              <a:rPr kumimoji="1" lang="zh-CN" altLang="en-US" sz="2800" b="1">
                <a:solidFill>
                  <a:srgbClr val="0000CC"/>
                </a:solidFill>
                <a:latin typeface="Times New Roman" pitchFamily="18" charset="0"/>
                <a:ea typeface="楷体_GB2312" pitchFamily="49" charset="-122"/>
              </a:rPr>
              <a:t>求碰后小球的速度</a:t>
            </a:r>
            <a:r>
              <a:rPr kumimoji="1" lang="en-US" altLang="zh-CN" sz="2400" b="1">
                <a:solidFill>
                  <a:srgbClr val="0000CC"/>
                </a:solidFill>
                <a:latin typeface="Times New Roman" pitchFamily="18" charset="0"/>
                <a:cs typeface="Times New Roman" pitchFamily="18" charset="0"/>
              </a:rPr>
              <a:t>V</a:t>
            </a:r>
            <a:r>
              <a:rPr kumimoji="1" lang="en-US" altLang="zh-CN" sz="2800" b="1">
                <a:solidFill>
                  <a:schemeClr val="tx2"/>
                </a:solidFill>
                <a:latin typeface="Times New Roman" pitchFamily="18" charset="0"/>
                <a:ea typeface="楷体_GB2312" pitchFamily="49" charset="-122"/>
              </a:rPr>
              <a:t>.</a:t>
            </a:r>
          </a:p>
        </p:txBody>
      </p:sp>
      <p:grpSp>
        <p:nvGrpSpPr>
          <p:cNvPr id="71712" name="Group 32"/>
          <p:cNvGrpSpPr>
            <a:grpSpLocks/>
          </p:cNvGrpSpPr>
          <p:nvPr/>
        </p:nvGrpSpPr>
        <p:grpSpPr bwMode="auto">
          <a:xfrm>
            <a:off x="6072188" y="2576513"/>
            <a:ext cx="811212" cy="741362"/>
            <a:chOff x="3825" y="1623"/>
            <a:chExt cx="511" cy="467"/>
          </a:xfrm>
        </p:grpSpPr>
        <p:sp>
          <p:nvSpPr>
            <p:cNvPr id="71690" name="Oval 10"/>
            <p:cNvSpPr>
              <a:spLocks noChangeArrowheads="1"/>
            </p:cNvSpPr>
            <p:nvPr/>
          </p:nvSpPr>
          <p:spPr bwMode="auto">
            <a:xfrm>
              <a:off x="3916" y="1623"/>
              <a:ext cx="306" cy="308"/>
            </a:xfrm>
            <a:prstGeom prst="ellipse">
              <a:avLst/>
            </a:prstGeom>
            <a:solidFill>
              <a:schemeClr val="accent1"/>
            </a:solidFill>
            <a:ln w="9525">
              <a:solidFill>
                <a:srgbClr val="CCFFCC"/>
              </a:solidFill>
              <a:round/>
              <a:headEnd/>
              <a:tailEnd/>
            </a:ln>
          </p:spPr>
          <p:txBody>
            <a:bodyPr wrap="none" anchor="ctr"/>
            <a:lstStyle/>
            <a:p>
              <a:pPr algn="ctr"/>
              <a:r>
                <a:rPr kumimoji="1" lang="en-US" altLang="zh-CN" sz="2800" b="1" i="1">
                  <a:latin typeface="Times New Roman" pitchFamily="18" charset="0"/>
                  <a:ea typeface="楷体_GB2312" pitchFamily="49" charset="-122"/>
                </a:rPr>
                <a:t>m</a:t>
              </a:r>
            </a:p>
          </p:txBody>
        </p:sp>
        <p:grpSp>
          <p:nvGrpSpPr>
            <p:cNvPr id="71707" name="Group 27"/>
            <p:cNvGrpSpPr>
              <a:grpSpLocks/>
            </p:cNvGrpSpPr>
            <p:nvPr/>
          </p:nvGrpSpPr>
          <p:grpSpPr bwMode="auto">
            <a:xfrm>
              <a:off x="3825" y="1929"/>
              <a:ext cx="511" cy="161"/>
              <a:chOff x="3792" y="2006"/>
              <a:chExt cx="511" cy="161"/>
            </a:xfrm>
          </p:grpSpPr>
          <p:sp>
            <p:nvSpPr>
              <p:cNvPr id="71691" name="Line 11"/>
              <p:cNvSpPr>
                <a:spLocks noChangeShapeType="1"/>
              </p:cNvSpPr>
              <p:nvPr/>
            </p:nvSpPr>
            <p:spPr bwMode="auto">
              <a:xfrm>
                <a:off x="3792" y="2023"/>
                <a:ext cx="511" cy="0"/>
              </a:xfrm>
              <a:prstGeom prst="line">
                <a:avLst/>
              </a:prstGeom>
              <a:noFill/>
              <a:ln w="9525">
                <a:solidFill>
                  <a:srgbClr val="CCCC00"/>
                </a:solidFill>
                <a:round/>
                <a:headEnd/>
                <a:tailEnd/>
              </a:ln>
            </p:spPr>
            <p:txBody>
              <a:bodyPr wrap="none" anchor="ctr"/>
              <a:lstStyle/>
              <a:p>
                <a:endParaRPr lang="zh-CN" altLang="en-US"/>
              </a:p>
            </p:txBody>
          </p:sp>
          <p:sp>
            <p:nvSpPr>
              <p:cNvPr id="71692" name="Line 12"/>
              <p:cNvSpPr>
                <a:spLocks noChangeShapeType="1"/>
              </p:cNvSpPr>
              <p:nvPr/>
            </p:nvSpPr>
            <p:spPr bwMode="auto">
              <a:xfrm flipH="1">
                <a:off x="3808" y="2014"/>
                <a:ext cx="47" cy="140"/>
              </a:xfrm>
              <a:prstGeom prst="line">
                <a:avLst/>
              </a:prstGeom>
              <a:noFill/>
              <a:ln w="9525">
                <a:solidFill>
                  <a:srgbClr val="CCCC00"/>
                </a:solidFill>
                <a:round/>
                <a:headEnd/>
                <a:tailEnd/>
              </a:ln>
            </p:spPr>
            <p:txBody>
              <a:bodyPr wrap="none" anchor="ctr"/>
              <a:lstStyle/>
              <a:p>
                <a:endParaRPr lang="zh-CN" altLang="en-US"/>
              </a:p>
            </p:txBody>
          </p:sp>
          <p:sp>
            <p:nvSpPr>
              <p:cNvPr id="71693" name="Line 13"/>
              <p:cNvSpPr>
                <a:spLocks noChangeShapeType="1"/>
              </p:cNvSpPr>
              <p:nvPr/>
            </p:nvSpPr>
            <p:spPr bwMode="auto">
              <a:xfrm flipH="1">
                <a:off x="3885" y="2006"/>
                <a:ext cx="46" cy="140"/>
              </a:xfrm>
              <a:prstGeom prst="line">
                <a:avLst/>
              </a:prstGeom>
              <a:noFill/>
              <a:ln w="9525">
                <a:solidFill>
                  <a:srgbClr val="CCCC00"/>
                </a:solidFill>
                <a:round/>
                <a:headEnd/>
                <a:tailEnd/>
              </a:ln>
            </p:spPr>
            <p:txBody>
              <a:bodyPr wrap="none" anchor="ctr"/>
              <a:lstStyle/>
              <a:p>
                <a:endParaRPr lang="zh-CN" altLang="en-US"/>
              </a:p>
            </p:txBody>
          </p:sp>
          <p:sp>
            <p:nvSpPr>
              <p:cNvPr id="71694" name="Line 14"/>
              <p:cNvSpPr>
                <a:spLocks noChangeShapeType="1"/>
              </p:cNvSpPr>
              <p:nvPr/>
            </p:nvSpPr>
            <p:spPr bwMode="auto">
              <a:xfrm flipH="1">
                <a:off x="3965" y="2026"/>
                <a:ext cx="47" cy="141"/>
              </a:xfrm>
              <a:prstGeom prst="line">
                <a:avLst/>
              </a:prstGeom>
              <a:noFill/>
              <a:ln w="9525">
                <a:solidFill>
                  <a:srgbClr val="CCCC00"/>
                </a:solidFill>
                <a:round/>
                <a:headEnd/>
                <a:tailEnd/>
              </a:ln>
            </p:spPr>
            <p:txBody>
              <a:bodyPr wrap="none" anchor="ctr"/>
              <a:lstStyle/>
              <a:p>
                <a:endParaRPr lang="zh-CN" altLang="en-US"/>
              </a:p>
            </p:txBody>
          </p:sp>
          <p:sp>
            <p:nvSpPr>
              <p:cNvPr id="71695" name="Line 15"/>
              <p:cNvSpPr>
                <a:spLocks noChangeShapeType="1"/>
              </p:cNvSpPr>
              <p:nvPr/>
            </p:nvSpPr>
            <p:spPr bwMode="auto">
              <a:xfrm flipH="1">
                <a:off x="4083" y="2014"/>
                <a:ext cx="47" cy="140"/>
              </a:xfrm>
              <a:prstGeom prst="line">
                <a:avLst/>
              </a:prstGeom>
              <a:noFill/>
              <a:ln w="9525">
                <a:solidFill>
                  <a:srgbClr val="CCCC00"/>
                </a:solidFill>
                <a:round/>
                <a:headEnd/>
                <a:tailEnd/>
              </a:ln>
            </p:spPr>
            <p:txBody>
              <a:bodyPr wrap="none" anchor="ctr"/>
              <a:lstStyle/>
              <a:p>
                <a:endParaRPr lang="zh-CN" altLang="en-US"/>
              </a:p>
            </p:txBody>
          </p:sp>
          <p:sp>
            <p:nvSpPr>
              <p:cNvPr id="71696" name="Line 16"/>
              <p:cNvSpPr>
                <a:spLocks noChangeShapeType="1"/>
              </p:cNvSpPr>
              <p:nvPr/>
            </p:nvSpPr>
            <p:spPr bwMode="auto">
              <a:xfrm flipH="1">
                <a:off x="4176" y="2014"/>
                <a:ext cx="47" cy="140"/>
              </a:xfrm>
              <a:prstGeom prst="line">
                <a:avLst/>
              </a:prstGeom>
              <a:noFill/>
              <a:ln w="9525">
                <a:solidFill>
                  <a:srgbClr val="CCCC00"/>
                </a:solidFill>
                <a:round/>
                <a:headEnd/>
                <a:tailEnd/>
              </a:ln>
            </p:spPr>
            <p:txBody>
              <a:bodyPr wrap="none" anchor="ctr"/>
              <a:lstStyle/>
              <a:p>
                <a:endParaRPr lang="zh-CN" altLang="en-US"/>
              </a:p>
            </p:txBody>
          </p:sp>
        </p:grpSp>
      </p:grpSp>
      <p:grpSp>
        <p:nvGrpSpPr>
          <p:cNvPr id="71711" name="Group 31"/>
          <p:cNvGrpSpPr>
            <a:grpSpLocks/>
          </p:cNvGrpSpPr>
          <p:nvPr/>
        </p:nvGrpSpPr>
        <p:grpSpPr bwMode="auto">
          <a:xfrm>
            <a:off x="6415088" y="274638"/>
            <a:ext cx="2416175" cy="1189037"/>
            <a:chOff x="4041" y="173"/>
            <a:chExt cx="1522" cy="749"/>
          </a:xfrm>
        </p:grpSpPr>
        <p:sp>
          <p:nvSpPr>
            <p:cNvPr id="71685" name="Rectangle 5"/>
            <p:cNvSpPr>
              <a:spLocks noChangeArrowheads="1"/>
            </p:cNvSpPr>
            <p:nvPr/>
          </p:nvSpPr>
          <p:spPr bwMode="auto">
            <a:xfrm>
              <a:off x="4286" y="485"/>
              <a:ext cx="1277" cy="143"/>
            </a:xfrm>
            <a:prstGeom prst="rect">
              <a:avLst/>
            </a:prstGeom>
            <a:gradFill rotWithShape="0">
              <a:gsLst>
                <a:gs pos="0">
                  <a:schemeClr val="hlink"/>
                </a:gs>
                <a:gs pos="100000">
                  <a:schemeClr val="hlink">
                    <a:gamma/>
                    <a:shade val="46275"/>
                    <a:invGamma/>
                  </a:schemeClr>
                </a:gs>
              </a:gsLst>
              <a:lin ang="5400000" scaled="1"/>
            </a:gradFill>
            <a:ln w="12700">
              <a:solidFill>
                <a:schemeClr val="bg1"/>
              </a:solidFill>
              <a:miter lim="800000"/>
              <a:headEnd/>
              <a:tailEnd/>
            </a:ln>
          </p:spPr>
          <p:txBody>
            <a:bodyPr wrap="none" anchor="ctr"/>
            <a:lstStyle/>
            <a:p>
              <a:endParaRPr lang="zh-CN" altLang="en-US"/>
            </a:p>
          </p:txBody>
        </p:sp>
        <p:sp>
          <p:nvSpPr>
            <p:cNvPr id="71699" name="Text Box 19"/>
            <p:cNvSpPr txBox="1">
              <a:spLocks noChangeArrowheads="1"/>
            </p:cNvSpPr>
            <p:nvPr/>
          </p:nvSpPr>
          <p:spPr bwMode="auto">
            <a:xfrm>
              <a:off x="4041" y="407"/>
              <a:ext cx="232" cy="327"/>
            </a:xfrm>
            <a:prstGeom prst="rect">
              <a:avLst/>
            </a:prstGeom>
            <a:noFill/>
            <a:ln w="9525">
              <a:noFill/>
              <a:miter lim="800000"/>
              <a:headEnd/>
              <a:tailEnd/>
            </a:ln>
          </p:spPr>
          <p:txBody>
            <a:bodyPr>
              <a:spAutoFit/>
            </a:bodyPr>
            <a:lstStyle/>
            <a:p>
              <a:pPr>
                <a:spcBef>
                  <a:spcPct val="50000"/>
                </a:spcBef>
              </a:pPr>
              <a:r>
                <a:rPr kumimoji="1" lang="en-US" altLang="zh-CN" sz="2800" b="1" i="1">
                  <a:latin typeface="Times New Roman" pitchFamily="18" charset="0"/>
                  <a:ea typeface="楷体_GB2312" pitchFamily="49" charset="-122"/>
                </a:rPr>
                <a:t>o</a:t>
              </a:r>
              <a:endParaRPr kumimoji="1" lang="en-US" altLang="zh-CN" sz="2800" b="1">
                <a:latin typeface="Times New Roman" pitchFamily="18" charset="0"/>
                <a:ea typeface="楷体_GB2312" pitchFamily="49" charset="-122"/>
              </a:endParaRPr>
            </a:p>
          </p:txBody>
        </p:sp>
        <p:sp>
          <p:nvSpPr>
            <p:cNvPr id="71700" name="Rectangle 20"/>
            <p:cNvSpPr>
              <a:spLocks noChangeArrowheads="1"/>
            </p:cNvSpPr>
            <p:nvPr/>
          </p:nvSpPr>
          <p:spPr bwMode="auto">
            <a:xfrm>
              <a:off x="4734" y="173"/>
              <a:ext cx="290"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m</a:t>
              </a:r>
            </a:p>
          </p:txBody>
        </p:sp>
        <p:sp>
          <p:nvSpPr>
            <p:cNvPr id="71701" name="Text Box 21"/>
            <p:cNvSpPr txBox="1">
              <a:spLocks noChangeArrowheads="1"/>
            </p:cNvSpPr>
            <p:nvPr/>
          </p:nvSpPr>
          <p:spPr bwMode="auto">
            <a:xfrm>
              <a:off x="4831" y="595"/>
              <a:ext cx="141" cy="327"/>
            </a:xfrm>
            <a:prstGeom prst="rect">
              <a:avLst/>
            </a:prstGeom>
            <a:noFill/>
            <a:ln w="9525">
              <a:noFill/>
              <a:miter lim="800000"/>
              <a:headEnd/>
              <a:tailEnd/>
            </a:ln>
          </p:spPr>
          <p:txBody>
            <a:bodyPr>
              <a:spAutoFit/>
            </a:bodyPr>
            <a:lstStyle/>
            <a:p>
              <a:pPr>
                <a:spcBef>
                  <a:spcPct val="50000"/>
                </a:spcBef>
              </a:pPr>
              <a:r>
                <a:rPr kumimoji="1" lang="en-US" altLang="zh-CN" sz="2800" b="1" i="1">
                  <a:latin typeface="Times New Roman" pitchFamily="18" charset="0"/>
                  <a:ea typeface="楷体_GB2312" pitchFamily="49" charset="-122"/>
                </a:rPr>
                <a:t>l</a:t>
              </a:r>
              <a:endParaRPr kumimoji="1" lang="en-US" altLang="zh-CN" sz="2800" b="1">
                <a:latin typeface="Times New Roman" pitchFamily="18" charset="0"/>
                <a:ea typeface="楷体_GB2312" pitchFamily="49" charset="-122"/>
              </a:endParaRPr>
            </a:p>
          </p:txBody>
        </p:sp>
      </p:grpSp>
      <p:sp>
        <p:nvSpPr>
          <p:cNvPr id="71702" name="Text Box 22"/>
          <p:cNvSpPr txBox="1">
            <a:spLocks noChangeArrowheads="1"/>
          </p:cNvSpPr>
          <p:nvPr/>
        </p:nvSpPr>
        <p:spPr bwMode="auto">
          <a:xfrm>
            <a:off x="250825" y="3644900"/>
            <a:ext cx="6248400" cy="519113"/>
          </a:xfrm>
          <a:prstGeom prst="rect">
            <a:avLst/>
          </a:prstGeom>
          <a:no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解：摆下（定轴转动）能量守恒</a:t>
            </a:r>
          </a:p>
        </p:txBody>
      </p:sp>
      <p:graphicFrame>
        <p:nvGraphicFramePr>
          <p:cNvPr id="71703" name="Object 23"/>
          <p:cNvGraphicFramePr>
            <a:graphicFrameLocks noChangeAspect="1"/>
          </p:cNvGraphicFramePr>
          <p:nvPr/>
        </p:nvGraphicFramePr>
        <p:xfrm>
          <a:off x="5508625" y="3500438"/>
          <a:ext cx="3232150" cy="836612"/>
        </p:xfrm>
        <a:graphic>
          <a:graphicData uri="http://schemas.openxmlformats.org/presentationml/2006/ole">
            <p:oleObj spid="_x0000_s71703" name="Equation" r:id="rId3" imgW="1282680" imgH="393480" progId="Equation.3">
              <p:embed/>
            </p:oleObj>
          </a:graphicData>
        </a:graphic>
      </p:graphicFrame>
      <p:graphicFrame>
        <p:nvGraphicFramePr>
          <p:cNvPr id="71704" name="Object 24"/>
          <p:cNvGraphicFramePr>
            <a:graphicFrameLocks noChangeAspect="1"/>
          </p:cNvGraphicFramePr>
          <p:nvPr/>
        </p:nvGraphicFramePr>
        <p:xfrm>
          <a:off x="3059113" y="4221163"/>
          <a:ext cx="5156200" cy="962025"/>
        </p:xfrm>
        <a:graphic>
          <a:graphicData uri="http://schemas.openxmlformats.org/presentationml/2006/ole">
            <p:oleObj spid="_x0000_s71704" name="Equation" r:id="rId4" imgW="1930320" imgH="393480" progId="Equation.3">
              <p:embed/>
            </p:oleObj>
          </a:graphicData>
        </a:graphic>
      </p:graphicFrame>
      <p:graphicFrame>
        <p:nvGraphicFramePr>
          <p:cNvPr id="71705" name="Object 25"/>
          <p:cNvGraphicFramePr>
            <a:graphicFrameLocks noChangeAspect="1"/>
          </p:cNvGraphicFramePr>
          <p:nvPr/>
        </p:nvGraphicFramePr>
        <p:xfrm>
          <a:off x="2908300" y="5040313"/>
          <a:ext cx="5721350" cy="947737"/>
        </p:xfrm>
        <a:graphic>
          <a:graphicData uri="http://schemas.openxmlformats.org/presentationml/2006/ole">
            <p:oleObj spid="_x0000_s71705" name="Equation" r:id="rId5" imgW="2273040" imgH="393480" progId="Equation.3">
              <p:embed/>
            </p:oleObj>
          </a:graphicData>
        </a:graphic>
      </p:graphicFrame>
      <p:sp>
        <p:nvSpPr>
          <p:cNvPr id="71709" name="Text Box 29"/>
          <p:cNvSpPr txBox="1">
            <a:spLocks noChangeArrowheads="1"/>
          </p:cNvSpPr>
          <p:nvPr/>
        </p:nvSpPr>
        <p:spPr bwMode="auto">
          <a:xfrm>
            <a:off x="323850" y="4365625"/>
            <a:ext cx="6248400" cy="519113"/>
          </a:xfrm>
          <a:prstGeom prst="rect">
            <a:avLst/>
          </a:prstGeom>
          <a:noFill/>
          <a:ln w="9525">
            <a:noFill/>
            <a:miter lim="800000"/>
            <a:headEnd/>
            <a:tailEnd/>
          </a:ln>
        </p:spPr>
        <p:txBody>
          <a:bodyPr>
            <a:spAutoFit/>
          </a:bodyPr>
          <a:lstStyle/>
          <a:p>
            <a:pPr>
              <a:spcBef>
                <a:spcPct val="50000"/>
              </a:spcBef>
            </a:pPr>
            <a:r>
              <a:rPr kumimoji="1" lang="zh-CN" altLang="en-US" sz="2800" b="1">
                <a:solidFill>
                  <a:srgbClr val="0000CC"/>
                </a:solidFill>
                <a:latin typeface="Times New Roman" pitchFamily="18" charset="0"/>
                <a:ea typeface="楷体_GB2312" pitchFamily="49" charset="-122"/>
              </a:rPr>
              <a:t>碰时角动量守恒</a:t>
            </a:r>
          </a:p>
        </p:txBody>
      </p:sp>
      <p:sp>
        <p:nvSpPr>
          <p:cNvPr id="71710" name="Text Box 30"/>
          <p:cNvSpPr txBox="1">
            <a:spLocks noChangeArrowheads="1"/>
          </p:cNvSpPr>
          <p:nvPr/>
        </p:nvSpPr>
        <p:spPr bwMode="auto">
          <a:xfrm>
            <a:off x="323850" y="5229225"/>
            <a:ext cx="3581400" cy="519113"/>
          </a:xfrm>
          <a:prstGeom prst="rect">
            <a:avLst/>
          </a:prstGeom>
          <a:no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碰时动能守恒</a:t>
            </a:r>
          </a:p>
        </p:txBody>
      </p:sp>
      <p:grpSp>
        <p:nvGrpSpPr>
          <p:cNvPr id="71715" name="Group 35"/>
          <p:cNvGrpSpPr>
            <a:grpSpLocks/>
          </p:cNvGrpSpPr>
          <p:nvPr/>
        </p:nvGrpSpPr>
        <p:grpSpPr bwMode="auto">
          <a:xfrm>
            <a:off x="6710363" y="814388"/>
            <a:ext cx="2128837" cy="2014537"/>
            <a:chOff x="4227" y="513"/>
            <a:chExt cx="1341" cy="1269"/>
          </a:xfrm>
        </p:grpSpPr>
        <p:sp>
          <p:nvSpPr>
            <p:cNvPr id="71716" name="Arc 36"/>
            <p:cNvSpPr>
              <a:spLocks/>
            </p:cNvSpPr>
            <p:nvPr/>
          </p:nvSpPr>
          <p:spPr bwMode="auto">
            <a:xfrm flipV="1">
              <a:off x="4299" y="513"/>
              <a:ext cx="1269" cy="126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2"/>
              </a:solidFill>
              <a:prstDash val="dashDot"/>
              <a:round/>
              <a:headEnd/>
              <a:tailEnd/>
            </a:ln>
          </p:spPr>
          <p:txBody>
            <a:bodyPr wrap="none" anchor="ctr"/>
            <a:lstStyle/>
            <a:p>
              <a:endParaRPr lang="zh-CN" altLang="en-US"/>
            </a:p>
          </p:txBody>
        </p:sp>
        <p:sp>
          <p:nvSpPr>
            <p:cNvPr id="71717" name="Rectangle 37"/>
            <p:cNvSpPr>
              <a:spLocks noChangeArrowheads="1"/>
            </p:cNvSpPr>
            <p:nvPr/>
          </p:nvSpPr>
          <p:spPr bwMode="auto">
            <a:xfrm>
              <a:off x="4227" y="565"/>
              <a:ext cx="145" cy="1201"/>
            </a:xfrm>
            <a:prstGeom prst="rect">
              <a:avLst/>
            </a:prstGeom>
            <a:solidFill>
              <a:srgbClr val="33CCCC"/>
            </a:solidFill>
            <a:ln w="12700">
              <a:solidFill>
                <a:schemeClr val="bg1"/>
              </a:solidFill>
              <a:prstDash val="sysDot"/>
              <a:miter lim="800000"/>
              <a:headEnd/>
              <a:tailEnd/>
            </a:ln>
          </p:spPr>
          <p:txBody>
            <a:bodyPr wrap="none" anchor="ctr"/>
            <a:lstStyle/>
            <a:p>
              <a:endParaRPr lang="zh-CN" altLang="en-US"/>
            </a:p>
          </p:txBody>
        </p:sp>
      </p:grpSp>
      <p:sp>
        <p:nvSpPr>
          <p:cNvPr id="71718" name="Freeform 38"/>
          <p:cNvSpPr>
            <a:spLocks/>
          </p:cNvSpPr>
          <p:nvPr/>
        </p:nvSpPr>
        <p:spPr bwMode="auto">
          <a:xfrm>
            <a:off x="28575" y="2895600"/>
            <a:ext cx="968375" cy="2317750"/>
          </a:xfrm>
          <a:custGeom>
            <a:avLst/>
            <a:gdLst/>
            <a:ahLst/>
            <a:cxnLst>
              <a:cxn ang="0">
                <a:pos x="318" y="0"/>
              </a:cxn>
              <a:cxn ang="0">
                <a:pos x="49" y="689"/>
              </a:cxn>
              <a:cxn ang="0">
                <a:pos x="610" y="1460"/>
              </a:cxn>
            </a:cxnLst>
            <a:rect l="0" t="0" r="r" b="b"/>
            <a:pathLst>
              <a:path w="610" h="1460">
                <a:moveTo>
                  <a:pt x="318" y="0"/>
                </a:moveTo>
                <a:cubicBezTo>
                  <a:pt x="273" y="115"/>
                  <a:pt x="0" y="446"/>
                  <a:pt x="49" y="689"/>
                </a:cubicBezTo>
                <a:cubicBezTo>
                  <a:pt x="65" y="929"/>
                  <a:pt x="493" y="1300"/>
                  <a:pt x="610" y="1460"/>
                </a:cubicBezTo>
              </a:path>
            </a:pathLst>
          </a:custGeom>
          <a:noFill/>
          <a:ln w="28575" cap="flat" cmpd="sng">
            <a:solidFill>
              <a:srgbClr val="FF0066"/>
            </a:solidFill>
            <a:prstDash val="solid"/>
            <a:miter lim="800000"/>
            <a:headEnd type="triangle" w="med" len="med"/>
            <a:tailEnd type="triangle" w="med" len="med"/>
          </a:ln>
          <a:effectLst/>
        </p:spPr>
        <p:txBody>
          <a:bodyPr wrap="none"/>
          <a:lstStyle/>
          <a:p>
            <a:endParaRPr lang="zh-CN" altLang="en-US"/>
          </a:p>
        </p:txBody>
      </p:sp>
      <p:sp>
        <p:nvSpPr>
          <p:cNvPr id="71720" name="AutoShape 40">
            <a:hlinkClick r:id="" action="ppaction://hlinkshowjump?jump=firstslide"/>
          </p:cNvPr>
          <p:cNvSpPr>
            <a:spLocks noChangeArrowheads="1"/>
          </p:cNvSpPr>
          <p:nvPr/>
        </p:nvSpPr>
        <p:spPr bwMode="auto">
          <a:xfrm>
            <a:off x="6804025" y="6021388"/>
            <a:ext cx="1143000" cy="533400"/>
          </a:xfrm>
          <a:prstGeom prst="cloudCallout">
            <a:avLst>
              <a:gd name="adj1" fmla="val 91250"/>
              <a:gd name="adj2" fmla="val -83037"/>
            </a:avLst>
          </a:prstGeom>
          <a:solidFill>
            <a:srgbClr val="FF00FF"/>
          </a:solidFill>
          <a:ln w="41275">
            <a:noFill/>
            <a:round/>
            <a:headEnd/>
            <a:tailEnd/>
          </a:ln>
          <a:effectLst/>
        </p:spPr>
        <p:txBody>
          <a:bodyPr/>
          <a:lstStyle/>
          <a:p>
            <a:pPr algn="ctr"/>
            <a:r>
              <a:rPr kumimoji="1" lang="zh-CN" altLang="en-US" sz="2000" b="1">
                <a:solidFill>
                  <a:srgbClr val="000099"/>
                </a:solidFill>
                <a:latin typeface="Times New Roman" pitchFamily="18" charset="0"/>
                <a:ea typeface="楷体_GB2312" pitchFamily="49" charset="-122"/>
              </a:rPr>
              <a:t>首页</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wipe(up)">
                                      <p:cBhvr>
                                        <p:cTn id="7" dur="5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1711"/>
                                        </p:tgtEl>
                                        <p:attrNameLst>
                                          <p:attrName>style.visibility</p:attrName>
                                        </p:attrNameLst>
                                      </p:cBhvr>
                                      <p:to>
                                        <p:strVal val="visible"/>
                                      </p:to>
                                    </p:set>
                                    <p:animEffect transition="in" filter="wipe(left)">
                                      <p:cBhvr>
                                        <p:cTn id="12" dur="500"/>
                                        <p:tgtEl>
                                          <p:spTgt spid="717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1712"/>
                                        </p:tgtEl>
                                        <p:attrNameLst>
                                          <p:attrName>style.visibility</p:attrName>
                                        </p:attrNameLst>
                                      </p:cBhvr>
                                      <p:to>
                                        <p:strVal val="visible"/>
                                      </p:to>
                                    </p:set>
                                    <p:animEffect transition="in" filter="wipe(up)">
                                      <p:cBhvr>
                                        <p:cTn id="17" dur="500"/>
                                        <p:tgtEl>
                                          <p:spTgt spid="717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71715"/>
                                        </p:tgtEl>
                                        <p:attrNameLst>
                                          <p:attrName>style.visibility</p:attrName>
                                        </p:attrNameLst>
                                      </p:cBhvr>
                                      <p:to>
                                        <p:strVal val="visible"/>
                                      </p:to>
                                    </p:set>
                                    <p:animEffect transition="in" filter="wipe(right)">
                                      <p:cBhvr>
                                        <p:cTn id="22" dur="500"/>
                                        <p:tgtEl>
                                          <p:spTgt spid="717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02"/>
                                        </p:tgtEl>
                                        <p:attrNameLst>
                                          <p:attrName>style.visibility</p:attrName>
                                        </p:attrNameLst>
                                      </p:cBhvr>
                                      <p:to>
                                        <p:strVal val="visible"/>
                                      </p:to>
                                    </p:set>
                                    <p:animEffect transition="in" filter="wipe(left)">
                                      <p:cBhvr>
                                        <p:cTn id="27" dur="500"/>
                                        <p:tgtEl>
                                          <p:spTgt spid="7170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03"/>
                                        </p:tgtEl>
                                        <p:attrNameLst>
                                          <p:attrName>style.visibility</p:attrName>
                                        </p:attrNameLst>
                                      </p:cBhvr>
                                      <p:to>
                                        <p:strVal val="visible"/>
                                      </p:to>
                                    </p:set>
                                    <p:animEffect transition="in" filter="wipe(left)">
                                      <p:cBhvr>
                                        <p:cTn id="32" dur="500"/>
                                        <p:tgtEl>
                                          <p:spTgt spid="7170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09"/>
                                        </p:tgtEl>
                                        <p:attrNameLst>
                                          <p:attrName>style.visibility</p:attrName>
                                        </p:attrNameLst>
                                      </p:cBhvr>
                                      <p:to>
                                        <p:strVal val="visible"/>
                                      </p:to>
                                    </p:set>
                                    <p:animEffect transition="in" filter="wipe(left)">
                                      <p:cBhvr>
                                        <p:cTn id="37" dur="500"/>
                                        <p:tgtEl>
                                          <p:spTgt spid="7170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704"/>
                                        </p:tgtEl>
                                        <p:attrNameLst>
                                          <p:attrName>style.visibility</p:attrName>
                                        </p:attrNameLst>
                                      </p:cBhvr>
                                      <p:to>
                                        <p:strVal val="visible"/>
                                      </p:to>
                                    </p:set>
                                    <p:animEffect transition="in" filter="wipe(left)">
                                      <p:cBhvr>
                                        <p:cTn id="42" dur="500"/>
                                        <p:tgtEl>
                                          <p:spTgt spid="7170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0"/>
                                        </p:tgtEl>
                                        <p:attrNameLst>
                                          <p:attrName>style.visibility</p:attrName>
                                        </p:attrNameLst>
                                      </p:cBhvr>
                                      <p:to>
                                        <p:strVal val="visible"/>
                                      </p:to>
                                    </p:set>
                                    <p:animEffect transition="in" filter="wipe(left)">
                                      <p:cBhvr>
                                        <p:cTn id="47" dur="500"/>
                                        <p:tgtEl>
                                          <p:spTgt spid="717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1705"/>
                                        </p:tgtEl>
                                        <p:attrNameLst>
                                          <p:attrName>style.visibility</p:attrName>
                                        </p:attrNameLst>
                                      </p:cBhvr>
                                      <p:to>
                                        <p:strVal val="visible"/>
                                      </p:to>
                                    </p:set>
                                    <p:animEffect transition="in" filter="wipe(left)">
                                      <p:cBhvr>
                                        <p:cTn id="52" dur="500"/>
                                        <p:tgtEl>
                                          <p:spTgt spid="7170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1718"/>
                                        </p:tgtEl>
                                        <p:attrNameLst>
                                          <p:attrName>style.visibility</p:attrName>
                                        </p:attrNameLst>
                                      </p:cBhvr>
                                      <p:to>
                                        <p:strVal val="visible"/>
                                      </p:to>
                                    </p:set>
                                    <p:animEffect transition="in" filter="wipe(up)">
                                      <p:cBhvr>
                                        <p:cTn id="57" dur="500"/>
                                        <p:tgtEl>
                                          <p:spTgt spid="717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1720"/>
                                        </p:tgtEl>
                                        <p:attrNameLst>
                                          <p:attrName>style.visibility</p:attrName>
                                        </p:attrNameLst>
                                      </p:cBhvr>
                                      <p:to>
                                        <p:strVal val="visible"/>
                                      </p:to>
                                    </p:set>
                                    <p:animEffect transition="in" filter="wipe(down)">
                                      <p:cBhvr>
                                        <p:cTn id="62" dur="500"/>
                                        <p:tgtEl>
                                          <p:spTgt spid="71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autoUpdateAnimBg="0"/>
      <p:bldP spid="71702" grpId="0" autoUpdateAnimBg="0"/>
      <p:bldP spid="71709" grpId="0" autoUpdateAnimBg="0"/>
      <p:bldP spid="71710" grpId="0" autoUpdateAnimBg="0"/>
      <p:bldP spid="71718" grpId="0" animBg="1"/>
      <p:bldP spid="71720"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灯片编号占位符 3"/>
          <p:cNvSpPr>
            <a:spLocks noGrp="1"/>
          </p:cNvSpPr>
          <p:nvPr>
            <p:ph type="sldNum" sz="quarter" idx="12"/>
          </p:nvPr>
        </p:nvSpPr>
        <p:spPr/>
        <p:txBody>
          <a:bodyPr/>
          <a:lstStyle/>
          <a:p>
            <a:fld id="{2B55B5D3-A114-467F-B274-1EF7B37D6DF0}" type="slidenum">
              <a:rPr lang="en-US" altLang="zh-CN"/>
              <a:pPr/>
              <a:t>22</a:t>
            </a:fld>
            <a:endParaRPr lang="en-US" altLang="zh-CN"/>
          </a:p>
        </p:txBody>
      </p:sp>
      <p:sp>
        <p:nvSpPr>
          <p:cNvPr id="91140" name="Text Box 4"/>
          <p:cNvSpPr txBox="1">
            <a:spLocks noChangeArrowheads="1"/>
          </p:cNvSpPr>
          <p:nvPr/>
        </p:nvSpPr>
        <p:spPr bwMode="auto">
          <a:xfrm>
            <a:off x="323850" y="260350"/>
            <a:ext cx="6248400" cy="519113"/>
          </a:xfrm>
          <a:prstGeom prst="rect">
            <a:avLst/>
          </a:prstGeom>
          <a:no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能量守恒</a:t>
            </a:r>
            <a:r>
              <a:rPr kumimoji="1" lang="en-US" altLang="zh-CN" sz="2800" b="1">
                <a:latin typeface="Times New Roman" pitchFamily="18" charset="0"/>
                <a:ea typeface="楷体_GB2312" pitchFamily="49" charset="-122"/>
              </a:rPr>
              <a:t>:</a:t>
            </a:r>
          </a:p>
        </p:txBody>
      </p:sp>
      <p:graphicFrame>
        <p:nvGraphicFramePr>
          <p:cNvPr id="91141" name="Object 5"/>
          <p:cNvGraphicFramePr>
            <a:graphicFrameLocks noChangeAspect="1"/>
          </p:cNvGraphicFramePr>
          <p:nvPr/>
        </p:nvGraphicFramePr>
        <p:xfrm>
          <a:off x="2484438" y="0"/>
          <a:ext cx="4832350" cy="944563"/>
        </p:xfrm>
        <a:graphic>
          <a:graphicData uri="http://schemas.openxmlformats.org/presentationml/2006/ole">
            <p:oleObj spid="_x0000_s91141" name="Equation" r:id="rId4" imgW="1917360" imgH="444240" progId="Equation.DSMT4">
              <p:embed/>
            </p:oleObj>
          </a:graphicData>
        </a:graphic>
      </p:graphicFrame>
      <p:graphicFrame>
        <p:nvGraphicFramePr>
          <p:cNvPr id="91142" name="Object 6"/>
          <p:cNvGraphicFramePr>
            <a:graphicFrameLocks noChangeAspect="1"/>
          </p:cNvGraphicFramePr>
          <p:nvPr/>
        </p:nvGraphicFramePr>
        <p:xfrm>
          <a:off x="2771775" y="908050"/>
          <a:ext cx="4138613" cy="496888"/>
        </p:xfrm>
        <a:graphic>
          <a:graphicData uri="http://schemas.openxmlformats.org/presentationml/2006/ole">
            <p:oleObj spid="_x0000_s91142" name="Equation" r:id="rId5" imgW="1549080" imgH="203040" progId="Equation.DSMT4">
              <p:embed/>
            </p:oleObj>
          </a:graphicData>
        </a:graphic>
      </p:graphicFrame>
      <p:graphicFrame>
        <p:nvGraphicFramePr>
          <p:cNvPr id="91143" name="Object 7"/>
          <p:cNvGraphicFramePr>
            <a:graphicFrameLocks noChangeAspect="1"/>
          </p:cNvGraphicFramePr>
          <p:nvPr/>
        </p:nvGraphicFramePr>
        <p:xfrm>
          <a:off x="2627313" y="1484313"/>
          <a:ext cx="4764087" cy="552450"/>
        </p:xfrm>
        <a:graphic>
          <a:graphicData uri="http://schemas.openxmlformats.org/presentationml/2006/ole">
            <p:oleObj spid="_x0000_s91143" name="Equation" r:id="rId6" imgW="1892160" imgH="228600" progId="Equation.DSMT4">
              <p:embed/>
            </p:oleObj>
          </a:graphicData>
        </a:graphic>
      </p:graphicFrame>
      <p:graphicFrame>
        <p:nvGraphicFramePr>
          <p:cNvPr id="91144" name="Object 8"/>
          <p:cNvGraphicFramePr>
            <a:graphicFrameLocks noChangeAspect="1"/>
          </p:cNvGraphicFramePr>
          <p:nvPr/>
        </p:nvGraphicFramePr>
        <p:xfrm>
          <a:off x="4643438" y="5734050"/>
          <a:ext cx="2339975" cy="973138"/>
        </p:xfrm>
        <a:graphic>
          <a:graphicData uri="http://schemas.openxmlformats.org/presentationml/2006/ole">
            <p:oleObj spid="_x0000_s91144" name="Equation" r:id="rId7" imgW="939600" imgH="393480" progId="Equation.3">
              <p:embed/>
            </p:oleObj>
          </a:graphicData>
        </a:graphic>
      </p:graphicFrame>
      <p:sp>
        <p:nvSpPr>
          <p:cNvPr id="91145" name="Text Box 9"/>
          <p:cNvSpPr txBox="1">
            <a:spLocks noChangeArrowheads="1"/>
          </p:cNvSpPr>
          <p:nvPr/>
        </p:nvSpPr>
        <p:spPr bwMode="auto">
          <a:xfrm>
            <a:off x="107950" y="836613"/>
            <a:ext cx="6248400" cy="519112"/>
          </a:xfrm>
          <a:prstGeom prst="rect">
            <a:avLst/>
          </a:prstGeom>
          <a:noFill/>
          <a:ln w="9525">
            <a:noFill/>
            <a:miter lim="800000"/>
            <a:headEnd/>
            <a:tailEnd/>
          </a:ln>
        </p:spPr>
        <p:txBody>
          <a:bodyPr>
            <a:spAutoFit/>
          </a:bodyPr>
          <a:lstStyle/>
          <a:p>
            <a:pPr>
              <a:spcBef>
                <a:spcPct val="50000"/>
              </a:spcBef>
            </a:pPr>
            <a:r>
              <a:rPr kumimoji="1" lang="zh-CN" altLang="en-US" sz="2800" b="1">
                <a:solidFill>
                  <a:srgbClr val="0000CC"/>
                </a:solidFill>
                <a:latin typeface="Times New Roman" pitchFamily="18" charset="0"/>
                <a:ea typeface="楷体_GB2312" pitchFamily="49" charset="-122"/>
              </a:rPr>
              <a:t>角动量守恒</a:t>
            </a:r>
            <a:r>
              <a:rPr kumimoji="1" lang="en-US" altLang="zh-CN" sz="2800" b="1">
                <a:solidFill>
                  <a:srgbClr val="0000CC"/>
                </a:solidFill>
                <a:latin typeface="Times New Roman" pitchFamily="18" charset="0"/>
                <a:ea typeface="楷体_GB2312" pitchFamily="49" charset="-122"/>
              </a:rPr>
              <a:t>:</a:t>
            </a:r>
          </a:p>
        </p:txBody>
      </p:sp>
      <p:sp>
        <p:nvSpPr>
          <p:cNvPr id="91146" name="Text Box 10"/>
          <p:cNvSpPr txBox="1">
            <a:spLocks noChangeArrowheads="1"/>
          </p:cNvSpPr>
          <p:nvPr/>
        </p:nvSpPr>
        <p:spPr bwMode="auto">
          <a:xfrm>
            <a:off x="323850" y="1484313"/>
            <a:ext cx="2627313" cy="519112"/>
          </a:xfrm>
          <a:prstGeom prst="rect">
            <a:avLst/>
          </a:prstGeom>
          <a:no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动能守恒</a:t>
            </a:r>
            <a:r>
              <a:rPr kumimoji="1" lang="en-US" altLang="zh-CN" sz="2800" b="1">
                <a:latin typeface="Times New Roman" pitchFamily="18" charset="0"/>
                <a:ea typeface="楷体_GB2312" pitchFamily="49" charset="-122"/>
              </a:rPr>
              <a:t>:</a:t>
            </a:r>
          </a:p>
        </p:txBody>
      </p:sp>
      <p:sp>
        <p:nvSpPr>
          <p:cNvPr id="91149" name="AutoShape 13">
            <a:hlinkClick r:id="" action="ppaction://hlinkshowjump?jump=firstslide"/>
          </p:cNvPr>
          <p:cNvSpPr>
            <a:spLocks noChangeArrowheads="1"/>
          </p:cNvSpPr>
          <p:nvPr/>
        </p:nvSpPr>
        <p:spPr bwMode="auto">
          <a:xfrm>
            <a:off x="6696075" y="2997200"/>
            <a:ext cx="1143000" cy="533400"/>
          </a:xfrm>
          <a:prstGeom prst="cloudCallout">
            <a:avLst>
              <a:gd name="adj1" fmla="val 100694"/>
              <a:gd name="adj2" fmla="val 483931"/>
            </a:avLst>
          </a:prstGeom>
          <a:solidFill>
            <a:srgbClr val="FF00FF"/>
          </a:solidFill>
          <a:ln w="41275">
            <a:noFill/>
            <a:round/>
            <a:headEnd/>
            <a:tailEnd/>
          </a:ln>
          <a:effectLst/>
        </p:spPr>
        <p:txBody>
          <a:bodyPr/>
          <a:lstStyle/>
          <a:p>
            <a:pPr algn="ctr"/>
            <a:r>
              <a:rPr kumimoji="1" lang="zh-CN" altLang="en-US" sz="2000" b="1">
                <a:solidFill>
                  <a:srgbClr val="000099"/>
                </a:solidFill>
                <a:latin typeface="Times New Roman" pitchFamily="18" charset="0"/>
                <a:ea typeface="楷体_GB2312" pitchFamily="49" charset="-122"/>
              </a:rPr>
              <a:t>首页</a:t>
            </a:r>
          </a:p>
        </p:txBody>
      </p:sp>
      <p:graphicFrame>
        <p:nvGraphicFramePr>
          <p:cNvPr id="91151" name="Object 15"/>
          <p:cNvGraphicFramePr>
            <a:graphicFrameLocks noChangeAspect="1"/>
          </p:cNvGraphicFramePr>
          <p:nvPr/>
        </p:nvGraphicFramePr>
        <p:xfrm>
          <a:off x="3132138" y="2060575"/>
          <a:ext cx="4364037" cy="1055688"/>
        </p:xfrm>
        <a:graphic>
          <a:graphicData uri="http://schemas.openxmlformats.org/presentationml/2006/ole">
            <p:oleObj spid="_x0000_s91151" name="Equation" r:id="rId8" imgW="1993680" imgH="482400" progId="Equation.DSMT4">
              <p:embed/>
            </p:oleObj>
          </a:graphicData>
        </a:graphic>
      </p:graphicFrame>
      <p:graphicFrame>
        <p:nvGraphicFramePr>
          <p:cNvPr id="91152" name="Object 16"/>
          <p:cNvGraphicFramePr>
            <a:graphicFrameLocks noChangeAspect="1"/>
          </p:cNvGraphicFramePr>
          <p:nvPr/>
        </p:nvGraphicFramePr>
        <p:xfrm>
          <a:off x="4714875" y="4076700"/>
          <a:ext cx="2408238" cy="1614488"/>
        </p:xfrm>
        <a:graphic>
          <a:graphicData uri="http://schemas.openxmlformats.org/presentationml/2006/ole">
            <p:oleObj spid="_x0000_s91152" name="Equation" r:id="rId9" imgW="901440" imgH="660240" progId="Equation.DSMT4">
              <p:embed/>
            </p:oleObj>
          </a:graphicData>
        </a:graphic>
      </p:graphicFrame>
      <p:sp>
        <p:nvSpPr>
          <p:cNvPr id="91153" name="Text Box 17"/>
          <p:cNvSpPr txBox="1">
            <a:spLocks noChangeArrowheads="1"/>
          </p:cNvSpPr>
          <p:nvPr/>
        </p:nvSpPr>
        <p:spPr bwMode="auto">
          <a:xfrm>
            <a:off x="250825" y="2133600"/>
            <a:ext cx="2803525" cy="457200"/>
          </a:xfrm>
          <a:prstGeom prst="rect">
            <a:avLst/>
          </a:prstGeom>
          <a:noFill/>
          <a:ln w="25400">
            <a:noFill/>
            <a:prstDash val="dash"/>
            <a:miter lim="800000"/>
            <a:headEnd/>
            <a:tailEnd type="none" w="lg" len="lg"/>
          </a:ln>
          <a:effectLst/>
        </p:spPr>
        <p:txBody>
          <a:bodyPr wrap="none">
            <a:spAutoFit/>
          </a:bodyPr>
          <a:lstStyle/>
          <a:p>
            <a:r>
              <a:rPr lang="en-US" altLang="zh-CN" sz="2400"/>
              <a:t>(2)</a:t>
            </a:r>
            <a:r>
              <a:rPr lang="en-US" altLang="zh-CN" sz="2400" baseline="30000"/>
              <a:t>2</a:t>
            </a:r>
            <a:r>
              <a:rPr lang="zh-CN" altLang="en-US" sz="2400"/>
              <a:t>代入（３）得：</a:t>
            </a:r>
          </a:p>
        </p:txBody>
      </p:sp>
      <p:graphicFrame>
        <p:nvGraphicFramePr>
          <p:cNvPr id="91154" name="Object 18"/>
          <p:cNvGraphicFramePr>
            <a:graphicFrameLocks noChangeAspect="1"/>
          </p:cNvGraphicFramePr>
          <p:nvPr/>
        </p:nvGraphicFramePr>
        <p:xfrm>
          <a:off x="3132138" y="3213100"/>
          <a:ext cx="2952750" cy="542925"/>
        </p:xfrm>
        <a:graphic>
          <a:graphicData uri="http://schemas.openxmlformats.org/presentationml/2006/ole">
            <p:oleObj spid="_x0000_s91154" name="Equation" r:id="rId10" imgW="1104840" imgH="203040" progId="Equation.DSMT4">
              <p:embed/>
            </p:oleObj>
          </a:graphicData>
        </a:graphic>
      </p:graphicFrame>
      <p:sp>
        <p:nvSpPr>
          <p:cNvPr id="91155" name="Text Box 19"/>
          <p:cNvSpPr txBox="1">
            <a:spLocks noChangeArrowheads="1"/>
          </p:cNvSpPr>
          <p:nvPr/>
        </p:nvSpPr>
        <p:spPr bwMode="auto">
          <a:xfrm>
            <a:off x="611188" y="3573463"/>
            <a:ext cx="184150" cy="366712"/>
          </a:xfrm>
          <a:prstGeom prst="rect">
            <a:avLst/>
          </a:prstGeom>
          <a:noFill/>
          <a:ln w="25400">
            <a:noFill/>
            <a:prstDash val="dash"/>
            <a:miter lim="800000"/>
            <a:headEnd/>
            <a:tailEnd type="none" w="lg" len="lg"/>
          </a:ln>
          <a:effectLst/>
        </p:spPr>
        <p:txBody>
          <a:bodyPr wrap="none">
            <a:spAutoFit/>
          </a:bodyPr>
          <a:lstStyle/>
          <a:p>
            <a:endParaRPr lang="zh-CN" altLang="zh-CN"/>
          </a:p>
        </p:txBody>
      </p:sp>
      <p:sp>
        <p:nvSpPr>
          <p:cNvPr id="91156" name="Text Box 20"/>
          <p:cNvSpPr txBox="1">
            <a:spLocks noChangeArrowheads="1"/>
          </p:cNvSpPr>
          <p:nvPr/>
        </p:nvSpPr>
        <p:spPr bwMode="auto">
          <a:xfrm>
            <a:off x="179388" y="3573463"/>
            <a:ext cx="3600450" cy="457200"/>
          </a:xfrm>
          <a:prstGeom prst="rect">
            <a:avLst/>
          </a:prstGeom>
          <a:noFill/>
          <a:ln w="25400">
            <a:noFill/>
            <a:prstDash val="dash"/>
            <a:miter lim="800000"/>
            <a:headEnd/>
            <a:tailEnd type="none" w="lg" len="lg"/>
          </a:ln>
          <a:effectLst/>
        </p:spPr>
        <p:txBody>
          <a:bodyPr>
            <a:spAutoFit/>
          </a:bodyPr>
          <a:lstStyle/>
          <a:p>
            <a:r>
              <a:rPr lang="zh-CN" altLang="en-US" sz="2400"/>
              <a:t>（４）代入（２）得：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wipe(left)">
                                      <p:cBhvr>
                                        <p:cTn id="7" dur="500"/>
                                        <p:tgtEl>
                                          <p:spTgt spid="91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1141"/>
                                        </p:tgtEl>
                                        <p:attrNameLst>
                                          <p:attrName>style.visibility</p:attrName>
                                        </p:attrNameLst>
                                      </p:cBhvr>
                                      <p:to>
                                        <p:strVal val="visible"/>
                                      </p:to>
                                    </p:set>
                                    <p:animEffect transition="in" filter="wipe(left)">
                                      <p:cBhvr>
                                        <p:cTn id="12" dur="500"/>
                                        <p:tgtEl>
                                          <p:spTgt spid="911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145"/>
                                        </p:tgtEl>
                                        <p:attrNameLst>
                                          <p:attrName>style.visibility</p:attrName>
                                        </p:attrNameLst>
                                      </p:cBhvr>
                                      <p:to>
                                        <p:strVal val="visible"/>
                                      </p:to>
                                    </p:set>
                                    <p:animEffect transition="in" filter="wipe(left)">
                                      <p:cBhvr>
                                        <p:cTn id="17" dur="500"/>
                                        <p:tgtEl>
                                          <p:spTgt spid="911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1142"/>
                                        </p:tgtEl>
                                        <p:attrNameLst>
                                          <p:attrName>style.visibility</p:attrName>
                                        </p:attrNameLst>
                                      </p:cBhvr>
                                      <p:to>
                                        <p:strVal val="visible"/>
                                      </p:to>
                                    </p:set>
                                    <p:animEffect transition="in" filter="wipe(left)">
                                      <p:cBhvr>
                                        <p:cTn id="22" dur="500"/>
                                        <p:tgtEl>
                                          <p:spTgt spid="911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1146"/>
                                        </p:tgtEl>
                                        <p:attrNameLst>
                                          <p:attrName>style.visibility</p:attrName>
                                        </p:attrNameLst>
                                      </p:cBhvr>
                                      <p:to>
                                        <p:strVal val="visible"/>
                                      </p:to>
                                    </p:set>
                                    <p:animEffect transition="in" filter="wipe(left)">
                                      <p:cBhvr>
                                        <p:cTn id="27" dur="500"/>
                                        <p:tgtEl>
                                          <p:spTgt spid="911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1143"/>
                                        </p:tgtEl>
                                        <p:attrNameLst>
                                          <p:attrName>style.visibility</p:attrName>
                                        </p:attrNameLst>
                                      </p:cBhvr>
                                      <p:to>
                                        <p:strVal val="visible"/>
                                      </p:to>
                                    </p:set>
                                    <p:animEffect transition="in" filter="wipe(left)">
                                      <p:cBhvr>
                                        <p:cTn id="32" dur="500"/>
                                        <p:tgtEl>
                                          <p:spTgt spid="9114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1153"/>
                                        </p:tgtEl>
                                        <p:attrNameLst>
                                          <p:attrName>style.visibility</p:attrName>
                                        </p:attrNameLst>
                                      </p:cBhvr>
                                      <p:to>
                                        <p:strVal val="visible"/>
                                      </p:to>
                                    </p:set>
                                    <p:anim calcmode="lin" valueType="num">
                                      <p:cBhvr additive="base">
                                        <p:cTn id="37" dur="500" fill="hold"/>
                                        <p:tgtEl>
                                          <p:spTgt spid="91153"/>
                                        </p:tgtEl>
                                        <p:attrNameLst>
                                          <p:attrName>ppt_x</p:attrName>
                                        </p:attrNameLst>
                                      </p:cBhvr>
                                      <p:tavLst>
                                        <p:tav tm="0">
                                          <p:val>
                                            <p:strVal val="#ppt_x"/>
                                          </p:val>
                                        </p:tav>
                                        <p:tav tm="100000">
                                          <p:val>
                                            <p:strVal val="#ppt_x"/>
                                          </p:val>
                                        </p:tav>
                                      </p:tavLst>
                                    </p:anim>
                                    <p:anim calcmode="lin" valueType="num">
                                      <p:cBhvr additive="base">
                                        <p:cTn id="38" dur="500" fill="hold"/>
                                        <p:tgtEl>
                                          <p:spTgt spid="9115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91151"/>
                                        </p:tgtEl>
                                        <p:attrNameLst>
                                          <p:attrName>style.visibility</p:attrName>
                                        </p:attrNameLst>
                                      </p:cBhvr>
                                      <p:to>
                                        <p:strVal val="visible"/>
                                      </p:to>
                                    </p:set>
                                    <p:animEffect transition="in" filter="blinds(horizontal)">
                                      <p:cBhvr>
                                        <p:cTn id="43" dur="500"/>
                                        <p:tgtEl>
                                          <p:spTgt spid="9115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1154"/>
                                        </p:tgtEl>
                                        <p:attrNameLst>
                                          <p:attrName>style.visibility</p:attrName>
                                        </p:attrNameLst>
                                      </p:cBhvr>
                                      <p:to>
                                        <p:strVal val="visible"/>
                                      </p:to>
                                    </p:set>
                                    <p:anim calcmode="lin" valueType="num">
                                      <p:cBhvr additive="base">
                                        <p:cTn id="48" dur="500" fill="hold"/>
                                        <p:tgtEl>
                                          <p:spTgt spid="91154"/>
                                        </p:tgtEl>
                                        <p:attrNameLst>
                                          <p:attrName>ppt_x</p:attrName>
                                        </p:attrNameLst>
                                      </p:cBhvr>
                                      <p:tavLst>
                                        <p:tav tm="0">
                                          <p:val>
                                            <p:strVal val="#ppt_x"/>
                                          </p:val>
                                        </p:tav>
                                        <p:tav tm="100000">
                                          <p:val>
                                            <p:strVal val="#ppt_x"/>
                                          </p:val>
                                        </p:tav>
                                      </p:tavLst>
                                    </p:anim>
                                    <p:anim calcmode="lin" valueType="num">
                                      <p:cBhvr additive="base">
                                        <p:cTn id="49" dur="500" fill="hold"/>
                                        <p:tgtEl>
                                          <p:spTgt spid="9115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1156"/>
                                        </p:tgtEl>
                                        <p:attrNameLst>
                                          <p:attrName>style.visibility</p:attrName>
                                        </p:attrNameLst>
                                      </p:cBhvr>
                                      <p:to>
                                        <p:strVal val="visible"/>
                                      </p:to>
                                    </p:set>
                                    <p:anim calcmode="lin" valueType="num">
                                      <p:cBhvr additive="base">
                                        <p:cTn id="54" dur="500" fill="hold"/>
                                        <p:tgtEl>
                                          <p:spTgt spid="91156"/>
                                        </p:tgtEl>
                                        <p:attrNameLst>
                                          <p:attrName>ppt_x</p:attrName>
                                        </p:attrNameLst>
                                      </p:cBhvr>
                                      <p:tavLst>
                                        <p:tav tm="0">
                                          <p:val>
                                            <p:strVal val="#ppt_x"/>
                                          </p:val>
                                        </p:tav>
                                        <p:tav tm="100000">
                                          <p:val>
                                            <p:strVal val="#ppt_x"/>
                                          </p:val>
                                        </p:tav>
                                      </p:tavLst>
                                    </p:anim>
                                    <p:anim calcmode="lin" valueType="num">
                                      <p:cBhvr additive="base">
                                        <p:cTn id="55" dur="500" fill="hold"/>
                                        <p:tgtEl>
                                          <p:spTgt spid="9115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91152"/>
                                        </p:tgtEl>
                                        <p:attrNameLst>
                                          <p:attrName>style.visibility</p:attrName>
                                        </p:attrNameLst>
                                      </p:cBhvr>
                                      <p:to>
                                        <p:strVal val="visible"/>
                                      </p:to>
                                    </p:set>
                                    <p:animEffect transition="in" filter="wipe(left)">
                                      <p:cBhvr>
                                        <p:cTn id="60" dur="500"/>
                                        <p:tgtEl>
                                          <p:spTgt spid="9115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91144"/>
                                        </p:tgtEl>
                                        <p:attrNameLst>
                                          <p:attrName>style.visibility</p:attrName>
                                        </p:attrNameLst>
                                      </p:cBhvr>
                                      <p:to>
                                        <p:strVal val="visible"/>
                                      </p:to>
                                    </p:set>
                                    <p:animEffect transition="in" filter="wipe(left)">
                                      <p:cBhvr>
                                        <p:cTn id="65" dur="500"/>
                                        <p:tgtEl>
                                          <p:spTgt spid="9114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91149"/>
                                        </p:tgtEl>
                                        <p:attrNameLst>
                                          <p:attrName>style.visibility</p:attrName>
                                        </p:attrNameLst>
                                      </p:cBhvr>
                                      <p:to>
                                        <p:strVal val="visible"/>
                                      </p:to>
                                    </p:set>
                                    <p:animEffect transition="in" filter="wipe(down)">
                                      <p:cBhvr>
                                        <p:cTn id="70" dur="500"/>
                                        <p:tgtEl>
                                          <p:spTgt spid="91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5" grpId="0" autoUpdateAnimBg="0"/>
      <p:bldP spid="91146" grpId="0" autoUpdateAnimBg="0"/>
      <p:bldP spid="91149" grpId="0" animBg="1" autoUpdateAnimBg="0"/>
      <p:bldP spid="91153" grpId="0"/>
      <p:bldP spid="911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灯片编号占位符 3"/>
          <p:cNvSpPr>
            <a:spLocks noGrp="1"/>
          </p:cNvSpPr>
          <p:nvPr>
            <p:ph type="sldNum" sz="quarter" idx="12"/>
          </p:nvPr>
        </p:nvSpPr>
        <p:spPr/>
        <p:txBody>
          <a:bodyPr/>
          <a:lstStyle/>
          <a:p>
            <a:fld id="{7350A78E-0A36-4F93-B30D-C1524FA0CFD1}" type="slidenum">
              <a:rPr lang="en-US" altLang="zh-CN"/>
              <a:pPr/>
              <a:t>3</a:t>
            </a:fld>
            <a:endParaRPr lang="en-US" altLang="zh-CN"/>
          </a:p>
        </p:txBody>
      </p:sp>
      <p:graphicFrame>
        <p:nvGraphicFramePr>
          <p:cNvPr id="89092" name="Object 4"/>
          <p:cNvGraphicFramePr>
            <a:graphicFrameLocks noChangeAspect="1"/>
          </p:cNvGraphicFramePr>
          <p:nvPr/>
        </p:nvGraphicFramePr>
        <p:xfrm>
          <a:off x="827088" y="1484313"/>
          <a:ext cx="4895850" cy="887412"/>
        </p:xfrm>
        <a:graphic>
          <a:graphicData uri="http://schemas.openxmlformats.org/presentationml/2006/ole">
            <p:oleObj spid="_x0000_s89092" name="Equation" r:id="rId4" imgW="1892160" imgH="342720" progId="Equation.DSMT4">
              <p:embed/>
            </p:oleObj>
          </a:graphicData>
        </a:graphic>
      </p:graphicFrame>
      <p:graphicFrame>
        <p:nvGraphicFramePr>
          <p:cNvPr id="89093" name="Object 5"/>
          <p:cNvGraphicFramePr>
            <a:graphicFrameLocks noChangeAspect="1"/>
          </p:cNvGraphicFramePr>
          <p:nvPr/>
        </p:nvGraphicFramePr>
        <p:xfrm>
          <a:off x="611188" y="2276475"/>
          <a:ext cx="3671887" cy="774700"/>
        </p:xfrm>
        <a:graphic>
          <a:graphicData uri="http://schemas.openxmlformats.org/presentationml/2006/ole">
            <p:oleObj spid="_x0000_s89093" name="Equation" r:id="rId5" imgW="1269720" imgH="279360" progId="Equation.DSMT4">
              <p:embed/>
            </p:oleObj>
          </a:graphicData>
        </a:graphic>
      </p:graphicFrame>
      <p:sp>
        <p:nvSpPr>
          <p:cNvPr id="89094" name="AutoShape 6"/>
          <p:cNvSpPr>
            <a:spLocks noChangeArrowheads="1"/>
          </p:cNvSpPr>
          <p:nvPr/>
        </p:nvSpPr>
        <p:spPr bwMode="auto">
          <a:xfrm>
            <a:off x="0" y="3429000"/>
            <a:ext cx="3168650" cy="412750"/>
          </a:xfrm>
          <a:prstGeom prst="wedgeEllipseCallout">
            <a:avLst>
              <a:gd name="adj1" fmla="val 23847"/>
              <a:gd name="adj2" fmla="val -98463"/>
            </a:avLst>
          </a:prstGeom>
          <a:solidFill>
            <a:srgbClr val="FFFFCC"/>
          </a:solidFill>
          <a:ln w="41275">
            <a:solidFill>
              <a:srgbClr val="FF00FF"/>
            </a:solidFill>
            <a:miter lim="800000"/>
            <a:headEnd/>
            <a:tailEnd/>
          </a:ln>
          <a:effectLst/>
        </p:spPr>
        <p:txBody>
          <a:bodyPr wrap="none" anchor="ctr"/>
          <a:lstStyle/>
          <a:p>
            <a:pPr algn="ctr"/>
            <a:r>
              <a:rPr kumimoji="1" lang="zh-CN" altLang="en-US" sz="2000" b="1">
                <a:solidFill>
                  <a:srgbClr val="3366CC"/>
                </a:solidFill>
                <a:latin typeface="Times New Roman" pitchFamily="18" charset="0"/>
                <a:ea typeface="楷体_GB2312" pitchFamily="49" charset="-122"/>
              </a:rPr>
              <a:t>相对质心的内部角动量</a:t>
            </a:r>
          </a:p>
        </p:txBody>
      </p:sp>
      <p:sp>
        <p:nvSpPr>
          <p:cNvPr id="89095" name="AutoShape 7"/>
          <p:cNvSpPr>
            <a:spLocks noChangeArrowheads="1"/>
          </p:cNvSpPr>
          <p:nvPr/>
        </p:nvSpPr>
        <p:spPr bwMode="auto">
          <a:xfrm>
            <a:off x="3563938" y="3429000"/>
            <a:ext cx="3455987" cy="360363"/>
          </a:xfrm>
          <a:prstGeom prst="wedgeEllipseCallout">
            <a:avLst>
              <a:gd name="adj1" fmla="val -40537"/>
              <a:gd name="adj2" fmla="val -150880"/>
            </a:avLst>
          </a:prstGeom>
          <a:solidFill>
            <a:srgbClr val="FFFFCC"/>
          </a:solidFill>
          <a:ln w="41275">
            <a:solidFill>
              <a:srgbClr val="FF00FF"/>
            </a:solidFill>
            <a:miter lim="800000"/>
            <a:headEnd/>
            <a:tailEnd/>
          </a:ln>
          <a:effectLst/>
        </p:spPr>
        <p:txBody>
          <a:bodyPr wrap="none" anchor="ctr"/>
          <a:lstStyle/>
          <a:p>
            <a:pPr algn="ctr">
              <a:lnSpc>
                <a:spcPct val="80000"/>
              </a:lnSpc>
              <a:spcBef>
                <a:spcPct val="20000"/>
              </a:spcBef>
            </a:pPr>
            <a:r>
              <a:rPr kumimoji="1" lang="zh-CN" altLang="en-US" sz="2000" b="1">
                <a:solidFill>
                  <a:srgbClr val="3366CC"/>
                </a:solidFill>
                <a:latin typeface="Times New Roman" pitchFamily="18" charset="0"/>
                <a:ea typeface="楷体_GB2312" pitchFamily="49" charset="-122"/>
              </a:rPr>
              <a:t>外部角动量</a:t>
            </a:r>
            <a:endParaRPr kumimoji="1" lang="zh-CN" altLang="en-US" sz="2000" b="1">
              <a:solidFill>
                <a:schemeClr val="hlink"/>
              </a:solidFill>
              <a:latin typeface="Times New Roman" pitchFamily="18" charset="0"/>
              <a:ea typeface="楷体_GB2312" pitchFamily="49" charset="-122"/>
            </a:endParaRPr>
          </a:p>
        </p:txBody>
      </p:sp>
      <p:graphicFrame>
        <p:nvGraphicFramePr>
          <p:cNvPr id="89097" name="Object 9"/>
          <p:cNvGraphicFramePr>
            <a:graphicFrameLocks noChangeAspect="1"/>
          </p:cNvGraphicFramePr>
          <p:nvPr/>
        </p:nvGraphicFramePr>
        <p:xfrm>
          <a:off x="2667029" y="4868863"/>
          <a:ext cx="3816350" cy="790575"/>
        </p:xfrm>
        <a:graphic>
          <a:graphicData uri="http://schemas.openxmlformats.org/presentationml/2006/ole">
            <p:oleObj spid="_x0000_s89097" name="Equation" r:id="rId6" imgW="1282680" imgH="279360" progId="Equation.DSMT4">
              <p:embed/>
            </p:oleObj>
          </a:graphicData>
        </a:graphic>
      </p:graphicFrame>
      <p:sp>
        <p:nvSpPr>
          <p:cNvPr id="89098" name="AutoShape 10"/>
          <p:cNvSpPr>
            <a:spLocks noChangeArrowheads="1"/>
          </p:cNvSpPr>
          <p:nvPr/>
        </p:nvSpPr>
        <p:spPr bwMode="auto">
          <a:xfrm>
            <a:off x="2055842" y="5732463"/>
            <a:ext cx="3598862" cy="504825"/>
          </a:xfrm>
          <a:prstGeom prst="wedgeEllipseCallout">
            <a:avLst>
              <a:gd name="adj1" fmla="val 16565"/>
              <a:gd name="adj2" fmla="val -82389"/>
            </a:avLst>
          </a:prstGeom>
          <a:solidFill>
            <a:srgbClr val="FFFFCC"/>
          </a:solidFill>
          <a:ln w="41275">
            <a:solidFill>
              <a:srgbClr val="FF00FF"/>
            </a:solidFill>
            <a:miter lim="800000"/>
            <a:headEnd/>
            <a:tailEnd/>
          </a:ln>
          <a:effectLst/>
        </p:spPr>
        <p:txBody>
          <a:bodyPr wrap="none" anchor="ctr"/>
          <a:lstStyle/>
          <a:p>
            <a:pPr algn="ctr"/>
            <a:r>
              <a:rPr kumimoji="1" lang="zh-CN" altLang="en-US" sz="2400" b="1">
                <a:solidFill>
                  <a:schemeClr val="hlink"/>
                </a:solidFill>
                <a:latin typeface="Times New Roman" pitchFamily="18" charset="0"/>
                <a:ea typeface="楷体_GB2312" pitchFamily="49" charset="-122"/>
              </a:rPr>
              <a:t>外力对质心的力矩和</a:t>
            </a:r>
            <a:endParaRPr kumimoji="1" lang="zh-CN" altLang="en-US" sz="2400" b="1">
              <a:solidFill>
                <a:srgbClr val="3366CC"/>
              </a:solidFill>
              <a:latin typeface="Times New Roman" pitchFamily="18" charset="0"/>
              <a:ea typeface="楷体_GB2312" pitchFamily="49" charset="-122"/>
            </a:endParaRPr>
          </a:p>
        </p:txBody>
      </p:sp>
      <p:sp>
        <p:nvSpPr>
          <p:cNvPr id="89099" name="AutoShape 11"/>
          <p:cNvSpPr>
            <a:spLocks noChangeArrowheads="1"/>
          </p:cNvSpPr>
          <p:nvPr/>
        </p:nvSpPr>
        <p:spPr bwMode="auto">
          <a:xfrm>
            <a:off x="5475317" y="5732463"/>
            <a:ext cx="3311525" cy="360362"/>
          </a:xfrm>
          <a:prstGeom prst="wedgeEllipseCallout">
            <a:avLst>
              <a:gd name="adj1" fmla="val -43241"/>
              <a:gd name="adj2" fmla="val -114759"/>
            </a:avLst>
          </a:prstGeom>
          <a:solidFill>
            <a:srgbClr val="CCFFFF"/>
          </a:solidFill>
          <a:ln w="41275">
            <a:solidFill>
              <a:srgbClr val="FF00FF"/>
            </a:solidFill>
            <a:miter lim="800000"/>
            <a:headEnd/>
            <a:tailEnd/>
          </a:ln>
          <a:effectLst/>
        </p:spPr>
        <p:txBody>
          <a:bodyPr wrap="none" anchor="ctr"/>
          <a:lstStyle/>
          <a:p>
            <a:pPr algn="ctr"/>
            <a:r>
              <a:rPr kumimoji="1" lang="zh-CN" altLang="en-US" sz="2400" b="1">
                <a:solidFill>
                  <a:schemeClr val="hlink"/>
                </a:solidFill>
                <a:latin typeface="Times New Roman" pitchFamily="18" charset="0"/>
                <a:ea typeface="楷体_GB2312" pitchFamily="49" charset="-122"/>
              </a:rPr>
              <a:t>合外力的矩</a:t>
            </a:r>
            <a:endParaRPr kumimoji="1" lang="zh-CN" altLang="en-US" sz="2400" b="1">
              <a:solidFill>
                <a:srgbClr val="3366CC"/>
              </a:solidFill>
              <a:latin typeface="Times New Roman" pitchFamily="18" charset="0"/>
              <a:ea typeface="楷体_GB2312" pitchFamily="49" charset="-122"/>
            </a:endParaRPr>
          </a:p>
        </p:txBody>
      </p:sp>
      <p:graphicFrame>
        <p:nvGraphicFramePr>
          <p:cNvPr id="89100" name="Object 12"/>
          <p:cNvGraphicFramePr>
            <a:graphicFrameLocks noChangeAspect="1"/>
          </p:cNvGraphicFramePr>
          <p:nvPr/>
        </p:nvGraphicFramePr>
        <p:xfrm>
          <a:off x="1152525" y="4076700"/>
          <a:ext cx="4105275" cy="898525"/>
        </p:xfrm>
        <a:graphic>
          <a:graphicData uri="http://schemas.openxmlformats.org/presentationml/2006/ole">
            <p:oleObj spid="_x0000_s89100" name="Equation" r:id="rId7" imgW="1625400" imgH="355320" progId="Equation.DSMT4">
              <p:embed/>
            </p:oleObj>
          </a:graphicData>
        </a:graphic>
      </p:graphicFrame>
      <p:grpSp>
        <p:nvGrpSpPr>
          <p:cNvPr id="89101" name="Group 13"/>
          <p:cNvGrpSpPr>
            <a:grpSpLocks/>
          </p:cNvGrpSpPr>
          <p:nvPr/>
        </p:nvGrpSpPr>
        <p:grpSpPr bwMode="auto">
          <a:xfrm>
            <a:off x="7199313" y="1638300"/>
            <a:ext cx="1944687" cy="2386013"/>
            <a:chOff x="4059" y="1207"/>
            <a:chExt cx="1701" cy="1821"/>
          </a:xfrm>
        </p:grpSpPr>
        <p:sp>
          <p:nvSpPr>
            <p:cNvPr id="89102" name="Oval 14"/>
            <p:cNvSpPr>
              <a:spLocks noChangeArrowheads="1"/>
            </p:cNvSpPr>
            <p:nvPr/>
          </p:nvSpPr>
          <p:spPr bwMode="auto">
            <a:xfrm rot="-3929905">
              <a:off x="4648" y="1049"/>
              <a:ext cx="908" cy="1316"/>
            </a:xfrm>
            <a:prstGeom prst="ellipse">
              <a:avLst/>
            </a:prstGeom>
            <a:solidFill>
              <a:srgbClr val="CCFFFF">
                <a:alpha val="47000"/>
              </a:srgbClr>
            </a:solidFill>
            <a:ln w="9525">
              <a:solidFill>
                <a:schemeClr val="tx1"/>
              </a:solidFill>
              <a:miter lim="800000"/>
              <a:headEnd/>
              <a:tailEnd/>
            </a:ln>
            <a:effectLst/>
          </p:spPr>
          <p:txBody>
            <a:bodyPr wrap="none" anchor="ctr"/>
            <a:lstStyle/>
            <a:p>
              <a:endParaRPr lang="zh-CN" altLang="en-US"/>
            </a:p>
          </p:txBody>
        </p:sp>
        <p:sp>
          <p:nvSpPr>
            <p:cNvPr id="89103" name="Line 15"/>
            <p:cNvSpPr>
              <a:spLocks noChangeShapeType="1"/>
            </p:cNvSpPr>
            <p:nvPr/>
          </p:nvSpPr>
          <p:spPr bwMode="auto">
            <a:xfrm flipH="1" flipV="1">
              <a:off x="4811" y="1443"/>
              <a:ext cx="337" cy="383"/>
            </a:xfrm>
            <a:prstGeom prst="line">
              <a:avLst/>
            </a:prstGeom>
            <a:noFill/>
            <a:ln w="41275">
              <a:solidFill>
                <a:schemeClr val="hlink"/>
              </a:solidFill>
              <a:round/>
              <a:headEnd/>
              <a:tailEnd type="arrow" w="med" len="med"/>
            </a:ln>
          </p:spPr>
          <p:txBody>
            <a:bodyPr wrap="none" anchor="ctr"/>
            <a:lstStyle/>
            <a:p>
              <a:endParaRPr lang="zh-CN" altLang="en-US"/>
            </a:p>
          </p:txBody>
        </p:sp>
        <p:graphicFrame>
          <p:nvGraphicFramePr>
            <p:cNvPr id="89104" name="Object 16"/>
            <p:cNvGraphicFramePr>
              <a:graphicFrameLocks noChangeAspect="1"/>
            </p:cNvGraphicFramePr>
            <p:nvPr/>
          </p:nvGraphicFramePr>
          <p:xfrm>
            <a:off x="5012" y="1389"/>
            <a:ext cx="302" cy="381"/>
          </p:xfrm>
          <a:graphic>
            <a:graphicData uri="http://schemas.openxmlformats.org/presentationml/2006/ole">
              <p:oleObj spid="_x0000_s89104" name="Equation" r:id="rId8" imgW="215640" imgH="279360" progId="Equation.DSMT4">
                <p:embed/>
              </p:oleObj>
            </a:graphicData>
          </a:graphic>
        </p:graphicFrame>
        <p:sp>
          <p:nvSpPr>
            <p:cNvPr id="89105" name="Line 17"/>
            <p:cNvSpPr>
              <a:spLocks noChangeShapeType="1"/>
            </p:cNvSpPr>
            <p:nvPr/>
          </p:nvSpPr>
          <p:spPr bwMode="auto">
            <a:xfrm flipV="1">
              <a:off x="4283" y="1826"/>
              <a:ext cx="865" cy="1069"/>
            </a:xfrm>
            <a:prstGeom prst="line">
              <a:avLst/>
            </a:prstGeom>
            <a:noFill/>
            <a:ln w="41275">
              <a:solidFill>
                <a:srgbClr val="0000CC"/>
              </a:solidFill>
              <a:round/>
              <a:headEnd/>
              <a:tailEnd type="arrow" w="med" len="med"/>
            </a:ln>
          </p:spPr>
          <p:txBody>
            <a:bodyPr wrap="none" anchor="ctr"/>
            <a:lstStyle/>
            <a:p>
              <a:endParaRPr lang="zh-CN" altLang="en-US"/>
            </a:p>
          </p:txBody>
        </p:sp>
        <p:graphicFrame>
          <p:nvGraphicFramePr>
            <p:cNvPr id="89106" name="Object 18"/>
            <p:cNvGraphicFramePr>
              <a:graphicFrameLocks noChangeAspect="1"/>
            </p:cNvGraphicFramePr>
            <p:nvPr/>
          </p:nvGraphicFramePr>
          <p:xfrm>
            <a:off x="4785" y="2269"/>
            <a:ext cx="213" cy="312"/>
          </p:xfrm>
          <a:graphic>
            <a:graphicData uri="http://schemas.openxmlformats.org/presentationml/2006/ole">
              <p:oleObj spid="_x0000_s89106" name="Equation" r:id="rId9" imgW="152280" imgH="228600" progId="Equation.DSMT4">
                <p:embed/>
              </p:oleObj>
            </a:graphicData>
          </a:graphic>
        </p:graphicFrame>
        <p:graphicFrame>
          <p:nvGraphicFramePr>
            <p:cNvPr id="89107" name="Object 19"/>
            <p:cNvGraphicFramePr>
              <a:graphicFrameLocks noChangeAspect="1"/>
            </p:cNvGraphicFramePr>
            <p:nvPr/>
          </p:nvGraphicFramePr>
          <p:xfrm>
            <a:off x="5148" y="1782"/>
            <a:ext cx="175" cy="206"/>
          </p:xfrm>
          <a:graphic>
            <a:graphicData uri="http://schemas.openxmlformats.org/presentationml/2006/ole">
              <p:oleObj spid="_x0000_s89107" name="公式" r:id="rId10" imgW="126720" imgH="152280" progId="Equation.3">
                <p:embed/>
              </p:oleObj>
            </a:graphicData>
          </a:graphic>
        </p:graphicFrame>
        <p:sp>
          <p:nvSpPr>
            <p:cNvPr id="89108" name="Line 20"/>
            <p:cNvSpPr>
              <a:spLocks noChangeShapeType="1"/>
            </p:cNvSpPr>
            <p:nvPr/>
          </p:nvSpPr>
          <p:spPr bwMode="auto">
            <a:xfrm flipV="1">
              <a:off x="4283" y="1443"/>
              <a:ext cx="528" cy="1452"/>
            </a:xfrm>
            <a:prstGeom prst="line">
              <a:avLst/>
            </a:prstGeom>
            <a:noFill/>
            <a:ln w="41275">
              <a:solidFill>
                <a:schemeClr val="tx1"/>
              </a:solidFill>
              <a:round/>
              <a:headEnd/>
              <a:tailEnd type="arrow" w="med" len="med"/>
            </a:ln>
          </p:spPr>
          <p:txBody>
            <a:bodyPr wrap="none" anchor="ctr"/>
            <a:lstStyle/>
            <a:p>
              <a:endParaRPr lang="zh-CN" altLang="en-US"/>
            </a:p>
          </p:txBody>
        </p:sp>
        <p:graphicFrame>
          <p:nvGraphicFramePr>
            <p:cNvPr id="89109" name="Object 21"/>
            <p:cNvGraphicFramePr>
              <a:graphicFrameLocks noChangeAspect="1"/>
            </p:cNvGraphicFramePr>
            <p:nvPr/>
          </p:nvGraphicFramePr>
          <p:xfrm>
            <a:off x="4296" y="1872"/>
            <a:ext cx="267" cy="313"/>
          </p:xfrm>
          <a:graphic>
            <a:graphicData uri="http://schemas.openxmlformats.org/presentationml/2006/ole">
              <p:oleObj spid="_x0000_s89109" name="公式" r:id="rId11" imgW="190440" imgH="228600" progId="Equation.3">
                <p:embed/>
              </p:oleObj>
            </a:graphicData>
          </a:graphic>
        </p:graphicFrame>
        <p:graphicFrame>
          <p:nvGraphicFramePr>
            <p:cNvPr id="89110" name="Object 22"/>
            <p:cNvGraphicFramePr>
              <a:graphicFrameLocks noChangeAspect="1"/>
            </p:cNvGraphicFramePr>
            <p:nvPr/>
          </p:nvGraphicFramePr>
          <p:xfrm>
            <a:off x="4059" y="2802"/>
            <a:ext cx="208" cy="226"/>
          </p:xfrm>
          <a:graphic>
            <a:graphicData uri="http://schemas.openxmlformats.org/presentationml/2006/ole">
              <p:oleObj spid="_x0000_s89110" name="公式" r:id="rId12" imgW="126720" imgH="139680" progId="Equation.3">
                <p:embed/>
              </p:oleObj>
            </a:graphicData>
          </a:graphic>
        </p:graphicFrame>
        <p:sp>
          <p:nvSpPr>
            <p:cNvPr id="89111" name="Oval 23"/>
            <p:cNvSpPr>
              <a:spLocks noChangeArrowheads="1"/>
            </p:cNvSpPr>
            <p:nvPr/>
          </p:nvSpPr>
          <p:spPr bwMode="auto">
            <a:xfrm>
              <a:off x="5375" y="1650"/>
              <a:ext cx="70" cy="68"/>
            </a:xfrm>
            <a:prstGeom prst="ellipse">
              <a:avLst/>
            </a:prstGeom>
            <a:solidFill>
              <a:schemeClr val="bg1"/>
            </a:solidFill>
            <a:ln w="34925">
              <a:solidFill>
                <a:srgbClr val="FF0000"/>
              </a:solidFill>
              <a:round/>
              <a:headEnd/>
              <a:tailEnd/>
            </a:ln>
          </p:spPr>
          <p:txBody>
            <a:bodyPr wrap="none" anchor="ctr"/>
            <a:lstStyle/>
            <a:p>
              <a:endParaRPr lang="zh-CN" altLang="en-US"/>
            </a:p>
          </p:txBody>
        </p:sp>
        <p:grpSp>
          <p:nvGrpSpPr>
            <p:cNvPr id="89112" name="Group 24"/>
            <p:cNvGrpSpPr>
              <a:grpSpLocks/>
            </p:cNvGrpSpPr>
            <p:nvPr/>
          </p:nvGrpSpPr>
          <p:grpSpPr bwMode="auto">
            <a:xfrm>
              <a:off x="4604" y="1207"/>
              <a:ext cx="227" cy="259"/>
              <a:chOff x="4368" y="1632"/>
              <a:chExt cx="266" cy="358"/>
            </a:xfrm>
          </p:grpSpPr>
          <p:graphicFrame>
            <p:nvGraphicFramePr>
              <p:cNvPr id="89113" name="Object 25"/>
              <p:cNvGraphicFramePr>
                <a:graphicFrameLocks noChangeAspect="1"/>
              </p:cNvGraphicFramePr>
              <p:nvPr/>
            </p:nvGraphicFramePr>
            <p:xfrm>
              <a:off x="4368" y="1632"/>
              <a:ext cx="266" cy="316"/>
            </p:xfrm>
            <a:graphic>
              <a:graphicData uri="http://schemas.openxmlformats.org/presentationml/2006/ole">
                <p:oleObj spid="_x0000_s89113" name="Equation" r:id="rId13" imgW="203040" imgH="241200" progId="Equation.DSMT4">
                  <p:embed/>
                </p:oleObj>
              </a:graphicData>
            </a:graphic>
          </p:graphicFrame>
          <p:sp>
            <p:nvSpPr>
              <p:cNvPr id="89114" name="Oval 26"/>
              <p:cNvSpPr>
                <a:spLocks noChangeArrowheads="1"/>
              </p:cNvSpPr>
              <p:nvPr/>
            </p:nvSpPr>
            <p:spPr bwMode="auto">
              <a:xfrm>
                <a:off x="4560" y="1920"/>
                <a:ext cx="70" cy="70"/>
              </a:xfrm>
              <a:prstGeom prst="ellipse">
                <a:avLst/>
              </a:prstGeom>
              <a:solidFill>
                <a:schemeClr val="bg1"/>
              </a:solidFill>
              <a:ln w="34925">
                <a:solidFill>
                  <a:srgbClr val="FF0000"/>
                </a:solidFill>
                <a:round/>
                <a:headEnd/>
                <a:tailEnd/>
              </a:ln>
            </p:spPr>
            <p:txBody>
              <a:bodyPr wrap="none" anchor="ctr"/>
              <a:lstStyle/>
              <a:p>
                <a:endParaRPr lang="zh-CN" altLang="en-US"/>
              </a:p>
            </p:txBody>
          </p:sp>
        </p:grpSp>
        <p:sp>
          <p:nvSpPr>
            <p:cNvPr id="89115" name="Oval 27"/>
            <p:cNvSpPr>
              <a:spLocks noChangeArrowheads="1"/>
            </p:cNvSpPr>
            <p:nvPr/>
          </p:nvSpPr>
          <p:spPr bwMode="auto">
            <a:xfrm>
              <a:off x="5329" y="2047"/>
              <a:ext cx="70" cy="68"/>
            </a:xfrm>
            <a:prstGeom prst="ellipse">
              <a:avLst/>
            </a:prstGeom>
            <a:solidFill>
              <a:schemeClr val="bg1"/>
            </a:solidFill>
            <a:ln w="34925">
              <a:solidFill>
                <a:srgbClr val="FF0000"/>
              </a:solidFill>
              <a:round/>
              <a:headEnd/>
              <a:tailEnd/>
            </a:ln>
          </p:spPr>
          <p:txBody>
            <a:bodyPr wrap="none" anchor="ctr"/>
            <a:lstStyle/>
            <a:p>
              <a:endParaRPr lang="zh-CN" altLang="en-US"/>
            </a:p>
          </p:txBody>
        </p:sp>
        <p:sp>
          <p:nvSpPr>
            <p:cNvPr id="89116" name="Oval 28"/>
            <p:cNvSpPr>
              <a:spLocks noChangeArrowheads="1"/>
            </p:cNvSpPr>
            <p:nvPr/>
          </p:nvSpPr>
          <p:spPr bwMode="auto">
            <a:xfrm>
              <a:off x="4875" y="1738"/>
              <a:ext cx="70" cy="68"/>
            </a:xfrm>
            <a:prstGeom prst="ellipse">
              <a:avLst/>
            </a:prstGeom>
            <a:solidFill>
              <a:schemeClr val="bg1"/>
            </a:solidFill>
            <a:ln w="34925">
              <a:solidFill>
                <a:srgbClr val="FF0000"/>
              </a:solidFill>
              <a:round/>
              <a:headEnd/>
              <a:tailEnd/>
            </a:ln>
          </p:spPr>
          <p:txBody>
            <a:bodyPr wrap="none" anchor="ctr"/>
            <a:lstStyle/>
            <a:p>
              <a:endParaRPr lang="zh-CN" altLang="en-US"/>
            </a:p>
          </p:txBody>
        </p:sp>
        <p:graphicFrame>
          <p:nvGraphicFramePr>
            <p:cNvPr id="89117" name="Object 29"/>
            <p:cNvGraphicFramePr>
              <a:graphicFrameLocks noChangeAspect="1"/>
            </p:cNvGraphicFramePr>
            <p:nvPr/>
          </p:nvGraphicFramePr>
          <p:xfrm>
            <a:off x="5420" y="1933"/>
            <a:ext cx="189" cy="222"/>
          </p:xfrm>
          <a:graphic>
            <a:graphicData uri="http://schemas.openxmlformats.org/presentationml/2006/ole">
              <p:oleObj spid="_x0000_s89117" name="Equation" r:id="rId14" imgW="190440" imgH="228600" progId="Equation.DSMT4">
                <p:embed/>
              </p:oleObj>
            </a:graphicData>
          </a:graphic>
        </p:graphicFrame>
        <p:graphicFrame>
          <p:nvGraphicFramePr>
            <p:cNvPr id="89118" name="Object 30"/>
            <p:cNvGraphicFramePr>
              <a:graphicFrameLocks noChangeAspect="1"/>
            </p:cNvGraphicFramePr>
            <p:nvPr/>
          </p:nvGraphicFramePr>
          <p:xfrm>
            <a:off x="5465" y="1570"/>
            <a:ext cx="202" cy="222"/>
          </p:xfrm>
          <a:graphic>
            <a:graphicData uri="http://schemas.openxmlformats.org/presentationml/2006/ole">
              <p:oleObj spid="_x0000_s89118" name="Equation" r:id="rId15" imgW="203040" imgH="228600" progId="Equation.DSMT4">
                <p:embed/>
              </p:oleObj>
            </a:graphicData>
          </a:graphic>
        </p:graphicFrame>
        <p:graphicFrame>
          <p:nvGraphicFramePr>
            <p:cNvPr id="89119" name="Object 31"/>
            <p:cNvGraphicFramePr>
              <a:graphicFrameLocks noChangeAspect="1"/>
            </p:cNvGraphicFramePr>
            <p:nvPr/>
          </p:nvGraphicFramePr>
          <p:xfrm>
            <a:off x="4830" y="1752"/>
            <a:ext cx="190" cy="221"/>
          </p:xfrm>
          <a:graphic>
            <a:graphicData uri="http://schemas.openxmlformats.org/presentationml/2006/ole">
              <p:oleObj spid="_x0000_s89119" name="Equation" r:id="rId16" imgW="190440" imgH="228600" progId="Equation.DSMT4">
                <p:embed/>
              </p:oleObj>
            </a:graphicData>
          </a:graphic>
        </p:graphicFrame>
      </p:grpSp>
      <p:sp>
        <p:nvSpPr>
          <p:cNvPr id="89120" name="Line 32"/>
          <p:cNvSpPr>
            <a:spLocks noChangeShapeType="1"/>
          </p:cNvSpPr>
          <p:nvPr/>
        </p:nvSpPr>
        <p:spPr bwMode="auto">
          <a:xfrm flipV="1">
            <a:off x="7451725" y="1347788"/>
            <a:ext cx="0" cy="3675062"/>
          </a:xfrm>
          <a:prstGeom prst="line">
            <a:avLst/>
          </a:prstGeom>
          <a:noFill/>
          <a:ln w="38100">
            <a:solidFill>
              <a:schemeClr val="tx1"/>
            </a:solidFill>
            <a:miter lim="800000"/>
            <a:headEnd/>
            <a:tailEnd type="arrow" w="lg" len="lg"/>
          </a:ln>
          <a:effectLst/>
        </p:spPr>
        <p:txBody>
          <a:bodyPr wrap="none"/>
          <a:lstStyle/>
          <a:p>
            <a:endParaRPr lang="zh-CN" altLang="en-US"/>
          </a:p>
        </p:txBody>
      </p:sp>
      <p:sp>
        <p:nvSpPr>
          <p:cNvPr id="89121" name="AutoShape 33"/>
          <p:cNvSpPr>
            <a:spLocks noChangeArrowheads="1"/>
          </p:cNvSpPr>
          <p:nvPr/>
        </p:nvSpPr>
        <p:spPr bwMode="auto">
          <a:xfrm>
            <a:off x="7308850" y="1628775"/>
            <a:ext cx="287338" cy="215900"/>
          </a:xfrm>
          <a:prstGeom prst="curvedRightArrow">
            <a:avLst>
              <a:gd name="adj1" fmla="val 20000"/>
              <a:gd name="adj2" fmla="val 40000"/>
              <a:gd name="adj3" fmla="val 44363"/>
            </a:avLst>
          </a:prstGeom>
          <a:solidFill>
            <a:schemeClr val="accent1"/>
          </a:solidFill>
          <a:ln w="15875">
            <a:solidFill>
              <a:schemeClr val="tx1"/>
            </a:solidFill>
            <a:miter lim="800000"/>
            <a:headEnd/>
            <a:tailEnd type="none" w="lg" len="lg"/>
          </a:ln>
          <a:effectLst/>
        </p:spPr>
        <p:txBody>
          <a:bodyPr wrap="none" anchor="ctr"/>
          <a:lstStyle/>
          <a:p>
            <a:endParaRPr lang="zh-CN" altLang="en-US"/>
          </a:p>
        </p:txBody>
      </p:sp>
      <p:sp>
        <p:nvSpPr>
          <p:cNvPr id="89122" name="Line 34"/>
          <p:cNvSpPr>
            <a:spLocks noChangeShapeType="1"/>
          </p:cNvSpPr>
          <p:nvPr/>
        </p:nvSpPr>
        <p:spPr bwMode="auto">
          <a:xfrm flipV="1">
            <a:off x="8459788" y="1089025"/>
            <a:ext cx="0" cy="2133600"/>
          </a:xfrm>
          <a:prstGeom prst="line">
            <a:avLst/>
          </a:prstGeom>
          <a:noFill/>
          <a:ln w="25400">
            <a:solidFill>
              <a:srgbClr val="FF0000"/>
            </a:solidFill>
            <a:miter lim="800000"/>
            <a:headEnd/>
            <a:tailEnd type="arrow" w="lg" len="lg"/>
          </a:ln>
          <a:effectLst/>
        </p:spPr>
        <p:txBody>
          <a:bodyPr wrap="none"/>
          <a:lstStyle/>
          <a:p>
            <a:endParaRPr lang="zh-CN" altLang="en-US"/>
          </a:p>
        </p:txBody>
      </p:sp>
      <p:sp>
        <p:nvSpPr>
          <p:cNvPr id="89123" name="AutoShape 35"/>
          <p:cNvSpPr>
            <a:spLocks noChangeArrowheads="1"/>
          </p:cNvSpPr>
          <p:nvPr/>
        </p:nvSpPr>
        <p:spPr bwMode="auto">
          <a:xfrm>
            <a:off x="8316913" y="1349375"/>
            <a:ext cx="287337" cy="215900"/>
          </a:xfrm>
          <a:prstGeom prst="curvedRightArrow">
            <a:avLst>
              <a:gd name="adj1" fmla="val 20000"/>
              <a:gd name="adj2" fmla="val 40000"/>
              <a:gd name="adj3" fmla="val 44363"/>
            </a:avLst>
          </a:prstGeom>
          <a:solidFill>
            <a:schemeClr val="accent1"/>
          </a:solidFill>
          <a:ln w="15875">
            <a:solidFill>
              <a:srgbClr val="FF00FF"/>
            </a:solidFill>
            <a:miter lim="800000"/>
            <a:headEnd/>
            <a:tailEnd type="none" w="lg" len="lg"/>
          </a:ln>
          <a:effectLst/>
        </p:spPr>
        <p:txBody>
          <a:bodyPr wrap="none" anchor="ctr"/>
          <a:lstStyle/>
          <a:p>
            <a:endParaRPr lang="zh-CN" altLang="en-US"/>
          </a:p>
        </p:txBody>
      </p:sp>
      <p:sp>
        <p:nvSpPr>
          <p:cNvPr id="89124" name="Oval 36"/>
          <p:cNvSpPr>
            <a:spLocks noChangeArrowheads="1"/>
          </p:cNvSpPr>
          <p:nvPr/>
        </p:nvSpPr>
        <p:spPr bwMode="auto">
          <a:xfrm>
            <a:off x="8388350" y="2357438"/>
            <a:ext cx="144463" cy="144462"/>
          </a:xfrm>
          <a:prstGeom prst="ellipse">
            <a:avLst/>
          </a:prstGeom>
          <a:solidFill>
            <a:srgbClr val="0000FF"/>
          </a:solidFill>
          <a:ln w="38100">
            <a:solidFill>
              <a:schemeClr val="tx1"/>
            </a:solidFill>
            <a:miter lim="800000"/>
            <a:headEnd/>
            <a:tailEnd type="none" w="lg" len="lg"/>
          </a:ln>
          <a:effectLst/>
        </p:spPr>
        <p:txBody>
          <a:bodyPr wrap="none" anchor="ctr"/>
          <a:lstStyle/>
          <a:p>
            <a:endParaRPr lang="zh-CN" altLang="en-US"/>
          </a:p>
        </p:txBody>
      </p:sp>
      <p:sp>
        <p:nvSpPr>
          <p:cNvPr id="89125" name="Rectangle 37"/>
          <p:cNvSpPr>
            <a:spLocks noChangeArrowheads="1"/>
          </p:cNvSpPr>
          <p:nvPr/>
        </p:nvSpPr>
        <p:spPr bwMode="auto">
          <a:xfrm>
            <a:off x="179388" y="58738"/>
            <a:ext cx="9074150" cy="519112"/>
          </a:xfrm>
          <a:prstGeom prst="rect">
            <a:avLst/>
          </a:prstGeom>
          <a:noFill/>
          <a:ln w="38100">
            <a:noFill/>
            <a:miter lim="800000"/>
            <a:headEnd/>
            <a:tailEnd type="none" w="lg" len="lg"/>
          </a:ln>
          <a:effectLst/>
        </p:spPr>
        <p:txBody>
          <a:bodyPr wrap="none">
            <a:spAutoFit/>
          </a:bodyPr>
          <a:lstStyle/>
          <a:p>
            <a:r>
              <a:rPr lang="zh-CN" altLang="en-US" sz="2800"/>
              <a:t>刚体的定轴转动和平动情况可以用质心系的角动量定律：</a:t>
            </a:r>
          </a:p>
        </p:txBody>
      </p:sp>
      <p:graphicFrame>
        <p:nvGraphicFramePr>
          <p:cNvPr id="89126" name="Object 38"/>
          <p:cNvGraphicFramePr>
            <a:graphicFrameLocks noChangeAspect="1"/>
          </p:cNvGraphicFramePr>
          <p:nvPr/>
        </p:nvGraphicFramePr>
        <p:xfrm>
          <a:off x="827088" y="404813"/>
          <a:ext cx="1441450" cy="1087437"/>
        </p:xfrm>
        <a:graphic>
          <a:graphicData uri="http://schemas.openxmlformats.org/presentationml/2006/ole">
            <p:oleObj spid="_x0000_s89126" name="Equation" r:id="rId17" imgW="545760" imgH="419040" progId="Equation.DSMT4">
              <p:embed/>
            </p:oleObj>
          </a:graphicData>
        </a:graphic>
      </p:graphicFrame>
      <p:graphicFrame>
        <p:nvGraphicFramePr>
          <p:cNvPr id="89129" name="Object 41"/>
          <p:cNvGraphicFramePr>
            <a:graphicFrameLocks noChangeAspect="1"/>
          </p:cNvGraphicFramePr>
          <p:nvPr/>
        </p:nvGraphicFramePr>
        <p:xfrm>
          <a:off x="8243888" y="549275"/>
          <a:ext cx="530225" cy="647700"/>
        </p:xfrm>
        <a:graphic>
          <a:graphicData uri="http://schemas.openxmlformats.org/presentationml/2006/ole">
            <p:oleObj spid="_x0000_s89129" name="Equation" r:id="rId18" imgW="228600" imgH="279360" progId="Equation.DSMT4">
              <p:embed/>
            </p:oleObj>
          </a:graphicData>
        </a:graphic>
      </p:graphicFrame>
      <p:graphicFrame>
        <p:nvGraphicFramePr>
          <p:cNvPr id="89130" name="Object 42"/>
          <p:cNvGraphicFramePr>
            <a:graphicFrameLocks noChangeAspect="1"/>
          </p:cNvGraphicFramePr>
          <p:nvPr/>
        </p:nvGraphicFramePr>
        <p:xfrm>
          <a:off x="7308850" y="692150"/>
          <a:ext cx="298450" cy="477838"/>
        </p:xfrm>
        <a:graphic>
          <a:graphicData uri="http://schemas.openxmlformats.org/presentationml/2006/ole">
            <p:oleObj spid="_x0000_s89130" name="Equation" r:id="rId19" imgW="1396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wipe(left)">
                                      <p:cBhvr>
                                        <p:cTn id="7" dur="500"/>
                                        <p:tgtEl>
                                          <p:spTgt spid="890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093"/>
                                        </p:tgtEl>
                                        <p:attrNameLst>
                                          <p:attrName>style.visibility</p:attrName>
                                        </p:attrNameLst>
                                      </p:cBhvr>
                                      <p:to>
                                        <p:strVal val="visible"/>
                                      </p:to>
                                    </p:set>
                                    <p:animEffect transition="in" filter="wipe(left)">
                                      <p:cBhvr>
                                        <p:cTn id="12" dur="500"/>
                                        <p:tgtEl>
                                          <p:spTgt spid="890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9094"/>
                                        </p:tgtEl>
                                        <p:attrNameLst>
                                          <p:attrName>style.visibility</p:attrName>
                                        </p:attrNameLst>
                                      </p:cBhvr>
                                      <p:to>
                                        <p:strVal val="visible"/>
                                      </p:to>
                                    </p:set>
                                    <p:animEffect transition="in" filter="wipe(down)">
                                      <p:cBhvr>
                                        <p:cTn id="17" dur="500"/>
                                        <p:tgtEl>
                                          <p:spTgt spid="8909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9095"/>
                                        </p:tgtEl>
                                        <p:attrNameLst>
                                          <p:attrName>style.visibility</p:attrName>
                                        </p:attrNameLst>
                                      </p:cBhvr>
                                      <p:to>
                                        <p:strVal val="visible"/>
                                      </p:to>
                                    </p:set>
                                    <p:animEffect transition="in" filter="wipe(down)">
                                      <p:cBhvr>
                                        <p:cTn id="22" dur="500"/>
                                        <p:tgtEl>
                                          <p:spTgt spid="890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9097"/>
                                        </p:tgtEl>
                                        <p:attrNameLst>
                                          <p:attrName>style.visibility</p:attrName>
                                        </p:attrNameLst>
                                      </p:cBhvr>
                                      <p:to>
                                        <p:strVal val="visible"/>
                                      </p:to>
                                    </p:set>
                                    <p:animEffect transition="in" filter="wipe(left)">
                                      <p:cBhvr>
                                        <p:cTn id="27" dur="500"/>
                                        <p:tgtEl>
                                          <p:spTgt spid="8909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9098"/>
                                        </p:tgtEl>
                                        <p:attrNameLst>
                                          <p:attrName>style.visibility</p:attrName>
                                        </p:attrNameLst>
                                      </p:cBhvr>
                                      <p:to>
                                        <p:strVal val="visible"/>
                                      </p:to>
                                    </p:set>
                                    <p:animEffect transition="in" filter="wipe(down)">
                                      <p:cBhvr>
                                        <p:cTn id="32" dur="500"/>
                                        <p:tgtEl>
                                          <p:spTgt spid="8909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9099"/>
                                        </p:tgtEl>
                                        <p:attrNameLst>
                                          <p:attrName>style.visibility</p:attrName>
                                        </p:attrNameLst>
                                      </p:cBhvr>
                                      <p:to>
                                        <p:strVal val="visible"/>
                                      </p:to>
                                    </p:set>
                                    <p:animEffect transition="in" filter="wipe(down)">
                                      <p:cBhvr>
                                        <p:cTn id="37" dur="500"/>
                                        <p:tgtEl>
                                          <p:spTgt spid="89099"/>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88" fill="hold" nodeType="clickEffect">
                                  <p:stCondLst>
                                    <p:cond delay="0"/>
                                  </p:stCondLst>
                                  <p:childTnLst>
                                    <p:set>
                                      <p:cBhvr>
                                        <p:cTn id="41" dur="1" fill="hold">
                                          <p:stCondLst>
                                            <p:cond delay="0"/>
                                          </p:stCondLst>
                                        </p:cTn>
                                        <p:tgtEl>
                                          <p:spTgt spid="89126"/>
                                        </p:tgtEl>
                                        <p:attrNameLst>
                                          <p:attrName>style.visibility</p:attrName>
                                        </p:attrNameLst>
                                      </p:cBhvr>
                                      <p:to>
                                        <p:strVal val="visible"/>
                                      </p:to>
                                    </p:set>
                                    <p:anim calcmode="lin" valueType="num">
                                      <p:cBhvr>
                                        <p:cTn id="42" dur="500" fill="hold"/>
                                        <p:tgtEl>
                                          <p:spTgt spid="89126"/>
                                        </p:tgtEl>
                                        <p:attrNameLst>
                                          <p:attrName>ppt_w</p:attrName>
                                        </p:attrNameLst>
                                      </p:cBhvr>
                                      <p:tavLst>
                                        <p:tav tm="0">
                                          <p:val>
                                            <p:strVal val="4/3*#ppt_w"/>
                                          </p:val>
                                        </p:tav>
                                        <p:tav tm="100000">
                                          <p:val>
                                            <p:strVal val="#ppt_w"/>
                                          </p:val>
                                        </p:tav>
                                      </p:tavLst>
                                    </p:anim>
                                    <p:anim calcmode="lin" valueType="num">
                                      <p:cBhvr>
                                        <p:cTn id="43" dur="500" fill="hold"/>
                                        <p:tgtEl>
                                          <p:spTgt spid="8912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animBg="1" autoUpdateAnimBg="0"/>
      <p:bldP spid="89095" grpId="0" animBg="1" autoUpdateAnimBg="0"/>
      <p:bldP spid="89098" grpId="0" animBg="1" autoUpdateAnimBg="0"/>
      <p:bldP spid="8909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3"/>
          <p:cNvSpPr>
            <a:spLocks noGrp="1"/>
          </p:cNvSpPr>
          <p:nvPr>
            <p:ph type="sldNum" sz="quarter" idx="12"/>
          </p:nvPr>
        </p:nvSpPr>
        <p:spPr/>
        <p:txBody>
          <a:bodyPr/>
          <a:lstStyle/>
          <a:p>
            <a:fld id="{CC7985F7-1C10-4598-B56E-DF43649E6D29}" type="slidenum">
              <a:rPr lang="en-US" altLang="zh-CN"/>
              <a:pPr/>
              <a:t>4</a:t>
            </a:fld>
            <a:endParaRPr lang="en-US" altLang="zh-CN"/>
          </a:p>
        </p:txBody>
      </p:sp>
      <p:graphicFrame>
        <p:nvGraphicFramePr>
          <p:cNvPr id="90116" name="Object 4"/>
          <p:cNvGraphicFramePr>
            <a:graphicFrameLocks noChangeAspect="1"/>
          </p:cNvGraphicFramePr>
          <p:nvPr/>
        </p:nvGraphicFramePr>
        <p:xfrm>
          <a:off x="1011238" y="2636838"/>
          <a:ext cx="5537200" cy="1830387"/>
        </p:xfrm>
        <a:graphic>
          <a:graphicData uri="http://schemas.openxmlformats.org/presentationml/2006/ole">
            <p:oleObj spid="_x0000_s90116" name="Equation" r:id="rId4" imgW="1904760" imgH="685800" progId="Equation.DSMT4">
              <p:embed/>
            </p:oleObj>
          </a:graphicData>
        </a:graphic>
      </p:graphicFrame>
      <p:graphicFrame>
        <p:nvGraphicFramePr>
          <p:cNvPr id="90118" name="Object 6"/>
          <p:cNvGraphicFramePr>
            <a:graphicFrameLocks noChangeAspect="1"/>
          </p:cNvGraphicFramePr>
          <p:nvPr/>
        </p:nvGraphicFramePr>
        <p:xfrm>
          <a:off x="728663" y="188913"/>
          <a:ext cx="7443787" cy="1293812"/>
        </p:xfrm>
        <a:graphic>
          <a:graphicData uri="http://schemas.openxmlformats.org/presentationml/2006/ole">
            <p:oleObj spid="_x0000_s90118" name="Equation" r:id="rId5" imgW="2501640" imgH="457200" progId="Equation.DSMT4">
              <p:embed/>
            </p:oleObj>
          </a:graphicData>
        </a:graphic>
      </p:graphicFrame>
      <p:graphicFrame>
        <p:nvGraphicFramePr>
          <p:cNvPr id="90119" name="Object 7"/>
          <p:cNvGraphicFramePr>
            <a:graphicFrameLocks noChangeAspect="1"/>
          </p:cNvGraphicFramePr>
          <p:nvPr/>
        </p:nvGraphicFramePr>
        <p:xfrm>
          <a:off x="855663" y="1484313"/>
          <a:ext cx="5545137" cy="1062037"/>
        </p:xfrm>
        <a:graphic>
          <a:graphicData uri="http://schemas.openxmlformats.org/presentationml/2006/ole">
            <p:oleObj spid="_x0000_s90119" name="Equation" r:id="rId6" imgW="2057400" imgH="393480" progId="Equation.DSMT4">
              <p:embed/>
            </p:oleObj>
          </a:graphicData>
        </a:graphic>
      </p:graphicFrame>
      <p:sp>
        <p:nvSpPr>
          <p:cNvPr id="90120" name="Text Box 8"/>
          <p:cNvSpPr txBox="1">
            <a:spLocks noChangeArrowheads="1"/>
          </p:cNvSpPr>
          <p:nvPr/>
        </p:nvSpPr>
        <p:spPr bwMode="auto">
          <a:xfrm>
            <a:off x="376238" y="5667375"/>
            <a:ext cx="184150" cy="366713"/>
          </a:xfrm>
          <a:prstGeom prst="rect">
            <a:avLst/>
          </a:prstGeom>
          <a:noFill/>
          <a:ln w="38100">
            <a:noFill/>
            <a:miter lim="800000"/>
            <a:headEnd/>
            <a:tailEnd type="none" w="lg" len="lg"/>
          </a:ln>
          <a:effectLst/>
        </p:spPr>
        <p:txBody>
          <a:bodyPr wrap="none">
            <a:spAutoFit/>
          </a:bodyPr>
          <a:lstStyle/>
          <a:p>
            <a:endParaRPr lang="zh-CN" altLang="zh-CN"/>
          </a:p>
        </p:txBody>
      </p:sp>
      <p:sp>
        <p:nvSpPr>
          <p:cNvPr id="90121" name="Text Box 9"/>
          <p:cNvSpPr txBox="1">
            <a:spLocks noChangeArrowheads="1"/>
          </p:cNvSpPr>
          <p:nvPr/>
        </p:nvSpPr>
        <p:spPr bwMode="auto">
          <a:xfrm>
            <a:off x="539750" y="4572008"/>
            <a:ext cx="7920038" cy="1128579"/>
          </a:xfrm>
          <a:prstGeom prst="rect">
            <a:avLst/>
          </a:prstGeom>
          <a:solidFill>
            <a:schemeClr val="accent1"/>
          </a:solidFill>
          <a:ln w="38100">
            <a:solidFill>
              <a:srgbClr val="00FF00"/>
            </a:solidFill>
            <a:miter lim="800000"/>
            <a:headEnd/>
            <a:tailEnd type="none" w="lg" len="lg"/>
          </a:ln>
          <a:effectLst/>
        </p:spPr>
        <p:txBody>
          <a:bodyPr>
            <a:spAutoFit/>
          </a:bodyPr>
          <a:lstStyle/>
          <a:p>
            <a:pPr>
              <a:lnSpc>
                <a:spcPct val="150000"/>
              </a:lnSpc>
            </a:pPr>
            <a:r>
              <a:rPr lang="en-US" altLang="zh-CN" sz="2400" dirty="0"/>
              <a:t>∴</a:t>
            </a:r>
            <a:r>
              <a:rPr lang="zh-CN" altLang="en-US" sz="2400" dirty="0"/>
              <a:t>刚体的运动可以化解为刚体在外力作用下</a:t>
            </a:r>
            <a:r>
              <a:rPr lang="zh-CN" altLang="en-US" sz="2400" b="1" dirty="0" smtClean="0">
                <a:solidFill>
                  <a:srgbClr val="000099"/>
                </a:solidFill>
              </a:rPr>
              <a:t>质心的</a:t>
            </a:r>
            <a:r>
              <a:rPr lang="zh-CN" altLang="en-US" sz="2400" b="1" dirty="0">
                <a:solidFill>
                  <a:srgbClr val="000099"/>
                </a:solidFill>
              </a:rPr>
              <a:t>平动</a:t>
            </a:r>
            <a:r>
              <a:rPr lang="zh-CN" altLang="en-US" sz="2400" dirty="0"/>
              <a:t>和外力对质心的力矩引起</a:t>
            </a:r>
            <a:r>
              <a:rPr lang="zh-CN" altLang="en-US" sz="2400" dirty="0" smtClean="0"/>
              <a:t>的</a:t>
            </a:r>
            <a:r>
              <a:rPr lang="zh-CN" altLang="en-US" sz="2400" b="1" dirty="0" smtClean="0">
                <a:solidFill>
                  <a:srgbClr val="000099"/>
                </a:solidFill>
              </a:rPr>
              <a:t>绕质心的转动</a:t>
            </a:r>
            <a:endParaRPr lang="zh-CN" altLang="en-US" sz="2400" b="1" dirty="0">
              <a:solidFill>
                <a:srgbClr val="000099"/>
              </a:solidFill>
            </a:endParaRPr>
          </a:p>
        </p:txBody>
      </p:sp>
      <p:graphicFrame>
        <p:nvGraphicFramePr>
          <p:cNvPr id="90123" name="Object 11"/>
          <p:cNvGraphicFramePr>
            <a:graphicFrameLocks noChangeAspect="1"/>
          </p:cNvGraphicFramePr>
          <p:nvPr/>
        </p:nvGraphicFramePr>
        <p:xfrm>
          <a:off x="1044575" y="5805488"/>
          <a:ext cx="5688013" cy="611187"/>
        </p:xfrm>
        <a:graphic>
          <a:graphicData uri="http://schemas.openxmlformats.org/presentationml/2006/ole">
            <p:oleObj spid="_x0000_s90123" name="Equation" r:id="rId7" imgW="1320480" imgH="228600" progId="Equation.DSMT4">
              <p:embed/>
            </p:oleObj>
          </a:graphicData>
        </a:graphic>
      </p:graphicFrame>
      <p:sp>
        <p:nvSpPr>
          <p:cNvPr id="90125" name="AutoShape 13"/>
          <p:cNvSpPr>
            <a:spLocks noChangeArrowheads="1"/>
          </p:cNvSpPr>
          <p:nvPr/>
        </p:nvSpPr>
        <p:spPr bwMode="auto">
          <a:xfrm>
            <a:off x="1" y="0"/>
            <a:ext cx="1571604" cy="792163"/>
          </a:xfrm>
          <a:prstGeom prst="wedgeEllipseCallout">
            <a:avLst>
              <a:gd name="adj1" fmla="val 153005"/>
              <a:gd name="adj2" fmla="val 144190"/>
            </a:avLst>
          </a:prstGeom>
          <a:noFill/>
          <a:ln w="25400">
            <a:solidFill>
              <a:schemeClr val="tx1"/>
            </a:solidFill>
            <a:miter lim="800000"/>
            <a:headEnd/>
            <a:tailEnd type="none" w="lg" len="lg"/>
          </a:ln>
          <a:effectLst/>
        </p:spPr>
        <p:txBody>
          <a:bodyPr/>
          <a:lstStyle/>
          <a:p>
            <a:pPr algn="ctr"/>
            <a:r>
              <a:rPr lang="zh-CN" altLang="en-US" dirty="0"/>
              <a:t>为</a:t>
            </a:r>
            <a:r>
              <a:rPr lang="en-US" altLang="zh-CN" dirty="0"/>
              <a:t>0</a:t>
            </a:r>
          </a:p>
        </p:txBody>
      </p:sp>
      <p:sp>
        <p:nvSpPr>
          <p:cNvPr id="90126" name="Rectangle 14"/>
          <p:cNvSpPr>
            <a:spLocks noChangeArrowheads="1"/>
          </p:cNvSpPr>
          <p:nvPr/>
        </p:nvSpPr>
        <p:spPr bwMode="auto">
          <a:xfrm>
            <a:off x="2484438" y="1557338"/>
            <a:ext cx="1727200" cy="1150937"/>
          </a:xfrm>
          <a:prstGeom prst="rect">
            <a:avLst/>
          </a:prstGeom>
          <a:noFill/>
          <a:ln w="28575">
            <a:solidFill>
              <a:schemeClr val="tx1"/>
            </a:solidFill>
            <a:miter lim="800000"/>
            <a:headEnd/>
            <a:tailEnd type="none" w="lg" len="lg"/>
          </a:ln>
          <a:effectLst/>
        </p:spPr>
        <p:txBody>
          <a:bodyPr wrap="none" anchor="ctr"/>
          <a:lstStyle/>
          <a:p>
            <a:endParaRPr lang="zh-CN" altLang="en-US"/>
          </a:p>
        </p:txBody>
      </p:sp>
      <p:sp>
        <p:nvSpPr>
          <p:cNvPr id="90127" name="Rectangle 15"/>
          <p:cNvSpPr>
            <a:spLocks noChangeArrowheads="1"/>
          </p:cNvSpPr>
          <p:nvPr/>
        </p:nvSpPr>
        <p:spPr bwMode="auto">
          <a:xfrm>
            <a:off x="179388" y="1341438"/>
            <a:ext cx="869950" cy="366712"/>
          </a:xfrm>
          <a:prstGeom prst="rect">
            <a:avLst/>
          </a:prstGeom>
          <a:noFill/>
          <a:ln w="25400">
            <a:noFill/>
            <a:prstDash val="dash"/>
            <a:miter lim="800000"/>
            <a:headEnd/>
            <a:tailEnd type="none" w="lg" len="lg"/>
          </a:ln>
          <a:effectLst/>
        </p:spPr>
        <p:txBody>
          <a:bodyPr wrap="none">
            <a:spAutoFit/>
          </a:bodyPr>
          <a:lstStyle/>
          <a:p>
            <a:r>
              <a:rPr kumimoji="1" lang="zh-CN" altLang="en-US" dirty="0"/>
              <a:t>看后项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01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01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1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0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1" grpId="0" animBg="1"/>
      <p:bldP spid="90125" grpId="0" animBg="1"/>
      <p:bldP spid="90126" grpId="0" animBg="1"/>
      <p:bldP spid="901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灯片编号占位符 3"/>
          <p:cNvSpPr>
            <a:spLocks noGrp="1"/>
          </p:cNvSpPr>
          <p:nvPr>
            <p:ph type="sldNum" sz="quarter" idx="12"/>
          </p:nvPr>
        </p:nvSpPr>
        <p:spPr/>
        <p:txBody>
          <a:bodyPr/>
          <a:lstStyle/>
          <a:p>
            <a:fld id="{320D7A13-9705-4176-9B94-FB40FBC3FE4F}" type="slidenum">
              <a:rPr lang="en-US" altLang="zh-CN"/>
              <a:pPr/>
              <a:t>5</a:t>
            </a:fld>
            <a:endParaRPr lang="en-US" altLang="zh-CN"/>
          </a:p>
        </p:txBody>
      </p:sp>
      <p:sp>
        <p:nvSpPr>
          <p:cNvPr id="51202" name="Rectangle 2"/>
          <p:cNvSpPr>
            <a:spLocks noChangeArrowheads="1"/>
          </p:cNvSpPr>
          <p:nvPr/>
        </p:nvSpPr>
        <p:spPr bwMode="auto">
          <a:xfrm>
            <a:off x="468313" y="115888"/>
            <a:ext cx="6192837" cy="1616075"/>
          </a:xfrm>
          <a:prstGeom prst="rect">
            <a:avLst/>
          </a:prstGeom>
          <a:noFill/>
          <a:ln w="9525">
            <a:noFill/>
            <a:miter lim="800000"/>
            <a:headEnd/>
            <a:tailEnd/>
          </a:ln>
          <a:effectLst/>
        </p:spPr>
        <p:txBody>
          <a:bodyPr>
            <a:spAutoFit/>
          </a:bodyPr>
          <a:lstStyle/>
          <a:p>
            <a:pPr algn="just">
              <a:spcBef>
                <a:spcPct val="10000"/>
              </a:spcBef>
            </a:pPr>
            <a:r>
              <a:rPr kumimoji="1" lang="en-US" altLang="zh-CN" sz="2000" b="1" dirty="0">
                <a:solidFill>
                  <a:srgbClr val="0000CC"/>
                </a:solidFill>
                <a:latin typeface="黑体" pitchFamily="2" charset="-122"/>
                <a:ea typeface="楷体_GB2312" pitchFamily="49" charset="-122"/>
              </a:rPr>
              <a:t>[</a:t>
            </a:r>
            <a:r>
              <a:rPr kumimoji="1" lang="zh-CN" altLang="en-US" sz="2000" b="1" dirty="0">
                <a:solidFill>
                  <a:srgbClr val="0000CC"/>
                </a:solidFill>
                <a:latin typeface="黑体" pitchFamily="2" charset="-122"/>
                <a:ea typeface="楷体_GB2312" pitchFamily="49" charset="-122"/>
              </a:rPr>
              <a:t>例</a:t>
            </a:r>
            <a:r>
              <a:rPr kumimoji="1" lang="en-US" altLang="zh-CN" sz="2000" b="1" dirty="0">
                <a:solidFill>
                  <a:srgbClr val="0000CC"/>
                </a:solidFill>
                <a:latin typeface="黑体" pitchFamily="2" charset="-122"/>
                <a:ea typeface="楷体_GB2312" pitchFamily="49" charset="-122"/>
              </a:rPr>
              <a:t>4.5]</a:t>
            </a:r>
            <a:r>
              <a:rPr kumimoji="1" lang="zh-CN" altLang="en-US" sz="2000" b="1" dirty="0">
                <a:latin typeface="宋体" pitchFamily="2" charset="-122"/>
                <a:ea typeface="楷体_GB2312" pitchFamily="49" charset="-122"/>
              </a:rPr>
              <a:t>一细绳绕过质量为</a:t>
            </a:r>
            <a:r>
              <a:rPr kumimoji="1" lang="en-US" altLang="zh-CN" sz="2000" b="1" i="1" dirty="0">
                <a:solidFill>
                  <a:schemeClr val="tx2"/>
                </a:solidFill>
                <a:latin typeface="Times New Roman" pitchFamily="18" charset="0"/>
                <a:ea typeface="楷体_GB2312" pitchFamily="49" charset="-122"/>
              </a:rPr>
              <a:t>m</a:t>
            </a:r>
            <a:r>
              <a:rPr kumimoji="1" lang="zh-CN" altLang="en-US" sz="2000" b="1" dirty="0">
                <a:latin typeface="宋体" pitchFamily="2" charset="-122"/>
                <a:ea typeface="楷体_GB2312" pitchFamily="49" charset="-122"/>
              </a:rPr>
              <a:t>半径为</a:t>
            </a:r>
            <a:r>
              <a:rPr kumimoji="1" lang="zh-CN" altLang="en-US" sz="2000" b="1" i="1" dirty="0">
                <a:latin typeface="宋体" pitchFamily="2" charset="-122"/>
                <a:ea typeface="楷体_GB2312" pitchFamily="49" charset="-122"/>
              </a:rPr>
              <a:t>Ｒ</a:t>
            </a:r>
            <a:r>
              <a:rPr kumimoji="1" lang="zh-CN" altLang="en-US" sz="2000" b="1" dirty="0">
                <a:latin typeface="宋体" pitchFamily="2" charset="-122"/>
                <a:ea typeface="楷体_GB2312" pitchFamily="49" charset="-122"/>
              </a:rPr>
              <a:t>的定滑轮（当作均匀圆盘），并在绳的两端分别系有质量为</a:t>
            </a:r>
            <a:r>
              <a:rPr kumimoji="1" lang="en-US" altLang="zh-CN" sz="2000" b="1" i="1" dirty="0">
                <a:solidFill>
                  <a:schemeClr val="tx2"/>
                </a:solidFill>
                <a:latin typeface="Times New Roman" pitchFamily="18" charset="0"/>
                <a:ea typeface="楷体_GB2312" pitchFamily="49" charset="-122"/>
              </a:rPr>
              <a:t>m</a:t>
            </a:r>
            <a:r>
              <a:rPr kumimoji="1" lang="en-US" altLang="zh-CN" sz="2000" b="1" baseline="-25000" dirty="0">
                <a:solidFill>
                  <a:schemeClr val="tx2"/>
                </a:solidFill>
                <a:latin typeface="Times New Roman" pitchFamily="18" charset="0"/>
                <a:ea typeface="楷体_GB2312" pitchFamily="49" charset="-122"/>
              </a:rPr>
              <a:t>1</a:t>
            </a:r>
            <a:r>
              <a:rPr kumimoji="1" lang="zh-CN" altLang="en-US" sz="2000" b="1" dirty="0">
                <a:solidFill>
                  <a:schemeClr val="tx2"/>
                </a:solidFill>
                <a:latin typeface="Times New Roman" pitchFamily="18" charset="0"/>
                <a:ea typeface="楷体_GB2312" pitchFamily="49" charset="-122"/>
              </a:rPr>
              <a:t>和</a:t>
            </a:r>
            <a:r>
              <a:rPr kumimoji="1" lang="en-US" altLang="zh-CN" sz="2000" b="1" i="1" dirty="0">
                <a:solidFill>
                  <a:schemeClr val="tx2"/>
                </a:solidFill>
                <a:latin typeface="Times New Roman" pitchFamily="18" charset="0"/>
                <a:ea typeface="楷体_GB2312" pitchFamily="49" charset="-122"/>
              </a:rPr>
              <a:t>m</a:t>
            </a:r>
            <a:r>
              <a:rPr kumimoji="1" lang="en-US" altLang="zh-CN" sz="2000" b="1" baseline="-25000" dirty="0">
                <a:solidFill>
                  <a:schemeClr val="tx2"/>
                </a:solidFill>
                <a:latin typeface="Times New Roman" pitchFamily="18" charset="0"/>
                <a:ea typeface="楷体_GB2312" pitchFamily="49" charset="-122"/>
              </a:rPr>
              <a:t>2</a:t>
            </a:r>
            <a:r>
              <a:rPr kumimoji="1" lang="zh-CN" altLang="en-US" sz="2000" b="1" dirty="0">
                <a:latin typeface="宋体" pitchFamily="2" charset="-122"/>
                <a:ea typeface="楷体_GB2312" pitchFamily="49" charset="-122"/>
              </a:rPr>
              <a:t>的物体（ </a:t>
            </a:r>
            <a:r>
              <a:rPr kumimoji="1" lang="en-US" altLang="zh-CN" sz="2000" b="1" i="1" dirty="0">
                <a:solidFill>
                  <a:schemeClr val="tx2"/>
                </a:solidFill>
                <a:latin typeface="Times New Roman" pitchFamily="18" charset="0"/>
                <a:ea typeface="楷体_GB2312" pitchFamily="49" charset="-122"/>
              </a:rPr>
              <a:t>m</a:t>
            </a:r>
            <a:r>
              <a:rPr kumimoji="1" lang="en-US" altLang="zh-CN" sz="2000" b="1" baseline="-25000" dirty="0">
                <a:solidFill>
                  <a:schemeClr val="tx2"/>
                </a:solidFill>
                <a:latin typeface="Times New Roman" pitchFamily="18" charset="0"/>
                <a:ea typeface="楷体_GB2312" pitchFamily="49" charset="-122"/>
              </a:rPr>
              <a:t>2 </a:t>
            </a:r>
            <a:r>
              <a:rPr kumimoji="1" lang="en-US" altLang="zh-CN" sz="2000" b="1" dirty="0">
                <a:solidFill>
                  <a:schemeClr val="tx2"/>
                </a:solidFill>
                <a:latin typeface="Times New Roman" pitchFamily="18" charset="0"/>
                <a:ea typeface="楷体_GB2312" pitchFamily="49" charset="-122"/>
                <a:sym typeface="Symbol" pitchFamily="18" charset="2"/>
              </a:rPr>
              <a:t></a:t>
            </a:r>
            <a:r>
              <a:rPr kumimoji="1" lang="en-US" altLang="zh-CN" sz="2000" b="1" i="1" dirty="0">
                <a:solidFill>
                  <a:schemeClr val="tx2"/>
                </a:solidFill>
                <a:latin typeface="Times New Roman" pitchFamily="18" charset="0"/>
                <a:ea typeface="楷体_GB2312" pitchFamily="49" charset="-122"/>
              </a:rPr>
              <a:t>m</a:t>
            </a:r>
            <a:r>
              <a:rPr kumimoji="1" lang="en-US" altLang="zh-CN" sz="2000" b="1" baseline="-25000" dirty="0">
                <a:solidFill>
                  <a:schemeClr val="tx2"/>
                </a:solidFill>
                <a:latin typeface="Times New Roman" pitchFamily="18" charset="0"/>
                <a:ea typeface="楷体_GB2312" pitchFamily="49" charset="-122"/>
              </a:rPr>
              <a:t>1</a:t>
            </a:r>
            <a:r>
              <a:rPr kumimoji="1" lang="zh-CN" altLang="en-US" sz="2000" b="1" dirty="0">
                <a:latin typeface="Times New Roman" pitchFamily="18" charset="0"/>
                <a:ea typeface="楷体_GB2312" pitchFamily="49" charset="-122"/>
              </a:rPr>
              <a:t>）。若绳与滑轮间无相对滑动，且轴处摩擦及绳的质量和形变忽略不计，求绳中张力和</a:t>
            </a:r>
            <a:r>
              <a:rPr kumimoji="1" lang="en-US" altLang="zh-CN" sz="2000" b="1" i="1" dirty="0">
                <a:solidFill>
                  <a:schemeClr val="tx2"/>
                </a:solidFill>
                <a:latin typeface="Times New Roman" pitchFamily="18" charset="0"/>
                <a:ea typeface="楷体_GB2312" pitchFamily="49" charset="-122"/>
              </a:rPr>
              <a:t>m</a:t>
            </a:r>
            <a:r>
              <a:rPr kumimoji="1" lang="en-US" altLang="zh-CN" sz="2000" b="1" baseline="-25000" dirty="0">
                <a:solidFill>
                  <a:schemeClr val="tx2"/>
                </a:solidFill>
                <a:latin typeface="Times New Roman" pitchFamily="18" charset="0"/>
                <a:ea typeface="楷体_GB2312" pitchFamily="49" charset="-122"/>
              </a:rPr>
              <a:t>2</a:t>
            </a:r>
            <a:r>
              <a:rPr kumimoji="1" lang="zh-CN" altLang="en-US" sz="2000" b="1" dirty="0">
                <a:latin typeface="宋体" pitchFamily="2" charset="-122"/>
                <a:ea typeface="楷体_GB2312" pitchFamily="49" charset="-122"/>
              </a:rPr>
              <a:t>的加速度</a:t>
            </a:r>
            <a:r>
              <a:rPr kumimoji="1" lang="zh-CN" altLang="en-US" sz="2000" b="1" dirty="0" smtClean="0">
                <a:latin typeface="宋体" pitchFamily="2" charset="-122"/>
                <a:ea typeface="楷体_GB2312" pitchFamily="49" charset="-122"/>
              </a:rPr>
              <a:t>。</a:t>
            </a:r>
            <a:r>
              <a:rPr kumimoji="1" lang="en-US" altLang="zh-CN" sz="2000" b="1" smtClean="0">
                <a:latin typeface="宋体" pitchFamily="2" charset="-122"/>
                <a:ea typeface="楷体_GB2312" pitchFamily="49" charset="-122"/>
              </a:rPr>
              <a:t>p98</a:t>
            </a:r>
            <a:endParaRPr kumimoji="1" lang="zh-CN" altLang="en-US" sz="2000" b="1">
              <a:latin typeface="宋体" pitchFamily="2" charset="-122"/>
              <a:ea typeface="楷体_GB2312" pitchFamily="49" charset="-122"/>
            </a:endParaRPr>
          </a:p>
        </p:txBody>
      </p:sp>
      <p:sp>
        <p:nvSpPr>
          <p:cNvPr id="51204" name="Text Box 4"/>
          <p:cNvSpPr txBox="1">
            <a:spLocks noChangeArrowheads="1"/>
          </p:cNvSpPr>
          <p:nvPr/>
        </p:nvSpPr>
        <p:spPr bwMode="auto">
          <a:xfrm>
            <a:off x="611188" y="1865313"/>
            <a:ext cx="6051550" cy="457200"/>
          </a:xfrm>
          <a:prstGeom prst="rect">
            <a:avLst/>
          </a:prstGeom>
          <a:noFill/>
          <a:ln w="9525">
            <a:noFill/>
            <a:miter lim="800000"/>
            <a:headEnd/>
            <a:tailEnd/>
          </a:ln>
          <a:effectLst/>
        </p:spPr>
        <p:txBody>
          <a:bodyPr wrap="none">
            <a:spAutoFit/>
          </a:bodyPr>
          <a:lstStyle/>
          <a:p>
            <a:r>
              <a:rPr kumimoji="1" lang="zh-CN" altLang="en-US" sz="2400" b="1">
                <a:solidFill>
                  <a:schemeClr val="tx2"/>
                </a:solidFill>
                <a:latin typeface="Times New Roman" pitchFamily="18" charset="0"/>
                <a:ea typeface="楷体_GB2312" pitchFamily="49" charset="-122"/>
              </a:rPr>
              <a:t>解：</a:t>
            </a:r>
            <a:r>
              <a:rPr kumimoji="1" lang="zh-CN" altLang="en-US" sz="2400" b="1">
                <a:solidFill>
                  <a:srgbClr val="0000CC"/>
                </a:solidFill>
                <a:latin typeface="Times New Roman" pitchFamily="18" charset="0"/>
                <a:ea typeface="楷体_GB2312" pitchFamily="49" charset="-122"/>
              </a:rPr>
              <a:t>计及滑轮的转动惯量力矩， 由约束条件</a:t>
            </a:r>
          </a:p>
        </p:txBody>
      </p:sp>
      <p:graphicFrame>
        <p:nvGraphicFramePr>
          <p:cNvPr id="51236" name="Object 36"/>
          <p:cNvGraphicFramePr>
            <a:graphicFrameLocks noChangeAspect="1"/>
          </p:cNvGraphicFramePr>
          <p:nvPr/>
        </p:nvGraphicFramePr>
        <p:xfrm>
          <a:off x="1116013" y="2205038"/>
          <a:ext cx="1900237" cy="750887"/>
        </p:xfrm>
        <a:graphic>
          <a:graphicData uri="http://schemas.openxmlformats.org/presentationml/2006/ole">
            <p:oleObj spid="_x0000_s51236" name="Equation" r:id="rId4" imgW="838080" imgH="393480" progId="Equation.DSMT4">
              <p:embed/>
            </p:oleObj>
          </a:graphicData>
        </a:graphic>
      </p:graphicFrame>
      <p:grpSp>
        <p:nvGrpSpPr>
          <p:cNvPr id="51245" name="Group 45"/>
          <p:cNvGrpSpPr>
            <a:grpSpLocks/>
          </p:cNvGrpSpPr>
          <p:nvPr/>
        </p:nvGrpSpPr>
        <p:grpSpPr bwMode="auto">
          <a:xfrm>
            <a:off x="6532563" y="692150"/>
            <a:ext cx="2611437" cy="3981450"/>
            <a:chOff x="3792" y="720"/>
            <a:chExt cx="1645" cy="2508"/>
          </a:xfrm>
        </p:grpSpPr>
        <p:sp>
          <p:nvSpPr>
            <p:cNvPr id="51206" name="Freeform 6"/>
            <p:cNvSpPr>
              <a:spLocks/>
            </p:cNvSpPr>
            <p:nvPr/>
          </p:nvSpPr>
          <p:spPr bwMode="auto">
            <a:xfrm rot="-5400000">
              <a:off x="4549" y="683"/>
              <a:ext cx="5" cy="848"/>
            </a:xfrm>
            <a:custGeom>
              <a:avLst/>
              <a:gdLst/>
              <a:ahLst/>
              <a:cxnLst>
                <a:cxn ang="0">
                  <a:pos x="4" y="0"/>
                </a:cxn>
                <a:cxn ang="0">
                  <a:pos x="0" y="634"/>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p:spPr>
          <p:txBody>
            <a:bodyPr wrap="none" anchor="ctr"/>
            <a:lstStyle/>
            <a:p>
              <a:endParaRPr lang="zh-CN" altLang="en-US"/>
            </a:p>
          </p:txBody>
        </p:sp>
        <p:graphicFrame>
          <p:nvGraphicFramePr>
            <p:cNvPr id="51207" name="Object 7"/>
            <p:cNvGraphicFramePr>
              <a:graphicFrameLocks noChangeAspect="1"/>
            </p:cNvGraphicFramePr>
            <p:nvPr/>
          </p:nvGraphicFramePr>
          <p:xfrm>
            <a:off x="4244" y="1456"/>
            <a:ext cx="321" cy="234"/>
          </p:xfrm>
          <a:graphic>
            <a:graphicData uri="http://schemas.openxmlformats.org/presentationml/2006/ole">
              <p:oleObj spid="_x0000_s51207" name="公式" r:id="rId5" imgW="164880" imgH="164880" progId="Equation.3">
                <p:embed/>
              </p:oleObj>
            </a:graphicData>
          </a:graphic>
        </p:graphicFrame>
        <p:sp>
          <p:nvSpPr>
            <p:cNvPr id="51208" name="Oval 8"/>
            <p:cNvSpPr>
              <a:spLocks noChangeArrowheads="1"/>
            </p:cNvSpPr>
            <p:nvPr/>
          </p:nvSpPr>
          <p:spPr bwMode="auto">
            <a:xfrm>
              <a:off x="4236" y="1269"/>
              <a:ext cx="676" cy="676"/>
            </a:xfrm>
            <a:prstGeom prst="ellipse">
              <a:avLst/>
            </a:prstGeom>
            <a:noFill/>
            <a:ln w="57150">
              <a:solidFill>
                <a:schemeClr val="hlink"/>
              </a:solidFill>
              <a:round/>
              <a:headEnd/>
              <a:tailEnd/>
            </a:ln>
            <a:effectLst/>
          </p:spPr>
          <p:txBody>
            <a:bodyPr wrap="none" anchor="ctr"/>
            <a:lstStyle/>
            <a:p>
              <a:endParaRPr lang="zh-CN" altLang="en-US"/>
            </a:p>
          </p:txBody>
        </p:sp>
        <p:sp>
          <p:nvSpPr>
            <p:cNvPr id="51209" name="Freeform 9"/>
            <p:cNvSpPr>
              <a:spLocks/>
            </p:cNvSpPr>
            <p:nvPr/>
          </p:nvSpPr>
          <p:spPr bwMode="auto">
            <a:xfrm>
              <a:off x="4456" y="1105"/>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51210" name="Freeform 10"/>
            <p:cNvSpPr>
              <a:spLocks/>
            </p:cNvSpPr>
            <p:nvPr/>
          </p:nvSpPr>
          <p:spPr bwMode="auto">
            <a:xfrm flipH="1">
              <a:off x="4567" y="1127"/>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51211" name="Line 11"/>
            <p:cNvSpPr>
              <a:spLocks noChangeShapeType="1"/>
            </p:cNvSpPr>
            <p:nvPr/>
          </p:nvSpPr>
          <p:spPr bwMode="auto">
            <a:xfrm>
              <a:off x="4513" y="1221"/>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51212" name="Line 12"/>
            <p:cNvSpPr>
              <a:spLocks noChangeShapeType="1"/>
            </p:cNvSpPr>
            <p:nvPr/>
          </p:nvSpPr>
          <p:spPr bwMode="auto">
            <a:xfrm>
              <a:off x="4508" y="1339"/>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51213" name="Line 13"/>
            <p:cNvSpPr>
              <a:spLocks noChangeShapeType="1"/>
            </p:cNvSpPr>
            <p:nvPr/>
          </p:nvSpPr>
          <p:spPr bwMode="auto">
            <a:xfrm>
              <a:off x="4497" y="1163"/>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51214" name="Line 14"/>
            <p:cNvSpPr>
              <a:spLocks noChangeShapeType="1"/>
            </p:cNvSpPr>
            <p:nvPr/>
          </p:nvSpPr>
          <p:spPr bwMode="auto">
            <a:xfrm>
              <a:off x="4515" y="1280"/>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51215" name="Freeform 15"/>
            <p:cNvSpPr>
              <a:spLocks/>
            </p:cNvSpPr>
            <p:nvPr/>
          </p:nvSpPr>
          <p:spPr bwMode="auto">
            <a:xfrm>
              <a:off x="4907" y="1610"/>
              <a:ext cx="2" cy="1139"/>
            </a:xfrm>
            <a:custGeom>
              <a:avLst/>
              <a:gdLst/>
              <a:ahLst/>
              <a:cxnLst>
                <a:cxn ang="0">
                  <a:pos x="2" y="0"/>
                </a:cxn>
                <a:cxn ang="0">
                  <a:pos x="0" y="1139"/>
                </a:cxn>
              </a:cxnLst>
              <a:rect l="0" t="0" r="r" b="b"/>
              <a:pathLst>
                <a:path w="2" h="1139">
                  <a:moveTo>
                    <a:pt x="2" y="0"/>
                  </a:moveTo>
                  <a:lnTo>
                    <a:pt x="0" y="1139"/>
                  </a:lnTo>
                </a:path>
              </a:pathLst>
            </a:custGeom>
            <a:noFill/>
            <a:ln w="41275">
              <a:solidFill>
                <a:schemeClr val="tx2"/>
              </a:solidFill>
              <a:round/>
              <a:headEnd type="none" w="med" len="med"/>
              <a:tailEnd type="none" w="med" len="med"/>
            </a:ln>
            <a:effectLst/>
          </p:spPr>
          <p:txBody>
            <a:bodyPr wrap="none" anchor="ctr"/>
            <a:lstStyle/>
            <a:p>
              <a:endParaRPr lang="zh-CN" altLang="en-US"/>
            </a:p>
          </p:txBody>
        </p:sp>
        <p:graphicFrame>
          <p:nvGraphicFramePr>
            <p:cNvPr id="51216" name="Object 16"/>
            <p:cNvGraphicFramePr>
              <a:graphicFrameLocks noChangeAspect="1"/>
            </p:cNvGraphicFramePr>
            <p:nvPr/>
          </p:nvGraphicFramePr>
          <p:xfrm>
            <a:off x="5125" y="1334"/>
            <a:ext cx="307" cy="424"/>
          </p:xfrm>
          <a:graphic>
            <a:graphicData uri="http://schemas.openxmlformats.org/presentationml/2006/ole">
              <p:oleObj spid="_x0000_s51216" name="公式" r:id="rId6" imgW="164880" imgH="241200" progId="Equation.3">
                <p:embed/>
              </p:oleObj>
            </a:graphicData>
          </a:graphic>
        </p:graphicFrame>
        <p:sp>
          <p:nvSpPr>
            <p:cNvPr id="51217" name="Freeform 17"/>
            <p:cNvSpPr>
              <a:spLocks/>
            </p:cNvSpPr>
            <p:nvPr/>
          </p:nvSpPr>
          <p:spPr bwMode="auto">
            <a:xfrm>
              <a:off x="4922" y="2304"/>
              <a:ext cx="1"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sp>
          <p:nvSpPr>
            <p:cNvPr id="51218" name="Oval 18"/>
            <p:cNvSpPr>
              <a:spLocks noChangeArrowheads="1"/>
            </p:cNvSpPr>
            <p:nvPr/>
          </p:nvSpPr>
          <p:spPr bwMode="auto">
            <a:xfrm>
              <a:off x="4861" y="2728"/>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51220" name="Object 20"/>
            <p:cNvGraphicFramePr>
              <a:graphicFrameLocks noChangeAspect="1"/>
            </p:cNvGraphicFramePr>
            <p:nvPr/>
          </p:nvGraphicFramePr>
          <p:xfrm>
            <a:off x="4987" y="2221"/>
            <a:ext cx="282" cy="353"/>
          </p:xfrm>
          <a:graphic>
            <a:graphicData uri="http://schemas.openxmlformats.org/presentationml/2006/ole">
              <p:oleObj spid="_x0000_s51220" name="Equation" r:id="rId7" imgW="164880" imgH="241200" progId="Equation.3">
                <p:embed/>
              </p:oleObj>
            </a:graphicData>
          </a:graphic>
        </p:graphicFrame>
        <p:graphicFrame>
          <p:nvGraphicFramePr>
            <p:cNvPr id="51221" name="Object 21"/>
            <p:cNvGraphicFramePr>
              <a:graphicFrameLocks noChangeAspect="1"/>
            </p:cNvGraphicFramePr>
            <p:nvPr/>
          </p:nvGraphicFramePr>
          <p:xfrm>
            <a:off x="4331" y="2039"/>
            <a:ext cx="421" cy="351"/>
          </p:xfrm>
          <a:graphic>
            <a:graphicData uri="http://schemas.openxmlformats.org/presentationml/2006/ole">
              <p:oleObj spid="_x0000_s51221" name="Equation" r:id="rId8" imgW="253800" imgH="203040" progId="Equation.3">
                <p:embed/>
              </p:oleObj>
            </a:graphicData>
          </a:graphic>
        </p:graphicFrame>
        <p:sp>
          <p:nvSpPr>
            <p:cNvPr id="51222" name="Freeform 22"/>
            <p:cNvSpPr>
              <a:spLocks/>
            </p:cNvSpPr>
            <p:nvPr/>
          </p:nvSpPr>
          <p:spPr bwMode="auto">
            <a:xfrm flipV="1">
              <a:off x="4560" y="1681"/>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2"/>
              </a:solidFill>
              <a:round/>
              <a:headEnd type="none" w="med" len="med"/>
              <a:tailEnd type="arrow" w="med" len="med"/>
            </a:ln>
            <a:effectLst/>
          </p:spPr>
          <p:txBody>
            <a:bodyPr wrap="none" anchor="ctr"/>
            <a:lstStyle/>
            <a:p>
              <a:endParaRPr lang="zh-CN" altLang="en-US"/>
            </a:p>
          </p:txBody>
        </p:sp>
        <p:sp>
          <p:nvSpPr>
            <p:cNvPr id="51223" name="Line 23"/>
            <p:cNvSpPr>
              <a:spLocks noChangeShapeType="1"/>
            </p:cNvSpPr>
            <p:nvPr/>
          </p:nvSpPr>
          <p:spPr bwMode="auto">
            <a:xfrm>
              <a:off x="4922" y="2876"/>
              <a:ext cx="0" cy="352"/>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51224" name="Object 24"/>
            <p:cNvGraphicFramePr>
              <a:graphicFrameLocks/>
            </p:cNvGraphicFramePr>
            <p:nvPr/>
          </p:nvGraphicFramePr>
          <p:xfrm>
            <a:off x="4954" y="2736"/>
            <a:ext cx="483" cy="342"/>
          </p:xfrm>
          <a:graphic>
            <a:graphicData uri="http://schemas.openxmlformats.org/presentationml/2006/ole">
              <p:oleObj spid="_x0000_s51224" name="Equation" r:id="rId9" imgW="304560" imgH="215640" progId="Equation.3">
                <p:embed/>
              </p:oleObj>
            </a:graphicData>
          </a:graphic>
        </p:graphicFrame>
        <p:sp>
          <p:nvSpPr>
            <p:cNvPr id="51225" name="Freeform 25"/>
            <p:cNvSpPr>
              <a:spLocks/>
            </p:cNvSpPr>
            <p:nvPr/>
          </p:nvSpPr>
          <p:spPr bwMode="auto">
            <a:xfrm flipV="1">
              <a:off x="4922" y="1632"/>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graphicFrame>
          <p:nvGraphicFramePr>
            <p:cNvPr id="51226" name="Object 26"/>
            <p:cNvGraphicFramePr>
              <a:graphicFrameLocks noChangeAspect="1"/>
            </p:cNvGraphicFramePr>
            <p:nvPr/>
          </p:nvGraphicFramePr>
          <p:xfrm>
            <a:off x="3936" y="1728"/>
            <a:ext cx="304" cy="353"/>
          </p:xfrm>
          <a:graphic>
            <a:graphicData uri="http://schemas.openxmlformats.org/presentationml/2006/ole">
              <p:oleObj spid="_x0000_s51226" name="Equation" r:id="rId10" imgW="177480" imgH="241200" progId="Equation.3">
                <p:embed/>
              </p:oleObj>
            </a:graphicData>
          </a:graphic>
        </p:graphicFrame>
        <p:graphicFrame>
          <p:nvGraphicFramePr>
            <p:cNvPr id="51227" name="Object 27"/>
            <p:cNvGraphicFramePr>
              <a:graphicFrameLocks noChangeAspect="1"/>
            </p:cNvGraphicFramePr>
            <p:nvPr/>
          </p:nvGraphicFramePr>
          <p:xfrm>
            <a:off x="4581" y="1590"/>
            <a:ext cx="198" cy="242"/>
          </p:xfrm>
          <a:graphic>
            <a:graphicData uri="http://schemas.openxmlformats.org/presentationml/2006/ole">
              <p:oleObj spid="_x0000_s51227" name="Equation" r:id="rId11" imgW="177480" imgH="139680" progId="Equation.DSMT4">
                <p:embed/>
              </p:oleObj>
            </a:graphicData>
          </a:graphic>
        </p:graphicFrame>
        <p:sp>
          <p:nvSpPr>
            <p:cNvPr id="51232" name="Oval 32"/>
            <p:cNvSpPr>
              <a:spLocks noChangeArrowheads="1"/>
            </p:cNvSpPr>
            <p:nvPr/>
          </p:nvSpPr>
          <p:spPr bwMode="auto">
            <a:xfrm>
              <a:off x="4176" y="2725"/>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51233" name="Object 33"/>
            <p:cNvGraphicFramePr>
              <a:graphicFrameLocks noChangeAspect="1"/>
            </p:cNvGraphicFramePr>
            <p:nvPr/>
          </p:nvGraphicFramePr>
          <p:xfrm>
            <a:off x="4598" y="720"/>
            <a:ext cx="289" cy="288"/>
          </p:xfrm>
          <a:graphic>
            <a:graphicData uri="http://schemas.openxmlformats.org/presentationml/2006/ole">
              <p:oleObj spid="_x0000_s51233" name="公式" r:id="rId12" imgW="190440" imgH="203040" progId="Equation.3">
                <p:embed/>
              </p:oleObj>
            </a:graphicData>
          </a:graphic>
        </p:graphicFrame>
        <p:sp>
          <p:nvSpPr>
            <p:cNvPr id="51234" name="Freeform 34"/>
            <p:cNvSpPr>
              <a:spLocks/>
            </p:cNvSpPr>
            <p:nvPr/>
          </p:nvSpPr>
          <p:spPr bwMode="auto">
            <a:xfrm>
              <a:off x="4573" y="789"/>
              <a:ext cx="1" cy="795"/>
            </a:xfrm>
            <a:custGeom>
              <a:avLst/>
              <a:gdLst/>
              <a:ahLst/>
              <a:cxnLst>
                <a:cxn ang="0">
                  <a:pos x="0" y="795"/>
                </a:cxn>
                <a:cxn ang="0">
                  <a:pos x="0" y="0"/>
                </a:cxn>
              </a:cxnLst>
              <a:rect l="0" t="0" r="r" b="b"/>
              <a:pathLst>
                <a:path w="1" h="795">
                  <a:moveTo>
                    <a:pt x="0" y="795"/>
                  </a:moveTo>
                  <a:lnTo>
                    <a:pt x="0" y="0"/>
                  </a:lnTo>
                </a:path>
              </a:pathLst>
            </a:custGeom>
            <a:noFill/>
            <a:ln w="38100" cap="flat" cmpd="sng">
              <a:solidFill>
                <a:srgbClr val="66FF33"/>
              </a:solidFill>
              <a:prstDash val="solid"/>
              <a:round/>
              <a:headEnd type="none" w="med" len="med"/>
              <a:tailEnd type="arrow" w="med" len="med"/>
            </a:ln>
            <a:effectLst/>
          </p:spPr>
          <p:txBody>
            <a:bodyPr wrap="none" anchor="ctr"/>
            <a:lstStyle/>
            <a:p>
              <a:endParaRPr lang="zh-CN" altLang="en-US"/>
            </a:p>
          </p:txBody>
        </p:sp>
        <p:sp>
          <p:nvSpPr>
            <p:cNvPr id="51237" name="Freeform 37"/>
            <p:cNvSpPr>
              <a:spLocks/>
            </p:cNvSpPr>
            <p:nvPr/>
          </p:nvSpPr>
          <p:spPr bwMode="auto">
            <a:xfrm>
              <a:off x="4231" y="1597"/>
              <a:ext cx="2" cy="1139"/>
            </a:xfrm>
            <a:custGeom>
              <a:avLst/>
              <a:gdLst/>
              <a:ahLst/>
              <a:cxnLst>
                <a:cxn ang="0">
                  <a:pos x="2" y="0"/>
                </a:cxn>
                <a:cxn ang="0">
                  <a:pos x="0" y="1139"/>
                </a:cxn>
              </a:cxnLst>
              <a:rect l="0" t="0" r="r" b="b"/>
              <a:pathLst>
                <a:path w="2" h="1139">
                  <a:moveTo>
                    <a:pt x="2" y="0"/>
                  </a:moveTo>
                  <a:lnTo>
                    <a:pt x="0" y="1139"/>
                  </a:lnTo>
                </a:path>
              </a:pathLst>
            </a:custGeom>
            <a:noFill/>
            <a:ln w="41275">
              <a:solidFill>
                <a:schemeClr val="tx2"/>
              </a:solidFill>
              <a:round/>
              <a:headEnd type="none" w="med" len="med"/>
              <a:tailEnd type="none" w="med" len="med"/>
            </a:ln>
            <a:effectLst/>
          </p:spPr>
          <p:txBody>
            <a:bodyPr wrap="none" anchor="ctr"/>
            <a:lstStyle/>
            <a:p>
              <a:endParaRPr lang="zh-CN" altLang="en-US"/>
            </a:p>
          </p:txBody>
        </p:sp>
        <p:graphicFrame>
          <p:nvGraphicFramePr>
            <p:cNvPr id="51238" name="Object 38"/>
            <p:cNvGraphicFramePr>
              <a:graphicFrameLocks noChangeAspect="1"/>
            </p:cNvGraphicFramePr>
            <p:nvPr/>
          </p:nvGraphicFramePr>
          <p:xfrm>
            <a:off x="4992" y="1632"/>
            <a:ext cx="304" cy="353"/>
          </p:xfrm>
          <a:graphic>
            <a:graphicData uri="http://schemas.openxmlformats.org/presentationml/2006/ole">
              <p:oleObj spid="_x0000_s51238" name="Equation" r:id="rId13" imgW="177480" imgH="241200" progId="Equation.3">
                <p:embed/>
              </p:oleObj>
            </a:graphicData>
          </a:graphic>
        </p:graphicFrame>
        <p:sp>
          <p:nvSpPr>
            <p:cNvPr id="51239" name="Freeform 39"/>
            <p:cNvSpPr>
              <a:spLocks/>
            </p:cNvSpPr>
            <p:nvPr/>
          </p:nvSpPr>
          <p:spPr bwMode="auto">
            <a:xfrm flipV="1">
              <a:off x="4224" y="1680"/>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sp>
          <p:nvSpPr>
            <p:cNvPr id="51240" name="Freeform 40"/>
            <p:cNvSpPr>
              <a:spLocks/>
            </p:cNvSpPr>
            <p:nvPr/>
          </p:nvSpPr>
          <p:spPr bwMode="auto">
            <a:xfrm>
              <a:off x="4224" y="2256"/>
              <a:ext cx="1"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graphicFrame>
          <p:nvGraphicFramePr>
            <p:cNvPr id="51241" name="Object 41"/>
            <p:cNvGraphicFramePr>
              <a:graphicFrameLocks noChangeAspect="1"/>
            </p:cNvGraphicFramePr>
            <p:nvPr/>
          </p:nvGraphicFramePr>
          <p:xfrm>
            <a:off x="3936" y="2352"/>
            <a:ext cx="304" cy="353"/>
          </p:xfrm>
          <a:graphic>
            <a:graphicData uri="http://schemas.openxmlformats.org/presentationml/2006/ole">
              <p:oleObj spid="_x0000_s51241" name="Equation" r:id="rId14" imgW="177480" imgH="241200" progId="Equation.3">
                <p:embed/>
              </p:oleObj>
            </a:graphicData>
          </a:graphic>
        </p:graphicFrame>
        <p:sp>
          <p:nvSpPr>
            <p:cNvPr id="51243" name="Line 43"/>
            <p:cNvSpPr>
              <a:spLocks noChangeShapeType="1"/>
            </p:cNvSpPr>
            <p:nvPr/>
          </p:nvSpPr>
          <p:spPr bwMode="auto">
            <a:xfrm>
              <a:off x="4224" y="2832"/>
              <a:ext cx="0" cy="352"/>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51244" name="Object 44"/>
            <p:cNvGraphicFramePr>
              <a:graphicFrameLocks/>
            </p:cNvGraphicFramePr>
            <p:nvPr/>
          </p:nvGraphicFramePr>
          <p:xfrm>
            <a:off x="3792" y="2726"/>
            <a:ext cx="501" cy="359"/>
          </p:xfrm>
          <a:graphic>
            <a:graphicData uri="http://schemas.openxmlformats.org/presentationml/2006/ole">
              <p:oleObj spid="_x0000_s51244" name="Equation" r:id="rId15" imgW="317160" imgH="228600" progId="Equation.DSMT4">
                <p:embed/>
              </p:oleObj>
            </a:graphicData>
          </a:graphic>
        </p:graphicFrame>
      </p:grpSp>
      <p:graphicFrame>
        <p:nvGraphicFramePr>
          <p:cNvPr id="51246" name="Object 46"/>
          <p:cNvGraphicFramePr>
            <a:graphicFrameLocks noChangeAspect="1"/>
          </p:cNvGraphicFramePr>
          <p:nvPr/>
        </p:nvGraphicFramePr>
        <p:xfrm>
          <a:off x="3600473" y="5418159"/>
          <a:ext cx="4257675" cy="488950"/>
        </p:xfrm>
        <a:graphic>
          <a:graphicData uri="http://schemas.openxmlformats.org/presentationml/2006/ole">
            <p:oleObj spid="_x0000_s51246" name="Equation" r:id="rId16" imgW="1777680" imgH="228600" progId="Equation.DSMT4">
              <p:embed/>
            </p:oleObj>
          </a:graphicData>
        </a:graphic>
      </p:graphicFrame>
      <p:graphicFrame>
        <p:nvGraphicFramePr>
          <p:cNvPr id="51247" name="Object 47"/>
          <p:cNvGraphicFramePr>
            <a:graphicFrameLocks noChangeAspect="1"/>
          </p:cNvGraphicFramePr>
          <p:nvPr/>
        </p:nvGraphicFramePr>
        <p:xfrm>
          <a:off x="4022751" y="6065859"/>
          <a:ext cx="4192587" cy="506413"/>
        </p:xfrm>
        <a:graphic>
          <a:graphicData uri="http://schemas.openxmlformats.org/presentationml/2006/ole">
            <p:oleObj spid="_x0000_s51247" name="Equation" r:id="rId17" imgW="1688760" imgH="228600" progId="Equation.DSMT4">
              <p:embed/>
            </p:oleObj>
          </a:graphicData>
        </a:graphic>
      </p:graphicFrame>
      <p:graphicFrame>
        <p:nvGraphicFramePr>
          <p:cNvPr id="51248" name="Object 48"/>
          <p:cNvGraphicFramePr>
            <a:graphicFrameLocks noChangeAspect="1"/>
          </p:cNvGraphicFramePr>
          <p:nvPr/>
        </p:nvGraphicFramePr>
        <p:xfrm>
          <a:off x="3492500" y="2133600"/>
          <a:ext cx="1203325" cy="877888"/>
        </p:xfrm>
        <a:graphic>
          <a:graphicData uri="http://schemas.openxmlformats.org/presentationml/2006/ole">
            <p:oleObj spid="_x0000_s51248" name="Equation" r:id="rId18" imgW="482400" imgH="393480" progId="Equation.DSMT4">
              <p:embed/>
            </p:oleObj>
          </a:graphicData>
        </a:graphic>
      </p:graphicFrame>
      <p:graphicFrame>
        <p:nvGraphicFramePr>
          <p:cNvPr id="51249" name="Object 49"/>
          <p:cNvGraphicFramePr>
            <a:graphicFrameLocks noChangeAspect="1"/>
          </p:cNvGraphicFramePr>
          <p:nvPr/>
        </p:nvGraphicFramePr>
        <p:xfrm>
          <a:off x="3278208" y="4554559"/>
          <a:ext cx="4294188" cy="854075"/>
        </p:xfrm>
        <a:graphic>
          <a:graphicData uri="http://schemas.openxmlformats.org/presentationml/2006/ole">
            <p:oleObj spid="_x0000_s51249" name="Equation" r:id="rId19" imgW="1663560" imgH="393480" progId="Equation.DSMT4">
              <p:embed/>
            </p:oleObj>
          </a:graphicData>
        </a:graphic>
      </p:graphicFrame>
      <p:graphicFrame>
        <p:nvGraphicFramePr>
          <p:cNvPr id="51250" name="Object 50"/>
          <p:cNvGraphicFramePr>
            <a:graphicFrameLocks noChangeAspect="1"/>
          </p:cNvGraphicFramePr>
          <p:nvPr/>
        </p:nvGraphicFramePr>
        <p:xfrm>
          <a:off x="1258888" y="3068638"/>
          <a:ext cx="3479800" cy="1306512"/>
        </p:xfrm>
        <a:graphic>
          <a:graphicData uri="http://schemas.openxmlformats.org/presentationml/2006/ole">
            <p:oleObj spid="_x0000_s51250" name="Equation" r:id="rId20" imgW="1422360" imgH="634680" progId="Equation.DSMT4">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wipe(left)">
                                      <p:cBhvr>
                                        <p:cTn id="7" dur="500"/>
                                        <p:tgtEl>
                                          <p:spTgt spid="51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1245"/>
                                        </p:tgtEl>
                                        <p:attrNameLst>
                                          <p:attrName>style.visibility</p:attrName>
                                        </p:attrNameLst>
                                      </p:cBhvr>
                                      <p:to>
                                        <p:strVal val="visible"/>
                                      </p:to>
                                    </p:set>
                                    <p:animEffect transition="in" filter="wipe(up)">
                                      <p:cBhvr>
                                        <p:cTn id="12" dur="500"/>
                                        <p:tgtEl>
                                          <p:spTgt spid="512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1204"/>
                                        </p:tgtEl>
                                        <p:attrNameLst>
                                          <p:attrName>style.visibility</p:attrName>
                                        </p:attrNameLst>
                                      </p:cBhvr>
                                      <p:to>
                                        <p:strVal val="visible"/>
                                      </p:to>
                                    </p:set>
                                    <p:animEffect transition="in" filter="wipe(right)">
                                      <p:cBhvr>
                                        <p:cTn id="17" dur="500"/>
                                        <p:tgtEl>
                                          <p:spTgt spid="512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1236"/>
                                        </p:tgtEl>
                                        <p:attrNameLst>
                                          <p:attrName>style.visibility</p:attrName>
                                        </p:attrNameLst>
                                      </p:cBhvr>
                                      <p:to>
                                        <p:strVal val="visible"/>
                                      </p:to>
                                    </p:set>
                                    <p:animEffect transition="in" filter="wipe(left)">
                                      <p:cBhvr>
                                        <p:cTn id="22" dur="500"/>
                                        <p:tgtEl>
                                          <p:spTgt spid="512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1248"/>
                                        </p:tgtEl>
                                        <p:attrNameLst>
                                          <p:attrName>style.visibility</p:attrName>
                                        </p:attrNameLst>
                                      </p:cBhvr>
                                      <p:to>
                                        <p:strVal val="visible"/>
                                      </p:to>
                                    </p:set>
                                    <p:animEffect transition="in" filter="wipe(left)">
                                      <p:cBhvr>
                                        <p:cTn id="27" dur="500"/>
                                        <p:tgtEl>
                                          <p:spTgt spid="512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1250"/>
                                        </p:tgtEl>
                                        <p:attrNameLst>
                                          <p:attrName>style.visibility</p:attrName>
                                        </p:attrNameLst>
                                      </p:cBhvr>
                                      <p:to>
                                        <p:strVal val="visible"/>
                                      </p:to>
                                    </p:set>
                                    <p:animEffect transition="in" filter="wipe(left)">
                                      <p:cBhvr>
                                        <p:cTn id="32" dur="500"/>
                                        <p:tgtEl>
                                          <p:spTgt spid="512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1249"/>
                                        </p:tgtEl>
                                        <p:attrNameLst>
                                          <p:attrName>style.visibility</p:attrName>
                                        </p:attrNameLst>
                                      </p:cBhvr>
                                      <p:to>
                                        <p:strVal val="visible"/>
                                      </p:to>
                                    </p:set>
                                    <p:animEffect transition="in" filter="wipe(left)">
                                      <p:cBhvr>
                                        <p:cTn id="37" dur="500"/>
                                        <p:tgtEl>
                                          <p:spTgt spid="5124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1246"/>
                                        </p:tgtEl>
                                        <p:attrNameLst>
                                          <p:attrName>style.visibility</p:attrName>
                                        </p:attrNameLst>
                                      </p:cBhvr>
                                      <p:to>
                                        <p:strVal val="visible"/>
                                      </p:to>
                                    </p:set>
                                    <p:animEffect transition="in" filter="wipe(left)">
                                      <p:cBhvr>
                                        <p:cTn id="42" dur="500"/>
                                        <p:tgtEl>
                                          <p:spTgt spid="5124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1247"/>
                                        </p:tgtEl>
                                        <p:attrNameLst>
                                          <p:attrName>style.visibility</p:attrName>
                                        </p:attrNameLst>
                                      </p:cBhvr>
                                      <p:to>
                                        <p:strVal val="visible"/>
                                      </p:to>
                                    </p:set>
                                    <p:animEffect transition="in" filter="wipe(left)">
                                      <p:cBhvr>
                                        <p:cTn id="47" dur="500"/>
                                        <p:tgtEl>
                                          <p:spTgt spid="51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灯片编号占位符 3"/>
          <p:cNvSpPr>
            <a:spLocks noGrp="1"/>
          </p:cNvSpPr>
          <p:nvPr>
            <p:ph type="sldNum" sz="quarter" idx="12"/>
          </p:nvPr>
        </p:nvSpPr>
        <p:spPr/>
        <p:txBody>
          <a:bodyPr/>
          <a:lstStyle/>
          <a:p>
            <a:fld id="{CFC4B593-0152-4956-A3E6-D19A0CDF77ED}" type="slidenum">
              <a:rPr lang="en-US" altLang="zh-CN"/>
              <a:pPr/>
              <a:t>6</a:t>
            </a:fld>
            <a:endParaRPr lang="en-US" altLang="zh-CN"/>
          </a:p>
        </p:txBody>
      </p:sp>
      <p:graphicFrame>
        <p:nvGraphicFramePr>
          <p:cNvPr id="52233" name="Object 9"/>
          <p:cNvGraphicFramePr>
            <a:graphicFrameLocks noChangeAspect="1"/>
          </p:cNvGraphicFramePr>
          <p:nvPr/>
        </p:nvGraphicFramePr>
        <p:xfrm>
          <a:off x="611188" y="765175"/>
          <a:ext cx="5545137" cy="1800225"/>
        </p:xfrm>
        <a:graphic>
          <a:graphicData uri="http://schemas.openxmlformats.org/presentationml/2006/ole">
            <p:oleObj spid="_x0000_s52233" name="Equation" r:id="rId3" imgW="2120760" imgH="799920" progId="Equation.DSMT4">
              <p:embed/>
            </p:oleObj>
          </a:graphicData>
        </a:graphic>
      </p:graphicFrame>
      <p:sp>
        <p:nvSpPr>
          <p:cNvPr id="52251" name="Text Box 27"/>
          <p:cNvSpPr txBox="1">
            <a:spLocks noChangeArrowheads="1"/>
          </p:cNvSpPr>
          <p:nvPr/>
        </p:nvSpPr>
        <p:spPr bwMode="auto">
          <a:xfrm>
            <a:off x="395288" y="260350"/>
            <a:ext cx="6469062" cy="457200"/>
          </a:xfrm>
          <a:prstGeom prst="rect">
            <a:avLst/>
          </a:prstGeom>
          <a:noFill/>
          <a:ln w="9525">
            <a:noFill/>
            <a:miter lim="800000"/>
            <a:headEnd/>
            <a:tailEnd/>
          </a:ln>
          <a:effectLst/>
        </p:spPr>
        <p:txBody>
          <a:bodyPr wrap="none">
            <a:spAutoFit/>
          </a:bodyPr>
          <a:lstStyle/>
          <a:p>
            <a:r>
              <a:rPr kumimoji="1" lang="zh-CN" altLang="en-US" sz="2400">
                <a:latin typeface="Tahoma" pitchFamily="34" charset="0"/>
              </a:rPr>
              <a:t>等式</a:t>
            </a:r>
            <a:r>
              <a:rPr kumimoji="1" lang="en-US" altLang="zh-CN" sz="2400">
                <a:latin typeface="Tahoma" pitchFamily="34" charset="0"/>
              </a:rPr>
              <a:t>(1)+(2)+(3) </a:t>
            </a:r>
            <a:r>
              <a:rPr kumimoji="1" lang="zh-CN" altLang="en-US" sz="2400">
                <a:latin typeface="Tahoma" pitchFamily="34" charset="0"/>
              </a:rPr>
              <a:t>两端分别相加消去内力</a:t>
            </a:r>
            <a:r>
              <a:rPr kumimoji="1" lang="en-US" altLang="zh-CN" sz="2400" i="1">
                <a:latin typeface="Tahoma" pitchFamily="34" charset="0"/>
              </a:rPr>
              <a:t>T</a:t>
            </a:r>
            <a:r>
              <a:rPr kumimoji="1" lang="en-US" altLang="zh-CN" sz="2400" i="1" baseline="-25000">
                <a:latin typeface="Tahoma" pitchFamily="34" charset="0"/>
              </a:rPr>
              <a:t>1</a:t>
            </a:r>
            <a:r>
              <a:rPr kumimoji="1" lang="zh-CN" altLang="en-US" sz="2400">
                <a:latin typeface="Tahoma" pitchFamily="34" charset="0"/>
              </a:rPr>
              <a:t>和</a:t>
            </a:r>
            <a:r>
              <a:rPr kumimoji="1" lang="en-US" altLang="zh-CN" sz="2400" i="1">
                <a:latin typeface="Tahoma" pitchFamily="34" charset="0"/>
              </a:rPr>
              <a:t>T</a:t>
            </a:r>
            <a:r>
              <a:rPr kumimoji="1" lang="en-US" altLang="zh-CN" sz="2400" i="1" baseline="-25000">
                <a:latin typeface="Tahoma" pitchFamily="34" charset="0"/>
              </a:rPr>
              <a:t>2</a:t>
            </a:r>
          </a:p>
        </p:txBody>
      </p:sp>
      <p:graphicFrame>
        <p:nvGraphicFramePr>
          <p:cNvPr id="52252" name="Object 28"/>
          <p:cNvGraphicFramePr>
            <a:graphicFrameLocks noChangeAspect="1"/>
          </p:cNvGraphicFramePr>
          <p:nvPr/>
        </p:nvGraphicFramePr>
        <p:xfrm>
          <a:off x="539750" y="3500438"/>
          <a:ext cx="6121400" cy="1525587"/>
        </p:xfrm>
        <a:graphic>
          <a:graphicData uri="http://schemas.openxmlformats.org/presentationml/2006/ole">
            <p:oleObj spid="_x0000_s52252" name="Equation" r:id="rId4" imgW="2171520" imgH="761760" progId="Equation.DSMT4">
              <p:embed/>
            </p:oleObj>
          </a:graphicData>
        </a:graphic>
      </p:graphicFrame>
      <p:graphicFrame>
        <p:nvGraphicFramePr>
          <p:cNvPr id="52253" name="Object 29"/>
          <p:cNvGraphicFramePr>
            <a:graphicFrameLocks noChangeAspect="1"/>
          </p:cNvGraphicFramePr>
          <p:nvPr/>
        </p:nvGraphicFramePr>
        <p:xfrm>
          <a:off x="2214546" y="5013325"/>
          <a:ext cx="6337300" cy="1608138"/>
        </p:xfrm>
        <a:graphic>
          <a:graphicData uri="http://schemas.openxmlformats.org/presentationml/2006/ole">
            <p:oleObj spid="_x0000_s52253" name="Equation" r:id="rId5" imgW="2133360" imgH="761760" progId="Equation.DSMT4">
              <p:embed/>
            </p:oleObj>
          </a:graphicData>
        </a:graphic>
      </p:graphicFrame>
      <p:graphicFrame>
        <p:nvGraphicFramePr>
          <p:cNvPr id="52254" name="Object 30"/>
          <p:cNvGraphicFramePr>
            <a:graphicFrameLocks noChangeAspect="1"/>
          </p:cNvGraphicFramePr>
          <p:nvPr/>
        </p:nvGraphicFramePr>
        <p:xfrm>
          <a:off x="900113" y="2565400"/>
          <a:ext cx="3816350" cy="985838"/>
        </p:xfrm>
        <a:graphic>
          <a:graphicData uri="http://schemas.openxmlformats.org/presentationml/2006/ole">
            <p:oleObj spid="_x0000_s52254" name="Equation" r:id="rId6" imgW="1650960" imgH="495000" progId="Equation.3">
              <p:embed/>
            </p:oleObj>
          </a:graphicData>
        </a:graphic>
      </p:graphicFrame>
      <p:grpSp>
        <p:nvGrpSpPr>
          <p:cNvPr id="52255" name="Group 31"/>
          <p:cNvGrpSpPr>
            <a:grpSpLocks/>
          </p:cNvGrpSpPr>
          <p:nvPr/>
        </p:nvGrpSpPr>
        <p:grpSpPr bwMode="auto">
          <a:xfrm>
            <a:off x="6532563" y="333375"/>
            <a:ext cx="2611437" cy="3981450"/>
            <a:chOff x="3792" y="720"/>
            <a:chExt cx="1645" cy="2508"/>
          </a:xfrm>
        </p:grpSpPr>
        <p:sp>
          <p:nvSpPr>
            <p:cNvPr id="52256" name="Freeform 32"/>
            <p:cNvSpPr>
              <a:spLocks/>
            </p:cNvSpPr>
            <p:nvPr/>
          </p:nvSpPr>
          <p:spPr bwMode="auto">
            <a:xfrm rot="-5400000">
              <a:off x="4549" y="683"/>
              <a:ext cx="5" cy="848"/>
            </a:xfrm>
            <a:custGeom>
              <a:avLst/>
              <a:gdLst/>
              <a:ahLst/>
              <a:cxnLst>
                <a:cxn ang="0">
                  <a:pos x="4" y="0"/>
                </a:cxn>
                <a:cxn ang="0">
                  <a:pos x="0" y="634"/>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p:spPr>
          <p:txBody>
            <a:bodyPr wrap="none" anchor="ctr"/>
            <a:lstStyle/>
            <a:p>
              <a:endParaRPr lang="zh-CN" altLang="en-US"/>
            </a:p>
          </p:txBody>
        </p:sp>
        <p:graphicFrame>
          <p:nvGraphicFramePr>
            <p:cNvPr id="52257" name="Object 33"/>
            <p:cNvGraphicFramePr>
              <a:graphicFrameLocks noChangeAspect="1"/>
            </p:cNvGraphicFramePr>
            <p:nvPr/>
          </p:nvGraphicFramePr>
          <p:xfrm>
            <a:off x="4244" y="1456"/>
            <a:ext cx="321" cy="234"/>
          </p:xfrm>
          <a:graphic>
            <a:graphicData uri="http://schemas.openxmlformats.org/presentationml/2006/ole">
              <p:oleObj spid="_x0000_s52257" name="公式" r:id="rId7" imgW="164880" imgH="164880" progId="Equation.3">
                <p:embed/>
              </p:oleObj>
            </a:graphicData>
          </a:graphic>
        </p:graphicFrame>
        <p:sp>
          <p:nvSpPr>
            <p:cNvPr id="52258" name="Oval 34"/>
            <p:cNvSpPr>
              <a:spLocks noChangeArrowheads="1"/>
            </p:cNvSpPr>
            <p:nvPr/>
          </p:nvSpPr>
          <p:spPr bwMode="auto">
            <a:xfrm>
              <a:off x="4236" y="1269"/>
              <a:ext cx="676" cy="676"/>
            </a:xfrm>
            <a:prstGeom prst="ellipse">
              <a:avLst/>
            </a:prstGeom>
            <a:noFill/>
            <a:ln w="57150">
              <a:solidFill>
                <a:schemeClr val="hlink"/>
              </a:solidFill>
              <a:round/>
              <a:headEnd/>
              <a:tailEnd/>
            </a:ln>
            <a:effectLst/>
          </p:spPr>
          <p:txBody>
            <a:bodyPr wrap="none" anchor="ctr"/>
            <a:lstStyle/>
            <a:p>
              <a:endParaRPr lang="zh-CN" altLang="en-US"/>
            </a:p>
          </p:txBody>
        </p:sp>
        <p:sp>
          <p:nvSpPr>
            <p:cNvPr id="52259" name="Freeform 35"/>
            <p:cNvSpPr>
              <a:spLocks/>
            </p:cNvSpPr>
            <p:nvPr/>
          </p:nvSpPr>
          <p:spPr bwMode="auto">
            <a:xfrm>
              <a:off x="4456" y="1105"/>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52260" name="Freeform 36"/>
            <p:cNvSpPr>
              <a:spLocks/>
            </p:cNvSpPr>
            <p:nvPr/>
          </p:nvSpPr>
          <p:spPr bwMode="auto">
            <a:xfrm flipH="1">
              <a:off x="4567" y="1127"/>
              <a:ext cx="107" cy="445"/>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52261" name="Line 37"/>
            <p:cNvSpPr>
              <a:spLocks noChangeShapeType="1"/>
            </p:cNvSpPr>
            <p:nvPr/>
          </p:nvSpPr>
          <p:spPr bwMode="auto">
            <a:xfrm>
              <a:off x="4513" y="1221"/>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52262" name="Line 38"/>
            <p:cNvSpPr>
              <a:spLocks noChangeShapeType="1"/>
            </p:cNvSpPr>
            <p:nvPr/>
          </p:nvSpPr>
          <p:spPr bwMode="auto">
            <a:xfrm>
              <a:off x="4508" y="1339"/>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52263" name="Line 39"/>
            <p:cNvSpPr>
              <a:spLocks noChangeShapeType="1"/>
            </p:cNvSpPr>
            <p:nvPr/>
          </p:nvSpPr>
          <p:spPr bwMode="auto">
            <a:xfrm>
              <a:off x="4497" y="1163"/>
              <a:ext cx="129" cy="0"/>
            </a:xfrm>
            <a:prstGeom prst="line">
              <a:avLst/>
            </a:prstGeom>
            <a:noFill/>
            <a:ln w="57150">
              <a:solidFill>
                <a:schemeClr val="accent2"/>
              </a:solidFill>
              <a:round/>
              <a:headEnd/>
              <a:tailEnd/>
            </a:ln>
            <a:effectLst/>
          </p:spPr>
          <p:txBody>
            <a:bodyPr wrap="none" anchor="ctr"/>
            <a:lstStyle/>
            <a:p>
              <a:endParaRPr lang="zh-CN" altLang="en-US"/>
            </a:p>
          </p:txBody>
        </p:sp>
        <p:sp>
          <p:nvSpPr>
            <p:cNvPr id="52264" name="Line 40"/>
            <p:cNvSpPr>
              <a:spLocks noChangeShapeType="1"/>
            </p:cNvSpPr>
            <p:nvPr/>
          </p:nvSpPr>
          <p:spPr bwMode="auto">
            <a:xfrm>
              <a:off x="4515" y="1280"/>
              <a:ext cx="128" cy="0"/>
            </a:xfrm>
            <a:prstGeom prst="line">
              <a:avLst/>
            </a:prstGeom>
            <a:noFill/>
            <a:ln w="57150">
              <a:solidFill>
                <a:schemeClr val="accent2"/>
              </a:solidFill>
              <a:round/>
              <a:headEnd/>
              <a:tailEnd/>
            </a:ln>
            <a:effectLst/>
          </p:spPr>
          <p:txBody>
            <a:bodyPr wrap="none" anchor="ctr"/>
            <a:lstStyle/>
            <a:p>
              <a:endParaRPr lang="zh-CN" altLang="en-US"/>
            </a:p>
          </p:txBody>
        </p:sp>
        <p:sp>
          <p:nvSpPr>
            <p:cNvPr id="52265" name="Freeform 41"/>
            <p:cNvSpPr>
              <a:spLocks/>
            </p:cNvSpPr>
            <p:nvPr/>
          </p:nvSpPr>
          <p:spPr bwMode="auto">
            <a:xfrm>
              <a:off x="4907" y="1610"/>
              <a:ext cx="2" cy="1139"/>
            </a:xfrm>
            <a:custGeom>
              <a:avLst/>
              <a:gdLst/>
              <a:ahLst/>
              <a:cxnLst>
                <a:cxn ang="0">
                  <a:pos x="2" y="0"/>
                </a:cxn>
                <a:cxn ang="0">
                  <a:pos x="0" y="1139"/>
                </a:cxn>
              </a:cxnLst>
              <a:rect l="0" t="0" r="r" b="b"/>
              <a:pathLst>
                <a:path w="2" h="1139">
                  <a:moveTo>
                    <a:pt x="2" y="0"/>
                  </a:moveTo>
                  <a:lnTo>
                    <a:pt x="0" y="1139"/>
                  </a:lnTo>
                </a:path>
              </a:pathLst>
            </a:custGeom>
            <a:noFill/>
            <a:ln w="41275">
              <a:solidFill>
                <a:schemeClr val="tx2"/>
              </a:solidFill>
              <a:round/>
              <a:headEnd type="none" w="med" len="med"/>
              <a:tailEnd type="none" w="med" len="med"/>
            </a:ln>
            <a:effectLst/>
          </p:spPr>
          <p:txBody>
            <a:bodyPr wrap="none" anchor="ctr"/>
            <a:lstStyle/>
            <a:p>
              <a:endParaRPr lang="zh-CN" altLang="en-US"/>
            </a:p>
          </p:txBody>
        </p:sp>
        <p:graphicFrame>
          <p:nvGraphicFramePr>
            <p:cNvPr id="52266" name="Object 42"/>
            <p:cNvGraphicFramePr>
              <a:graphicFrameLocks noChangeAspect="1"/>
            </p:cNvGraphicFramePr>
            <p:nvPr/>
          </p:nvGraphicFramePr>
          <p:xfrm>
            <a:off x="5125" y="1334"/>
            <a:ext cx="307" cy="424"/>
          </p:xfrm>
          <a:graphic>
            <a:graphicData uri="http://schemas.openxmlformats.org/presentationml/2006/ole">
              <p:oleObj spid="_x0000_s52266" name="公式" r:id="rId8" imgW="164880" imgH="241200" progId="Equation.3">
                <p:embed/>
              </p:oleObj>
            </a:graphicData>
          </a:graphic>
        </p:graphicFrame>
        <p:sp>
          <p:nvSpPr>
            <p:cNvPr id="52267" name="Freeform 43"/>
            <p:cNvSpPr>
              <a:spLocks/>
            </p:cNvSpPr>
            <p:nvPr/>
          </p:nvSpPr>
          <p:spPr bwMode="auto">
            <a:xfrm>
              <a:off x="4922" y="2304"/>
              <a:ext cx="1"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sp>
          <p:nvSpPr>
            <p:cNvPr id="52268" name="Oval 44"/>
            <p:cNvSpPr>
              <a:spLocks noChangeArrowheads="1"/>
            </p:cNvSpPr>
            <p:nvPr/>
          </p:nvSpPr>
          <p:spPr bwMode="auto">
            <a:xfrm>
              <a:off x="4861" y="2728"/>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52269" name="Object 45"/>
            <p:cNvGraphicFramePr>
              <a:graphicFrameLocks noChangeAspect="1"/>
            </p:cNvGraphicFramePr>
            <p:nvPr/>
          </p:nvGraphicFramePr>
          <p:xfrm>
            <a:off x="4987" y="2221"/>
            <a:ext cx="282" cy="353"/>
          </p:xfrm>
          <a:graphic>
            <a:graphicData uri="http://schemas.openxmlformats.org/presentationml/2006/ole">
              <p:oleObj spid="_x0000_s52269" name="Equation" r:id="rId9" imgW="164880" imgH="241200" progId="Equation.3">
                <p:embed/>
              </p:oleObj>
            </a:graphicData>
          </a:graphic>
        </p:graphicFrame>
        <p:graphicFrame>
          <p:nvGraphicFramePr>
            <p:cNvPr id="52270" name="Object 46"/>
            <p:cNvGraphicFramePr>
              <a:graphicFrameLocks noChangeAspect="1"/>
            </p:cNvGraphicFramePr>
            <p:nvPr/>
          </p:nvGraphicFramePr>
          <p:xfrm>
            <a:off x="4331" y="2039"/>
            <a:ext cx="421" cy="351"/>
          </p:xfrm>
          <a:graphic>
            <a:graphicData uri="http://schemas.openxmlformats.org/presentationml/2006/ole">
              <p:oleObj spid="_x0000_s52270" name="Equation" r:id="rId10" imgW="253800" imgH="203040" progId="Equation.3">
                <p:embed/>
              </p:oleObj>
            </a:graphicData>
          </a:graphic>
        </p:graphicFrame>
        <p:sp>
          <p:nvSpPr>
            <p:cNvPr id="52271" name="Freeform 47"/>
            <p:cNvSpPr>
              <a:spLocks/>
            </p:cNvSpPr>
            <p:nvPr/>
          </p:nvSpPr>
          <p:spPr bwMode="auto">
            <a:xfrm flipV="1">
              <a:off x="4560" y="1681"/>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2"/>
              </a:solidFill>
              <a:round/>
              <a:headEnd type="none" w="med" len="med"/>
              <a:tailEnd type="arrow" w="med" len="med"/>
            </a:ln>
            <a:effectLst/>
          </p:spPr>
          <p:txBody>
            <a:bodyPr wrap="none" anchor="ctr"/>
            <a:lstStyle/>
            <a:p>
              <a:endParaRPr lang="zh-CN" altLang="en-US"/>
            </a:p>
          </p:txBody>
        </p:sp>
        <p:sp>
          <p:nvSpPr>
            <p:cNvPr id="52272" name="Line 48"/>
            <p:cNvSpPr>
              <a:spLocks noChangeShapeType="1"/>
            </p:cNvSpPr>
            <p:nvPr/>
          </p:nvSpPr>
          <p:spPr bwMode="auto">
            <a:xfrm>
              <a:off x="4922" y="2876"/>
              <a:ext cx="0" cy="352"/>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52273" name="Object 49"/>
            <p:cNvGraphicFramePr>
              <a:graphicFrameLocks/>
            </p:cNvGraphicFramePr>
            <p:nvPr/>
          </p:nvGraphicFramePr>
          <p:xfrm>
            <a:off x="4954" y="2736"/>
            <a:ext cx="483" cy="342"/>
          </p:xfrm>
          <a:graphic>
            <a:graphicData uri="http://schemas.openxmlformats.org/presentationml/2006/ole">
              <p:oleObj spid="_x0000_s52273" name="Equation" r:id="rId11" imgW="304560" imgH="215640" progId="Equation.3">
                <p:embed/>
              </p:oleObj>
            </a:graphicData>
          </a:graphic>
        </p:graphicFrame>
        <p:sp>
          <p:nvSpPr>
            <p:cNvPr id="52274" name="Freeform 50"/>
            <p:cNvSpPr>
              <a:spLocks/>
            </p:cNvSpPr>
            <p:nvPr/>
          </p:nvSpPr>
          <p:spPr bwMode="auto">
            <a:xfrm flipV="1">
              <a:off x="4922" y="1632"/>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graphicFrame>
          <p:nvGraphicFramePr>
            <p:cNvPr id="52275" name="Object 51"/>
            <p:cNvGraphicFramePr>
              <a:graphicFrameLocks noChangeAspect="1"/>
            </p:cNvGraphicFramePr>
            <p:nvPr/>
          </p:nvGraphicFramePr>
          <p:xfrm>
            <a:off x="3936" y="1728"/>
            <a:ext cx="304" cy="353"/>
          </p:xfrm>
          <a:graphic>
            <a:graphicData uri="http://schemas.openxmlformats.org/presentationml/2006/ole">
              <p:oleObj spid="_x0000_s52275" name="Equation" r:id="rId12" imgW="177480" imgH="241200" progId="Equation.3">
                <p:embed/>
              </p:oleObj>
            </a:graphicData>
          </a:graphic>
        </p:graphicFrame>
        <p:graphicFrame>
          <p:nvGraphicFramePr>
            <p:cNvPr id="52276" name="Object 52"/>
            <p:cNvGraphicFramePr>
              <a:graphicFrameLocks noChangeAspect="1"/>
            </p:cNvGraphicFramePr>
            <p:nvPr/>
          </p:nvGraphicFramePr>
          <p:xfrm>
            <a:off x="4581" y="1590"/>
            <a:ext cx="198" cy="242"/>
          </p:xfrm>
          <a:graphic>
            <a:graphicData uri="http://schemas.openxmlformats.org/presentationml/2006/ole">
              <p:oleObj spid="_x0000_s52276" name="Equation" r:id="rId13" imgW="177480" imgH="139680" progId="Equation.3">
                <p:embed/>
              </p:oleObj>
            </a:graphicData>
          </a:graphic>
        </p:graphicFrame>
        <p:sp>
          <p:nvSpPr>
            <p:cNvPr id="52277" name="Oval 53"/>
            <p:cNvSpPr>
              <a:spLocks noChangeArrowheads="1"/>
            </p:cNvSpPr>
            <p:nvPr/>
          </p:nvSpPr>
          <p:spPr bwMode="auto">
            <a:xfrm>
              <a:off x="4176" y="2725"/>
              <a:ext cx="113" cy="107"/>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52278" name="Object 54"/>
            <p:cNvGraphicFramePr>
              <a:graphicFrameLocks noChangeAspect="1"/>
            </p:cNvGraphicFramePr>
            <p:nvPr/>
          </p:nvGraphicFramePr>
          <p:xfrm>
            <a:off x="4598" y="720"/>
            <a:ext cx="289" cy="288"/>
          </p:xfrm>
          <a:graphic>
            <a:graphicData uri="http://schemas.openxmlformats.org/presentationml/2006/ole">
              <p:oleObj spid="_x0000_s52278" name="公式" r:id="rId14" imgW="190440" imgH="203040" progId="Equation.3">
                <p:embed/>
              </p:oleObj>
            </a:graphicData>
          </a:graphic>
        </p:graphicFrame>
        <p:sp>
          <p:nvSpPr>
            <p:cNvPr id="52279" name="Freeform 55"/>
            <p:cNvSpPr>
              <a:spLocks/>
            </p:cNvSpPr>
            <p:nvPr/>
          </p:nvSpPr>
          <p:spPr bwMode="auto">
            <a:xfrm>
              <a:off x="4573" y="789"/>
              <a:ext cx="1" cy="795"/>
            </a:xfrm>
            <a:custGeom>
              <a:avLst/>
              <a:gdLst/>
              <a:ahLst/>
              <a:cxnLst>
                <a:cxn ang="0">
                  <a:pos x="0" y="795"/>
                </a:cxn>
                <a:cxn ang="0">
                  <a:pos x="0" y="0"/>
                </a:cxn>
              </a:cxnLst>
              <a:rect l="0" t="0" r="r" b="b"/>
              <a:pathLst>
                <a:path w="1" h="795">
                  <a:moveTo>
                    <a:pt x="0" y="795"/>
                  </a:moveTo>
                  <a:lnTo>
                    <a:pt x="0" y="0"/>
                  </a:lnTo>
                </a:path>
              </a:pathLst>
            </a:custGeom>
            <a:noFill/>
            <a:ln w="38100" cap="flat" cmpd="sng">
              <a:solidFill>
                <a:srgbClr val="66FF33"/>
              </a:solidFill>
              <a:prstDash val="solid"/>
              <a:round/>
              <a:headEnd type="none" w="med" len="med"/>
              <a:tailEnd type="arrow" w="med" len="med"/>
            </a:ln>
            <a:effectLst/>
          </p:spPr>
          <p:txBody>
            <a:bodyPr wrap="none" anchor="ctr"/>
            <a:lstStyle/>
            <a:p>
              <a:endParaRPr lang="zh-CN" altLang="en-US"/>
            </a:p>
          </p:txBody>
        </p:sp>
        <p:sp>
          <p:nvSpPr>
            <p:cNvPr id="52280" name="Freeform 56"/>
            <p:cNvSpPr>
              <a:spLocks/>
            </p:cNvSpPr>
            <p:nvPr/>
          </p:nvSpPr>
          <p:spPr bwMode="auto">
            <a:xfrm>
              <a:off x="4231" y="1597"/>
              <a:ext cx="2" cy="1139"/>
            </a:xfrm>
            <a:custGeom>
              <a:avLst/>
              <a:gdLst/>
              <a:ahLst/>
              <a:cxnLst>
                <a:cxn ang="0">
                  <a:pos x="2" y="0"/>
                </a:cxn>
                <a:cxn ang="0">
                  <a:pos x="0" y="1139"/>
                </a:cxn>
              </a:cxnLst>
              <a:rect l="0" t="0" r="r" b="b"/>
              <a:pathLst>
                <a:path w="2" h="1139">
                  <a:moveTo>
                    <a:pt x="2" y="0"/>
                  </a:moveTo>
                  <a:lnTo>
                    <a:pt x="0" y="1139"/>
                  </a:lnTo>
                </a:path>
              </a:pathLst>
            </a:custGeom>
            <a:noFill/>
            <a:ln w="41275">
              <a:solidFill>
                <a:schemeClr val="tx2"/>
              </a:solidFill>
              <a:round/>
              <a:headEnd type="none" w="med" len="med"/>
              <a:tailEnd type="none" w="med" len="med"/>
            </a:ln>
            <a:effectLst/>
          </p:spPr>
          <p:txBody>
            <a:bodyPr wrap="none" anchor="ctr"/>
            <a:lstStyle/>
            <a:p>
              <a:endParaRPr lang="zh-CN" altLang="en-US"/>
            </a:p>
          </p:txBody>
        </p:sp>
        <p:graphicFrame>
          <p:nvGraphicFramePr>
            <p:cNvPr id="52281" name="Object 57"/>
            <p:cNvGraphicFramePr>
              <a:graphicFrameLocks noChangeAspect="1"/>
            </p:cNvGraphicFramePr>
            <p:nvPr/>
          </p:nvGraphicFramePr>
          <p:xfrm>
            <a:off x="4992" y="1632"/>
            <a:ext cx="304" cy="353"/>
          </p:xfrm>
          <a:graphic>
            <a:graphicData uri="http://schemas.openxmlformats.org/presentationml/2006/ole">
              <p:oleObj spid="_x0000_s52281" name="Equation" r:id="rId15" imgW="177480" imgH="241200" progId="Equation.3">
                <p:embed/>
              </p:oleObj>
            </a:graphicData>
          </a:graphic>
        </p:graphicFrame>
        <p:sp>
          <p:nvSpPr>
            <p:cNvPr id="52282" name="Freeform 58"/>
            <p:cNvSpPr>
              <a:spLocks/>
            </p:cNvSpPr>
            <p:nvPr/>
          </p:nvSpPr>
          <p:spPr bwMode="auto">
            <a:xfrm flipV="1">
              <a:off x="4224" y="1680"/>
              <a:ext cx="3"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sp>
          <p:nvSpPr>
            <p:cNvPr id="52283" name="Freeform 59"/>
            <p:cNvSpPr>
              <a:spLocks/>
            </p:cNvSpPr>
            <p:nvPr/>
          </p:nvSpPr>
          <p:spPr bwMode="auto">
            <a:xfrm>
              <a:off x="4224" y="2256"/>
              <a:ext cx="1" cy="451"/>
            </a:xfrm>
            <a:custGeom>
              <a:avLst/>
              <a:gdLst/>
              <a:ahLst/>
              <a:cxnLst>
                <a:cxn ang="0">
                  <a:pos x="0" y="451"/>
                </a:cxn>
                <a:cxn ang="0">
                  <a:pos x="3" y="0"/>
                </a:cxn>
              </a:cxnLst>
              <a:rect l="0" t="0" r="r" b="b"/>
              <a:pathLst>
                <a:path w="3" h="451">
                  <a:moveTo>
                    <a:pt x="0" y="451"/>
                  </a:moveTo>
                  <a:lnTo>
                    <a:pt x="3" y="0"/>
                  </a:lnTo>
                </a:path>
              </a:pathLst>
            </a:custGeom>
            <a:noFill/>
            <a:ln w="38100" cmpd="sng">
              <a:solidFill>
                <a:schemeClr val="tx1"/>
              </a:solidFill>
              <a:round/>
              <a:headEnd type="none" w="med" len="med"/>
              <a:tailEnd type="arrow" w="med" len="med"/>
            </a:ln>
            <a:effectLst/>
          </p:spPr>
          <p:txBody>
            <a:bodyPr wrap="none" anchor="ctr"/>
            <a:lstStyle/>
            <a:p>
              <a:endParaRPr lang="zh-CN" altLang="en-US"/>
            </a:p>
          </p:txBody>
        </p:sp>
        <p:graphicFrame>
          <p:nvGraphicFramePr>
            <p:cNvPr id="52284" name="Object 60"/>
            <p:cNvGraphicFramePr>
              <a:graphicFrameLocks noChangeAspect="1"/>
            </p:cNvGraphicFramePr>
            <p:nvPr/>
          </p:nvGraphicFramePr>
          <p:xfrm>
            <a:off x="3936" y="2352"/>
            <a:ext cx="304" cy="353"/>
          </p:xfrm>
          <a:graphic>
            <a:graphicData uri="http://schemas.openxmlformats.org/presentationml/2006/ole">
              <p:oleObj spid="_x0000_s52284" name="Equation" r:id="rId16" imgW="177480" imgH="241200" progId="Equation.3">
                <p:embed/>
              </p:oleObj>
            </a:graphicData>
          </a:graphic>
        </p:graphicFrame>
        <p:sp>
          <p:nvSpPr>
            <p:cNvPr id="52285" name="Line 61"/>
            <p:cNvSpPr>
              <a:spLocks noChangeShapeType="1"/>
            </p:cNvSpPr>
            <p:nvPr/>
          </p:nvSpPr>
          <p:spPr bwMode="auto">
            <a:xfrm>
              <a:off x="4224" y="2832"/>
              <a:ext cx="0" cy="352"/>
            </a:xfrm>
            <a:prstGeom prst="line">
              <a:avLst/>
            </a:prstGeom>
            <a:noFill/>
            <a:ln w="38100">
              <a:solidFill>
                <a:schemeClr val="tx2"/>
              </a:solidFill>
              <a:round/>
              <a:headEnd/>
              <a:tailEnd type="arrow" w="med" len="med"/>
            </a:ln>
            <a:effectLst/>
          </p:spPr>
          <p:txBody>
            <a:bodyPr wrap="none" anchor="ctr"/>
            <a:lstStyle/>
            <a:p>
              <a:endParaRPr lang="zh-CN" altLang="en-US"/>
            </a:p>
          </p:txBody>
        </p:sp>
        <p:graphicFrame>
          <p:nvGraphicFramePr>
            <p:cNvPr id="52286" name="Object 62"/>
            <p:cNvGraphicFramePr>
              <a:graphicFrameLocks/>
            </p:cNvGraphicFramePr>
            <p:nvPr/>
          </p:nvGraphicFramePr>
          <p:xfrm>
            <a:off x="3792" y="2736"/>
            <a:ext cx="501" cy="339"/>
          </p:xfrm>
          <a:graphic>
            <a:graphicData uri="http://schemas.openxmlformats.org/presentationml/2006/ole">
              <p:oleObj spid="_x0000_s52286" name="Equation" r:id="rId17" imgW="317160" imgH="215640" progId="Equation.3">
                <p:embed/>
              </p:oleObj>
            </a:graphicData>
          </a:graphic>
        </p:graphicFrame>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233"/>
                                        </p:tgtEl>
                                        <p:attrNameLst>
                                          <p:attrName>style.visibility</p:attrName>
                                        </p:attrNameLst>
                                      </p:cBhvr>
                                      <p:to>
                                        <p:strVal val="visible"/>
                                      </p:to>
                                    </p:set>
                                    <p:animEffect transition="in" filter="wipe(left)">
                                      <p:cBhvr>
                                        <p:cTn id="7" dur="500"/>
                                        <p:tgtEl>
                                          <p:spTgt spid="522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254"/>
                                        </p:tgtEl>
                                        <p:attrNameLst>
                                          <p:attrName>style.visibility</p:attrName>
                                        </p:attrNameLst>
                                      </p:cBhvr>
                                      <p:to>
                                        <p:strVal val="visible"/>
                                      </p:to>
                                    </p:set>
                                    <p:animEffect transition="in" filter="wipe(left)">
                                      <p:cBhvr>
                                        <p:cTn id="12" dur="500"/>
                                        <p:tgtEl>
                                          <p:spTgt spid="5225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2252"/>
                                        </p:tgtEl>
                                        <p:attrNameLst>
                                          <p:attrName>style.visibility</p:attrName>
                                        </p:attrNameLst>
                                      </p:cBhvr>
                                      <p:to>
                                        <p:strVal val="visible"/>
                                      </p:to>
                                    </p:set>
                                    <p:animEffect transition="in" filter="wipe(left)">
                                      <p:cBhvr>
                                        <p:cTn id="17" dur="500"/>
                                        <p:tgtEl>
                                          <p:spTgt spid="522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2253"/>
                                        </p:tgtEl>
                                        <p:attrNameLst>
                                          <p:attrName>style.visibility</p:attrName>
                                        </p:attrNameLst>
                                      </p:cBhvr>
                                      <p:to>
                                        <p:strVal val="visible"/>
                                      </p:to>
                                    </p:set>
                                    <p:animEffect transition="in" filter="wipe(left)">
                                      <p:cBhvr>
                                        <p:cTn id="22" dur="500"/>
                                        <p:tgtEl>
                                          <p:spTgt spid="522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2255"/>
                                        </p:tgtEl>
                                        <p:attrNameLst>
                                          <p:attrName>style.visibility</p:attrName>
                                        </p:attrNameLst>
                                      </p:cBhvr>
                                      <p:to>
                                        <p:strVal val="visible"/>
                                      </p:to>
                                    </p:set>
                                    <p:animEffect transition="in" filter="wipe(up)">
                                      <p:cBhvr>
                                        <p:cTn id="27" dur="500"/>
                                        <p:tgtEl>
                                          <p:spTgt spid="52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3"/>
          <p:cNvSpPr>
            <a:spLocks noGrp="1"/>
          </p:cNvSpPr>
          <p:nvPr>
            <p:ph type="sldNum" sz="quarter" idx="12"/>
          </p:nvPr>
        </p:nvSpPr>
        <p:spPr/>
        <p:txBody>
          <a:bodyPr/>
          <a:lstStyle/>
          <a:p>
            <a:fld id="{67A011E6-1C78-4C10-A6EB-7B880510427A}" type="slidenum">
              <a:rPr lang="en-US" altLang="zh-CN"/>
              <a:pPr/>
              <a:t>7</a:t>
            </a:fld>
            <a:endParaRPr lang="en-US" altLang="zh-CN"/>
          </a:p>
        </p:txBody>
      </p:sp>
      <p:sp>
        <p:nvSpPr>
          <p:cNvPr id="56322" name="Text Box 2"/>
          <p:cNvSpPr txBox="1">
            <a:spLocks noChangeArrowheads="1"/>
          </p:cNvSpPr>
          <p:nvPr/>
        </p:nvSpPr>
        <p:spPr bwMode="auto">
          <a:xfrm>
            <a:off x="71406" y="-24"/>
            <a:ext cx="8929718" cy="1667764"/>
          </a:xfrm>
          <a:prstGeom prst="rect">
            <a:avLst/>
          </a:prstGeom>
          <a:solidFill>
            <a:schemeClr val="bg1"/>
          </a:solidFill>
          <a:ln w="9525">
            <a:noFill/>
            <a:miter lim="800000"/>
            <a:headEnd/>
            <a:tailEnd/>
          </a:ln>
          <a:effectLst/>
        </p:spPr>
        <p:txBody>
          <a:bodyPr wrap="square">
            <a:spAutoFit/>
          </a:bodyPr>
          <a:lstStyle/>
          <a:p>
            <a:pPr>
              <a:lnSpc>
                <a:spcPct val="150000"/>
              </a:lnSpc>
              <a:spcBef>
                <a:spcPct val="5000"/>
              </a:spcBef>
            </a:pPr>
            <a:r>
              <a:rPr kumimoji="1" lang="zh-CN" altLang="en-US" sz="2400" b="1" dirty="0">
                <a:solidFill>
                  <a:srgbClr val="0000CC"/>
                </a:solidFill>
                <a:latin typeface="+mn-ea"/>
                <a:ea typeface="+mn-ea"/>
              </a:rPr>
              <a:t>例</a:t>
            </a:r>
            <a:r>
              <a:rPr kumimoji="1" lang="en-US" altLang="zh-CN" sz="2400" b="1" dirty="0">
                <a:solidFill>
                  <a:srgbClr val="0000CC"/>
                </a:solidFill>
                <a:latin typeface="+mn-ea"/>
                <a:ea typeface="+mn-ea"/>
              </a:rPr>
              <a:t>2</a:t>
            </a:r>
            <a:r>
              <a:rPr kumimoji="1" lang="zh-CN" altLang="en-US" sz="2400" b="1" dirty="0">
                <a:solidFill>
                  <a:srgbClr val="0000CC"/>
                </a:solidFill>
                <a:latin typeface="+mn-ea"/>
                <a:ea typeface="+mn-ea"/>
              </a:rPr>
              <a:t>、</a:t>
            </a:r>
            <a:r>
              <a:rPr kumimoji="1" lang="zh-CN" altLang="en-US" sz="2400" b="1" dirty="0">
                <a:latin typeface="+mn-ea"/>
                <a:ea typeface="+mn-ea"/>
              </a:rPr>
              <a:t>一根长为 </a:t>
            </a:r>
            <a:r>
              <a:rPr kumimoji="1" lang="en-US" altLang="zh-CN" sz="2400" b="1" i="1" dirty="0">
                <a:latin typeface="+mn-ea"/>
                <a:ea typeface="+mn-ea"/>
              </a:rPr>
              <a:t>l</a:t>
            </a:r>
            <a:r>
              <a:rPr kumimoji="1" lang="zh-CN" altLang="en-US" sz="2400" b="1" dirty="0">
                <a:latin typeface="+mn-ea"/>
                <a:ea typeface="+mn-ea"/>
              </a:rPr>
              <a:t>、</a:t>
            </a:r>
            <a:r>
              <a:rPr kumimoji="1" lang="zh-CN" altLang="zh-CN" sz="2400" b="1" dirty="0">
                <a:latin typeface="+mn-ea"/>
                <a:ea typeface="+mn-ea"/>
              </a:rPr>
              <a:t>质量为</a:t>
            </a:r>
            <a:r>
              <a:rPr kumimoji="1" lang="en-US" altLang="zh-CN" sz="2400" b="1" i="1" dirty="0">
                <a:latin typeface="+mn-ea"/>
                <a:ea typeface="+mn-ea"/>
              </a:rPr>
              <a:t>M</a:t>
            </a:r>
            <a:r>
              <a:rPr kumimoji="1" lang="zh-CN" altLang="zh-CN" sz="2400" b="1" dirty="0">
                <a:latin typeface="+mn-ea"/>
                <a:ea typeface="+mn-ea"/>
              </a:rPr>
              <a:t>的均匀细直棒，</a:t>
            </a:r>
            <a:r>
              <a:rPr kumimoji="1" lang="zh-CN" altLang="zh-CN" sz="2400" b="1" dirty="0" smtClean="0">
                <a:latin typeface="+mn-ea"/>
                <a:ea typeface="+mn-ea"/>
              </a:rPr>
              <a:t>其一端</a:t>
            </a:r>
            <a:r>
              <a:rPr kumimoji="1" lang="zh-CN" altLang="zh-CN" sz="2400" b="1" dirty="0">
                <a:latin typeface="+mn-ea"/>
                <a:ea typeface="+mn-ea"/>
              </a:rPr>
              <a:t>挂在一个水平光滑轴上而静止在竖直位置</a:t>
            </a:r>
            <a:r>
              <a:rPr kumimoji="1" lang="zh-CN" altLang="zh-CN" sz="2400" b="1" dirty="0" smtClean="0">
                <a:latin typeface="+mn-ea"/>
                <a:ea typeface="+mn-ea"/>
              </a:rPr>
              <a:t>。今</a:t>
            </a:r>
            <a:r>
              <a:rPr kumimoji="1" lang="zh-CN" altLang="zh-CN" sz="2400" b="1" dirty="0">
                <a:latin typeface="+mn-ea"/>
                <a:ea typeface="+mn-ea"/>
              </a:rPr>
              <a:t>有一子弹质量为</a:t>
            </a:r>
            <a:r>
              <a:rPr kumimoji="1" lang="en-US" altLang="zh-CN" sz="2400" b="1" i="1" dirty="0">
                <a:latin typeface="+mn-ea"/>
                <a:ea typeface="+mn-ea"/>
              </a:rPr>
              <a:t>m</a:t>
            </a:r>
            <a:r>
              <a:rPr kumimoji="1" lang="zh-CN" altLang="en-US" sz="2400" b="1" i="1" dirty="0">
                <a:latin typeface="+mn-ea"/>
                <a:ea typeface="+mn-ea"/>
              </a:rPr>
              <a:t>，</a:t>
            </a:r>
            <a:r>
              <a:rPr kumimoji="1" lang="zh-CN" altLang="en-US" sz="2400" b="1" dirty="0">
                <a:latin typeface="+mn-ea"/>
                <a:ea typeface="+mn-ea"/>
              </a:rPr>
              <a:t>以水平速度</a:t>
            </a:r>
            <a:r>
              <a:rPr kumimoji="1" lang="en-US" altLang="zh-CN" sz="2400" b="1" dirty="0">
                <a:latin typeface="+mn-ea"/>
                <a:ea typeface="+mn-ea"/>
                <a:cs typeface="Times New Roman" pitchFamily="18" charset="0"/>
                <a:sym typeface="Symbol" pitchFamily="18" charset="2"/>
              </a:rPr>
              <a:t>v</a:t>
            </a:r>
            <a:r>
              <a:rPr kumimoji="1" lang="en-US" altLang="zh-CN" sz="2400" b="1" baseline="-25000" dirty="0">
                <a:latin typeface="+mn-ea"/>
                <a:ea typeface="+mn-ea"/>
                <a:sym typeface="Symbol" pitchFamily="18" charset="2"/>
              </a:rPr>
              <a:t>0</a:t>
            </a:r>
            <a:r>
              <a:rPr kumimoji="1" lang="zh-CN" altLang="en-US" sz="2400" b="1" dirty="0">
                <a:latin typeface="+mn-ea"/>
                <a:ea typeface="+mn-ea"/>
                <a:sym typeface="Symbol" pitchFamily="18" charset="2"/>
              </a:rPr>
              <a:t>射入棒的</a:t>
            </a:r>
            <a:r>
              <a:rPr kumimoji="1" lang="zh-CN" altLang="en-US" sz="2400" b="1" dirty="0" smtClean="0">
                <a:latin typeface="+mn-ea"/>
                <a:ea typeface="+mn-ea"/>
                <a:sym typeface="Symbol" pitchFamily="18" charset="2"/>
              </a:rPr>
              <a:t>下端</a:t>
            </a:r>
            <a:r>
              <a:rPr kumimoji="1" lang="zh-CN" altLang="en-US" sz="2400" b="1" dirty="0">
                <a:latin typeface="+mn-ea"/>
                <a:ea typeface="+mn-ea"/>
                <a:sym typeface="Symbol" pitchFamily="18" charset="2"/>
              </a:rPr>
              <a:t>而不复出。求子弹和棒开始一起运动时</a:t>
            </a:r>
            <a:r>
              <a:rPr kumimoji="1" lang="zh-CN" altLang="zh-CN" sz="2400" b="1" dirty="0">
                <a:latin typeface="+mn-ea"/>
                <a:ea typeface="+mn-ea"/>
              </a:rPr>
              <a:t>角速度</a:t>
            </a:r>
            <a:endParaRPr kumimoji="1" lang="zh-CN" altLang="en-US" sz="2400" b="1" dirty="0">
              <a:latin typeface="+mn-ea"/>
              <a:ea typeface="+mn-ea"/>
            </a:endParaRPr>
          </a:p>
        </p:txBody>
      </p:sp>
      <p:sp>
        <p:nvSpPr>
          <p:cNvPr id="56323" name="Text Box 3"/>
          <p:cNvSpPr txBox="1">
            <a:spLocks noChangeArrowheads="1"/>
          </p:cNvSpPr>
          <p:nvPr/>
        </p:nvSpPr>
        <p:spPr bwMode="auto">
          <a:xfrm>
            <a:off x="285720" y="1844675"/>
            <a:ext cx="6715172" cy="2238241"/>
          </a:xfrm>
          <a:prstGeom prst="rect">
            <a:avLst/>
          </a:prstGeom>
          <a:noFill/>
          <a:ln w="9525">
            <a:noFill/>
            <a:miter lim="800000"/>
            <a:headEnd/>
            <a:tailEnd/>
          </a:ln>
          <a:effectLst/>
        </p:spPr>
        <p:txBody>
          <a:bodyPr wrap="square" anchor="ctr">
            <a:spAutoFit/>
          </a:bodyPr>
          <a:lstStyle/>
          <a:p>
            <a:pPr algn="just">
              <a:lnSpc>
                <a:spcPct val="150000"/>
              </a:lnSpc>
              <a:spcBef>
                <a:spcPct val="20000"/>
              </a:spcBef>
            </a:pPr>
            <a:r>
              <a:rPr kumimoji="1" lang="zh-CN" altLang="en-US" sz="2400" b="1" dirty="0">
                <a:latin typeface="Times New Roman" pitchFamily="18" charset="0"/>
                <a:ea typeface="楷体_GB2312" pitchFamily="49" charset="-122"/>
              </a:rPr>
              <a:t>解：取棒和子弹为系统，碰撞过程</a:t>
            </a:r>
            <a:r>
              <a:rPr kumimoji="1" lang="zh-CN" altLang="en-US" sz="2400" b="1" dirty="0" smtClean="0">
                <a:latin typeface="Times New Roman" pitchFamily="18" charset="0"/>
                <a:ea typeface="楷体_GB2312" pitchFamily="49" charset="-122"/>
              </a:rPr>
              <a:t>时间</a:t>
            </a:r>
            <a:r>
              <a:rPr kumimoji="1" lang="zh-CN" altLang="en-US" sz="2400" b="1" dirty="0">
                <a:latin typeface="Times New Roman" pitchFamily="18" charset="0"/>
                <a:ea typeface="楷体_GB2312" pitchFamily="49" charset="-122"/>
              </a:rPr>
              <a:t>极短，在此过程中棒的位置基本</a:t>
            </a:r>
            <a:r>
              <a:rPr kumimoji="1" lang="zh-CN" altLang="en-US" sz="2400" b="1" dirty="0" smtClean="0">
                <a:latin typeface="Times New Roman" pitchFamily="18" charset="0"/>
                <a:ea typeface="楷体_GB2312" pitchFamily="49" charset="-122"/>
              </a:rPr>
              <a:t>不变</a:t>
            </a:r>
            <a:r>
              <a:rPr kumimoji="1" lang="zh-CN" altLang="en-US" sz="2400" b="1" dirty="0">
                <a:latin typeface="Times New Roman" pitchFamily="18" charset="0"/>
                <a:ea typeface="楷体_GB2312" pitchFamily="49" charset="-122"/>
              </a:rPr>
              <a:t>，所以重力和轴上支持力对</a:t>
            </a:r>
            <a:r>
              <a:rPr kumimoji="1" lang="en-US" altLang="zh-CN" sz="2400" b="1" dirty="0">
                <a:latin typeface="Times New Roman" pitchFamily="18" charset="0"/>
                <a:ea typeface="楷体_GB2312" pitchFamily="49" charset="-122"/>
              </a:rPr>
              <a:t>O</a:t>
            </a:r>
            <a:r>
              <a:rPr kumimoji="1" lang="zh-CN" altLang="en-US" sz="2400" b="1" dirty="0">
                <a:latin typeface="Times New Roman" pitchFamily="18" charset="0"/>
                <a:ea typeface="楷体_GB2312" pitchFamily="49" charset="-122"/>
              </a:rPr>
              <a:t>点</a:t>
            </a:r>
            <a:r>
              <a:rPr kumimoji="1" lang="zh-CN" altLang="en-US" sz="2400" b="1" dirty="0" smtClean="0">
                <a:latin typeface="Times New Roman" pitchFamily="18" charset="0"/>
                <a:ea typeface="楷体_GB2312" pitchFamily="49" charset="-122"/>
              </a:rPr>
              <a:t>的力矩</a:t>
            </a:r>
            <a:r>
              <a:rPr kumimoji="1" lang="zh-CN" altLang="en-US" sz="2400" b="1" dirty="0">
                <a:latin typeface="Times New Roman" pitchFamily="18" charset="0"/>
                <a:ea typeface="楷体_GB2312" pitchFamily="49" charset="-122"/>
              </a:rPr>
              <a:t>都为零，所以系统的角动量守恒：</a:t>
            </a:r>
          </a:p>
        </p:txBody>
      </p:sp>
      <p:grpSp>
        <p:nvGrpSpPr>
          <p:cNvPr id="56361" name="Group 41"/>
          <p:cNvGrpSpPr>
            <a:grpSpLocks/>
          </p:cNvGrpSpPr>
          <p:nvPr/>
        </p:nvGrpSpPr>
        <p:grpSpPr bwMode="auto">
          <a:xfrm>
            <a:off x="7092950" y="1992322"/>
            <a:ext cx="1808163" cy="2794000"/>
            <a:chOff x="4224" y="1360"/>
            <a:chExt cx="1139" cy="1760"/>
          </a:xfrm>
        </p:grpSpPr>
        <p:sp>
          <p:nvSpPr>
            <p:cNvPr id="56329" name="AutoShape 9"/>
            <p:cNvSpPr>
              <a:spLocks noChangeArrowheads="1"/>
            </p:cNvSpPr>
            <p:nvPr/>
          </p:nvSpPr>
          <p:spPr bwMode="auto">
            <a:xfrm rot="-10800000">
              <a:off x="4780" y="1384"/>
              <a:ext cx="188" cy="192"/>
            </a:xfrm>
            <a:prstGeom prst="triangle">
              <a:avLst>
                <a:gd name="adj" fmla="val 49477"/>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56330" name="Rectangle 10"/>
            <p:cNvSpPr>
              <a:spLocks noChangeArrowheads="1"/>
            </p:cNvSpPr>
            <p:nvPr/>
          </p:nvSpPr>
          <p:spPr bwMode="auto">
            <a:xfrm rot="5400000">
              <a:off x="4202" y="2111"/>
              <a:ext cx="1358" cy="47"/>
            </a:xfrm>
            <a:prstGeom prst="rect">
              <a:avLst/>
            </a:prstGeom>
            <a:solidFill>
              <a:srgbClr val="663300"/>
            </a:solidFill>
            <a:ln w="9525">
              <a:solidFill>
                <a:schemeClr val="tx1"/>
              </a:solidFill>
              <a:miter lim="800000"/>
              <a:headEnd/>
              <a:tailEnd/>
            </a:ln>
            <a:effectLst/>
          </p:spPr>
          <p:txBody>
            <a:bodyPr wrap="none" anchor="ctr"/>
            <a:lstStyle/>
            <a:p>
              <a:endParaRPr lang="zh-CN" altLang="en-US"/>
            </a:p>
          </p:txBody>
        </p:sp>
        <p:sp>
          <p:nvSpPr>
            <p:cNvPr id="56331" name="Line 11"/>
            <p:cNvSpPr>
              <a:spLocks noChangeShapeType="1"/>
            </p:cNvSpPr>
            <p:nvPr/>
          </p:nvSpPr>
          <p:spPr bwMode="auto">
            <a:xfrm rot="10800000">
              <a:off x="4710" y="1360"/>
              <a:ext cx="324" cy="0"/>
            </a:xfrm>
            <a:prstGeom prst="line">
              <a:avLst/>
            </a:prstGeom>
            <a:noFill/>
            <a:ln w="76200">
              <a:solidFill>
                <a:schemeClr val="accent1"/>
              </a:solidFill>
              <a:round/>
              <a:headEnd/>
              <a:tailEnd/>
            </a:ln>
            <a:effectLst/>
          </p:spPr>
          <p:txBody>
            <a:bodyPr wrap="none" anchor="ctr"/>
            <a:lstStyle/>
            <a:p>
              <a:endParaRPr lang="zh-CN" altLang="en-US"/>
            </a:p>
          </p:txBody>
        </p:sp>
        <p:sp>
          <p:nvSpPr>
            <p:cNvPr id="56332" name="Text Box 12"/>
            <p:cNvSpPr txBox="1">
              <a:spLocks noChangeArrowheads="1"/>
            </p:cNvSpPr>
            <p:nvPr/>
          </p:nvSpPr>
          <p:spPr bwMode="auto">
            <a:xfrm rot="5400000">
              <a:off x="4888" y="1371"/>
              <a:ext cx="290" cy="327"/>
            </a:xfrm>
            <a:prstGeom prst="rect">
              <a:avLst/>
            </a:prstGeom>
            <a:noFill/>
            <a:ln w="9525">
              <a:noFill/>
              <a:miter lim="800000"/>
              <a:headEnd/>
              <a:tailEnd/>
            </a:ln>
            <a:effectLst/>
          </p:spPr>
          <p:txBody>
            <a:bodyPr vert="eaVert" wrap="none" anchor="ctr"/>
            <a:lstStyle/>
            <a:p>
              <a:pPr algn="ctr">
                <a:spcBef>
                  <a:spcPct val="50000"/>
                </a:spcBef>
              </a:pPr>
              <a:r>
                <a:rPr kumimoji="1" lang="en-US" altLang="zh-CN" sz="2800" b="1">
                  <a:latin typeface="Times New Roman" pitchFamily="18" charset="0"/>
                  <a:ea typeface="楷体_GB2312" pitchFamily="49" charset="-122"/>
                </a:rPr>
                <a:t>O</a:t>
              </a:r>
            </a:p>
          </p:txBody>
        </p:sp>
        <p:grpSp>
          <p:nvGrpSpPr>
            <p:cNvPr id="56336" name="Group 16"/>
            <p:cNvGrpSpPr>
              <a:grpSpLocks/>
            </p:cNvGrpSpPr>
            <p:nvPr/>
          </p:nvGrpSpPr>
          <p:grpSpPr bwMode="auto">
            <a:xfrm>
              <a:off x="4572" y="2764"/>
              <a:ext cx="192" cy="66"/>
              <a:chOff x="1662" y="1962"/>
              <a:chExt cx="192" cy="66"/>
            </a:xfrm>
          </p:grpSpPr>
          <p:sp>
            <p:nvSpPr>
              <p:cNvPr id="56337" name="Line 17"/>
              <p:cNvSpPr>
                <a:spLocks noChangeShapeType="1"/>
              </p:cNvSpPr>
              <p:nvPr/>
            </p:nvSpPr>
            <p:spPr bwMode="auto">
              <a:xfrm>
                <a:off x="1662" y="1968"/>
                <a:ext cx="144" cy="0"/>
              </a:xfrm>
              <a:prstGeom prst="line">
                <a:avLst/>
              </a:prstGeom>
              <a:noFill/>
              <a:ln w="28575">
                <a:solidFill>
                  <a:schemeClr val="tx1"/>
                </a:solidFill>
                <a:round/>
                <a:headEnd/>
                <a:tailEnd/>
              </a:ln>
              <a:effectLst/>
            </p:spPr>
            <p:txBody>
              <a:bodyPr wrap="none" anchor="ctr"/>
              <a:lstStyle/>
              <a:p>
                <a:endParaRPr lang="zh-CN" altLang="en-US"/>
              </a:p>
            </p:txBody>
          </p:sp>
          <p:sp>
            <p:nvSpPr>
              <p:cNvPr id="56338" name="Line 18"/>
              <p:cNvSpPr>
                <a:spLocks noChangeShapeType="1"/>
              </p:cNvSpPr>
              <p:nvPr/>
            </p:nvSpPr>
            <p:spPr bwMode="auto">
              <a:xfrm>
                <a:off x="1662" y="2016"/>
                <a:ext cx="144" cy="0"/>
              </a:xfrm>
              <a:prstGeom prst="line">
                <a:avLst/>
              </a:prstGeom>
              <a:noFill/>
              <a:ln w="28575">
                <a:solidFill>
                  <a:schemeClr val="tx1"/>
                </a:solidFill>
                <a:round/>
                <a:headEnd/>
                <a:tailEnd/>
              </a:ln>
              <a:effectLst/>
            </p:spPr>
            <p:txBody>
              <a:bodyPr wrap="none" anchor="ctr"/>
              <a:lstStyle/>
              <a:p>
                <a:endParaRPr lang="zh-CN" altLang="en-US"/>
              </a:p>
            </p:txBody>
          </p:sp>
          <p:sp>
            <p:nvSpPr>
              <p:cNvPr id="56339" name="Line 19"/>
              <p:cNvSpPr>
                <a:spLocks noChangeShapeType="1"/>
              </p:cNvSpPr>
              <p:nvPr/>
            </p:nvSpPr>
            <p:spPr bwMode="auto">
              <a:xfrm rot="-508269">
                <a:off x="1806" y="1962"/>
                <a:ext cx="48" cy="48"/>
              </a:xfrm>
              <a:prstGeom prst="line">
                <a:avLst/>
              </a:prstGeom>
              <a:noFill/>
              <a:ln w="28575">
                <a:solidFill>
                  <a:schemeClr val="tx1"/>
                </a:solidFill>
                <a:round/>
                <a:headEnd/>
                <a:tailEnd/>
              </a:ln>
              <a:effectLst/>
            </p:spPr>
            <p:txBody>
              <a:bodyPr wrap="none" anchor="ctr"/>
              <a:lstStyle/>
              <a:p>
                <a:endParaRPr lang="zh-CN" altLang="en-US"/>
              </a:p>
            </p:txBody>
          </p:sp>
          <p:sp>
            <p:nvSpPr>
              <p:cNvPr id="56340" name="Line 20"/>
              <p:cNvSpPr>
                <a:spLocks noChangeShapeType="1"/>
              </p:cNvSpPr>
              <p:nvPr/>
            </p:nvSpPr>
            <p:spPr bwMode="auto">
              <a:xfrm rot="508269" flipV="1">
                <a:off x="1806" y="1980"/>
                <a:ext cx="48" cy="48"/>
              </a:xfrm>
              <a:prstGeom prst="line">
                <a:avLst/>
              </a:prstGeom>
              <a:noFill/>
              <a:ln w="28575">
                <a:solidFill>
                  <a:schemeClr val="tx1"/>
                </a:solidFill>
                <a:round/>
                <a:headEnd/>
                <a:tailEnd/>
              </a:ln>
              <a:effectLst/>
            </p:spPr>
            <p:txBody>
              <a:bodyPr wrap="none" anchor="ctr"/>
              <a:lstStyle/>
              <a:p>
                <a:endParaRPr lang="zh-CN" altLang="en-US"/>
              </a:p>
            </p:txBody>
          </p:sp>
          <p:sp>
            <p:nvSpPr>
              <p:cNvPr id="56341" name="Line 21"/>
              <p:cNvSpPr>
                <a:spLocks noChangeShapeType="1"/>
              </p:cNvSpPr>
              <p:nvPr/>
            </p:nvSpPr>
            <p:spPr bwMode="auto">
              <a:xfrm>
                <a:off x="1662" y="1968"/>
                <a:ext cx="0" cy="48"/>
              </a:xfrm>
              <a:prstGeom prst="line">
                <a:avLst/>
              </a:prstGeom>
              <a:noFill/>
              <a:ln w="28575">
                <a:solidFill>
                  <a:schemeClr val="tx1"/>
                </a:solidFill>
                <a:round/>
                <a:headEnd/>
                <a:tailEnd/>
              </a:ln>
              <a:effectLst/>
            </p:spPr>
            <p:txBody>
              <a:bodyPr wrap="none" anchor="ctr"/>
              <a:lstStyle/>
              <a:p>
                <a:endParaRPr lang="zh-CN" altLang="en-US"/>
              </a:p>
            </p:txBody>
          </p:sp>
        </p:grpSp>
        <p:sp>
          <p:nvSpPr>
            <p:cNvPr id="56343" name="Freeform 23"/>
            <p:cNvSpPr>
              <a:spLocks/>
            </p:cNvSpPr>
            <p:nvPr/>
          </p:nvSpPr>
          <p:spPr bwMode="auto">
            <a:xfrm>
              <a:off x="4524" y="2878"/>
              <a:ext cx="216" cy="1"/>
            </a:xfrm>
            <a:custGeom>
              <a:avLst/>
              <a:gdLst/>
              <a:ahLst/>
              <a:cxnLst>
                <a:cxn ang="0">
                  <a:pos x="0" y="0"/>
                </a:cxn>
                <a:cxn ang="0">
                  <a:pos x="216" y="1"/>
                </a:cxn>
              </a:cxnLst>
              <a:rect l="0" t="0" r="r" b="b"/>
              <a:pathLst>
                <a:path w="216" h="1">
                  <a:moveTo>
                    <a:pt x="0" y="0"/>
                  </a:moveTo>
                  <a:lnTo>
                    <a:pt x="216" y="1"/>
                  </a:lnTo>
                </a:path>
              </a:pathLst>
            </a:custGeom>
            <a:noFill/>
            <a:ln w="19050">
              <a:solidFill>
                <a:srgbClr val="0000CC"/>
              </a:solidFill>
              <a:round/>
              <a:headEnd type="none" w="med" len="med"/>
              <a:tailEnd type="arrow" w="med" len="med"/>
            </a:ln>
            <a:effectLst/>
          </p:spPr>
          <p:txBody>
            <a:bodyPr wrap="none" anchor="ctr"/>
            <a:lstStyle/>
            <a:p>
              <a:endParaRPr lang="zh-CN" altLang="en-US"/>
            </a:p>
          </p:txBody>
        </p:sp>
        <p:sp>
          <p:nvSpPr>
            <p:cNvPr id="56347" name="Line 27"/>
            <p:cNvSpPr>
              <a:spLocks noChangeShapeType="1"/>
            </p:cNvSpPr>
            <p:nvPr/>
          </p:nvSpPr>
          <p:spPr bwMode="auto">
            <a:xfrm>
              <a:off x="4992" y="2800"/>
              <a:ext cx="288" cy="0"/>
            </a:xfrm>
            <a:prstGeom prst="line">
              <a:avLst/>
            </a:prstGeom>
            <a:noFill/>
            <a:ln w="28575">
              <a:solidFill>
                <a:schemeClr val="hlink"/>
              </a:solidFill>
              <a:round/>
              <a:headEnd/>
              <a:tailEnd type="arrow" w="med" len="med"/>
            </a:ln>
            <a:effectLst/>
          </p:spPr>
          <p:txBody>
            <a:bodyPr wrap="none" anchor="ctr"/>
            <a:lstStyle/>
            <a:p>
              <a:endParaRPr lang="zh-CN" altLang="en-US"/>
            </a:p>
          </p:txBody>
        </p:sp>
        <p:sp>
          <p:nvSpPr>
            <p:cNvPr id="56349" name="Freeform 29"/>
            <p:cNvSpPr>
              <a:spLocks/>
            </p:cNvSpPr>
            <p:nvPr/>
          </p:nvSpPr>
          <p:spPr bwMode="auto">
            <a:xfrm>
              <a:off x="4368" y="1456"/>
              <a:ext cx="3" cy="1368"/>
            </a:xfrm>
            <a:custGeom>
              <a:avLst/>
              <a:gdLst/>
              <a:ahLst/>
              <a:cxnLst>
                <a:cxn ang="0">
                  <a:pos x="3" y="0"/>
                </a:cxn>
                <a:cxn ang="0">
                  <a:pos x="0" y="1368"/>
                </a:cxn>
              </a:cxnLst>
              <a:rect l="0" t="0" r="r" b="b"/>
              <a:pathLst>
                <a:path w="3" h="1368">
                  <a:moveTo>
                    <a:pt x="3" y="0"/>
                  </a:moveTo>
                  <a:lnTo>
                    <a:pt x="0" y="1368"/>
                  </a:lnTo>
                </a:path>
              </a:pathLst>
            </a:custGeom>
            <a:noFill/>
            <a:ln w="3175" cap="flat" cmpd="sng">
              <a:solidFill>
                <a:schemeClr val="tx1"/>
              </a:solidFill>
              <a:prstDash val="dash"/>
              <a:round/>
              <a:headEnd type="arrow" w="med" len="med"/>
              <a:tailEnd type="arrow" w="med" len="med"/>
            </a:ln>
            <a:effectLst/>
          </p:spPr>
          <p:txBody>
            <a:bodyPr wrap="none" anchor="ctr"/>
            <a:lstStyle/>
            <a:p>
              <a:endParaRPr lang="zh-CN" altLang="en-US"/>
            </a:p>
          </p:txBody>
        </p:sp>
        <p:graphicFrame>
          <p:nvGraphicFramePr>
            <p:cNvPr id="56355" name="Object 35"/>
            <p:cNvGraphicFramePr>
              <a:graphicFrameLocks noChangeAspect="1"/>
            </p:cNvGraphicFramePr>
            <p:nvPr/>
          </p:nvGraphicFramePr>
          <p:xfrm>
            <a:off x="4560" y="1824"/>
            <a:ext cx="206" cy="206"/>
          </p:xfrm>
          <a:graphic>
            <a:graphicData uri="http://schemas.openxmlformats.org/presentationml/2006/ole">
              <p:oleObj spid="_x0000_s56355" name="Equation" r:id="rId4" imgW="203040" imgH="164880" progId="Equation.3">
                <p:embed/>
              </p:oleObj>
            </a:graphicData>
          </a:graphic>
        </p:graphicFrame>
        <p:graphicFrame>
          <p:nvGraphicFramePr>
            <p:cNvPr id="56356" name="Object 36"/>
            <p:cNvGraphicFramePr>
              <a:graphicFrameLocks noChangeAspect="1"/>
            </p:cNvGraphicFramePr>
            <p:nvPr/>
          </p:nvGraphicFramePr>
          <p:xfrm>
            <a:off x="4224" y="2016"/>
            <a:ext cx="102" cy="220"/>
          </p:xfrm>
          <a:graphic>
            <a:graphicData uri="http://schemas.openxmlformats.org/presentationml/2006/ole">
              <p:oleObj spid="_x0000_s56356" name="Equation" r:id="rId5" imgW="101520" imgH="177480" progId="Equation.3">
                <p:embed/>
              </p:oleObj>
            </a:graphicData>
          </a:graphic>
        </p:graphicFrame>
        <p:graphicFrame>
          <p:nvGraphicFramePr>
            <p:cNvPr id="56357" name="Object 37"/>
            <p:cNvGraphicFramePr>
              <a:graphicFrameLocks noChangeAspect="1"/>
            </p:cNvGraphicFramePr>
            <p:nvPr/>
          </p:nvGraphicFramePr>
          <p:xfrm>
            <a:off x="4418" y="2840"/>
            <a:ext cx="190" cy="280"/>
          </p:xfrm>
          <a:graphic>
            <a:graphicData uri="http://schemas.openxmlformats.org/presentationml/2006/ole">
              <p:oleObj spid="_x0000_s56357" name="Equation" r:id="rId6" imgW="190440" imgH="228600" progId="Equation.3">
                <p:embed/>
              </p:oleObj>
            </a:graphicData>
          </a:graphic>
        </p:graphicFrame>
        <p:graphicFrame>
          <p:nvGraphicFramePr>
            <p:cNvPr id="56358" name="Object 38"/>
            <p:cNvGraphicFramePr>
              <a:graphicFrameLocks noChangeAspect="1"/>
            </p:cNvGraphicFramePr>
            <p:nvPr/>
          </p:nvGraphicFramePr>
          <p:xfrm>
            <a:off x="4464" y="2544"/>
            <a:ext cx="184" cy="177"/>
          </p:xfrm>
          <a:graphic>
            <a:graphicData uri="http://schemas.openxmlformats.org/presentationml/2006/ole">
              <p:oleObj spid="_x0000_s56358" name="Equation" r:id="rId7" imgW="177480" imgH="139680" progId="Equation.3">
                <p:embed/>
              </p:oleObj>
            </a:graphicData>
          </a:graphic>
        </p:graphicFrame>
        <p:graphicFrame>
          <p:nvGraphicFramePr>
            <p:cNvPr id="56359" name="Object 39"/>
            <p:cNvGraphicFramePr>
              <a:graphicFrameLocks noChangeAspect="1"/>
            </p:cNvGraphicFramePr>
            <p:nvPr/>
          </p:nvGraphicFramePr>
          <p:xfrm>
            <a:off x="5232" y="2592"/>
            <a:ext cx="131" cy="226"/>
          </p:xfrm>
          <a:graphic>
            <a:graphicData uri="http://schemas.openxmlformats.org/presentationml/2006/ole">
              <p:oleObj spid="_x0000_s56359" name="Equation" r:id="rId8" imgW="126720" imgH="177480" progId="Equation.3">
                <p:embed/>
              </p:oleObj>
            </a:graphicData>
          </a:graphic>
        </p:graphicFrame>
      </p:grpSp>
      <p:graphicFrame>
        <p:nvGraphicFramePr>
          <p:cNvPr id="56360" name="Object 40"/>
          <p:cNvGraphicFramePr>
            <a:graphicFrameLocks noChangeAspect="1"/>
          </p:cNvGraphicFramePr>
          <p:nvPr/>
        </p:nvGraphicFramePr>
        <p:xfrm>
          <a:off x="1919294" y="4721239"/>
          <a:ext cx="3581400" cy="779463"/>
        </p:xfrm>
        <a:graphic>
          <a:graphicData uri="http://schemas.openxmlformats.org/presentationml/2006/ole">
            <p:oleObj spid="_x0000_s56360" name="Equation" r:id="rId9" imgW="1384200" imgH="393480" progId="Equation.3">
              <p:embed/>
            </p:oleObj>
          </a:graphicData>
        </a:graphic>
      </p:graphicFrame>
      <p:graphicFrame>
        <p:nvGraphicFramePr>
          <p:cNvPr id="56362" name="Object 42"/>
          <p:cNvGraphicFramePr>
            <a:graphicFrameLocks noChangeAspect="1"/>
          </p:cNvGraphicFramePr>
          <p:nvPr/>
        </p:nvGraphicFramePr>
        <p:xfrm>
          <a:off x="3214678" y="3935421"/>
          <a:ext cx="1524000" cy="428625"/>
        </p:xfrm>
        <a:graphic>
          <a:graphicData uri="http://schemas.openxmlformats.org/presentationml/2006/ole">
            <p:oleObj spid="_x0000_s56362" name="Equation" r:id="rId10" imgW="609480" imgH="215640" progId="Equation.3">
              <p:embed/>
            </p:oleObj>
          </a:graphicData>
        </a:graphic>
      </p:graphicFrame>
      <p:graphicFrame>
        <p:nvGraphicFramePr>
          <p:cNvPr id="56363" name="Object 43"/>
          <p:cNvGraphicFramePr>
            <a:graphicFrameLocks noChangeAspect="1"/>
          </p:cNvGraphicFramePr>
          <p:nvPr/>
        </p:nvGraphicFramePr>
        <p:xfrm>
          <a:off x="928662" y="3719520"/>
          <a:ext cx="1936750" cy="781050"/>
        </p:xfrm>
        <a:graphic>
          <a:graphicData uri="http://schemas.openxmlformats.org/presentationml/2006/ole">
            <p:oleObj spid="_x0000_s56363" name="Equation" r:id="rId11" imgW="774360" imgH="393480" progId="Equation.3">
              <p:embed/>
            </p:oleObj>
          </a:graphicData>
        </a:graphic>
      </p:graphicFrame>
      <p:graphicFrame>
        <p:nvGraphicFramePr>
          <p:cNvPr id="56364" name="Object 44"/>
          <p:cNvGraphicFramePr>
            <a:graphicFrameLocks noChangeAspect="1"/>
          </p:cNvGraphicFramePr>
          <p:nvPr/>
        </p:nvGraphicFramePr>
        <p:xfrm>
          <a:off x="5014903" y="3790958"/>
          <a:ext cx="1333500" cy="781050"/>
        </p:xfrm>
        <a:graphic>
          <a:graphicData uri="http://schemas.openxmlformats.org/presentationml/2006/ole">
            <p:oleObj spid="_x0000_s56364" name="Equation" r:id="rId12" imgW="533160" imgH="393480" progId="Equation.DSMT4">
              <p:embed/>
            </p:oleObj>
          </a:graphicData>
        </a:graphic>
      </p:graphicFrame>
      <p:graphicFrame>
        <p:nvGraphicFramePr>
          <p:cNvPr id="56365" name="Object 45"/>
          <p:cNvGraphicFramePr>
            <a:graphicFrameLocks noChangeAspect="1"/>
          </p:cNvGraphicFramePr>
          <p:nvPr/>
        </p:nvGraphicFramePr>
        <p:xfrm>
          <a:off x="4786314" y="5434032"/>
          <a:ext cx="2514600" cy="781050"/>
        </p:xfrm>
        <a:graphic>
          <a:graphicData uri="http://schemas.openxmlformats.org/presentationml/2006/ole">
            <p:oleObj spid="_x0000_s56365" name="Equation" r:id="rId13" imgW="1155600" imgH="393480" progId="Equation.3">
              <p:embed/>
            </p:oleObj>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wipe(up)">
                                      <p:cBhvr>
                                        <p:cTn id="7" dur="500"/>
                                        <p:tgtEl>
                                          <p:spTgt spid="5636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2"/>
                                        </p:tgtEl>
                                        <p:attrNameLst>
                                          <p:attrName>style.visibility</p:attrName>
                                        </p:attrNameLst>
                                      </p:cBhvr>
                                      <p:to>
                                        <p:strVal val="visible"/>
                                      </p:to>
                                    </p:set>
                                    <p:animEffect transition="in" filter="blinds(horizontal)">
                                      <p:cBhvr>
                                        <p:cTn id="12" dur="500"/>
                                        <p:tgtEl>
                                          <p:spTgt spid="563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323"/>
                                        </p:tgtEl>
                                        <p:attrNameLst>
                                          <p:attrName>style.visibility</p:attrName>
                                        </p:attrNameLst>
                                      </p:cBhvr>
                                      <p:to>
                                        <p:strVal val="visible"/>
                                      </p:to>
                                    </p:set>
                                    <p:animEffect transition="in" filter="blinds(horizontal)">
                                      <p:cBhvr>
                                        <p:cTn id="17" dur="500"/>
                                        <p:tgtEl>
                                          <p:spTgt spid="563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6363"/>
                                        </p:tgtEl>
                                        <p:attrNameLst>
                                          <p:attrName>style.visibility</p:attrName>
                                        </p:attrNameLst>
                                      </p:cBhvr>
                                      <p:to>
                                        <p:strVal val="visible"/>
                                      </p:to>
                                    </p:set>
                                    <p:animEffect transition="in" filter="wipe(left)">
                                      <p:cBhvr>
                                        <p:cTn id="22" dur="500"/>
                                        <p:tgtEl>
                                          <p:spTgt spid="563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6362"/>
                                        </p:tgtEl>
                                        <p:attrNameLst>
                                          <p:attrName>style.visibility</p:attrName>
                                        </p:attrNameLst>
                                      </p:cBhvr>
                                      <p:to>
                                        <p:strVal val="visible"/>
                                      </p:to>
                                    </p:set>
                                    <p:animEffect transition="in" filter="wipe(left)">
                                      <p:cBhvr>
                                        <p:cTn id="27" dur="500"/>
                                        <p:tgtEl>
                                          <p:spTgt spid="5636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6360"/>
                                        </p:tgtEl>
                                        <p:attrNameLst>
                                          <p:attrName>style.visibility</p:attrName>
                                        </p:attrNameLst>
                                      </p:cBhvr>
                                      <p:to>
                                        <p:strVal val="visible"/>
                                      </p:to>
                                    </p:set>
                                    <p:animEffect transition="in" filter="wipe(left)">
                                      <p:cBhvr>
                                        <p:cTn id="32" dur="500"/>
                                        <p:tgtEl>
                                          <p:spTgt spid="563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6364"/>
                                        </p:tgtEl>
                                        <p:attrNameLst>
                                          <p:attrName>style.visibility</p:attrName>
                                        </p:attrNameLst>
                                      </p:cBhvr>
                                      <p:to>
                                        <p:strVal val="visible"/>
                                      </p:to>
                                    </p:set>
                                    <p:animEffect transition="in" filter="wipe(up)">
                                      <p:cBhvr>
                                        <p:cTn id="37" dur="500"/>
                                        <p:tgtEl>
                                          <p:spTgt spid="563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56365"/>
                                        </p:tgtEl>
                                        <p:attrNameLst>
                                          <p:attrName>style.visibility</p:attrName>
                                        </p:attrNameLst>
                                      </p:cBhvr>
                                      <p:to>
                                        <p:strVal val="visible"/>
                                      </p:to>
                                    </p:set>
                                    <p:animEffect transition="in" filter="wipe(up)">
                                      <p:cBhvr>
                                        <p:cTn id="42" dur="500"/>
                                        <p:tgtEl>
                                          <p:spTgt spid="56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nimBg="1"/>
      <p:bldP spid="563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灯片编号占位符 3"/>
          <p:cNvSpPr>
            <a:spLocks noGrp="1"/>
          </p:cNvSpPr>
          <p:nvPr>
            <p:ph type="sldNum" sz="quarter" idx="12"/>
          </p:nvPr>
        </p:nvSpPr>
        <p:spPr/>
        <p:txBody>
          <a:bodyPr/>
          <a:lstStyle/>
          <a:p>
            <a:fld id="{55E2B9FC-99D9-4198-A530-F2BAFD401417}" type="slidenum">
              <a:rPr lang="en-US" altLang="zh-CN"/>
              <a:pPr/>
              <a:t>8</a:t>
            </a:fld>
            <a:endParaRPr lang="en-US" altLang="zh-CN"/>
          </a:p>
        </p:txBody>
      </p:sp>
      <p:sp>
        <p:nvSpPr>
          <p:cNvPr id="57346" name="Text Box 2"/>
          <p:cNvSpPr txBox="1">
            <a:spLocks noChangeArrowheads="1"/>
          </p:cNvSpPr>
          <p:nvPr/>
        </p:nvSpPr>
        <p:spPr bwMode="auto">
          <a:xfrm>
            <a:off x="34925" y="76200"/>
            <a:ext cx="8991600" cy="2282825"/>
          </a:xfrm>
          <a:prstGeom prst="rect">
            <a:avLst/>
          </a:prstGeom>
          <a:solidFill>
            <a:srgbClr val="CCECFF"/>
          </a:solidFill>
          <a:ln w="9525">
            <a:noFill/>
            <a:miter lim="800000"/>
            <a:headEnd/>
            <a:tailEnd/>
          </a:ln>
          <a:effectLst/>
        </p:spPr>
        <p:txBody>
          <a:bodyPr>
            <a:spAutoFit/>
          </a:bodyPr>
          <a:lstStyle/>
          <a:p>
            <a:r>
              <a:rPr kumimoji="1" lang="zh-CN" altLang="en-US" sz="2400" b="1" dirty="0">
                <a:solidFill>
                  <a:srgbClr val="0000CC"/>
                </a:solidFill>
                <a:latin typeface="Times New Roman" pitchFamily="18" charset="0"/>
                <a:ea typeface="楷体_GB2312" pitchFamily="49" charset="-122"/>
              </a:rPr>
              <a:t>例</a:t>
            </a:r>
            <a:r>
              <a:rPr kumimoji="1" lang="en-US" altLang="zh-CN" sz="2400" b="1" dirty="0">
                <a:solidFill>
                  <a:srgbClr val="0000CC"/>
                </a:solidFill>
                <a:latin typeface="Times New Roman" pitchFamily="18" charset="0"/>
                <a:ea typeface="楷体_GB2312" pitchFamily="49" charset="-122"/>
              </a:rPr>
              <a:t>3</a:t>
            </a:r>
            <a:r>
              <a:rPr kumimoji="1" lang="zh-CN" altLang="en-US" sz="2400" b="1" dirty="0">
                <a:solidFill>
                  <a:srgbClr val="0000CC"/>
                </a:solidFill>
                <a:latin typeface="Times New Roman" pitchFamily="18" charset="0"/>
                <a:ea typeface="楷体_GB2312" pitchFamily="49" charset="-122"/>
              </a:rPr>
              <a:t>：</a:t>
            </a:r>
            <a:r>
              <a:rPr kumimoji="1" lang="zh-CN" altLang="en-US" sz="2400" b="1" dirty="0">
                <a:latin typeface="Times New Roman" pitchFamily="18" charset="0"/>
                <a:ea typeface="楷体_GB2312" pitchFamily="49" charset="-122"/>
              </a:rPr>
              <a:t>一根长为 </a:t>
            </a:r>
            <a:r>
              <a:rPr kumimoji="1" lang="en-US" altLang="zh-CN" sz="2400" b="1" i="1" dirty="0">
                <a:latin typeface="Times New Roman" pitchFamily="18" charset="0"/>
                <a:ea typeface="楷体_GB2312" pitchFamily="49" charset="-122"/>
              </a:rPr>
              <a:t>l</a:t>
            </a:r>
            <a:r>
              <a:rPr kumimoji="1" lang="zh-CN" altLang="en-US" sz="2400" b="1" dirty="0">
                <a:latin typeface="Times New Roman" pitchFamily="18" charset="0"/>
                <a:ea typeface="楷体_GB2312" pitchFamily="49" charset="-122"/>
              </a:rPr>
              <a:t>质量为 </a:t>
            </a:r>
            <a:r>
              <a:rPr kumimoji="1" lang="en-US" altLang="zh-CN" sz="2400" b="1" i="1" dirty="0">
                <a:latin typeface="Times New Roman" pitchFamily="18" charset="0"/>
                <a:ea typeface="楷体_GB2312" pitchFamily="49" charset="-122"/>
              </a:rPr>
              <a:t>m</a:t>
            </a:r>
            <a:r>
              <a:rPr kumimoji="1" lang="zh-CN" altLang="en-US" sz="2400" b="1" dirty="0">
                <a:latin typeface="Times New Roman" pitchFamily="18" charset="0"/>
                <a:ea typeface="楷体_GB2312" pitchFamily="49" charset="-122"/>
              </a:rPr>
              <a:t>的棒，置于无摩擦的水平面上，在一很短的时间间隔</a:t>
            </a:r>
            <a:r>
              <a:rPr kumimoji="1" lang="zh-CN" altLang="en-US" sz="2400" b="1" i="1" dirty="0">
                <a:latin typeface="Times New Roman" pitchFamily="18" charset="0"/>
                <a:ea typeface="楷体_GB2312" pitchFamily="49" charset="-122"/>
                <a:sym typeface="Symbol" pitchFamily="18" charset="2"/>
              </a:rPr>
              <a:t> </a:t>
            </a:r>
            <a:r>
              <a:rPr kumimoji="1" lang="en-US" altLang="zh-CN" sz="2400" b="1" i="1" dirty="0">
                <a:latin typeface="Times New Roman" pitchFamily="18" charset="0"/>
                <a:ea typeface="楷体_GB2312" pitchFamily="49" charset="-122"/>
                <a:sym typeface="Symbol" pitchFamily="18" charset="2"/>
              </a:rPr>
              <a:t>t</a:t>
            </a:r>
            <a:r>
              <a:rPr kumimoji="1" lang="zh-CN" altLang="en-US" sz="2400" b="1" dirty="0">
                <a:latin typeface="Times New Roman" pitchFamily="18" charset="0"/>
                <a:ea typeface="楷体_GB2312" pitchFamily="49" charset="-122"/>
              </a:rPr>
              <a:t>内，这棒受一力</a:t>
            </a:r>
            <a:r>
              <a:rPr kumimoji="1" lang="en-US" altLang="zh-CN" sz="2400" b="1" i="1" dirty="0">
                <a:latin typeface="Times New Roman" pitchFamily="18" charset="0"/>
                <a:ea typeface="楷体_GB2312" pitchFamily="49" charset="-122"/>
              </a:rPr>
              <a:t>F</a:t>
            </a:r>
            <a:r>
              <a:rPr kumimoji="1" lang="zh-CN" altLang="en-US" sz="2400" b="1" dirty="0">
                <a:latin typeface="Times New Roman" pitchFamily="18" charset="0"/>
                <a:ea typeface="楷体_GB2312" pitchFamily="49" charset="-122"/>
              </a:rPr>
              <a:t>打击而产生一个冲量，这力作用在 </a:t>
            </a:r>
            <a:r>
              <a:rPr kumimoji="1" lang="en-US" altLang="zh-CN" sz="2400" b="1" i="1" dirty="0">
                <a:latin typeface="Times New Roman" pitchFamily="18" charset="0"/>
                <a:ea typeface="楷体_GB2312" pitchFamily="49" charset="-122"/>
              </a:rPr>
              <a:t>p</a:t>
            </a:r>
            <a:r>
              <a:rPr kumimoji="1" lang="zh-CN" altLang="en-US" sz="2400" b="1" dirty="0">
                <a:latin typeface="Times New Roman" pitchFamily="18" charset="0"/>
                <a:ea typeface="楷体_GB2312" pitchFamily="49" charset="-122"/>
              </a:rPr>
              <a:t>点上， </a:t>
            </a:r>
            <a:r>
              <a:rPr kumimoji="1" lang="en-US" altLang="zh-CN" sz="2400" b="1" i="1" dirty="0">
                <a:latin typeface="Times New Roman" pitchFamily="18" charset="0"/>
                <a:ea typeface="楷体_GB2312" pitchFamily="49" charset="-122"/>
              </a:rPr>
              <a:t>p</a:t>
            </a:r>
            <a:r>
              <a:rPr kumimoji="1" lang="zh-CN" altLang="en-US" sz="2400" b="1" dirty="0">
                <a:latin typeface="Times New Roman" pitchFamily="18" charset="0"/>
                <a:ea typeface="楷体_GB2312" pitchFamily="49" charset="-122"/>
              </a:rPr>
              <a:t>至质心的距离为</a:t>
            </a:r>
            <a:r>
              <a:rPr kumimoji="1" lang="en-US" altLang="zh-CN" sz="2400" b="1" i="1" dirty="0">
                <a:latin typeface="Times New Roman" pitchFamily="18" charset="0"/>
                <a:ea typeface="楷体_GB2312" pitchFamily="49" charset="-122"/>
              </a:rPr>
              <a:t>a</a:t>
            </a:r>
            <a:r>
              <a:rPr kumimoji="1" lang="zh-CN" altLang="en-US" sz="2400" b="1" dirty="0">
                <a:latin typeface="Times New Roman" pitchFamily="18" charset="0"/>
                <a:ea typeface="楷体_GB2312" pitchFamily="49" charset="-122"/>
              </a:rPr>
              <a:t>，</a:t>
            </a:r>
            <a:r>
              <a:rPr kumimoji="1" lang="zh-CN" altLang="en-US" sz="2400" b="1" dirty="0">
                <a:solidFill>
                  <a:srgbClr val="0000CC"/>
                </a:solidFill>
                <a:latin typeface="Tahoma" pitchFamily="34" charset="0"/>
              </a:rPr>
              <a:t>试求</a:t>
            </a:r>
            <a:r>
              <a:rPr kumimoji="1" lang="en-US" altLang="zh-CN" sz="2400" b="1" dirty="0">
                <a:solidFill>
                  <a:srgbClr val="0000CC"/>
                </a:solidFill>
                <a:latin typeface="Tahoma" pitchFamily="34" charset="0"/>
              </a:rPr>
              <a:t>:</a:t>
            </a:r>
            <a:r>
              <a:rPr kumimoji="1" lang="en-US" altLang="zh-CN" sz="2400" b="1" dirty="0">
                <a:latin typeface="Tahoma" pitchFamily="34" charset="0"/>
              </a:rPr>
              <a:t> (1</a:t>
            </a:r>
            <a:r>
              <a:rPr kumimoji="1" lang="en-US" altLang="zh-CN" sz="2400" b="1" dirty="0">
                <a:latin typeface="Tahoma" pitchFamily="34" charset="0"/>
                <a:sym typeface="Wingdings" pitchFamily="2" charset="2"/>
              </a:rPr>
              <a:t>)</a:t>
            </a:r>
            <a:r>
              <a:rPr kumimoji="1" lang="zh-CN" altLang="en-US" sz="2400" b="1" dirty="0">
                <a:latin typeface="Tahoma" pitchFamily="34" charset="0"/>
              </a:rPr>
              <a:t>质心的速度</a:t>
            </a:r>
            <a:r>
              <a:rPr kumimoji="1" lang="en-US" altLang="zh-CN" sz="2400" b="1" dirty="0">
                <a:latin typeface="Tahoma" pitchFamily="34" charset="0"/>
                <a:sym typeface="Monotype Sorts" pitchFamily="2" charset="2"/>
              </a:rPr>
              <a:t>(2)</a:t>
            </a:r>
            <a:r>
              <a:rPr kumimoji="1" lang="zh-CN" altLang="en-US" sz="2400" b="1" dirty="0">
                <a:latin typeface="Tahoma" pitchFamily="34" charset="0"/>
              </a:rPr>
              <a:t>绕质心的角速度</a:t>
            </a:r>
            <a:r>
              <a:rPr kumimoji="1" lang="en-US" altLang="zh-CN" sz="2400" b="1" dirty="0">
                <a:latin typeface="Tahoma" pitchFamily="34" charset="0"/>
              </a:rPr>
              <a:t>?</a:t>
            </a:r>
            <a:r>
              <a:rPr kumimoji="1" lang="en-US" altLang="zh-CN" sz="2400" dirty="0">
                <a:latin typeface="Tahoma" pitchFamily="34" charset="0"/>
              </a:rPr>
              <a:t> </a:t>
            </a:r>
            <a:r>
              <a:rPr kumimoji="1" lang="en-US" altLang="zh-CN" sz="2400" b="1" dirty="0">
                <a:latin typeface="Tahoma" pitchFamily="34" charset="0"/>
                <a:sym typeface="Monotype Sorts" pitchFamily="2" charset="2"/>
              </a:rPr>
              <a:t>(3)</a:t>
            </a:r>
            <a:r>
              <a:rPr kumimoji="1" lang="zh-CN" altLang="en-US" sz="2400" b="1" dirty="0">
                <a:latin typeface="Tahoma" pitchFamily="34" charset="0"/>
              </a:rPr>
              <a:t>确定一点</a:t>
            </a:r>
            <a:r>
              <a:rPr kumimoji="1" lang="en-US" altLang="zh-CN" sz="2400" b="1" i="1" dirty="0">
                <a:latin typeface="Tahoma" pitchFamily="34" charset="0"/>
              </a:rPr>
              <a:t>Q</a:t>
            </a:r>
            <a:r>
              <a:rPr kumimoji="1" lang="zh-CN" altLang="en-US" sz="2400" b="1" dirty="0">
                <a:latin typeface="Tahoma" pitchFamily="34" charset="0"/>
              </a:rPr>
              <a:t>，它在</a:t>
            </a:r>
            <a:r>
              <a:rPr kumimoji="1" lang="en-US" altLang="zh-CN" sz="2400" b="1" i="1" dirty="0">
                <a:latin typeface="Tahoma" pitchFamily="34" charset="0"/>
              </a:rPr>
              <a:t>L</a:t>
            </a:r>
            <a:r>
              <a:rPr kumimoji="1" lang="zh-CN" altLang="en-US" sz="2400" b="1" dirty="0">
                <a:latin typeface="Tahoma" pitchFamily="34" charset="0"/>
              </a:rPr>
              <a:t>参照系中最初静止，并证明</a:t>
            </a:r>
            <a:r>
              <a:rPr kumimoji="1" lang="en-US" altLang="zh-CN" sz="2400" b="1" i="1" dirty="0">
                <a:latin typeface="Tahoma" pitchFamily="34" charset="0"/>
              </a:rPr>
              <a:t>b=k</a:t>
            </a:r>
            <a:r>
              <a:rPr kumimoji="1" lang="en-US" altLang="zh-CN" sz="2400" b="1" i="1" baseline="30000" dirty="0">
                <a:latin typeface="Tahoma" pitchFamily="34" charset="0"/>
              </a:rPr>
              <a:t>2</a:t>
            </a:r>
            <a:r>
              <a:rPr kumimoji="1" lang="en-US" altLang="zh-CN" sz="2400" b="1" i="1" dirty="0">
                <a:latin typeface="Tahoma" pitchFamily="34" charset="0"/>
              </a:rPr>
              <a:t>/a</a:t>
            </a:r>
            <a:r>
              <a:rPr kumimoji="1" lang="en-US" altLang="zh-CN" sz="2400" b="1" dirty="0">
                <a:latin typeface="Tahoma" pitchFamily="34" charset="0"/>
              </a:rPr>
              <a:t>  </a:t>
            </a:r>
            <a:r>
              <a:rPr kumimoji="1" lang="zh-CN" altLang="en-US" sz="2400" b="1" dirty="0">
                <a:latin typeface="Tahoma" pitchFamily="34" charset="0"/>
              </a:rPr>
              <a:t>，式中</a:t>
            </a:r>
            <a:r>
              <a:rPr kumimoji="1" lang="en-US" altLang="zh-CN" sz="2400" b="1" i="1" dirty="0">
                <a:latin typeface="Tahoma" pitchFamily="34" charset="0"/>
              </a:rPr>
              <a:t>k</a:t>
            </a:r>
            <a:r>
              <a:rPr kumimoji="1" lang="zh-CN" altLang="en-US" sz="2400" b="1" dirty="0">
                <a:latin typeface="Tahoma" pitchFamily="34" charset="0"/>
              </a:rPr>
              <a:t>是绕质心的回转半径。点</a:t>
            </a:r>
            <a:r>
              <a:rPr kumimoji="1" lang="en-US" altLang="zh-CN" sz="2400" b="1" i="1" dirty="0">
                <a:solidFill>
                  <a:srgbClr val="0000CC"/>
                </a:solidFill>
                <a:latin typeface="Tahoma" pitchFamily="34" charset="0"/>
              </a:rPr>
              <a:t>Q</a:t>
            </a:r>
            <a:r>
              <a:rPr kumimoji="1" lang="zh-CN" altLang="en-US" sz="2400" b="1" dirty="0">
                <a:solidFill>
                  <a:srgbClr val="0000CC"/>
                </a:solidFill>
                <a:latin typeface="Tahoma" pitchFamily="34" charset="0"/>
              </a:rPr>
              <a:t>叫做撞击中心</a:t>
            </a:r>
            <a:r>
              <a:rPr kumimoji="1" lang="zh-CN" altLang="en-US" sz="2400" b="1" dirty="0">
                <a:latin typeface="Tahoma" pitchFamily="34" charset="0"/>
              </a:rPr>
              <a:t>。 </a:t>
            </a:r>
            <a:r>
              <a:rPr kumimoji="1" lang="en-US" altLang="zh-CN" sz="2400" b="1" dirty="0">
                <a:latin typeface="Tahoma" pitchFamily="34" charset="0"/>
                <a:sym typeface="Monotype Sorts" pitchFamily="2" charset="2"/>
              </a:rPr>
              <a:t>(4)</a:t>
            </a:r>
            <a:r>
              <a:rPr kumimoji="1" lang="zh-CN" altLang="en-US" sz="2400" b="1" dirty="0">
                <a:latin typeface="Tahoma" pitchFamily="34" charset="0"/>
                <a:sym typeface="Monotype Sorts" pitchFamily="2" charset="2"/>
              </a:rPr>
              <a:t>证明若这力在</a:t>
            </a:r>
            <a:r>
              <a:rPr kumimoji="1" lang="en-US" altLang="zh-CN" sz="2400" b="1" i="1" dirty="0">
                <a:latin typeface="Tahoma" pitchFamily="34" charset="0"/>
                <a:sym typeface="Monotype Sorts" pitchFamily="2" charset="2"/>
              </a:rPr>
              <a:t>Q</a:t>
            </a:r>
            <a:r>
              <a:rPr kumimoji="1" lang="zh-CN" altLang="en-US" sz="2400" b="1" dirty="0">
                <a:latin typeface="Tahoma" pitchFamily="34" charset="0"/>
                <a:sym typeface="Monotype Sorts" pitchFamily="2" charset="2"/>
              </a:rPr>
              <a:t>处，则撞击中心在</a:t>
            </a:r>
            <a:r>
              <a:rPr kumimoji="1" lang="en-US" altLang="zh-CN" sz="2400" b="1" i="1" dirty="0">
                <a:latin typeface="Tahoma" pitchFamily="34" charset="0"/>
                <a:sym typeface="Monotype Sorts" pitchFamily="2" charset="2"/>
              </a:rPr>
              <a:t>p</a:t>
            </a:r>
            <a:r>
              <a:rPr kumimoji="1" lang="zh-CN" altLang="en-US" sz="2400" b="1" dirty="0">
                <a:latin typeface="Tahoma" pitchFamily="34" charset="0"/>
                <a:sym typeface="Monotype Sorts" pitchFamily="2" charset="2"/>
              </a:rPr>
              <a:t>点。</a:t>
            </a:r>
            <a:endParaRPr kumimoji="1" lang="zh-CN" altLang="en-US" sz="2400" dirty="0">
              <a:latin typeface="Tahoma" pitchFamily="34" charset="0"/>
            </a:endParaRPr>
          </a:p>
        </p:txBody>
      </p:sp>
      <p:graphicFrame>
        <p:nvGraphicFramePr>
          <p:cNvPr id="57388" name="Object 44"/>
          <p:cNvGraphicFramePr>
            <a:graphicFrameLocks noChangeAspect="1"/>
          </p:cNvGraphicFramePr>
          <p:nvPr/>
        </p:nvGraphicFramePr>
        <p:xfrm>
          <a:off x="1743072" y="3878270"/>
          <a:ext cx="2328862" cy="550862"/>
        </p:xfrm>
        <a:graphic>
          <a:graphicData uri="http://schemas.openxmlformats.org/presentationml/2006/ole">
            <p:oleObj spid="_x0000_s57388" name="Equation" r:id="rId4" imgW="977760" imgH="253800" progId="Equation.DSMT4">
              <p:embed/>
            </p:oleObj>
          </a:graphicData>
        </a:graphic>
      </p:graphicFrame>
      <p:graphicFrame>
        <p:nvGraphicFramePr>
          <p:cNvPr id="57389" name="Object 45"/>
          <p:cNvGraphicFramePr>
            <a:graphicFrameLocks noChangeAspect="1"/>
          </p:cNvGraphicFramePr>
          <p:nvPr/>
        </p:nvGraphicFramePr>
        <p:xfrm>
          <a:off x="1060436" y="3271839"/>
          <a:ext cx="1511300" cy="442913"/>
        </p:xfrm>
        <a:graphic>
          <a:graphicData uri="http://schemas.openxmlformats.org/presentationml/2006/ole">
            <p:oleObj spid="_x0000_s57389" name="Equation" r:id="rId5" imgW="749160" imgH="228600" progId="Equation.3">
              <p:embed/>
            </p:oleObj>
          </a:graphicData>
        </a:graphic>
      </p:graphicFrame>
      <p:graphicFrame>
        <p:nvGraphicFramePr>
          <p:cNvPr id="57391" name="Object 47"/>
          <p:cNvGraphicFramePr>
            <a:graphicFrameLocks noChangeAspect="1"/>
          </p:cNvGraphicFramePr>
          <p:nvPr/>
        </p:nvGraphicFramePr>
        <p:xfrm>
          <a:off x="2787656" y="4505339"/>
          <a:ext cx="2713038" cy="852487"/>
        </p:xfrm>
        <a:graphic>
          <a:graphicData uri="http://schemas.openxmlformats.org/presentationml/2006/ole">
            <p:oleObj spid="_x0000_s57391" name="Equation" r:id="rId6" imgW="1346040" imgH="393480" progId="Equation.DSMT4">
              <p:embed/>
            </p:oleObj>
          </a:graphicData>
        </a:graphic>
      </p:graphicFrame>
      <p:grpSp>
        <p:nvGrpSpPr>
          <p:cNvPr id="57393" name="Group 49"/>
          <p:cNvGrpSpPr>
            <a:grpSpLocks/>
          </p:cNvGrpSpPr>
          <p:nvPr/>
        </p:nvGrpSpPr>
        <p:grpSpPr bwMode="auto">
          <a:xfrm>
            <a:off x="4975254" y="5410218"/>
            <a:ext cx="3740150" cy="519112"/>
            <a:chOff x="2400" y="3744"/>
            <a:chExt cx="2356" cy="327"/>
          </a:xfrm>
        </p:grpSpPr>
        <p:sp>
          <p:nvSpPr>
            <p:cNvPr id="57382" name="Text Box 38"/>
            <p:cNvSpPr txBox="1">
              <a:spLocks noChangeArrowheads="1"/>
            </p:cNvSpPr>
            <p:nvPr/>
          </p:nvSpPr>
          <p:spPr bwMode="auto">
            <a:xfrm>
              <a:off x="2400" y="3744"/>
              <a:ext cx="2356" cy="327"/>
            </a:xfrm>
            <a:prstGeom prst="rect">
              <a:avLst/>
            </a:prstGeom>
            <a:noFill/>
            <a:ln w="9525">
              <a:noFill/>
              <a:miter lim="800000"/>
              <a:headEnd/>
              <a:tailEnd/>
            </a:ln>
            <a:effectLst/>
          </p:spPr>
          <p:txBody>
            <a:bodyPr wrap="none">
              <a:spAutoFit/>
            </a:bodyPr>
            <a:lstStyle/>
            <a:p>
              <a:r>
                <a:rPr kumimoji="1" lang="zh-CN" altLang="en-US" sz="2800" b="1" dirty="0">
                  <a:latin typeface="Times New Roman" pitchFamily="18" charset="0"/>
                  <a:ea typeface="楷体_GB2312" pitchFamily="49" charset="-122"/>
                </a:rPr>
                <a:t>质心速度方向与    相同</a:t>
              </a:r>
            </a:p>
          </p:txBody>
        </p:sp>
        <p:graphicFrame>
          <p:nvGraphicFramePr>
            <p:cNvPr id="57392" name="Object 48"/>
            <p:cNvGraphicFramePr>
              <a:graphicFrameLocks noChangeAspect="1"/>
            </p:cNvGraphicFramePr>
            <p:nvPr/>
          </p:nvGraphicFramePr>
          <p:xfrm>
            <a:off x="4032" y="3744"/>
            <a:ext cx="209" cy="277"/>
          </p:xfrm>
          <a:graphic>
            <a:graphicData uri="http://schemas.openxmlformats.org/presentationml/2006/ole">
              <p:oleObj spid="_x0000_s57392" name="Equation" r:id="rId7" imgW="164880" imgH="203040" progId="Equation.3">
                <p:embed/>
              </p:oleObj>
            </a:graphicData>
          </a:graphic>
        </p:graphicFrame>
      </p:grpSp>
      <p:grpSp>
        <p:nvGrpSpPr>
          <p:cNvPr id="57394" name="Group 50"/>
          <p:cNvGrpSpPr>
            <a:grpSpLocks/>
          </p:cNvGrpSpPr>
          <p:nvPr/>
        </p:nvGrpSpPr>
        <p:grpSpPr bwMode="auto">
          <a:xfrm>
            <a:off x="7397750" y="2806700"/>
            <a:ext cx="431800" cy="406400"/>
            <a:chOff x="3984" y="1440"/>
            <a:chExt cx="272" cy="256"/>
          </a:xfrm>
        </p:grpSpPr>
        <p:sp>
          <p:nvSpPr>
            <p:cNvPr id="57395" name="Oval 51"/>
            <p:cNvSpPr>
              <a:spLocks noChangeArrowheads="1"/>
            </p:cNvSpPr>
            <p:nvPr/>
          </p:nvSpPr>
          <p:spPr bwMode="auto">
            <a:xfrm>
              <a:off x="3984" y="1584"/>
              <a:ext cx="54" cy="54"/>
            </a:xfrm>
            <a:prstGeom prst="ellipse">
              <a:avLst/>
            </a:prstGeom>
            <a:solidFill>
              <a:schemeClr val="hlink"/>
            </a:solidFill>
            <a:ln w="9525">
              <a:solidFill>
                <a:schemeClr val="tx1"/>
              </a:solidFill>
              <a:round/>
              <a:headEnd/>
              <a:tailEnd/>
            </a:ln>
            <a:effectLst/>
          </p:spPr>
          <p:txBody>
            <a:bodyPr wrap="none" anchor="ctr"/>
            <a:lstStyle/>
            <a:p>
              <a:endParaRPr lang="zh-CN" altLang="en-US"/>
            </a:p>
          </p:txBody>
        </p:sp>
        <p:graphicFrame>
          <p:nvGraphicFramePr>
            <p:cNvPr id="57396" name="Object 52"/>
            <p:cNvGraphicFramePr>
              <a:graphicFrameLocks noChangeAspect="1"/>
            </p:cNvGraphicFramePr>
            <p:nvPr/>
          </p:nvGraphicFramePr>
          <p:xfrm>
            <a:off x="4032" y="1440"/>
            <a:ext cx="224" cy="256"/>
          </p:xfrm>
          <a:graphic>
            <a:graphicData uri="http://schemas.openxmlformats.org/presentationml/2006/ole">
              <p:oleObj spid="_x0000_s57396" name="公式" r:id="rId8" imgW="114120" imgH="139680" progId="">
                <p:embed/>
              </p:oleObj>
            </a:graphicData>
          </a:graphic>
        </p:graphicFrame>
      </p:grpSp>
      <p:sp>
        <p:nvSpPr>
          <p:cNvPr id="57398" name="Oval 54"/>
          <p:cNvSpPr>
            <a:spLocks noChangeArrowheads="1"/>
          </p:cNvSpPr>
          <p:nvPr/>
        </p:nvSpPr>
        <p:spPr bwMode="auto">
          <a:xfrm>
            <a:off x="5686425" y="3013075"/>
            <a:ext cx="106363" cy="100013"/>
          </a:xfrm>
          <a:prstGeom prst="ellipse">
            <a:avLst/>
          </a:prstGeom>
          <a:solidFill>
            <a:srgbClr val="FF00FF"/>
          </a:solidFill>
          <a:ln w="9525">
            <a:solidFill>
              <a:schemeClr val="tx1"/>
            </a:solidFill>
            <a:round/>
            <a:headEnd/>
            <a:tailEnd/>
          </a:ln>
          <a:effectLst/>
        </p:spPr>
        <p:txBody>
          <a:bodyPr wrap="none" anchor="ctr"/>
          <a:lstStyle/>
          <a:p>
            <a:endParaRPr lang="zh-CN" altLang="en-US"/>
          </a:p>
        </p:txBody>
      </p:sp>
      <p:graphicFrame>
        <p:nvGraphicFramePr>
          <p:cNvPr id="57399" name="Object 55"/>
          <p:cNvGraphicFramePr>
            <a:graphicFrameLocks noChangeAspect="1"/>
          </p:cNvGraphicFramePr>
          <p:nvPr/>
        </p:nvGraphicFramePr>
        <p:xfrm>
          <a:off x="5867400" y="2924175"/>
          <a:ext cx="258763" cy="317500"/>
        </p:xfrm>
        <a:graphic>
          <a:graphicData uri="http://schemas.openxmlformats.org/presentationml/2006/ole">
            <p:oleObj spid="_x0000_s57399" name="公式" r:id="rId9" imgW="152280" imgH="203040" progId="">
              <p:embed/>
            </p:oleObj>
          </a:graphicData>
        </a:graphic>
      </p:graphicFrame>
      <p:grpSp>
        <p:nvGrpSpPr>
          <p:cNvPr id="57400" name="Group 56"/>
          <p:cNvGrpSpPr>
            <a:grpSpLocks/>
          </p:cNvGrpSpPr>
          <p:nvPr/>
        </p:nvGrpSpPr>
        <p:grpSpPr bwMode="auto">
          <a:xfrm>
            <a:off x="8329613" y="2205038"/>
            <a:ext cx="536575" cy="1074737"/>
            <a:chOff x="4554" y="1048"/>
            <a:chExt cx="338" cy="677"/>
          </a:xfrm>
        </p:grpSpPr>
        <p:sp>
          <p:nvSpPr>
            <p:cNvPr id="57401" name="Oval 57"/>
            <p:cNvSpPr>
              <a:spLocks noChangeArrowheads="1"/>
            </p:cNvSpPr>
            <p:nvPr/>
          </p:nvSpPr>
          <p:spPr bwMode="auto">
            <a:xfrm>
              <a:off x="4554" y="1584"/>
              <a:ext cx="54" cy="54"/>
            </a:xfrm>
            <a:prstGeom prst="ellipse">
              <a:avLst/>
            </a:prstGeom>
            <a:solidFill>
              <a:schemeClr val="tx2"/>
            </a:solidFill>
            <a:ln w="9525">
              <a:solidFill>
                <a:schemeClr val="tx1"/>
              </a:solidFill>
              <a:round/>
              <a:headEnd/>
              <a:tailEnd/>
            </a:ln>
            <a:effectLst/>
          </p:spPr>
          <p:txBody>
            <a:bodyPr wrap="none" anchor="ctr"/>
            <a:lstStyle/>
            <a:p>
              <a:endParaRPr lang="zh-CN" altLang="en-US"/>
            </a:p>
          </p:txBody>
        </p:sp>
        <p:graphicFrame>
          <p:nvGraphicFramePr>
            <p:cNvPr id="57402" name="Object 58"/>
            <p:cNvGraphicFramePr>
              <a:graphicFrameLocks noChangeAspect="1"/>
            </p:cNvGraphicFramePr>
            <p:nvPr/>
          </p:nvGraphicFramePr>
          <p:xfrm>
            <a:off x="4656" y="1488"/>
            <a:ext cx="236" cy="237"/>
          </p:xfrm>
          <a:graphic>
            <a:graphicData uri="http://schemas.openxmlformats.org/presentationml/2006/ole">
              <p:oleObj spid="_x0000_s57402" name="公式" r:id="rId10" imgW="152280" imgH="164880" progId="">
                <p:embed/>
              </p:oleObj>
            </a:graphicData>
          </a:graphic>
        </p:graphicFrame>
        <p:sp>
          <p:nvSpPr>
            <p:cNvPr id="57403" name="Line 59"/>
            <p:cNvSpPr>
              <a:spLocks noChangeShapeType="1"/>
            </p:cNvSpPr>
            <p:nvPr/>
          </p:nvSpPr>
          <p:spPr bwMode="auto">
            <a:xfrm>
              <a:off x="4580" y="1048"/>
              <a:ext cx="0" cy="528"/>
            </a:xfrm>
            <a:prstGeom prst="line">
              <a:avLst/>
            </a:prstGeom>
            <a:noFill/>
            <a:ln w="38100">
              <a:solidFill>
                <a:schemeClr val="hlink"/>
              </a:solidFill>
              <a:round/>
              <a:headEnd/>
              <a:tailEnd type="triangle" w="med" len="med"/>
            </a:ln>
            <a:effectLst/>
          </p:spPr>
          <p:txBody>
            <a:bodyPr wrap="none" anchor="ctr"/>
            <a:lstStyle/>
            <a:p>
              <a:endParaRPr lang="zh-CN" altLang="en-US"/>
            </a:p>
          </p:txBody>
        </p:sp>
        <p:graphicFrame>
          <p:nvGraphicFramePr>
            <p:cNvPr id="57404" name="Object 60"/>
            <p:cNvGraphicFramePr>
              <a:graphicFrameLocks noChangeAspect="1"/>
            </p:cNvGraphicFramePr>
            <p:nvPr/>
          </p:nvGraphicFramePr>
          <p:xfrm>
            <a:off x="4608" y="1056"/>
            <a:ext cx="256" cy="275"/>
          </p:xfrm>
          <a:graphic>
            <a:graphicData uri="http://schemas.openxmlformats.org/presentationml/2006/ole">
              <p:oleObj spid="_x0000_s57404" name="公式" r:id="rId11" imgW="164880" imgH="190440" progId="">
                <p:embed/>
              </p:oleObj>
            </a:graphicData>
          </a:graphic>
        </p:graphicFrame>
      </p:grpSp>
      <p:grpSp>
        <p:nvGrpSpPr>
          <p:cNvPr id="57405" name="Group 61"/>
          <p:cNvGrpSpPr>
            <a:grpSpLocks/>
          </p:cNvGrpSpPr>
          <p:nvPr/>
        </p:nvGrpSpPr>
        <p:grpSpPr bwMode="auto">
          <a:xfrm>
            <a:off x="7469188" y="3314700"/>
            <a:ext cx="914400" cy="609600"/>
            <a:chOff x="4012" y="1728"/>
            <a:chExt cx="576" cy="384"/>
          </a:xfrm>
        </p:grpSpPr>
        <p:sp>
          <p:nvSpPr>
            <p:cNvPr id="57406" name="Line 62"/>
            <p:cNvSpPr>
              <a:spLocks noChangeShapeType="1"/>
            </p:cNvSpPr>
            <p:nvPr/>
          </p:nvSpPr>
          <p:spPr bwMode="auto">
            <a:xfrm>
              <a:off x="4012" y="1728"/>
              <a:ext cx="0" cy="384"/>
            </a:xfrm>
            <a:prstGeom prst="line">
              <a:avLst/>
            </a:prstGeom>
            <a:noFill/>
            <a:ln w="9525">
              <a:solidFill>
                <a:schemeClr val="tx1"/>
              </a:solidFill>
              <a:prstDash val="dash"/>
              <a:round/>
              <a:headEnd/>
              <a:tailEnd/>
            </a:ln>
            <a:effectLst/>
          </p:spPr>
          <p:txBody>
            <a:bodyPr wrap="none" anchor="ctr"/>
            <a:lstStyle/>
            <a:p>
              <a:endParaRPr lang="zh-CN" altLang="en-US"/>
            </a:p>
          </p:txBody>
        </p:sp>
        <p:sp>
          <p:nvSpPr>
            <p:cNvPr id="57407" name="Line 63"/>
            <p:cNvSpPr>
              <a:spLocks noChangeShapeType="1"/>
            </p:cNvSpPr>
            <p:nvPr/>
          </p:nvSpPr>
          <p:spPr bwMode="auto">
            <a:xfrm>
              <a:off x="4588" y="1728"/>
              <a:ext cx="0" cy="384"/>
            </a:xfrm>
            <a:prstGeom prst="line">
              <a:avLst/>
            </a:prstGeom>
            <a:noFill/>
            <a:ln w="9525">
              <a:solidFill>
                <a:schemeClr val="tx1"/>
              </a:solidFill>
              <a:prstDash val="dash"/>
              <a:round/>
              <a:headEnd/>
              <a:tailEnd/>
            </a:ln>
            <a:effectLst/>
          </p:spPr>
          <p:txBody>
            <a:bodyPr wrap="none" anchor="ctr"/>
            <a:lstStyle/>
            <a:p>
              <a:endParaRPr lang="zh-CN" altLang="en-US"/>
            </a:p>
          </p:txBody>
        </p:sp>
        <p:sp>
          <p:nvSpPr>
            <p:cNvPr id="57408" name="Line 64"/>
            <p:cNvSpPr>
              <a:spLocks noChangeShapeType="1"/>
            </p:cNvSpPr>
            <p:nvPr/>
          </p:nvSpPr>
          <p:spPr bwMode="auto">
            <a:xfrm>
              <a:off x="4032" y="2064"/>
              <a:ext cx="528" cy="0"/>
            </a:xfrm>
            <a:prstGeom prst="line">
              <a:avLst/>
            </a:prstGeom>
            <a:noFill/>
            <a:ln w="9525">
              <a:solidFill>
                <a:schemeClr val="tx1"/>
              </a:solidFill>
              <a:round/>
              <a:headEnd type="arrow" w="med" len="med"/>
              <a:tailEnd type="arrow" w="med" len="med"/>
            </a:ln>
            <a:effectLst/>
          </p:spPr>
          <p:txBody>
            <a:bodyPr wrap="none" anchor="ctr"/>
            <a:lstStyle/>
            <a:p>
              <a:endParaRPr lang="zh-CN" altLang="en-US"/>
            </a:p>
          </p:txBody>
        </p:sp>
        <p:graphicFrame>
          <p:nvGraphicFramePr>
            <p:cNvPr id="57409" name="Object 65"/>
            <p:cNvGraphicFramePr>
              <a:graphicFrameLocks noChangeAspect="1"/>
            </p:cNvGraphicFramePr>
            <p:nvPr/>
          </p:nvGraphicFramePr>
          <p:xfrm>
            <a:off x="4224" y="1872"/>
            <a:ext cx="196" cy="202"/>
          </p:xfrm>
          <a:graphic>
            <a:graphicData uri="http://schemas.openxmlformats.org/presentationml/2006/ole">
              <p:oleObj spid="_x0000_s57409" name="公式" r:id="rId12" imgW="126720" imgH="139680" progId="">
                <p:embed/>
              </p:oleObj>
            </a:graphicData>
          </a:graphic>
        </p:graphicFrame>
      </p:grpSp>
      <p:grpSp>
        <p:nvGrpSpPr>
          <p:cNvPr id="57410" name="Group 66"/>
          <p:cNvGrpSpPr>
            <a:grpSpLocks/>
          </p:cNvGrpSpPr>
          <p:nvPr/>
        </p:nvGrpSpPr>
        <p:grpSpPr bwMode="auto">
          <a:xfrm>
            <a:off x="5748338" y="3452813"/>
            <a:ext cx="1752600" cy="768350"/>
            <a:chOff x="2928" y="1728"/>
            <a:chExt cx="1104" cy="484"/>
          </a:xfrm>
        </p:grpSpPr>
        <p:sp>
          <p:nvSpPr>
            <p:cNvPr id="57411" name="Line 67"/>
            <p:cNvSpPr>
              <a:spLocks noChangeShapeType="1"/>
            </p:cNvSpPr>
            <p:nvPr/>
          </p:nvSpPr>
          <p:spPr bwMode="auto">
            <a:xfrm>
              <a:off x="2946" y="1728"/>
              <a:ext cx="0" cy="384"/>
            </a:xfrm>
            <a:prstGeom prst="line">
              <a:avLst/>
            </a:prstGeom>
            <a:noFill/>
            <a:ln w="9525">
              <a:solidFill>
                <a:schemeClr val="tx1"/>
              </a:solidFill>
              <a:prstDash val="dash"/>
              <a:round/>
              <a:headEnd/>
              <a:tailEnd/>
            </a:ln>
            <a:effectLst/>
          </p:spPr>
          <p:txBody>
            <a:bodyPr wrap="none" anchor="ctr"/>
            <a:lstStyle/>
            <a:p>
              <a:endParaRPr lang="zh-CN" altLang="en-US"/>
            </a:p>
          </p:txBody>
        </p:sp>
        <p:sp>
          <p:nvSpPr>
            <p:cNvPr id="57412" name="Line 68"/>
            <p:cNvSpPr>
              <a:spLocks noChangeShapeType="1"/>
            </p:cNvSpPr>
            <p:nvPr/>
          </p:nvSpPr>
          <p:spPr bwMode="auto">
            <a:xfrm>
              <a:off x="2928" y="1968"/>
              <a:ext cx="1104" cy="0"/>
            </a:xfrm>
            <a:prstGeom prst="line">
              <a:avLst/>
            </a:prstGeom>
            <a:noFill/>
            <a:ln w="9525">
              <a:solidFill>
                <a:schemeClr val="tx1"/>
              </a:solidFill>
              <a:round/>
              <a:headEnd type="arrow" w="med" len="med"/>
              <a:tailEnd type="arrow" w="med" len="med"/>
            </a:ln>
            <a:effectLst/>
          </p:spPr>
          <p:txBody>
            <a:bodyPr wrap="none" anchor="ctr"/>
            <a:lstStyle/>
            <a:p>
              <a:endParaRPr lang="zh-CN" altLang="en-US"/>
            </a:p>
          </p:txBody>
        </p:sp>
        <p:graphicFrame>
          <p:nvGraphicFramePr>
            <p:cNvPr id="57413" name="Object 69"/>
            <p:cNvGraphicFramePr>
              <a:graphicFrameLocks noChangeAspect="1"/>
            </p:cNvGraphicFramePr>
            <p:nvPr/>
          </p:nvGraphicFramePr>
          <p:xfrm>
            <a:off x="3380" y="1958"/>
            <a:ext cx="197" cy="254"/>
          </p:xfrm>
          <a:graphic>
            <a:graphicData uri="http://schemas.openxmlformats.org/presentationml/2006/ole">
              <p:oleObj spid="_x0000_s57413" name="公式" r:id="rId13" imgW="126720" imgH="177480" progId="">
                <p:embed/>
              </p:oleObj>
            </a:graphicData>
          </a:graphic>
        </p:graphicFrame>
      </p:grpSp>
      <p:grpSp>
        <p:nvGrpSpPr>
          <p:cNvPr id="57414" name="Group 70"/>
          <p:cNvGrpSpPr>
            <a:grpSpLocks/>
          </p:cNvGrpSpPr>
          <p:nvPr/>
        </p:nvGrpSpPr>
        <p:grpSpPr bwMode="auto">
          <a:xfrm>
            <a:off x="5275263" y="2781300"/>
            <a:ext cx="3868737" cy="617538"/>
            <a:chOff x="2615" y="2745"/>
            <a:chExt cx="2437" cy="389"/>
          </a:xfrm>
        </p:grpSpPr>
        <p:sp>
          <p:nvSpPr>
            <p:cNvPr id="57415" name="Freeform 71"/>
            <p:cNvSpPr>
              <a:spLocks/>
            </p:cNvSpPr>
            <p:nvPr/>
          </p:nvSpPr>
          <p:spPr bwMode="auto">
            <a:xfrm>
              <a:off x="2694" y="2745"/>
              <a:ext cx="2352" cy="191"/>
            </a:xfrm>
            <a:custGeom>
              <a:avLst/>
              <a:gdLst/>
              <a:ahLst/>
              <a:cxnLst>
                <a:cxn ang="0">
                  <a:pos x="0" y="125"/>
                </a:cxn>
                <a:cxn ang="0">
                  <a:pos x="888" y="101"/>
                </a:cxn>
                <a:cxn ang="0">
                  <a:pos x="1710" y="5"/>
                </a:cxn>
                <a:cxn ang="0">
                  <a:pos x="2034" y="23"/>
                </a:cxn>
                <a:cxn ang="0">
                  <a:pos x="2244" y="77"/>
                </a:cxn>
                <a:cxn ang="0">
                  <a:pos x="2352" y="19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57416" name="Freeform 72"/>
            <p:cNvSpPr>
              <a:spLocks/>
            </p:cNvSpPr>
            <p:nvPr/>
          </p:nvSpPr>
          <p:spPr bwMode="auto">
            <a:xfrm>
              <a:off x="2622" y="2816"/>
              <a:ext cx="1" cy="257"/>
            </a:xfrm>
            <a:custGeom>
              <a:avLst/>
              <a:gdLst/>
              <a:ahLst/>
              <a:cxnLst>
                <a:cxn ang="0">
                  <a:pos x="0" y="0"/>
                </a:cxn>
                <a:cxn ang="0">
                  <a:pos x="1" y="257"/>
                </a:cxn>
              </a:cxnLst>
              <a:rect l="0" t="0" r="r" b="b"/>
              <a:pathLst>
                <a:path w="1" h="257">
                  <a:moveTo>
                    <a:pt x="0" y="0"/>
                  </a:moveTo>
                  <a:lnTo>
                    <a:pt x="1" y="257"/>
                  </a:ln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57417" name="Freeform 73"/>
            <p:cNvSpPr>
              <a:spLocks/>
            </p:cNvSpPr>
            <p:nvPr/>
          </p:nvSpPr>
          <p:spPr bwMode="auto">
            <a:xfrm>
              <a:off x="2700" y="2810"/>
              <a:ext cx="1" cy="66"/>
            </a:xfrm>
            <a:custGeom>
              <a:avLst/>
              <a:gdLst/>
              <a:ahLst/>
              <a:cxnLst>
                <a:cxn ang="0">
                  <a:pos x="0" y="0"/>
                </a:cxn>
                <a:cxn ang="0">
                  <a:pos x="1" y="66"/>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57418" name="Line 74"/>
            <p:cNvSpPr>
              <a:spLocks noChangeShapeType="1"/>
            </p:cNvSpPr>
            <p:nvPr/>
          </p:nvSpPr>
          <p:spPr bwMode="auto">
            <a:xfrm>
              <a:off x="2622" y="3068"/>
              <a:ext cx="73" cy="0"/>
            </a:xfrm>
            <a:prstGeom prst="line">
              <a:avLst/>
            </a:prstGeom>
            <a:noFill/>
            <a:ln w="38100">
              <a:solidFill>
                <a:schemeClr val="tx1"/>
              </a:solidFill>
              <a:round/>
              <a:headEnd/>
              <a:tailEnd/>
            </a:ln>
            <a:effectLst/>
          </p:spPr>
          <p:txBody>
            <a:bodyPr wrap="none" anchor="ctr"/>
            <a:lstStyle/>
            <a:p>
              <a:endParaRPr lang="zh-CN" altLang="en-US"/>
            </a:p>
          </p:txBody>
        </p:sp>
        <p:sp>
          <p:nvSpPr>
            <p:cNvPr id="57419" name="Freeform 75"/>
            <p:cNvSpPr>
              <a:spLocks/>
            </p:cNvSpPr>
            <p:nvPr/>
          </p:nvSpPr>
          <p:spPr bwMode="auto">
            <a:xfrm flipV="1">
              <a:off x="2700" y="2943"/>
              <a:ext cx="2352" cy="191"/>
            </a:xfrm>
            <a:custGeom>
              <a:avLst/>
              <a:gdLst/>
              <a:ahLst/>
              <a:cxnLst>
                <a:cxn ang="0">
                  <a:pos x="0" y="125"/>
                </a:cxn>
                <a:cxn ang="0">
                  <a:pos x="888" y="101"/>
                </a:cxn>
                <a:cxn ang="0">
                  <a:pos x="1710" y="5"/>
                </a:cxn>
                <a:cxn ang="0">
                  <a:pos x="2034" y="23"/>
                </a:cxn>
                <a:cxn ang="0">
                  <a:pos x="2244" y="77"/>
                </a:cxn>
                <a:cxn ang="0">
                  <a:pos x="2352" y="19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sp>
          <p:nvSpPr>
            <p:cNvPr id="57420" name="Line 76"/>
            <p:cNvSpPr>
              <a:spLocks noChangeShapeType="1"/>
            </p:cNvSpPr>
            <p:nvPr/>
          </p:nvSpPr>
          <p:spPr bwMode="auto">
            <a:xfrm>
              <a:off x="2615" y="2816"/>
              <a:ext cx="73" cy="0"/>
            </a:xfrm>
            <a:prstGeom prst="line">
              <a:avLst/>
            </a:prstGeom>
            <a:noFill/>
            <a:ln w="38100">
              <a:solidFill>
                <a:schemeClr val="tx1"/>
              </a:solidFill>
              <a:round/>
              <a:headEnd/>
              <a:tailEnd/>
            </a:ln>
            <a:effectLst/>
          </p:spPr>
          <p:txBody>
            <a:bodyPr wrap="none" anchor="ctr"/>
            <a:lstStyle/>
            <a:p>
              <a:endParaRPr lang="zh-CN" altLang="en-US"/>
            </a:p>
          </p:txBody>
        </p:sp>
        <p:sp>
          <p:nvSpPr>
            <p:cNvPr id="57421" name="Freeform 77"/>
            <p:cNvSpPr>
              <a:spLocks/>
            </p:cNvSpPr>
            <p:nvPr/>
          </p:nvSpPr>
          <p:spPr bwMode="auto">
            <a:xfrm>
              <a:off x="2700" y="3008"/>
              <a:ext cx="1" cy="66"/>
            </a:xfrm>
            <a:custGeom>
              <a:avLst/>
              <a:gdLst/>
              <a:ahLst/>
              <a:cxnLst>
                <a:cxn ang="0">
                  <a:pos x="0" y="0"/>
                </a:cxn>
                <a:cxn ang="0">
                  <a:pos x="1" y="66"/>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p:spPr>
          <p:txBody>
            <a:bodyPr wrap="none" anchor="ctr"/>
            <a:lstStyle/>
            <a:p>
              <a:endParaRPr lang="zh-CN" altLang="en-US"/>
            </a:p>
          </p:txBody>
        </p:sp>
      </p:grpSp>
      <p:sp>
        <p:nvSpPr>
          <p:cNvPr id="57431" name="Text Box 87"/>
          <p:cNvSpPr txBox="1">
            <a:spLocks noChangeArrowheads="1"/>
          </p:cNvSpPr>
          <p:nvPr/>
        </p:nvSpPr>
        <p:spPr bwMode="auto">
          <a:xfrm>
            <a:off x="1331913" y="2636838"/>
            <a:ext cx="184150" cy="457200"/>
          </a:xfrm>
          <a:prstGeom prst="rect">
            <a:avLst/>
          </a:prstGeom>
          <a:noFill/>
          <a:ln w="9525">
            <a:noFill/>
            <a:miter lim="800000"/>
            <a:headEnd/>
            <a:tailEnd/>
          </a:ln>
          <a:effectLst/>
        </p:spPr>
        <p:txBody>
          <a:bodyPr wrap="none">
            <a:spAutoFit/>
          </a:bodyPr>
          <a:lstStyle/>
          <a:p>
            <a:endParaRPr kumimoji="1" lang="zh-CN" altLang="zh-CN" sz="2400">
              <a:latin typeface="Tahoma" pitchFamily="34" charset="0"/>
            </a:endParaRPr>
          </a:p>
        </p:txBody>
      </p:sp>
      <p:sp>
        <p:nvSpPr>
          <p:cNvPr id="57432" name="Text Box 88"/>
          <p:cNvSpPr txBox="1">
            <a:spLocks noChangeArrowheads="1"/>
          </p:cNvSpPr>
          <p:nvPr/>
        </p:nvSpPr>
        <p:spPr bwMode="auto">
          <a:xfrm>
            <a:off x="395288" y="2492375"/>
            <a:ext cx="4824412" cy="457200"/>
          </a:xfrm>
          <a:prstGeom prst="rect">
            <a:avLst/>
          </a:prstGeom>
          <a:noFill/>
          <a:ln w="9525">
            <a:noFill/>
            <a:miter lim="800000"/>
            <a:headEnd/>
            <a:tailEnd/>
          </a:ln>
          <a:effectLst/>
        </p:spPr>
        <p:txBody>
          <a:bodyPr>
            <a:spAutoFit/>
          </a:bodyPr>
          <a:lstStyle/>
          <a:p>
            <a:r>
              <a:rPr kumimoji="1" lang="zh-CN" altLang="en-US" sz="2400" b="1" dirty="0">
                <a:latin typeface="Tahoma" pitchFamily="34" charset="0"/>
                <a:sym typeface="Monotype Sorts" pitchFamily="2" charset="2"/>
              </a:rPr>
              <a:t>解</a:t>
            </a:r>
            <a:r>
              <a:rPr kumimoji="1" lang="en-US" altLang="zh-CN" sz="2400" b="1" dirty="0">
                <a:latin typeface="Tahoma" pitchFamily="34" charset="0"/>
                <a:sym typeface="Monotype Sorts" pitchFamily="2" charset="2"/>
              </a:rPr>
              <a:t>:</a:t>
            </a:r>
            <a:r>
              <a:rPr kumimoji="1" lang="en-US" altLang="zh-CN" sz="2400" b="1" dirty="0">
                <a:latin typeface="Tahoma" pitchFamily="34" charset="0"/>
                <a:sym typeface="Wingdings" pitchFamily="2" charset="2"/>
              </a:rPr>
              <a:t>(1)</a:t>
            </a:r>
            <a:r>
              <a:rPr kumimoji="1" lang="zh-CN" altLang="en-US" sz="2400" dirty="0">
                <a:latin typeface="Tahoma" pitchFamily="34" charset="0"/>
              </a:rPr>
              <a:t>根据质心系统的动量定理</a:t>
            </a:r>
          </a:p>
        </p:txBody>
      </p:sp>
      <p:sp>
        <p:nvSpPr>
          <p:cNvPr id="57433" name="Text Box 89"/>
          <p:cNvSpPr txBox="1">
            <a:spLocks noChangeArrowheads="1"/>
          </p:cNvSpPr>
          <p:nvPr/>
        </p:nvSpPr>
        <p:spPr bwMode="auto">
          <a:xfrm>
            <a:off x="6227763" y="2276475"/>
            <a:ext cx="184150" cy="366713"/>
          </a:xfrm>
          <a:prstGeom prst="rect">
            <a:avLst/>
          </a:prstGeom>
          <a:noFill/>
          <a:ln w="38100">
            <a:noFill/>
            <a:miter lim="800000"/>
            <a:headEnd/>
            <a:tailEnd type="none" w="lg" len="lg"/>
          </a:ln>
          <a:effectLst/>
        </p:spPr>
        <p:txBody>
          <a:bodyPr wrap="none">
            <a:spAutoFit/>
          </a:bodyPr>
          <a:lstStyle/>
          <a:p>
            <a:endParaRPr lang="zh-CN" altLang="zh-CN"/>
          </a:p>
        </p:txBody>
      </p:sp>
      <p:graphicFrame>
        <p:nvGraphicFramePr>
          <p:cNvPr id="57434" name="Object 90"/>
          <p:cNvGraphicFramePr>
            <a:graphicFrameLocks noChangeAspect="1"/>
          </p:cNvGraphicFramePr>
          <p:nvPr/>
        </p:nvGraphicFramePr>
        <p:xfrm>
          <a:off x="5795963" y="2420938"/>
          <a:ext cx="396875" cy="555625"/>
        </p:xfrm>
        <a:graphic>
          <a:graphicData uri="http://schemas.openxmlformats.org/presentationml/2006/ole">
            <p:oleObj spid="_x0000_s57434" name="Equation" r:id="rId14" imgW="190440" imgH="266400" progId="Equation.DSMT4">
              <p:embed/>
            </p:oleObj>
          </a:graphicData>
        </a:graphic>
      </p:graphicFrame>
      <p:graphicFrame>
        <p:nvGraphicFramePr>
          <p:cNvPr id="57435" name="Object 91"/>
          <p:cNvGraphicFramePr>
            <a:graphicFrameLocks noChangeAspect="1"/>
          </p:cNvGraphicFramePr>
          <p:nvPr/>
        </p:nvGraphicFramePr>
        <p:xfrm>
          <a:off x="7451725" y="3321050"/>
          <a:ext cx="406400" cy="539750"/>
        </p:xfrm>
        <a:graphic>
          <a:graphicData uri="http://schemas.openxmlformats.org/presentationml/2006/ole">
            <p:oleObj spid="_x0000_s57435" name="Equation" r:id="rId15" imgW="190440" imgH="253800" progId="Equation.DSMT4">
              <p:embed/>
            </p:oleObj>
          </a:graphicData>
        </a:graphic>
      </p:graphicFrame>
      <p:sp>
        <p:nvSpPr>
          <p:cNvPr id="57436" name="Line 92"/>
          <p:cNvSpPr>
            <a:spLocks noChangeShapeType="1"/>
          </p:cNvSpPr>
          <p:nvPr/>
        </p:nvSpPr>
        <p:spPr bwMode="auto">
          <a:xfrm>
            <a:off x="7451725" y="3141663"/>
            <a:ext cx="0" cy="358775"/>
          </a:xfrm>
          <a:prstGeom prst="line">
            <a:avLst/>
          </a:prstGeom>
          <a:noFill/>
          <a:ln w="25400">
            <a:solidFill>
              <a:schemeClr val="tx1"/>
            </a:solidFill>
            <a:prstDash val="dash"/>
            <a:miter lim="800000"/>
            <a:headEnd/>
            <a:tailEnd type="arrow" w="lg" len="lg"/>
          </a:ln>
          <a:effectLst/>
        </p:spPr>
        <p:txBody>
          <a:bodyPr wrap="none"/>
          <a:lstStyle/>
          <a:p>
            <a:endParaRPr lang="zh-CN" altLang="en-US"/>
          </a:p>
        </p:txBody>
      </p:sp>
      <p:sp>
        <p:nvSpPr>
          <p:cNvPr id="57437" name="Line 93"/>
          <p:cNvSpPr>
            <a:spLocks noChangeShapeType="1"/>
          </p:cNvSpPr>
          <p:nvPr/>
        </p:nvSpPr>
        <p:spPr bwMode="auto">
          <a:xfrm flipV="1">
            <a:off x="5724525" y="2636838"/>
            <a:ext cx="0" cy="349250"/>
          </a:xfrm>
          <a:prstGeom prst="line">
            <a:avLst/>
          </a:prstGeom>
          <a:noFill/>
          <a:ln w="25400">
            <a:solidFill>
              <a:schemeClr val="tx1"/>
            </a:solidFill>
            <a:prstDash val="dash"/>
            <a:miter lim="800000"/>
            <a:headEnd/>
            <a:tailEnd type="arrow" w="lg" len="lg"/>
          </a:ln>
          <a:effectLst/>
        </p:spPr>
        <p:txBody>
          <a:bodyPr wrap="none"/>
          <a:lstStyle/>
          <a:p>
            <a:endParaRPr lang="zh-CN" altLang="en-US"/>
          </a:p>
        </p:txBody>
      </p:sp>
      <p:sp>
        <p:nvSpPr>
          <p:cNvPr id="57438" name="Line 94"/>
          <p:cNvSpPr>
            <a:spLocks noChangeShapeType="1"/>
          </p:cNvSpPr>
          <p:nvPr/>
        </p:nvSpPr>
        <p:spPr bwMode="auto">
          <a:xfrm>
            <a:off x="8388350" y="3141663"/>
            <a:ext cx="0" cy="503237"/>
          </a:xfrm>
          <a:prstGeom prst="line">
            <a:avLst/>
          </a:prstGeom>
          <a:noFill/>
          <a:ln w="25400">
            <a:solidFill>
              <a:schemeClr val="tx1"/>
            </a:solidFill>
            <a:prstDash val="dash"/>
            <a:miter lim="800000"/>
            <a:headEnd/>
            <a:tailEnd type="arrow" w="lg" len="lg"/>
          </a:ln>
          <a:effectLst/>
        </p:spPr>
        <p:txBody>
          <a:bodyPr wrap="none"/>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wipe(left)">
                                      <p:cBhvr>
                                        <p:cTn id="7" dur="500"/>
                                        <p:tgtEl>
                                          <p:spTgt spid="573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414"/>
                                        </p:tgtEl>
                                        <p:attrNameLst>
                                          <p:attrName>style.visibility</p:attrName>
                                        </p:attrNameLst>
                                      </p:cBhvr>
                                      <p:to>
                                        <p:strVal val="visible"/>
                                      </p:to>
                                    </p:set>
                                    <p:animEffect transition="in" filter="wipe(left)">
                                      <p:cBhvr>
                                        <p:cTn id="12" dur="500"/>
                                        <p:tgtEl>
                                          <p:spTgt spid="574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7400"/>
                                        </p:tgtEl>
                                        <p:attrNameLst>
                                          <p:attrName>style.visibility</p:attrName>
                                        </p:attrNameLst>
                                      </p:cBhvr>
                                      <p:to>
                                        <p:strVal val="visible"/>
                                      </p:to>
                                    </p:set>
                                    <p:animEffect transition="in" filter="wipe(up)">
                                      <p:cBhvr>
                                        <p:cTn id="17" dur="500"/>
                                        <p:tgtEl>
                                          <p:spTgt spid="5740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7394"/>
                                        </p:tgtEl>
                                        <p:attrNameLst>
                                          <p:attrName>style.visibility</p:attrName>
                                        </p:attrNameLst>
                                      </p:cBhvr>
                                      <p:to>
                                        <p:strVal val="visible"/>
                                      </p:to>
                                    </p:set>
                                    <p:animEffect transition="in" filter="wipe(up)">
                                      <p:cBhvr>
                                        <p:cTn id="22" dur="500"/>
                                        <p:tgtEl>
                                          <p:spTgt spid="573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7405"/>
                                        </p:tgtEl>
                                        <p:attrNameLst>
                                          <p:attrName>style.visibility</p:attrName>
                                        </p:attrNameLst>
                                      </p:cBhvr>
                                      <p:to>
                                        <p:strVal val="visible"/>
                                      </p:to>
                                    </p:set>
                                    <p:animEffect transition="in" filter="wipe(left)">
                                      <p:cBhvr>
                                        <p:cTn id="27" dur="500"/>
                                        <p:tgtEl>
                                          <p:spTgt spid="5740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7432"/>
                                        </p:tgtEl>
                                        <p:attrNameLst>
                                          <p:attrName>style.visibility</p:attrName>
                                        </p:attrNameLst>
                                      </p:cBhvr>
                                      <p:to>
                                        <p:strVal val="visible"/>
                                      </p:to>
                                    </p:set>
                                    <p:animEffect transition="in" filter="blinds(horizontal)">
                                      <p:cBhvr>
                                        <p:cTn id="32" dur="500"/>
                                        <p:tgtEl>
                                          <p:spTgt spid="574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57410"/>
                                        </p:tgtEl>
                                        <p:attrNameLst>
                                          <p:attrName>style.visibility</p:attrName>
                                        </p:attrNameLst>
                                      </p:cBhvr>
                                      <p:to>
                                        <p:strVal val="visible"/>
                                      </p:to>
                                    </p:set>
                                    <p:animEffect transition="in" filter="wipe(right)">
                                      <p:cBhvr>
                                        <p:cTn id="37" dur="500"/>
                                        <p:tgtEl>
                                          <p:spTgt spid="574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7389"/>
                                        </p:tgtEl>
                                        <p:attrNameLst>
                                          <p:attrName>style.visibility</p:attrName>
                                        </p:attrNameLst>
                                      </p:cBhvr>
                                      <p:to>
                                        <p:strVal val="visible"/>
                                      </p:to>
                                    </p:set>
                                    <p:animEffect transition="in" filter="wipe(left)">
                                      <p:cBhvr>
                                        <p:cTn id="42" dur="500"/>
                                        <p:tgtEl>
                                          <p:spTgt spid="5738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7388"/>
                                        </p:tgtEl>
                                        <p:attrNameLst>
                                          <p:attrName>style.visibility</p:attrName>
                                        </p:attrNameLst>
                                      </p:cBhvr>
                                      <p:to>
                                        <p:strVal val="visible"/>
                                      </p:to>
                                    </p:set>
                                    <p:animEffect transition="in" filter="wipe(left)">
                                      <p:cBhvr>
                                        <p:cTn id="47" dur="500"/>
                                        <p:tgtEl>
                                          <p:spTgt spid="5738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7391"/>
                                        </p:tgtEl>
                                        <p:attrNameLst>
                                          <p:attrName>style.visibility</p:attrName>
                                        </p:attrNameLst>
                                      </p:cBhvr>
                                      <p:to>
                                        <p:strVal val="visible"/>
                                      </p:to>
                                    </p:set>
                                    <p:animEffect transition="in" filter="wipe(left)">
                                      <p:cBhvr>
                                        <p:cTn id="52" dur="500"/>
                                        <p:tgtEl>
                                          <p:spTgt spid="5739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7393"/>
                                        </p:tgtEl>
                                        <p:attrNameLst>
                                          <p:attrName>style.visibility</p:attrName>
                                        </p:attrNameLst>
                                      </p:cBhvr>
                                      <p:to>
                                        <p:strVal val="visible"/>
                                      </p:to>
                                    </p:set>
                                    <p:animEffect transition="in" filter="wipe(left)">
                                      <p:cBhvr>
                                        <p:cTn id="57" dur="500"/>
                                        <p:tgtEl>
                                          <p:spTgt spid="57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P spid="574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灯片编号占位符 3"/>
          <p:cNvSpPr>
            <a:spLocks noGrp="1"/>
          </p:cNvSpPr>
          <p:nvPr>
            <p:ph type="sldNum" sz="quarter" idx="12"/>
          </p:nvPr>
        </p:nvSpPr>
        <p:spPr/>
        <p:txBody>
          <a:bodyPr/>
          <a:lstStyle/>
          <a:p>
            <a:fld id="{D2A217AF-AD79-4646-9E40-CFF909C9C2CB}" type="slidenum">
              <a:rPr lang="en-US" altLang="zh-CN"/>
              <a:pPr/>
              <a:t>9</a:t>
            </a:fld>
            <a:endParaRPr lang="en-US" altLang="zh-CN"/>
          </a:p>
        </p:txBody>
      </p:sp>
      <p:graphicFrame>
        <p:nvGraphicFramePr>
          <p:cNvPr id="58418" name="Object 50"/>
          <p:cNvGraphicFramePr>
            <a:graphicFrameLocks noChangeAspect="1"/>
          </p:cNvGraphicFramePr>
          <p:nvPr/>
        </p:nvGraphicFramePr>
        <p:xfrm>
          <a:off x="2268538" y="3500438"/>
          <a:ext cx="2713037" cy="852487"/>
        </p:xfrm>
        <a:graphic>
          <a:graphicData uri="http://schemas.openxmlformats.org/presentationml/2006/ole">
            <p:oleObj spid="_x0000_s58418" name="Equation" r:id="rId3" imgW="1346040" imgH="393480" progId="Equation.DSMT4">
              <p:embed/>
            </p:oleObj>
          </a:graphicData>
        </a:graphic>
      </p:graphicFrame>
      <p:sp>
        <p:nvSpPr>
          <p:cNvPr id="58380" name="Text Box 12"/>
          <p:cNvSpPr txBox="1">
            <a:spLocks noChangeArrowheads="1"/>
          </p:cNvSpPr>
          <p:nvPr/>
        </p:nvSpPr>
        <p:spPr bwMode="auto">
          <a:xfrm>
            <a:off x="539750" y="3068638"/>
            <a:ext cx="2684463" cy="519112"/>
          </a:xfrm>
          <a:prstGeom prst="rect">
            <a:avLst/>
          </a:prstGeom>
          <a:noFill/>
          <a:ln w="9525">
            <a:noFill/>
            <a:miter lim="800000"/>
            <a:headEnd/>
            <a:tailEnd/>
          </a:ln>
          <a:effectLst/>
        </p:spPr>
        <p:txBody>
          <a:bodyPr wrap="none">
            <a:spAutoFit/>
          </a:bodyPr>
          <a:lstStyle/>
          <a:p>
            <a:r>
              <a:rPr kumimoji="1" lang="en-US" altLang="zh-CN" sz="2800" b="1">
                <a:latin typeface="Times New Roman" pitchFamily="18" charset="0"/>
                <a:ea typeface="楷体_GB2312" pitchFamily="49" charset="-122"/>
                <a:sym typeface="Monotype Sorts" pitchFamily="2" charset="2"/>
              </a:rPr>
              <a:t>(3) </a:t>
            </a:r>
            <a:r>
              <a:rPr kumimoji="1" lang="zh-CN" altLang="en-US" sz="2800" b="1">
                <a:latin typeface="Times New Roman" pitchFamily="18" charset="0"/>
                <a:ea typeface="楷体_GB2312" pitchFamily="49" charset="-122"/>
                <a:sym typeface="Monotype Sorts" pitchFamily="2" charset="2"/>
              </a:rPr>
              <a:t>在</a:t>
            </a:r>
            <a:r>
              <a:rPr kumimoji="1" lang="en-US" altLang="zh-CN" sz="2800" b="1" i="1">
                <a:latin typeface="Times New Roman" pitchFamily="18" charset="0"/>
                <a:ea typeface="楷体_GB2312" pitchFamily="49" charset="-122"/>
                <a:sym typeface="Monotype Sorts" pitchFamily="2" charset="2"/>
              </a:rPr>
              <a:t>L</a:t>
            </a:r>
            <a:r>
              <a:rPr kumimoji="1" lang="zh-CN" altLang="en-US" sz="2800" b="1">
                <a:latin typeface="Times New Roman" pitchFamily="18" charset="0"/>
                <a:ea typeface="楷体_GB2312" pitchFamily="49" charset="-122"/>
                <a:sym typeface="Monotype Sorts" pitchFamily="2" charset="2"/>
              </a:rPr>
              <a:t>系中若要</a:t>
            </a:r>
            <a:endParaRPr kumimoji="1" lang="zh-CN" altLang="en-US" sz="2800" b="1">
              <a:latin typeface="Times New Roman" pitchFamily="18" charset="0"/>
              <a:ea typeface="楷体_GB2312" pitchFamily="49" charset="-122"/>
            </a:endParaRPr>
          </a:p>
        </p:txBody>
      </p:sp>
      <p:sp>
        <p:nvSpPr>
          <p:cNvPr id="58386" name="Text Box 18"/>
          <p:cNvSpPr txBox="1">
            <a:spLocks noChangeArrowheads="1"/>
          </p:cNvSpPr>
          <p:nvPr/>
        </p:nvSpPr>
        <p:spPr bwMode="auto">
          <a:xfrm>
            <a:off x="2428860" y="5857892"/>
            <a:ext cx="5746750" cy="519113"/>
          </a:xfrm>
          <a:prstGeom prst="rect">
            <a:avLst/>
          </a:prstGeom>
          <a:noFill/>
          <a:ln w="9525">
            <a:noFill/>
            <a:miter lim="800000"/>
            <a:headEnd/>
            <a:tailEnd/>
          </a:ln>
          <a:effectLst/>
        </p:spPr>
        <p:txBody>
          <a:bodyPr wrap="none">
            <a:spAutoFit/>
          </a:bodyPr>
          <a:lstStyle/>
          <a:p>
            <a:r>
              <a:rPr kumimoji="1" lang="en-US" altLang="zh-CN" sz="2800" b="1" dirty="0">
                <a:latin typeface="Times New Roman" pitchFamily="18" charset="0"/>
                <a:ea typeface="楷体_GB2312" pitchFamily="49" charset="-122"/>
                <a:sym typeface="Monotype Sorts" pitchFamily="2" charset="2"/>
              </a:rPr>
              <a:t>(4) </a:t>
            </a:r>
            <a:r>
              <a:rPr kumimoji="1" lang="zh-CN" altLang="en-US" sz="2800" b="1" dirty="0">
                <a:latin typeface="Times New Roman" pitchFamily="18" charset="0"/>
                <a:ea typeface="楷体_GB2312" pitchFamily="49" charset="-122"/>
                <a:sym typeface="Monotype Sorts" pitchFamily="2" charset="2"/>
              </a:rPr>
              <a:t>交换</a:t>
            </a:r>
            <a:r>
              <a:rPr kumimoji="1" lang="en-US" altLang="zh-CN" sz="2800" b="1" i="1" dirty="0">
                <a:latin typeface="Times New Roman" pitchFamily="18" charset="0"/>
                <a:ea typeface="楷体_GB2312" pitchFamily="49" charset="-122"/>
                <a:sym typeface="Monotype Sorts" pitchFamily="2" charset="2"/>
              </a:rPr>
              <a:t>a</a:t>
            </a:r>
            <a:r>
              <a:rPr kumimoji="1" lang="zh-CN" altLang="en-US" sz="2800" b="1" i="1" dirty="0">
                <a:latin typeface="Times New Roman" pitchFamily="18" charset="0"/>
                <a:ea typeface="楷体_GB2312" pitchFamily="49" charset="-122"/>
                <a:sym typeface="Monotype Sorts" pitchFamily="2" charset="2"/>
              </a:rPr>
              <a:t>、</a:t>
            </a:r>
            <a:r>
              <a:rPr kumimoji="1" lang="en-US" altLang="zh-CN" sz="2800" b="1" i="1" dirty="0">
                <a:latin typeface="Times New Roman" pitchFamily="18" charset="0"/>
                <a:ea typeface="楷体_GB2312" pitchFamily="49" charset="-122"/>
                <a:sym typeface="Monotype Sorts" pitchFamily="2" charset="2"/>
              </a:rPr>
              <a:t>b</a:t>
            </a:r>
            <a:r>
              <a:rPr kumimoji="1" lang="zh-CN" altLang="en-US" sz="2800" b="1" dirty="0">
                <a:latin typeface="Times New Roman" pitchFamily="18" charset="0"/>
                <a:ea typeface="楷体_GB2312" pitchFamily="49" charset="-122"/>
                <a:sym typeface="Monotype Sorts" pitchFamily="2" charset="2"/>
              </a:rPr>
              <a:t>可证明</a:t>
            </a:r>
            <a:r>
              <a:rPr kumimoji="1" lang="en-US" altLang="zh-CN" sz="2800" b="1" i="1" dirty="0">
                <a:latin typeface="Times New Roman" pitchFamily="18" charset="0"/>
                <a:ea typeface="楷体_GB2312" pitchFamily="49" charset="-122"/>
                <a:sym typeface="Monotype Sorts" pitchFamily="2" charset="2"/>
              </a:rPr>
              <a:t>p</a:t>
            </a:r>
            <a:r>
              <a:rPr kumimoji="1" lang="zh-CN" altLang="en-US" sz="2800" b="1" i="1" dirty="0">
                <a:latin typeface="Times New Roman" pitchFamily="18" charset="0"/>
                <a:ea typeface="楷体_GB2312" pitchFamily="49" charset="-122"/>
                <a:sym typeface="Monotype Sorts" pitchFamily="2" charset="2"/>
              </a:rPr>
              <a:t>、</a:t>
            </a:r>
            <a:r>
              <a:rPr kumimoji="1" lang="en-US" altLang="zh-CN" sz="2800" b="1" i="1" dirty="0">
                <a:latin typeface="Times New Roman" pitchFamily="18" charset="0"/>
                <a:ea typeface="楷体_GB2312" pitchFamily="49" charset="-122"/>
                <a:sym typeface="Monotype Sorts" pitchFamily="2" charset="2"/>
              </a:rPr>
              <a:t>Q</a:t>
            </a:r>
            <a:r>
              <a:rPr kumimoji="1" lang="zh-CN" altLang="en-US" sz="2800" b="1" dirty="0">
                <a:latin typeface="Times New Roman" pitchFamily="18" charset="0"/>
                <a:ea typeface="楷体_GB2312" pitchFamily="49" charset="-122"/>
                <a:sym typeface="Monotype Sorts" pitchFamily="2" charset="2"/>
              </a:rPr>
              <a:t>互为共轭点</a:t>
            </a:r>
            <a:endParaRPr kumimoji="1" lang="zh-CN" altLang="en-US" sz="2800" b="1" dirty="0">
              <a:latin typeface="Times New Roman" pitchFamily="18" charset="0"/>
              <a:ea typeface="楷体_GB2312" pitchFamily="49" charset="-122"/>
            </a:endParaRPr>
          </a:p>
        </p:txBody>
      </p:sp>
      <p:graphicFrame>
        <p:nvGraphicFramePr>
          <p:cNvPr id="58397" name="Object 29"/>
          <p:cNvGraphicFramePr>
            <a:graphicFrameLocks noChangeAspect="1"/>
          </p:cNvGraphicFramePr>
          <p:nvPr/>
        </p:nvGraphicFramePr>
        <p:xfrm>
          <a:off x="3082925" y="2997200"/>
          <a:ext cx="3284538" cy="615950"/>
        </p:xfrm>
        <a:graphic>
          <a:graphicData uri="http://schemas.openxmlformats.org/presentationml/2006/ole">
            <p:oleObj spid="_x0000_s58397" name="Equation" r:id="rId4" imgW="1295280" imgH="266400" progId="Equation.DSMT4">
              <p:embed/>
            </p:oleObj>
          </a:graphicData>
        </a:graphic>
      </p:graphicFrame>
      <p:graphicFrame>
        <p:nvGraphicFramePr>
          <p:cNvPr id="58398" name="Object 30"/>
          <p:cNvGraphicFramePr>
            <a:graphicFrameLocks noChangeAspect="1"/>
          </p:cNvGraphicFramePr>
          <p:nvPr/>
        </p:nvGraphicFramePr>
        <p:xfrm>
          <a:off x="6443663" y="2997200"/>
          <a:ext cx="2408237" cy="1912938"/>
        </p:xfrm>
        <a:graphic>
          <a:graphicData uri="http://schemas.openxmlformats.org/presentationml/2006/ole">
            <p:oleObj spid="_x0000_s58398" name="Equation" r:id="rId5" imgW="888840" imgH="774360" progId="Equation.DSMT4">
              <p:embed/>
            </p:oleObj>
          </a:graphicData>
        </a:graphic>
      </p:graphicFrame>
      <p:graphicFrame>
        <p:nvGraphicFramePr>
          <p:cNvPr id="58399" name="Object 31"/>
          <p:cNvGraphicFramePr>
            <a:graphicFrameLocks noChangeAspect="1"/>
          </p:cNvGraphicFramePr>
          <p:nvPr/>
        </p:nvGraphicFramePr>
        <p:xfrm>
          <a:off x="2211388" y="4076700"/>
          <a:ext cx="3656012" cy="854075"/>
        </p:xfrm>
        <a:graphic>
          <a:graphicData uri="http://schemas.openxmlformats.org/presentationml/2006/ole">
            <p:oleObj spid="_x0000_s58399" name="Equation" r:id="rId6" imgW="1536480" imgH="393480" progId="Equation.DSMT4">
              <p:embed/>
            </p:oleObj>
          </a:graphicData>
        </a:graphic>
      </p:graphicFrame>
      <p:graphicFrame>
        <p:nvGraphicFramePr>
          <p:cNvPr id="58400" name="Object 32"/>
          <p:cNvGraphicFramePr>
            <a:graphicFrameLocks noChangeAspect="1"/>
          </p:cNvGraphicFramePr>
          <p:nvPr/>
        </p:nvGraphicFramePr>
        <p:xfrm>
          <a:off x="3224219" y="4868863"/>
          <a:ext cx="2205037" cy="854075"/>
        </p:xfrm>
        <a:graphic>
          <a:graphicData uri="http://schemas.openxmlformats.org/presentationml/2006/ole">
            <p:oleObj spid="_x0000_s58400" name="Equation" r:id="rId7" imgW="927000" imgH="393480" progId="Equation.DSMT4">
              <p:embed/>
            </p:oleObj>
          </a:graphicData>
        </a:graphic>
      </p:graphicFrame>
      <p:graphicFrame>
        <p:nvGraphicFramePr>
          <p:cNvPr id="58401" name="Object 33"/>
          <p:cNvGraphicFramePr>
            <a:graphicFrameLocks noChangeAspect="1"/>
          </p:cNvGraphicFramePr>
          <p:nvPr/>
        </p:nvGraphicFramePr>
        <p:xfrm>
          <a:off x="5929322" y="5143512"/>
          <a:ext cx="1800225" cy="547688"/>
        </p:xfrm>
        <a:graphic>
          <a:graphicData uri="http://schemas.openxmlformats.org/presentationml/2006/ole">
            <p:oleObj spid="_x0000_s58401" name="Equation" r:id="rId8" imgW="609480" imgH="203040" progId="Equation.DSMT4">
              <p:embed/>
            </p:oleObj>
          </a:graphicData>
        </a:graphic>
      </p:graphicFrame>
      <p:sp>
        <p:nvSpPr>
          <p:cNvPr id="58403" name="Text Box 35"/>
          <p:cNvSpPr txBox="1">
            <a:spLocks noChangeArrowheads="1"/>
          </p:cNvSpPr>
          <p:nvPr/>
        </p:nvSpPr>
        <p:spPr bwMode="auto">
          <a:xfrm>
            <a:off x="539750" y="188913"/>
            <a:ext cx="8604250" cy="884237"/>
          </a:xfrm>
          <a:prstGeom prst="rect">
            <a:avLst/>
          </a:prstGeom>
          <a:noFill/>
          <a:ln w="9525">
            <a:noFill/>
            <a:miter lim="800000"/>
            <a:headEnd/>
            <a:tailEnd/>
          </a:ln>
          <a:effectLst/>
        </p:spPr>
        <p:txBody>
          <a:bodyPr>
            <a:spAutoFit/>
          </a:bodyPr>
          <a:lstStyle/>
          <a:p>
            <a:r>
              <a:rPr kumimoji="1" lang="en-US" altLang="zh-CN" sz="2800" b="1">
                <a:latin typeface="Times New Roman" pitchFamily="18" charset="0"/>
                <a:ea typeface="楷体_GB2312" pitchFamily="49" charset="-122"/>
                <a:sym typeface="Monotype Sorts" pitchFamily="2" charset="2"/>
              </a:rPr>
              <a:t>(2) </a:t>
            </a:r>
            <a:r>
              <a:rPr kumimoji="1" lang="zh-CN" altLang="en-US" sz="2800" b="1">
                <a:latin typeface="Times New Roman" pitchFamily="18" charset="0"/>
                <a:ea typeface="楷体_GB2312" pitchFamily="49" charset="-122"/>
                <a:sym typeface="Monotype Sorts" pitchFamily="2" charset="2"/>
              </a:rPr>
              <a:t>在质心参照系中</a:t>
            </a:r>
            <a:r>
              <a:rPr kumimoji="1" lang="en-US" altLang="zh-CN" sz="2400" b="1" i="1">
                <a:latin typeface="Tahoma" pitchFamily="34" charset="0"/>
              </a:rPr>
              <a:t>I</a:t>
            </a:r>
            <a:r>
              <a:rPr kumimoji="1" lang="en-US" altLang="zh-CN" sz="2400" b="1" i="1" baseline="-25000">
                <a:latin typeface="Tahoma" pitchFamily="34" charset="0"/>
              </a:rPr>
              <a:t>C  </a:t>
            </a:r>
            <a:r>
              <a:rPr kumimoji="1" lang="zh-CN" altLang="en-US" sz="2400" b="1">
                <a:latin typeface="Tahoma" pitchFamily="34" charset="0"/>
              </a:rPr>
              <a:t>为通过质心垂直于棒轴的转动惯量，已知：</a:t>
            </a:r>
            <a:endParaRPr kumimoji="1" lang="zh-CN" altLang="en-US" sz="2800" b="1">
              <a:latin typeface="Times New Roman" pitchFamily="18" charset="0"/>
              <a:ea typeface="楷体_GB2312" pitchFamily="49" charset="-122"/>
              <a:sym typeface="Monotype Sorts" pitchFamily="2" charset="2"/>
            </a:endParaRPr>
          </a:p>
        </p:txBody>
      </p:sp>
      <p:graphicFrame>
        <p:nvGraphicFramePr>
          <p:cNvPr id="58405" name="Object 37"/>
          <p:cNvGraphicFramePr>
            <a:graphicFrameLocks noChangeAspect="1"/>
          </p:cNvGraphicFramePr>
          <p:nvPr/>
        </p:nvGraphicFramePr>
        <p:xfrm>
          <a:off x="1641475" y="1169988"/>
          <a:ext cx="5199063" cy="906462"/>
        </p:xfrm>
        <a:graphic>
          <a:graphicData uri="http://schemas.openxmlformats.org/presentationml/2006/ole">
            <p:oleObj spid="_x0000_s58405" name="Equation" r:id="rId9" imgW="2184120" imgH="419040" progId="Equation.DSMT4">
              <p:embed/>
            </p:oleObj>
          </a:graphicData>
        </a:graphic>
      </p:graphicFrame>
      <p:graphicFrame>
        <p:nvGraphicFramePr>
          <p:cNvPr id="58406" name="Object 38"/>
          <p:cNvGraphicFramePr>
            <a:graphicFrameLocks noChangeAspect="1"/>
          </p:cNvGraphicFramePr>
          <p:nvPr/>
        </p:nvGraphicFramePr>
        <p:xfrm>
          <a:off x="6011863" y="692150"/>
          <a:ext cx="1812925" cy="495300"/>
        </p:xfrm>
        <a:graphic>
          <a:graphicData uri="http://schemas.openxmlformats.org/presentationml/2006/ole">
            <p:oleObj spid="_x0000_s58406" name="Equation" r:id="rId10" imgW="761760" imgH="228600" progId="Equation.3">
              <p:embed/>
            </p:oleObj>
          </a:graphicData>
        </a:graphic>
      </p:graphicFrame>
      <p:graphicFrame>
        <p:nvGraphicFramePr>
          <p:cNvPr id="58407" name="Object 39"/>
          <p:cNvGraphicFramePr>
            <a:graphicFrameLocks noChangeAspect="1"/>
          </p:cNvGraphicFramePr>
          <p:nvPr/>
        </p:nvGraphicFramePr>
        <p:xfrm>
          <a:off x="1476375" y="620713"/>
          <a:ext cx="1690688" cy="523875"/>
        </p:xfrm>
        <a:graphic>
          <a:graphicData uri="http://schemas.openxmlformats.org/presentationml/2006/ole">
            <p:oleObj spid="_x0000_s58407" name="Equation" r:id="rId11" imgW="711000" imgH="241200" progId="Equation.DSMT4">
              <p:embed/>
            </p:oleObj>
          </a:graphicData>
        </a:graphic>
      </p:graphicFrame>
      <p:graphicFrame>
        <p:nvGraphicFramePr>
          <p:cNvPr id="58408" name="Object 40"/>
          <p:cNvGraphicFramePr>
            <a:graphicFrameLocks noChangeAspect="1"/>
          </p:cNvGraphicFramePr>
          <p:nvPr/>
        </p:nvGraphicFramePr>
        <p:xfrm>
          <a:off x="3708400" y="692150"/>
          <a:ext cx="1631950" cy="441325"/>
        </p:xfrm>
        <a:graphic>
          <a:graphicData uri="http://schemas.openxmlformats.org/presentationml/2006/ole">
            <p:oleObj spid="_x0000_s58408" name="Equation" r:id="rId12" imgW="685800" imgH="203040" progId="Equation.3">
              <p:embed/>
            </p:oleObj>
          </a:graphicData>
        </a:graphic>
      </p:graphicFrame>
      <p:graphicFrame>
        <p:nvGraphicFramePr>
          <p:cNvPr id="58410" name="Object 42"/>
          <p:cNvGraphicFramePr>
            <a:graphicFrameLocks noChangeAspect="1"/>
          </p:cNvGraphicFramePr>
          <p:nvPr/>
        </p:nvGraphicFramePr>
        <p:xfrm>
          <a:off x="2533650" y="2060575"/>
          <a:ext cx="2143125" cy="777875"/>
        </p:xfrm>
        <a:graphic>
          <a:graphicData uri="http://schemas.openxmlformats.org/presentationml/2006/ole">
            <p:oleObj spid="_x0000_s58410" name="Equation" r:id="rId13" imgW="927000" imgH="393480" progId="Equation.DSMT4">
              <p:embed/>
            </p:oleObj>
          </a:graphicData>
        </a:graphic>
      </p:graphicFrame>
      <p:grpSp>
        <p:nvGrpSpPr>
          <p:cNvPr id="58421" name="Group 53"/>
          <p:cNvGrpSpPr>
            <a:grpSpLocks/>
          </p:cNvGrpSpPr>
          <p:nvPr/>
        </p:nvGrpSpPr>
        <p:grpSpPr bwMode="auto">
          <a:xfrm>
            <a:off x="2570163" y="4005263"/>
            <a:ext cx="2649537" cy="1152525"/>
            <a:chOff x="1619" y="2523"/>
            <a:chExt cx="1669" cy="726"/>
          </a:xfrm>
        </p:grpSpPr>
        <p:sp>
          <p:nvSpPr>
            <p:cNvPr id="58412" name="Line 44"/>
            <p:cNvSpPr>
              <a:spLocks noChangeShapeType="1"/>
            </p:cNvSpPr>
            <p:nvPr/>
          </p:nvSpPr>
          <p:spPr bwMode="auto">
            <a:xfrm>
              <a:off x="1619" y="2840"/>
              <a:ext cx="137" cy="409"/>
            </a:xfrm>
            <a:prstGeom prst="line">
              <a:avLst/>
            </a:prstGeom>
            <a:noFill/>
            <a:ln w="38100">
              <a:solidFill>
                <a:schemeClr val="tx1"/>
              </a:solidFill>
              <a:miter lim="800000"/>
              <a:headEnd/>
              <a:tailEnd type="none" w="lg" len="lg"/>
            </a:ln>
            <a:effectLst/>
          </p:spPr>
          <p:txBody>
            <a:bodyPr wrap="none"/>
            <a:lstStyle/>
            <a:p>
              <a:endParaRPr lang="zh-CN" altLang="en-US"/>
            </a:p>
          </p:txBody>
        </p:sp>
        <p:sp>
          <p:nvSpPr>
            <p:cNvPr id="58413" name="Line 45"/>
            <p:cNvSpPr>
              <a:spLocks noChangeShapeType="1"/>
            </p:cNvSpPr>
            <p:nvPr/>
          </p:nvSpPr>
          <p:spPr bwMode="auto">
            <a:xfrm>
              <a:off x="1791" y="2523"/>
              <a:ext cx="136" cy="317"/>
            </a:xfrm>
            <a:prstGeom prst="line">
              <a:avLst/>
            </a:prstGeom>
            <a:noFill/>
            <a:ln w="38100">
              <a:solidFill>
                <a:schemeClr val="tx1"/>
              </a:solidFill>
              <a:miter lim="800000"/>
              <a:headEnd/>
              <a:tailEnd type="none" w="lg" len="lg"/>
            </a:ln>
            <a:effectLst/>
          </p:spPr>
          <p:txBody>
            <a:bodyPr wrap="none"/>
            <a:lstStyle/>
            <a:p>
              <a:endParaRPr lang="zh-CN" altLang="en-US"/>
            </a:p>
          </p:txBody>
        </p:sp>
        <p:sp>
          <p:nvSpPr>
            <p:cNvPr id="58415" name="Line 47"/>
            <p:cNvSpPr>
              <a:spLocks noChangeShapeType="1"/>
            </p:cNvSpPr>
            <p:nvPr/>
          </p:nvSpPr>
          <p:spPr bwMode="auto">
            <a:xfrm>
              <a:off x="2200" y="2704"/>
              <a:ext cx="136" cy="227"/>
            </a:xfrm>
            <a:prstGeom prst="line">
              <a:avLst/>
            </a:prstGeom>
            <a:noFill/>
            <a:ln w="38100">
              <a:solidFill>
                <a:schemeClr val="tx1"/>
              </a:solidFill>
              <a:miter lim="800000"/>
              <a:headEnd/>
              <a:tailEnd type="none" w="lg" len="lg"/>
            </a:ln>
            <a:effectLst/>
          </p:spPr>
          <p:txBody>
            <a:bodyPr wrap="none"/>
            <a:lstStyle/>
            <a:p>
              <a:endParaRPr lang="zh-CN" altLang="en-US"/>
            </a:p>
          </p:txBody>
        </p:sp>
        <p:sp>
          <p:nvSpPr>
            <p:cNvPr id="58416" name="Line 48"/>
            <p:cNvSpPr>
              <a:spLocks noChangeShapeType="1"/>
            </p:cNvSpPr>
            <p:nvPr/>
          </p:nvSpPr>
          <p:spPr bwMode="auto">
            <a:xfrm>
              <a:off x="2880" y="2931"/>
              <a:ext cx="136" cy="181"/>
            </a:xfrm>
            <a:prstGeom prst="line">
              <a:avLst/>
            </a:prstGeom>
            <a:noFill/>
            <a:ln w="38100">
              <a:solidFill>
                <a:schemeClr val="tx1"/>
              </a:solidFill>
              <a:miter lim="800000"/>
              <a:headEnd/>
              <a:tailEnd type="none" w="lg" len="lg"/>
            </a:ln>
            <a:effectLst/>
          </p:spPr>
          <p:txBody>
            <a:bodyPr wrap="none"/>
            <a:lstStyle/>
            <a:p>
              <a:endParaRPr lang="zh-CN" altLang="en-US"/>
            </a:p>
          </p:txBody>
        </p:sp>
        <p:sp>
          <p:nvSpPr>
            <p:cNvPr id="58417" name="Line 49"/>
            <p:cNvSpPr>
              <a:spLocks noChangeShapeType="1"/>
            </p:cNvSpPr>
            <p:nvPr/>
          </p:nvSpPr>
          <p:spPr bwMode="auto">
            <a:xfrm>
              <a:off x="2890" y="2659"/>
              <a:ext cx="181" cy="136"/>
            </a:xfrm>
            <a:prstGeom prst="line">
              <a:avLst/>
            </a:prstGeom>
            <a:noFill/>
            <a:ln w="38100">
              <a:solidFill>
                <a:schemeClr val="tx1"/>
              </a:solidFill>
              <a:miter lim="800000"/>
              <a:headEnd/>
              <a:tailEnd type="none" w="lg" len="lg"/>
            </a:ln>
            <a:effectLst/>
          </p:spPr>
          <p:txBody>
            <a:bodyPr wrap="none"/>
            <a:lstStyle/>
            <a:p>
              <a:endParaRPr lang="zh-CN" altLang="en-US"/>
            </a:p>
          </p:txBody>
        </p:sp>
        <p:sp>
          <p:nvSpPr>
            <p:cNvPr id="58420" name="Line 52"/>
            <p:cNvSpPr>
              <a:spLocks noChangeShapeType="1"/>
            </p:cNvSpPr>
            <p:nvPr/>
          </p:nvSpPr>
          <p:spPr bwMode="auto">
            <a:xfrm>
              <a:off x="3152" y="2750"/>
              <a:ext cx="136" cy="227"/>
            </a:xfrm>
            <a:prstGeom prst="line">
              <a:avLst/>
            </a:prstGeom>
            <a:noFill/>
            <a:ln w="38100">
              <a:solidFill>
                <a:schemeClr val="tx1"/>
              </a:solidFill>
              <a:miter lim="800000"/>
              <a:headEnd/>
              <a:tailEnd type="none" w="lg" len="lg"/>
            </a:ln>
            <a:effectLst/>
          </p:spPr>
          <p:txBody>
            <a:bodyPr wrap="none"/>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403"/>
                                        </p:tgtEl>
                                        <p:attrNameLst>
                                          <p:attrName>style.visibility</p:attrName>
                                        </p:attrNameLst>
                                      </p:cBhvr>
                                      <p:to>
                                        <p:strVal val="visible"/>
                                      </p:to>
                                    </p:set>
                                    <p:animEffect transition="in" filter="wipe(left)">
                                      <p:cBhvr>
                                        <p:cTn id="7" dur="500"/>
                                        <p:tgtEl>
                                          <p:spTgt spid="584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8407"/>
                                        </p:tgtEl>
                                        <p:attrNameLst>
                                          <p:attrName>style.visibility</p:attrName>
                                        </p:attrNameLst>
                                      </p:cBhvr>
                                      <p:to>
                                        <p:strVal val="visible"/>
                                      </p:to>
                                    </p:set>
                                    <p:animEffect transition="in" filter="wipe(left)">
                                      <p:cBhvr>
                                        <p:cTn id="12" dur="500"/>
                                        <p:tgtEl>
                                          <p:spTgt spid="584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8408"/>
                                        </p:tgtEl>
                                        <p:attrNameLst>
                                          <p:attrName>style.visibility</p:attrName>
                                        </p:attrNameLst>
                                      </p:cBhvr>
                                      <p:to>
                                        <p:strVal val="visible"/>
                                      </p:to>
                                    </p:set>
                                    <p:animEffect transition="in" filter="wipe(left)">
                                      <p:cBhvr>
                                        <p:cTn id="17" dur="500"/>
                                        <p:tgtEl>
                                          <p:spTgt spid="584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8406"/>
                                        </p:tgtEl>
                                        <p:attrNameLst>
                                          <p:attrName>style.visibility</p:attrName>
                                        </p:attrNameLst>
                                      </p:cBhvr>
                                      <p:to>
                                        <p:strVal val="visible"/>
                                      </p:to>
                                    </p:set>
                                    <p:animEffect transition="in" filter="wipe(left)">
                                      <p:cBhvr>
                                        <p:cTn id="22" dur="500"/>
                                        <p:tgtEl>
                                          <p:spTgt spid="584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8405"/>
                                        </p:tgtEl>
                                        <p:attrNameLst>
                                          <p:attrName>style.visibility</p:attrName>
                                        </p:attrNameLst>
                                      </p:cBhvr>
                                      <p:to>
                                        <p:strVal val="visible"/>
                                      </p:to>
                                    </p:set>
                                    <p:animEffect transition="in" filter="wipe(left)">
                                      <p:cBhvr>
                                        <p:cTn id="27" dur="500"/>
                                        <p:tgtEl>
                                          <p:spTgt spid="5840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8410"/>
                                        </p:tgtEl>
                                        <p:attrNameLst>
                                          <p:attrName>style.visibility</p:attrName>
                                        </p:attrNameLst>
                                      </p:cBhvr>
                                      <p:to>
                                        <p:strVal val="visible"/>
                                      </p:to>
                                    </p:set>
                                    <p:animEffect transition="in" filter="wipe(left)">
                                      <p:cBhvr>
                                        <p:cTn id="32" dur="500"/>
                                        <p:tgtEl>
                                          <p:spTgt spid="584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8380"/>
                                        </p:tgtEl>
                                        <p:attrNameLst>
                                          <p:attrName>style.visibility</p:attrName>
                                        </p:attrNameLst>
                                      </p:cBhvr>
                                      <p:to>
                                        <p:strVal val="visible"/>
                                      </p:to>
                                    </p:set>
                                    <p:animEffect transition="in" filter="wipe(left)">
                                      <p:cBhvr>
                                        <p:cTn id="37" dur="500"/>
                                        <p:tgtEl>
                                          <p:spTgt spid="583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8397"/>
                                        </p:tgtEl>
                                        <p:attrNameLst>
                                          <p:attrName>style.visibility</p:attrName>
                                        </p:attrNameLst>
                                      </p:cBhvr>
                                      <p:to>
                                        <p:strVal val="visible"/>
                                      </p:to>
                                    </p:set>
                                    <p:animEffect transition="in" filter="wipe(left)">
                                      <p:cBhvr>
                                        <p:cTn id="42" dur="500"/>
                                        <p:tgtEl>
                                          <p:spTgt spid="5839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8398"/>
                                        </p:tgtEl>
                                        <p:attrNameLst>
                                          <p:attrName>style.visibility</p:attrName>
                                        </p:attrNameLst>
                                      </p:cBhvr>
                                      <p:to>
                                        <p:strVal val="visible"/>
                                      </p:to>
                                    </p:set>
                                    <p:animEffect transition="in" filter="wipe(left)">
                                      <p:cBhvr>
                                        <p:cTn id="47" dur="500"/>
                                        <p:tgtEl>
                                          <p:spTgt spid="5839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8418"/>
                                        </p:tgtEl>
                                        <p:attrNameLst>
                                          <p:attrName>style.visibility</p:attrName>
                                        </p:attrNameLst>
                                      </p:cBhvr>
                                      <p:to>
                                        <p:strVal val="visible"/>
                                      </p:to>
                                    </p:set>
                                    <p:animEffect transition="in" filter="wipe(left)">
                                      <p:cBhvr>
                                        <p:cTn id="52" dur="500"/>
                                        <p:tgtEl>
                                          <p:spTgt spid="584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8399"/>
                                        </p:tgtEl>
                                        <p:attrNameLst>
                                          <p:attrName>style.visibility</p:attrName>
                                        </p:attrNameLst>
                                      </p:cBhvr>
                                      <p:to>
                                        <p:strVal val="visible"/>
                                      </p:to>
                                    </p:set>
                                    <p:animEffect transition="in" filter="wipe(left)">
                                      <p:cBhvr>
                                        <p:cTn id="57" dur="500"/>
                                        <p:tgtEl>
                                          <p:spTgt spid="58399"/>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58421"/>
                                        </p:tgtEl>
                                        <p:attrNameLst>
                                          <p:attrName>style.visibility</p:attrName>
                                        </p:attrNameLst>
                                      </p:cBhvr>
                                      <p:to>
                                        <p:strVal val="visible"/>
                                      </p:to>
                                    </p:set>
                                    <p:anim calcmode="lin" valueType="num">
                                      <p:cBhvr additive="base">
                                        <p:cTn id="62" dur="500" fill="hold"/>
                                        <p:tgtEl>
                                          <p:spTgt spid="58421"/>
                                        </p:tgtEl>
                                        <p:attrNameLst>
                                          <p:attrName>ppt_x</p:attrName>
                                        </p:attrNameLst>
                                      </p:cBhvr>
                                      <p:tavLst>
                                        <p:tav tm="0">
                                          <p:val>
                                            <p:strVal val="#ppt_x"/>
                                          </p:val>
                                        </p:tav>
                                        <p:tav tm="100000">
                                          <p:val>
                                            <p:strVal val="#ppt_x"/>
                                          </p:val>
                                        </p:tav>
                                      </p:tavLst>
                                    </p:anim>
                                    <p:anim calcmode="lin" valueType="num">
                                      <p:cBhvr additive="base">
                                        <p:cTn id="63" dur="500" fill="hold"/>
                                        <p:tgtEl>
                                          <p:spTgt spid="5842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58400"/>
                                        </p:tgtEl>
                                        <p:attrNameLst>
                                          <p:attrName>style.visibility</p:attrName>
                                        </p:attrNameLst>
                                      </p:cBhvr>
                                      <p:to>
                                        <p:strVal val="visible"/>
                                      </p:to>
                                    </p:set>
                                    <p:animEffect transition="in" filter="wipe(left)">
                                      <p:cBhvr>
                                        <p:cTn id="68" dur="500"/>
                                        <p:tgtEl>
                                          <p:spTgt spid="5840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58401"/>
                                        </p:tgtEl>
                                        <p:attrNameLst>
                                          <p:attrName>style.visibility</p:attrName>
                                        </p:attrNameLst>
                                      </p:cBhvr>
                                      <p:to>
                                        <p:strVal val="visible"/>
                                      </p:to>
                                    </p:set>
                                    <p:animEffect transition="in" filter="wipe(left)">
                                      <p:cBhvr>
                                        <p:cTn id="73" dur="500"/>
                                        <p:tgtEl>
                                          <p:spTgt spid="5840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58386"/>
                                        </p:tgtEl>
                                        <p:attrNameLst>
                                          <p:attrName>style.visibility</p:attrName>
                                        </p:attrNameLst>
                                      </p:cBhvr>
                                      <p:to>
                                        <p:strVal val="visible"/>
                                      </p:to>
                                    </p:set>
                                    <p:animEffect transition="in" filter="wipe(left)">
                                      <p:cBhvr>
                                        <p:cTn id="78" dur="500"/>
                                        <p:tgtEl>
                                          <p:spTgt spid="58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0" grpId="0" autoUpdateAnimBg="0"/>
      <p:bldP spid="58386" grpId="0" autoUpdateAnimBg="0"/>
      <p:bldP spid="58403" grpId="0" autoUpdateAnimBg="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dash"/>
          <a:miter lim="800000"/>
          <a:headEnd type="none" w="med" len="med"/>
          <a:tailEnd type="arrow" w="lg" len="lg"/>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dash"/>
          <a:miter lim="800000"/>
          <a:headEnd type="none" w="med" len="med"/>
          <a:tailEnd type="arrow" w="lg" len="lg"/>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3326</TotalTime>
  <Words>1423</Words>
  <Application>Microsoft PowerPoint</Application>
  <PresentationFormat>全屏显示(4:3)</PresentationFormat>
  <Paragraphs>148</Paragraphs>
  <Slides>22</Slides>
  <Notes>12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22</vt:i4>
      </vt:variant>
    </vt:vector>
  </HeadingPairs>
  <TitlesOfParts>
    <vt:vector size="25" baseType="lpstr">
      <vt:lpstr>默认设计模板</vt:lpstr>
      <vt:lpstr>Equation</vt:lpstr>
      <vt:lpstr>公式</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刚体1</dc:title>
  <dc:creator>金庆华</dc:creator>
  <cp:lastModifiedBy>dell</cp:lastModifiedBy>
  <cp:revision>208</cp:revision>
  <dcterms:created xsi:type="dcterms:W3CDTF">1999-06-16T01:14:56Z</dcterms:created>
  <dcterms:modified xsi:type="dcterms:W3CDTF">2016-03-25T05:28:35Z</dcterms:modified>
</cp:coreProperties>
</file>