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34" r:id="rId1"/>
  </p:sldMasterIdLst>
  <p:notesMasterIdLst>
    <p:notesMasterId r:id="rId34"/>
  </p:notesMasterIdLst>
  <p:handoutMasterIdLst>
    <p:handoutMasterId r:id="rId35"/>
  </p:handoutMasterIdLst>
  <p:sldIdLst>
    <p:sldId id="258" r:id="rId2"/>
    <p:sldId id="317" r:id="rId3"/>
    <p:sldId id="339" r:id="rId4"/>
    <p:sldId id="319" r:id="rId5"/>
    <p:sldId id="340" r:id="rId6"/>
    <p:sldId id="320" r:id="rId7"/>
    <p:sldId id="341" r:id="rId8"/>
    <p:sldId id="321" r:id="rId9"/>
    <p:sldId id="342" r:id="rId10"/>
    <p:sldId id="343" r:id="rId11"/>
    <p:sldId id="324" r:id="rId12"/>
    <p:sldId id="344" r:id="rId13"/>
    <p:sldId id="345" r:id="rId14"/>
    <p:sldId id="347" r:id="rId15"/>
    <p:sldId id="346" r:id="rId16"/>
    <p:sldId id="348" r:id="rId17"/>
    <p:sldId id="327" r:id="rId18"/>
    <p:sldId id="328" r:id="rId19"/>
    <p:sldId id="349" r:id="rId20"/>
    <p:sldId id="351" r:id="rId21"/>
    <p:sldId id="350" r:id="rId22"/>
    <p:sldId id="354" r:id="rId23"/>
    <p:sldId id="356" r:id="rId24"/>
    <p:sldId id="332" r:id="rId25"/>
    <p:sldId id="357" r:id="rId26"/>
    <p:sldId id="358" r:id="rId27"/>
    <p:sldId id="359" r:id="rId28"/>
    <p:sldId id="360" r:id="rId29"/>
    <p:sldId id="336" r:id="rId30"/>
    <p:sldId id="337" r:id="rId31"/>
    <p:sldId id="338" r:id="rId32"/>
    <p:sldId id="361"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370" autoAdjust="0"/>
  </p:normalViewPr>
  <p:slideViewPr>
    <p:cSldViewPr>
      <p:cViewPr varScale="1">
        <p:scale>
          <a:sx n="60" d="100"/>
          <a:sy n="60" d="100"/>
        </p:scale>
        <p:origin x="-15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notesViewPr>
    <p:cSldViewPr>
      <p:cViewPr varScale="1">
        <p:scale>
          <a:sx n="55" d="100"/>
          <a:sy n="55" d="100"/>
        </p:scale>
        <p:origin x="-179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3.wmf"/><Relationship Id="rId4"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0.wmf"/><Relationship Id="rId7" Type="http://schemas.openxmlformats.org/officeDocument/2006/relationships/image" Target="../media/image36.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3.wmf"/><Relationship Id="rId4" Type="http://schemas.openxmlformats.org/officeDocument/2006/relationships/image" Target="../media/image31.wmf"/><Relationship Id="rId9"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46.wmf"/><Relationship Id="rId7" Type="http://schemas.openxmlformats.org/officeDocument/2006/relationships/image" Target="../media/image42.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47.wmf"/><Relationship Id="rId9" Type="http://schemas.openxmlformats.org/officeDocument/2006/relationships/image" Target="../media/image4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55.wmf"/><Relationship Id="rId1" Type="http://schemas.openxmlformats.org/officeDocument/2006/relationships/image" Target="../media/image54.wmf"/><Relationship Id="rId5" Type="http://schemas.openxmlformats.org/officeDocument/2006/relationships/image" Target="../media/image42.wmf"/><Relationship Id="rId4"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5" Type="http://schemas.openxmlformats.org/officeDocument/2006/relationships/image" Target="../media/image68.wmf"/><Relationship Id="rId4" Type="http://schemas.openxmlformats.org/officeDocument/2006/relationships/image" Target="../media/image6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11" Type="http://schemas.openxmlformats.org/officeDocument/2006/relationships/image" Target="../media/image81.wmf"/><Relationship Id="rId5" Type="http://schemas.openxmlformats.org/officeDocument/2006/relationships/image" Target="../media/image75.wmf"/><Relationship Id="rId10" Type="http://schemas.openxmlformats.org/officeDocument/2006/relationships/image" Target="../media/image80.wmf"/><Relationship Id="rId4" Type="http://schemas.openxmlformats.org/officeDocument/2006/relationships/image" Target="../media/image74.wmf"/><Relationship Id="rId9" Type="http://schemas.openxmlformats.org/officeDocument/2006/relationships/image" Target="../media/image7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8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87.wmf"/><Relationship Id="rId1" Type="http://schemas.openxmlformats.org/officeDocument/2006/relationships/image" Target="../media/image86.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image" Target="../media/image94.wmf"/><Relationship Id="rId7" Type="http://schemas.openxmlformats.org/officeDocument/2006/relationships/image" Target="../media/image98.wmf"/><Relationship Id="rId2" Type="http://schemas.openxmlformats.org/officeDocument/2006/relationships/image" Target="../media/image93.wmf"/><Relationship Id="rId1" Type="http://schemas.openxmlformats.org/officeDocument/2006/relationships/image" Target="../media/image92.wmf"/><Relationship Id="rId6" Type="http://schemas.openxmlformats.org/officeDocument/2006/relationships/image" Target="../media/image97.wmf"/><Relationship Id="rId5" Type="http://schemas.openxmlformats.org/officeDocument/2006/relationships/image" Target="../media/image96.wmf"/><Relationship Id="rId4" Type="http://schemas.openxmlformats.org/officeDocument/2006/relationships/image" Target="../media/image95.wmf"/><Relationship Id="rId9" Type="http://schemas.openxmlformats.org/officeDocument/2006/relationships/image" Target="../media/image100.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08.wmf"/><Relationship Id="rId3" Type="http://schemas.openxmlformats.org/officeDocument/2006/relationships/image" Target="../media/image103.wmf"/><Relationship Id="rId7" Type="http://schemas.openxmlformats.org/officeDocument/2006/relationships/image" Target="../media/image107.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5" Type="http://schemas.openxmlformats.org/officeDocument/2006/relationships/image" Target="../media/image105.wmf"/><Relationship Id="rId10" Type="http://schemas.openxmlformats.org/officeDocument/2006/relationships/image" Target="../media/image110.wmf"/><Relationship Id="rId4" Type="http://schemas.openxmlformats.org/officeDocument/2006/relationships/image" Target="../media/image104.wmf"/><Relationship Id="rId9" Type="http://schemas.openxmlformats.org/officeDocument/2006/relationships/image" Target="../media/image109.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12.wmf"/><Relationship Id="rId1" Type="http://schemas.openxmlformats.org/officeDocument/2006/relationships/image" Target="../media/image1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6.wmf"/><Relationship Id="rId4"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3.wmf"/><Relationship Id="rId5" Type="http://schemas.openxmlformats.org/officeDocument/2006/relationships/image" Target="../media/image16.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211A03C6-49C9-47DE-A0A0-2F09CFAFDDEF}" type="datetimeFigureOut">
              <a:rPr lang="zh-CN" altLang="en-US"/>
              <a:pPr>
                <a:defRPr/>
              </a:pPr>
              <a:t>2016-3-21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F4FE9382-7E06-4E5E-A479-491947A6AD0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F09EADC8-241B-43DD-854F-7ECCBAD7CD73}" type="datetimeFigureOut">
              <a:rPr lang="zh-CN" altLang="en-US"/>
              <a:pPr>
                <a:defRPr/>
              </a:pPr>
              <a:t>2016-3-21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7AD6D5B2-DD2C-4F35-B81C-505C27A8DF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BC46C-3890-4995-AA8E-E40B3CB640BF}" type="slidenum">
              <a:rPr lang="en-US" altLang="zh-CN"/>
              <a:pPr/>
              <a:t>3</a:t>
            </a:fld>
            <a:endParaRPr lang="en-US" altLang="zh-CN"/>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BC46C-3890-4995-AA8E-E40B3CB640BF}" type="slidenum">
              <a:rPr lang="en-US" altLang="zh-CN"/>
              <a:pPr/>
              <a:t>4</a:t>
            </a:fld>
            <a:endParaRPr lang="en-US" altLang="zh-CN"/>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118FD-F22B-45C9-B740-EB7BC21373D0}" type="slidenum">
              <a:rPr lang="en-US" altLang="zh-CN"/>
              <a:pPr/>
              <a:t>23</a:t>
            </a:fld>
            <a:endParaRPr lang="en-US" altLang="zh-CN"/>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zh-CN" altLang="en-US" b="1"/>
              <a:t>以垂直纸面向外为正方向</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标题幻灯片节标题">
    <p:bg>
      <p:bgPr>
        <a:solidFill>
          <a:schemeClr val="tx1"/>
        </a:solidFill>
        <a:effectLst/>
      </p:bgPr>
    </p:bg>
    <p:spTree>
      <p:nvGrpSpPr>
        <p:cNvPr id="1" name=""/>
        <p:cNvGrpSpPr/>
        <p:nvPr/>
      </p:nvGrpSpPr>
      <p:grpSpPr>
        <a:xfrm>
          <a:off x="0" y="0"/>
          <a:ext cx="0" cy="0"/>
          <a:chOff x="0" y="0"/>
          <a:chExt cx="0" cy="0"/>
        </a:xfrm>
      </p:grpSpPr>
      <p:sp>
        <p:nvSpPr>
          <p:cNvPr id="4" name="矩形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1219200" y="2971800"/>
            <a:ext cx="6858000" cy="1066800"/>
          </a:xfrm>
        </p:spPr>
        <p:txBody>
          <a:bodyPr anchor="t"/>
          <a:lstStyle>
            <a:lvl1pPr algn="r">
              <a:buNone/>
              <a:defRPr sz="3200" b="0" cap="none" baseline="0">
                <a:solidFill>
                  <a:schemeClr val="bg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3" name="文本占位符 2"/>
          <p:cNvSpPr>
            <a:spLocks noGrp="1"/>
          </p:cNvSpPr>
          <p:nvPr>
            <p:ph type="body" idx="1"/>
          </p:nvPr>
        </p:nvSpPr>
        <p:spPr>
          <a:xfrm>
            <a:off x="1295400" y="4267200"/>
            <a:ext cx="6781800" cy="1143000"/>
          </a:xfrm>
        </p:spPr>
        <p:txBody>
          <a:bodyPr/>
          <a:lstStyle>
            <a:lvl1pPr marL="0" indent="0" algn="r">
              <a:buNone/>
              <a:defRPr sz="2000">
                <a:solidFill>
                  <a:schemeClr val="bg1"/>
                </a:solidFill>
                <a:latin typeface="方正姚体" pitchFamily="2" charset="-122"/>
                <a:ea typeface="方正姚体" pitchFamily="2" charset="-122"/>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6" name="日期占位符 3"/>
          <p:cNvSpPr>
            <a:spLocks noGrp="1"/>
          </p:cNvSpPr>
          <p:nvPr>
            <p:ph type="dt" sz="half" idx="10"/>
          </p:nvPr>
        </p:nvSpPr>
        <p:spPr>
          <a:xfrm>
            <a:off x="6400800" y="6354763"/>
            <a:ext cx="2286000" cy="366712"/>
          </a:xfrm>
        </p:spPr>
        <p:txBody>
          <a:bodyPr/>
          <a:lstStyle>
            <a:lvl1pPr>
              <a:defRPr>
                <a:solidFill>
                  <a:schemeClr val="bg1"/>
                </a:solidFill>
              </a:defRPr>
            </a:lvl1pPr>
          </a:lstStyle>
          <a:p>
            <a:pPr>
              <a:defRPr/>
            </a:pPr>
            <a:fld id="{5B2E2297-B013-47C4-9623-62747B8EBD01}" type="datetime1">
              <a:rPr lang="zh-CN" altLang="en-US"/>
              <a:pPr>
                <a:defRPr/>
              </a:pPr>
              <a:t>2016-3-21</a:t>
            </a:fld>
            <a:endParaRPr lang="zh-CN" altLang="en-US"/>
          </a:p>
        </p:txBody>
      </p:sp>
      <p:sp>
        <p:nvSpPr>
          <p:cNvPr id="7" name="页脚占位符 4"/>
          <p:cNvSpPr>
            <a:spLocks noGrp="1"/>
          </p:cNvSpPr>
          <p:nvPr>
            <p:ph type="ftr" sz="quarter" idx="11"/>
          </p:nvPr>
        </p:nvSpPr>
        <p:spPr>
          <a:xfrm>
            <a:off x="714375" y="1428750"/>
            <a:ext cx="7715250" cy="365125"/>
          </a:xfrm>
        </p:spPr>
        <p:txBody>
          <a:bodyPr/>
          <a:lstStyle>
            <a:lvl1pPr>
              <a:defRPr>
                <a:solidFill>
                  <a:schemeClr val="bg1"/>
                </a:solidFill>
              </a:defRPr>
            </a:lvl1pPr>
          </a:lstStyle>
          <a:p>
            <a:pPr>
              <a:defRPr/>
            </a:pPr>
            <a:r>
              <a:rPr lang="zh-CN" altLang="en-US"/>
              <a:t>动能、功和动能定理</a:t>
            </a:r>
          </a:p>
        </p:txBody>
      </p:sp>
      <p:sp>
        <p:nvSpPr>
          <p:cNvPr id="8" name="灯片编号占位符 5"/>
          <p:cNvSpPr>
            <a:spLocks noGrp="1"/>
          </p:cNvSpPr>
          <p:nvPr>
            <p:ph type="sldNum" sz="quarter" idx="12"/>
          </p:nvPr>
        </p:nvSpPr>
        <p:spPr>
          <a:xfrm>
            <a:off x="1069975" y="6354763"/>
            <a:ext cx="1520825" cy="366712"/>
          </a:xfrm>
        </p:spPr>
        <p:txBody>
          <a:bodyPr/>
          <a:lstStyle>
            <a:lvl1pPr>
              <a:defRPr>
                <a:solidFill>
                  <a:schemeClr val="bg1"/>
                </a:solidFill>
              </a:defRPr>
            </a:lvl1pPr>
          </a:lstStyle>
          <a:p>
            <a:pPr>
              <a:defRPr/>
            </a:pPr>
            <a:fld id="{EFC9655A-2B6C-4FAD-A619-972646EA883D}"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直接连接符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pitchFamily="34" charset="0"/>
            </a:endParaRPr>
          </a:p>
        </p:txBody>
      </p:sp>
      <p:sp>
        <p:nvSpPr>
          <p:cNvPr id="7" name="等腰三角形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2" name="内容占位符 11"/>
          <p:cNvSpPr>
            <a:spLocks noGrp="1"/>
          </p:cNvSpPr>
          <p:nvPr>
            <p:ph sz="quarter" idx="1"/>
          </p:nvPr>
        </p:nvSpPr>
        <p:spPr>
          <a:xfrm>
            <a:off x="304800" y="304800"/>
            <a:ext cx="5715000" cy="5715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4"/>
          <p:cNvSpPr>
            <a:spLocks noGrp="1"/>
          </p:cNvSpPr>
          <p:nvPr>
            <p:ph type="dt" sz="half" idx="10"/>
          </p:nvPr>
        </p:nvSpPr>
        <p:spPr/>
        <p:txBody>
          <a:bodyPr/>
          <a:lstStyle>
            <a:lvl1pPr>
              <a:defRPr/>
            </a:lvl1pPr>
          </a:lstStyle>
          <a:p>
            <a:pPr>
              <a:defRPr/>
            </a:pPr>
            <a:fld id="{8D620E4C-6889-4C3A-B3B4-CABE99FF6C64}" type="datetime1">
              <a:rPr lang="zh-CN" altLang="en-US"/>
              <a:pPr>
                <a:defRPr/>
              </a:pPr>
              <a:t>2016-3-21</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46AB5431-E464-4158-B98E-F239B4AB636A}"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1">
        <a:schemeClr val="bg2"/>
      </p:bgRef>
    </p:bg>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等腰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zh-CN" altLang="en-US" smtClean="0"/>
              <a:t>单击此处编辑母版标题样式</a:t>
            </a:r>
            <a:endParaRPr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8" name="日期占位符 4"/>
          <p:cNvSpPr>
            <a:spLocks noGrp="1"/>
          </p:cNvSpPr>
          <p:nvPr>
            <p:ph type="dt" sz="half" idx="10"/>
          </p:nvPr>
        </p:nvSpPr>
        <p:spPr/>
        <p:txBody>
          <a:bodyPr/>
          <a:lstStyle>
            <a:lvl1pPr>
              <a:defRPr/>
            </a:lvl1pPr>
          </a:lstStyle>
          <a:p>
            <a:pPr>
              <a:defRPr/>
            </a:pPr>
            <a:fld id="{574F3923-5845-458D-A56B-2FD05E9804BF}" type="datetime1">
              <a:rPr lang="zh-CN" altLang="en-US"/>
              <a:pPr>
                <a:defRPr/>
              </a:pPr>
              <a:t>2016-3-21</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786BF6CC-B7E9-469A-A900-22F5E2DFF86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BBC78AB7-284D-4BEC-A315-D2BEB38090AE}" type="datetime1">
              <a:rPr lang="zh-CN" altLang="en-US"/>
              <a:pPr>
                <a:defRPr/>
              </a:pPr>
              <a:t>2016-3-21</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22"/>
          <p:cNvSpPr>
            <a:spLocks noGrp="1"/>
          </p:cNvSpPr>
          <p:nvPr>
            <p:ph type="sldNum" sz="quarter" idx="12"/>
          </p:nvPr>
        </p:nvSpPr>
        <p:spPr/>
        <p:txBody>
          <a:bodyPr/>
          <a:lstStyle>
            <a:lvl1pPr>
              <a:defRPr/>
            </a:lvl1pPr>
          </a:lstStyle>
          <a:p>
            <a:pPr>
              <a:defRPr/>
            </a:pPr>
            <a:fld id="{011885B5-F407-4546-9535-AD58551A9E3D}"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直接连接符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5" name="等腰三角形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直接连接符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2058E456-C48E-4B20-A9A5-6DC50DF82A24}" type="datetime1">
              <a:rPr lang="zh-CN" altLang="en-US"/>
              <a:pPr>
                <a:defRPr/>
              </a:pPr>
              <a:t>2016-3-21</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5"/>
          <p:cNvSpPr>
            <a:spLocks noGrp="1"/>
          </p:cNvSpPr>
          <p:nvPr>
            <p:ph type="sldNum" sz="quarter" idx="12"/>
          </p:nvPr>
        </p:nvSpPr>
        <p:spPr/>
        <p:txBody>
          <a:bodyPr/>
          <a:lstStyle>
            <a:lvl1pPr>
              <a:defRPr/>
            </a:lvl1pPr>
          </a:lstStyle>
          <a:p>
            <a:pPr>
              <a:defRPr/>
            </a:pPr>
            <a:fld id="{95FE8AF7-A160-46BB-A6F1-67BFE29F697D}"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4937760"/>
          </a:xfrm>
        </p:spPr>
        <p:txBody>
          <a:bodyPr/>
          <a:lstStyle>
            <a:lvl1pPr>
              <a:defRPr b="1">
                <a:latin typeface="方正姚体" pitchFamily="2" charset="-122"/>
                <a:ea typeface="方正姚体" pitchFamily="2" charset="-122"/>
              </a:defRPr>
            </a:lvl1pPr>
            <a:lvl2pPr>
              <a:defRPr b="1">
                <a:latin typeface="方正姚体" pitchFamily="2" charset="-122"/>
                <a:ea typeface="方正姚体" pitchFamily="2" charset="-122"/>
              </a:defRPr>
            </a:lvl2pPr>
            <a:lvl3pPr>
              <a:defRPr b="1">
                <a:latin typeface="方正姚体" pitchFamily="2" charset="-122"/>
                <a:ea typeface="方正姚体" pitchFamily="2" charset="-122"/>
              </a:defRPr>
            </a:lvl3pPr>
            <a:lvl4pPr>
              <a:defRPr b="1">
                <a:latin typeface="方正姚体" pitchFamily="2" charset="-122"/>
                <a:ea typeface="方正姚体" pitchFamily="2" charset="-122"/>
              </a:defRPr>
            </a:lvl4pPr>
            <a:lvl5pPr>
              <a:defRPr b="1">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日期占位符 3"/>
          <p:cNvSpPr>
            <a:spLocks noGrp="1"/>
          </p:cNvSpPr>
          <p:nvPr>
            <p:ph type="dt" sz="half" idx="10"/>
          </p:nvPr>
        </p:nvSpPr>
        <p:spPr/>
        <p:txBody>
          <a:bodyPr/>
          <a:lstStyle>
            <a:lvl1pPr>
              <a:defRPr/>
            </a:lvl1pPr>
          </a:lstStyle>
          <a:p>
            <a:pPr>
              <a:defRPr/>
            </a:pPr>
            <a:fld id="{6CA73829-68D2-4D54-B853-25E018BD5502}" type="datetime1">
              <a:rPr lang="zh-CN" altLang="en-US"/>
              <a:pPr>
                <a:defRPr/>
              </a:pPr>
              <a:t>2016-3-21</a:t>
            </a:fld>
            <a:endParaRPr lang="zh-CN" altLang="en-US"/>
          </a:p>
        </p:txBody>
      </p:sp>
      <p:sp>
        <p:nvSpPr>
          <p:cNvPr id="5" name="页脚占位符 4"/>
          <p:cNvSpPr>
            <a:spLocks noGrp="1"/>
          </p:cNvSpPr>
          <p:nvPr>
            <p:ph type="ftr" sz="quarter" idx="11"/>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6" name="灯片编号占位符 5"/>
          <p:cNvSpPr>
            <a:spLocks noGrp="1"/>
          </p:cNvSpPr>
          <p:nvPr>
            <p:ph type="sldNum" sz="quarter" idx="12"/>
          </p:nvPr>
        </p:nvSpPr>
        <p:spPr/>
        <p:txBody>
          <a:bodyPr/>
          <a:lstStyle>
            <a:lvl1pPr>
              <a:defRPr>
                <a:latin typeface="方正姚体" pitchFamily="2" charset="-122"/>
                <a:ea typeface="方正姚体" pitchFamily="2" charset="-122"/>
              </a:defRPr>
            </a:lvl1pPr>
          </a:lstStyle>
          <a:p>
            <a:pPr>
              <a:defRPr/>
            </a:pPr>
            <a:fld id="{E4B51934-62EF-44B6-8E4F-653C93A3D48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内容提要">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3067056"/>
          </a:xfrm>
        </p:spPr>
        <p:txBody>
          <a:bodyPr/>
          <a:lstStyle>
            <a:lvl1pPr>
              <a:defRPr b="0">
                <a:latin typeface="方正姚体" pitchFamily="2" charset="-122"/>
                <a:ea typeface="方正姚体" pitchFamily="2" charset="-122"/>
              </a:defRPr>
            </a:lvl1pPr>
            <a:lvl2pPr>
              <a:defRPr b="0">
                <a:latin typeface="方正姚体" pitchFamily="2" charset="-122"/>
                <a:ea typeface="方正姚体" pitchFamily="2" charset="-122"/>
              </a:defRPr>
            </a:lvl2pPr>
            <a:lvl3pPr>
              <a:defRPr b="0">
                <a:latin typeface="方正姚体" pitchFamily="2" charset="-122"/>
                <a:ea typeface="方正姚体" pitchFamily="2" charset="-122"/>
              </a:defRPr>
            </a:lvl3pPr>
            <a:lvl4pPr>
              <a:defRPr b="0">
                <a:latin typeface="方正姚体" pitchFamily="2" charset="-122"/>
                <a:ea typeface="方正姚体" pitchFamily="2" charset="-122"/>
              </a:defRPr>
            </a:lvl4pPr>
            <a:lvl5pPr>
              <a:defRPr b="0">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 name="文本占位符 2"/>
          <p:cNvSpPr>
            <a:spLocks noGrp="1"/>
          </p:cNvSpPr>
          <p:nvPr>
            <p:ph type="body" idx="13"/>
          </p:nvPr>
        </p:nvSpPr>
        <p:spPr>
          <a:xfrm>
            <a:off x="1785918" y="5857892"/>
            <a:ext cx="6781800" cy="500058"/>
          </a:xfrm>
        </p:spPr>
        <p:txBody>
          <a:bodyPr/>
          <a:lstStyle>
            <a:lvl1pPr marL="0" indent="0" algn="r">
              <a:buNone/>
              <a:defRPr sz="2400" b="1">
                <a:solidFill>
                  <a:schemeClr val="bg1"/>
                </a:solidFill>
                <a:latin typeface="+mn-ea"/>
                <a:ea typeface="+mn-ea"/>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5" name="日期占位符 3"/>
          <p:cNvSpPr>
            <a:spLocks noGrp="1"/>
          </p:cNvSpPr>
          <p:nvPr>
            <p:ph type="dt" sz="half" idx="14"/>
          </p:nvPr>
        </p:nvSpPr>
        <p:spPr/>
        <p:txBody>
          <a:bodyPr/>
          <a:lstStyle>
            <a:lvl1pPr>
              <a:defRPr/>
            </a:lvl1pPr>
          </a:lstStyle>
          <a:p>
            <a:pPr>
              <a:defRPr/>
            </a:pPr>
            <a:fld id="{7509FAF1-86E8-402E-A298-7B21104A3EE6}" type="datetime1">
              <a:rPr lang="zh-CN" altLang="en-US"/>
              <a:pPr>
                <a:defRPr/>
              </a:pPr>
              <a:t>2016-3-21</a:t>
            </a:fld>
            <a:endParaRPr lang="zh-CN" altLang="en-US"/>
          </a:p>
        </p:txBody>
      </p:sp>
      <p:sp>
        <p:nvSpPr>
          <p:cNvPr id="6" name="页脚占位符 4"/>
          <p:cNvSpPr>
            <a:spLocks noGrp="1"/>
          </p:cNvSpPr>
          <p:nvPr>
            <p:ph type="ftr" sz="quarter" idx="15"/>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7" name="灯片编号占位符 5"/>
          <p:cNvSpPr>
            <a:spLocks noGrp="1"/>
          </p:cNvSpPr>
          <p:nvPr>
            <p:ph type="sldNum" sz="quarter" idx="16"/>
          </p:nvPr>
        </p:nvSpPr>
        <p:spPr/>
        <p:txBody>
          <a:bodyPr/>
          <a:lstStyle>
            <a:lvl1pPr>
              <a:defRPr>
                <a:latin typeface="方正姚体" pitchFamily="2" charset="-122"/>
                <a:ea typeface="方正姚体" pitchFamily="2" charset="-122"/>
              </a:defRPr>
            </a:lvl1pPr>
          </a:lstStyle>
          <a:p>
            <a:pPr>
              <a:defRPr/>
            </a:pPr>
            <a:fld id="{77949AA8-C127-44D5-8190-2DA1C65C0E1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bak">
    <p:spTree>
      <p:nvGrpSpPr>
        <p:cNvPr id="1" name=""/>
        <p:cNvGrpSpPr/>
        <p:nvPr/>
      </p:nvGrpSpPr>
      <p:grpSpPr>
        <a:xfrm>
          <a:off x="0" y="0"/>
          <a:ext cx="0" cy="0"/>
          <a:chOff x="0" y="0"/>
          <a:chExt cx="0" cy="0"/>
        </a:xfrm>
      </p:grpSpPr>
      <p:sp>
        <p:nvSpPr>
          <p:cNvPr id="4" name="矩形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矩形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标题 7"/>
          <p:cNvSpPr>
            <a:spLocks noGrp="1"/>
          </p:cNvSpPr>
          <p:nvPr>
            <p:ph type="ctrTitle"/>
          </p:nvPr>
        </p:nvSpPr>
        <p:spPr>
          <a:xfrm>
            <a:off x="1219200" y="3886200"/>
            <a:ext cx="6858000" cy="990600"/>
          </a:xfrm>
        </p:spPr>
        <p:txBody>
          <a:bodyPr anchor="t"/>
          <a:lstStyle>
            <a:lvl1pPr algn="r">
              <a:defRPr sz="3200">
                <a:solidFill>
                  <a:schemeClr val="tx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方正姚体" pitchFamily="2" charset="-122"/>
                <a:ea typeface="方正姚体" pitchFamily="2" charset="-122"/>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dirty="0"/>
          </a:p>
        </p:txBody>
      </p:sp>
      <p:sp>
        <p:nvSpPr>
          <p:cNvPr id="10" name="日期占位符 27"/>
          <p:cNvSpPr>
            <a:spLocks noGrp="1"/>
          </p:cNvSpPr>
          <p:nvPr>
            <p:ph type="dt" sz="half" idx="10"/>
          </p:nvPr>
        </p:nvSpPr>
        <p:spPr>
          <a:xfrm>
            <a:off x="6400800" y="6354763"/>
            <a:ext cx="2286000" cy="366712"/>
          </a:xfrm>
        </p:spPr>
        <p:txBody>
          <a:bodyPr/>
          <a:lstStyle>
            <a:lvl1pPr>
              <a:defRPr sz="1400"/>
            </a:lvl1pPr>
          </a:lstStyle>
          <a:p>
            <a:pPr>
              <a:defRPr/>
            </a:pPr>
            <a:fld id="{CDA38386-E992-4C4E-B303-745D6277F7B7}" type="datetime1">
              <a:rPr lang="zh-CN" altLang="en-US"/>
              <a:pPr>
                <a:defRPr/>
              </a:pPr>
              <a:t>2016-3-21</a:t>
            </a:fld>
            <a:endParaRPr lang="zh-CN" altLang="en-US"/>
          </a:p>
        </p:txBody>
      </p:sp>
      <p:sp>
        <p:nvSpPr>
          <p:cNvPr id="11" name="页脚占位符 16"/>
          <p:cNvSpPr>
            <a:spLocks noGrp="1"/>
          </p:cNvSpPr>
          <p:nvPr>
            <p:ph type="ftr" sz="quarter" idx="11"/>
          </p:nvPr>
        </p:nvSpPr>
        <p:spPr>
          <a:xfrm>
            <a:off x="714375" y="1785938"/>
            <a:ext cx="7786688" cy="365125"/>
          </a:xfrm>
        </p:spPr>
        <p:txBody>
          <a:bodyPr/>
          <a:lstStyle>
            <a:lvl1pPr>
              <a:defRPr b="1">
                <a:latin typeface="方正姚体" pitchFamily="2" charset="-122"/>
                <a:ea typeface="方正姚体" pitchFamily="2" charset="-122"/>
              </a:defRPr>
            </a:lvl1pPr>
          </a:lstStyle>
          <a:p>
            <a:pPr>
              <a:defRPr/>
            </a:pPr>
            <a:r>
              <a:rPr lang="zh-CN" altLang="en-US"/>
              <a:t>动能、功和动能定理</a:t>
            </a:r>
          </a:p>
        </p:txBody>
      </p:sp>
      <p:sp>
        <p:nvSpPr>
          <p:cNvPr id="12" name="灯片编号占位符 28"/>
          <p:cNvSpPr>
            <a:spLocks noGrp="1"/>
          </p:cNvSpPr>
          <p:nvPr>
            <p:ph type="sldNum" sz="quarter" idx="12"/>
          </p:nvPr>
        </p:nvSpPr>
        <p:spPr>
          <a:xfrm>
            <a:off x="1216025" y="6354763"/>
            <a:ext cx="1219200" cy="366712"/>
          </a:xfrm>
        </p:spPr>
        <p:txBody>
          <a:bodyPr/>
          <a:lstStyle>
            <a:lvl1pPr>
              <a:defRPr/>
            </a:lvl1pPr>
          </a:lstStyle>
          <a:p>
            <a:pPr>
              <a:defRPr/>
            </a:pPr>
            <a:fld id="{DE2E0CFD-F5D2-4DAD-87D9-B6CADC8580BB}" type="slidenum">
              <a:rPr lang="zh-CN" altLang="en-US"/>
              <a:pPr>
                <a:defRPr/>
              </a:pPr>
              <a:t>‹#›</a:t>
            </a:fld>
            <a:endParaRPr lang="zh-CN" alt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219200"/>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632198" y="1216152"/>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44695008-B1BB-4E40-9A64-1E7DD0D94F1E}" type="datetime1">
              <a:rPr lang="zh-CN" altLang="en-US"/>
              <a:pPr>
                <a:defRPr/>
              </a:pPr>
              <a:t>2016-3-21</a:t>
            </a:fld>
            <a:endParaRPr lang="zh-CN" altLang="en-US"/>
          </a:p>
        </p:txBody>
      </p:sp>
      <p:sp>
        <p:nvSpPr>
          <p:cNvPr id="6"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7" name="灯片编号占位符 22"/>
          <p:cNvSpPr>
            <a:spLocks noGrp="1"/>
          </p:cNvSpPr>
          <p:nvPr>
            <p:ph type="sldNum" sz="quarter" idx="12"/>
          </p:nvPr>
        </p:nvSpPr>
        <p:spPr/>
        <p:txBody>
          <a:bodyPr/>
          <a:lstStyle>
            <a:lvl1pPr>
              <a:defRPr/>
            </a:lvl1pPr>
          </a:lstStyle>
          <a:p>
            <a:pPr>
              <a:defRPr/>
            </a:pPr>
            <a:fld id="{45F6EE3D-01D8-478E-A256-90769C9EF7E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例题习题">
    <p:spTree>
      <p:nvGrpSpPr>
        <p:cNvPr id="1" name=""/>
        <p:cNvGrpSpPr/>
        <p:nvPr/>
      </p:nvGrpSpPr>
      <p:grpSpPr>
        <a:xfrm>
          <a:off x="0" y="0"/>
          <a:ext cx="0" cy="0"/>
          <a:chOff x="0" y="0"/>
          <a:chExt cx="0" cy="0"/>
        </a:xfrm>
      </p:grpSpPr>
      <p:cxnSp>
        <p:nvCxnSpPr>
          <p:cNvPr id="4" name="直接连接符 3"/>
          <p:cNvCxnSpPr/>
          <p:nvPr/>
        </p:nvCxnSpPr>
        <p:spPr>
          <a:xfrm>
            <a:off x="428625" y="6357938"/>
            <a:ext cx="828675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85804" y="228600"/>
            <a:ext cx="8229600" cy="1700202"/>
          </a:xfrm>
        </p:spPr>
        <p:txBody>
          <a:bodyPr/>
          <a:lstStyle>
            <a:lvl1pPr>
              <a:defRPr>
                <a:solidFill>
                  <a:schemeClr val="tx1"/>
                </a:solidFill>
                <a:latin typeface="+mn-ea"/>
                <a:ea typeface="+mn-ea"/>
              </a:defRPr>
            </a:lvl1pPr>
          </a:lstStyle>
          <a:p>
            <a:r>
              <a:rPr lang="zh-CN" altLang="en-US" smtClean="0"/>
              <a:t>单击此处编辑母版标题样式</a:t>
            </a:r>
            <a:endParaRPr lang="en-US" dirty="0"/>
          </a:p>
        </p:txBody>
      </p:sp>
      <p:sp>
        <p:nvSpPr>
          <p:cNvPr id="14" name="文本占位符 2"/>
          <p:cNvSpPr>
            <a:spLocks noGrp="1"/>
          </p:cNvSpPr>
          <p:nvPr>
            <p:ph type="body" idx="13"/>
          </p:nvPr>
        </p:nvSpPr>
        <p:spPr>
          <a:xfrm>
            <a:off x="500034" y="2143116"/>
            <a:ext cx="8215370" cy="4214842"/>
          </a:xfrm>
        </p:spPr>
        <p:txBody>
          <a:bodyPr>
            <a:normAutofit/>
          </a:bodyPr>
          <a:lstStyle>
            <a:lvl1pPr marL="0" indent="0">
              <a:lnSpc>
                <a:spcPts val="2200"/>
              </a:lnSpc>
              <a:spcAft>
                <a:spcPts val="1000"/>
              </a:spcAft>
              <a:buNone/>
              <a:defRPr sz="2400" b="1">
                <a:solidFill>
                  <a:schemeClr val="tx2"/>
                </a:solidFill>
                <a:latin typeface="楷体_GB2312" pitchFamily="49" charset="-122"/>
                <a:ea typeface="楷体_GB2312" pitchFamily="49" charset="-122"/>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5" name="日期占位符 4"/>
          <p:cNvSpPr>
            <a:spLocks noGrp="1"/>
          </p:cNvSpPr>
          <p:nvPr>
            <p:ph type="dt" sz="half" idx="14"/>
          </p:nvPr>
        </p:nvSpPr>
        <p:spPr/>
        <p:txBody>
          <a:bodyPr/>
          <a:lstStyle>
            <a:lvl1pPr>
              <a:defRPr/>
            </a:lvl1pPr>
          </a:lstStyle>
          <a:p>
            <a:pPr>
              <a:defRPr/>
            </a:pPr>
            <a:fld id="{3B183D6E-9819-4F3B-AA1E-8D4DD17BE2E4}" type="datetime1">
              <a:rPr lang="zh-CN" altLang="en-US"/>
              <a:pPr>
                <a:defRPr/>
              </a:pPr>
              <a:t>2016-3-21</a:t>
            </a:fld>
            <a:endParaRPr lang="zh-CN" altLang="en-US"/>
          </a:p>
        </p:txBody>
      </p:sp>
      <p:sp>
        <p:nvSpPr>
          <p:cNvPr id="6" name="页脚占位符 5"/>
          <p:cNvSpPr>
            <a:spLocks noGrp="1"/>
          </p:cNvSpPr>
          <p:nvPr>
            <p:ph type="ftr" sz="quarter" idx="15"/>
          </p:nvPr>
        </p:nvSpPr>
        <p:spPr/>
        <p:txBody>
          <a:bodyPr/>
          <a:lstStyle>
            <a:lvl1pPr>
              <a:defRPr/>
            </a:lvl1pPr>
          </a:lstStyle>
          <a:p>
            <a:pPr>
              <a:defRPr/>
            </a:pPr>
            <a:r>
              <a:rPr lang="zh-CN" altLang="en-US"/>
              <a:t>动能、功和动能定理</a:t>
            </a:r>
          </a:p>
        </p:txBody>
      </p:sp>
      <p:sp>
        <p:nvSpPr>
          <p:cNvPr id="7" name="灯片编号占位符 6"/>
          <p:cNvSpPr>
            <a:spLocks noGrp="1"/>
          </p:cNvSpPr>
          <p:nvPr>
            <p:ph type="sldNum" sz="quarter" idx="16"/>
          </p:nvPr>
        </p:nvSpPr>
        <p:spPr/>
        <p:txBody>
          <a:bodyPr/>
          <a:lstStyle>
            <a:lvl1pPr>
              <a:defRPr/>
            </a:lvl1pPr>
          </a:lstStyle>
          <a:p>
            <a:pPr>
              <a:defRPr/>
            </a:pPr>
            <a:fld id="{73389C78-C01E-4C93-912B-69D122AD8636}" type="slidenum">
              <a:rPr lang="zh-CN" altLang="en-US"/>
              <a:pPr>
                <a:defRPr/>
              </a:pPr>
              <a:t>‹#›</a:t>
            </a:fld>
            <a:endParaRPr lang="zh-CN" alt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quarter" idx="2"/>
          </p:nvPr>
        </p:nvSpPr>
        <p:spPr>
          <a:xfrm>
            <a:off x="457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quarter" idx="4"/>
          </p:nvPr>
        </p:nvSpPr>
        <p:spPr>
          <a:xfrm>
            <a:off x="4648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fld id="{E8F59C76-024F-4AFA-B1BE-67439B5581CF}" type="datetime1">
              <a:rPr lang="zh-CN" altLang="en-US"/>
              <a:pPr>
                <a:defRPr/>
              </a:pPr>
              <a:t>2016-3-21</a:t>
            </a:fld>
            <a:endParaRPr lang="zh-CN" altLang="en-US"/>
          </a:p>
        </p:txBody>
      </p:sp>
      <p:sp>
        <p:nvSpPr>
          <p:cNvPr id="8"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22"/>
          <p:cNvSpPr>
            <a:spLocks noGrp="1"/>
          </p:cNvSpPr>
          <p:nvPr>
            <p:ph type="sldNum" sz="quarter" idx="12"/>
          </p:nvPr>
        </p:nvSpPr>
        <p:spPr/>
        <p:txBody>
          <a:bodyPr/>
          <a:lstStyle>
            <a:lvl1pPr>
              <a:defRPr/>
            </a:lvl1pPr>
          </a:lstStyle>
          <a:p>
            <a:pPr>
              <a:defRPr/>
            </a:pPr>
            <a:fld id="{060223A9-6DF6-4F7F-BD88-23DA29A45D3C}"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A5FC400D-D78F-420D-B749-3FDC207C3BE1}" type="datetime1">
              <a:rPr lang="zh-CN" altLang="en-US"/>
              <a:pPr>
                <a:defRPr/>
              </a:pPr>
              <a:t>2016-3-21</a:t>
            </a:fld>
            <a:endParaRPr lang="zh-CN" altLang="en-US"/>
          </a:p>
        </p:txBody>
      </p:sp>
      <p:sp>
        <p:nvSpPr>
          <p:cNvPr id="5" name="页脚占位符 3"/>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4"/>
          <p:cNvSpPr>
            <a:spLocks noGrp="1"/>
          </p:cNvSpPr>
          <p:nvPr>
            <p:ph type="sldNum" sz="quarter" idx="12"/>
          </p:nvPr>
        </p:nvSpPr>
        <p:spPr/>
        <p:txBody>
          <a:bodyPr/>
          <a:lstStyle>
            <a:lvl1pPr>
              <a:defRPr/>
            </a:lvl1pPr>
          </a:lstStyle>
          <a:p>
            <a:pPr>
              <a:defRPr/>
            </a:pPr>
            <a:fld id="{CD5DDD34-B561-442B-ABEC-72CF1956F908}"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直接连接符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日期占位符 1"/>
          <p:cNvSpPr>
            <a:spLocks noGrp="1"/>
          </p:cNvSpPr>
          <p:nvPr>
            <p:ph type="dt" sz="half" idx="10"/>
          </p:nvPr>
        </p:nvSpPr>
        <p:spPr/>
        <p:txBody>
          <a:bodyPr/>
          <a:lstStyle>
            <a:lvl1pPr>
              <a:defRPr/>
            </a:lvl1pPr>
          </a:lstStyle>
          <a:p>
            <a:pPr>
              <a:defRPr/>
            </a:pPr>
            <a:fld id="{26B5ED47-137B-46ED-AD66-5EB4052113C7}" type="datetime1">
              <a:rPr lang="zh-CN" altLang="en-US"/>
              <a:pPr>
                <a:defRPr/>
              </a:pPr>
              <a:t>2016-3-21</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3"/>
          <p:cNvSpPr>
            <a:spLocks noGrp="1"/>
          </p:cNvSpPr>
          <p:nvPr>
            <p:ph type="sldNum" sz="quarter" idx="12"/>
          </p:nvPr>
        </p:nvSpPr>
        <p:spPr/>
        <p:txBody>
          <a:bodyPr/>
          <a:lstStyle>
            <a:lvl1pPr>
              <a:defRPr/>
            </a:lvl1pPr>
          </a:lstStyle>
          <a:p>
            <a:pPr>
              <a:defRPr/>
            </a:pPr>
            <a:fld id="{19BF92CA-38A1-46E7-B4B2-43511C499F1D}"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标题占位符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smtClean="0"/>
          </a:p>
        </p:txBody>
      </p:sp>
      <p:sp>
        <p:nvSpPr>
          <p:cNvPr id="43011" name="文本占位符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D7ED190A-F856-4A71-A618-5B336714F858}" type="datetime1">
              <a:rPr lang="zh-CN" altLang="en-US"/>
              <a:pPr>
                <a:defRPr/>
              </a:pPr>
              <a:t>2016-3-21</a:t>
            </a:fld>
            <a:endParaRPr lang="zh-CN" altLang="en-US"/>
          </a:p>
        </p:txBody>
      </p:sp>
      <p:sp>
        <p:nvSpPr>
          <p:cNvPr id="3" name="页脚占位符 2"/>
          <p:cNvSpPr>
            <a:spLocks noGrp="1"/>
          </p:cNvSpPr>
          <p:nvPr>
            <p:ph type="ftr" sz="quarter" idx="3"/>
          </p:nvPr>
        </p:nvSpPr>
        <p:spPr>
          <a:xfrm>
            <a:off x="2898775" y="6356350"/>
            <a:ext cx="3505200" cy="365125"/>
          </a:xfrm>
          <a:prstGeom prst="rect">
            <a:avLst/>
          </a:prstGeom>
        </p:spPr>
        <p:txBody>
          <a:bodyPr vert="horz"/>
          <a:lstStyle>
            <a:lvl1pPr algn="ctr" eaLnBrk="1" latinLnBrk="0" hangingPunct="1">
              <a:defRPr kumimoji="0" sz="1400" b="1">
                <a:solidFill>
                  <a:schemeClr val="tx2"/>
                </a:solidFill>
                <a:latin typeface="Arial" pitchFamily="34" charset="0"/>
              </a:defRPr>
            </a:lvl1pPr>
          </a:lstStyle>
          <a:p>
            <a:pPr>
              <a:defRPr/>
            </a:pPr>
            <a:r>
              <a:rPr lang="zh-CN" altLang="en-US"/>
              <a:t>动能、功和动能定理</a:t>
            </a:r>
          </a:p>
        </p:txBody>
      </p:sp>
      <p:sp>
        <p:nvSpPr>
          <p:cNvPr id="23" name="灯片编号占位符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30A4B20A-581F-4346-B0FF-CC33A51FB7D0}" type="slidenum">
              <a:rPr lang="zh-CN" altLang="en-US"/>
              <a:pPr>
                <a:defRPr/>
              </a:pPr>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10" name="等腰三角形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08" r:id="rId5"/>
    <p:sldLayoutId id="2147484015" r:id="rId6"/>
    <p:sldLayoutId id="2147484009" r:id="rId7"/>
    <p:sldLayoutId id="2147484016" r:id="rId8"/>
    <p:sldLayoutId id="2147484017" r:id="rId9"/>
    <p:sldLayoutId id="2147484018" r:id="rId10"/>
    <p:sldLayoutId id="2147484019" r:id="rId11"/>
    <p:sldLayoutId id="2147484010" r:id="rId12"/>
    <p:sldLayoutId id="2147484020" r:id="rId13"/>
  </p:sldLayoutIdLst>
  <p:hf hdr="0" dt="0"/>
  <p:txStyles>
    <p:titleStyle>
      <a:lvl1pPr algn="l" rtl="0" eaLnBrk="0" fontAlgn="base" hangingPunct="0">
        <a:spcBef>
          <a:spcPct val="0"/>
        </a:spcBef>
        <a:spcAft>
          <a:spcPct val="0"/>
        </a:spcAft>
        <a:defRPr sz="3200" kern="1200">
          <a:solidFill>
            <a:schemeClr val="tx2"/>
          </a:solidFill>
          <a:latin typeface="方正姚体" pitchFamily="2" charset="-122"/>
          <a:ea typeface="方正姚体" pitchFamily="2" charset="-122"/>
          <a:cs typeface="+mj-cs"/>
        </a:defRPr>
      </a:lvl1pPr>
      <a:lvl2pPr algn="l" rtl="0" eaLnBrk="0" fontAlgn="base" hangingPunct="0">
        <a:spcBef>
          <a:spcPct val="0"/>
        </a:spcBef>
        <a:spcAft>
          <a:spcPct val="0"/>
        </a:spcAft>
        <a:defRPr sz="3200">
          <a:solidFill>
            <a:schemeClr val="tx2"/>
          </a:solidFill>
          <a:latin typeface="方正姚体" pitchFamily="2" charset="-122"/>
          <a:ea typeface="方正姚体" pitchFamily="2" charset="-122"/>
        </a:defRPr>
      </a:lvl2pPr>
      <a:lvl3pPr algn="l" rtl="0" eaLnBrk="0" fontAlgn="base" hangingPunct="0">
        <a:spcBef>
          <a:spcPct val="0"/>
        </a:spcBef>
        <a:spcAft>
          <a:spcPct val="0"/>
        </a:spcAft>
        <a:defRPr sz="3200">
          <a:solidFill>
            <a:schemeClr val="tx2"/>
          </a:solidFill>
          <a:latin typeface="方正姚体" pitchFamily="2" charset="-122"/>
          <a:ea typeface="方正姚体" pitchFamily="2" charset="-122"/>
        </a:defRPr>
      </a:lvl3pPr>
      <a:lvl4pPr algn="l" rtl="0" eaLnBrk="0" fontAlgn="base" hangingPunct="0">
        <a:spcBef>
          <a:spcPct val="0"/>
        </a:spcBef>
        <a:spcAft>
          <a:spcPct val="0"/>
        </a:spcAft>
        <a:defRPr sz="3200">
          <a:solidFill>
            <a:schemeClr val="tx2"/>
          </a:solidFill>
          <a:latin typeface="方正姚体" pitchFamily="2" charset="-122"/>
          <a:ea typeface="方正姚体" pitchFamily="2" charset="-122"/>
        </a:defRPr>
      </a:lvl4pPr>
      <a:lvl5pPr algn="l" rtl="0" eaLnBrk="0" fontAlgn="base" hangingPunct="0">
        <a:spcBef>
          <a:spcPct val="0"/>
        </a:spcBef>
        <a:spcAft>
          <a:spcPct val="0"/>
        </a:spcAft>
        <a:defRPr sz="3200">
          <a:solidFill>
            <a:schemeClr val="tx2"/>
          </a:solidFill>
          <a:latin typeface="方正姚体" pitchFamily="2" charset="-122"/>
          <a:ea typeface="方正姚体" pitchFamily="2" charset="-122"/>
        </a:defRPr>
      </a:lvl5pPr>
      <a:lvl6pPr marL="457200" algn="l" rtl="0" fontAlgn="base">
        <a:spcBef>
          <a:spcPct val="0"/>
        </a:spcBef>
        <a:spcAft>
          <a:spcPct val="0"/>
        </a:spcAft>
        <a:defRPr sz="3200">
          <a:solidFill>
            <a:schemeClr val="tx2"/>
          </a:solidFill>
          <a:latin typeface="方正姚体" pitchFamily="2" charset="-122"/>
          <a:ea typeface="方正姚体" pitchFamily="2" charset="-122"/>
        </a:defRPr>
      </a:lvl6pPr>
      <a:lvl7pPr marL="914400" algn="l" rtl="0" fontAlgn="base">
        <a:spcBef>
          <a:spcPct val="0"/>
        </a:spcBef>
        <a:spcAft>
          <a:spcPct val="0"/>
        </a:spcAft>
        <a:defRPr sz="3200">
          <a:solidFill>
            <a:schemeClr val="tx2"/>
          </a:solidFill>
          <a:latin typeface="方正姚体" pitchFamily="2" charset="-122"/>
          <a:ea typeface="方正姚体" pitchFamily="2" charset="-122"/>
        </a:defRPr>
      </a:lvl7pPr>
      <a:lvl8pPr marL="1371600" algn="l" rtl="0" fontAlgn="base">
        <a:spcBef>
          <a:spcPct val="0"/>
        </a:spcBef>
        <a:spcAft>
          <a:spcPct val="0"/>
        </a:spcAft>
        <a:defRPr sz="3200">
          <a:solidFill>
            <a:schemeClr val="tx2"/>
          </a:solidFill>
          <a:latin typeface="方正姚体" pitchFamily="2" charset="-122"/>
          <a:ea typeface="方正姚体" pitchFamily="2" charset="-122"/>
        </a:defRPr>
      </a:lvl8pPr>
      <a:lvl9pPr marL="1828800" algn="l" rtl="0" fontAlgn="base">
        <a:spcBef>
          <a:spcPct val="0"/>
        </a:spcBef>
        <a:spcAft>
          <a:spcPct val="0"/>
        </a:spcAft>
        <a:defRPr sz="3200">
          <a:solidFill>
            <a:schemeClr val="tx2"/>
          </a:solidFill>
          <a:latin typeface="方正姚体" pitchFamily="2" charset="-122"/>
          <a:ea typeface="方正姚体" pitchFamily="2" charset="-122"/>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方正姚体" pitchFamily="2" charset="-122"/>
          <a:ea typeface="方正姚体" pitchFamily="2" charset="-122"/>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方正姚体" pitchFamily="2" charset="-122"/>
          <a:ea typeface="方正姚体" pitchFamily="2" charset="-122"/>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方正姚体" pitchFamily="2" charset="-122"/>
          <a:ea typeface="方正姚体" pitchFamily="2" charset="-122"/>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方正姚体" pitchFamily="2" charset="-122"/>
          <a:ea typeface="方正姚体" pitchFamily="2" charset="-122"/>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方正姚体" pitchFamily="2" charset="-122"/>
          <a:ea typeface="方正姚体" pitchFamily="2" charset="-122"/>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3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9.xml"/><Relationship Id="rId1" Type="http://schemas.openxmlformats.org/officeDocument/2006/relationships/vmlDrawing" Target="../drawings/vmlDrawing9.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12"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53.bin"/><Relationship Id="rId11" Type="http://schemas.openxmlformats.org/officeDocument/2006/relationships/oleObject" Target="../embeddings/oleObject58.bin"/><Relationship Id="rId5" Type="http://schemas.openxmlformats.org/officeDocument/2006/relationships/oleObject" Target="../embeddings/oleObject52.bin"/><Relationship Id="rId10" Type="http://schemas.openxmlformats.org/officeDocument/2006/relationships/oleObject" Target="../embeddings/oleObject57.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0.bin"/><Relationship Id="rId7" Type="http://schemas.openxmlformats.org/officeDocument/2006/relationships/oleObject" Target="../embeddings/oleObject64.bin"/><Relationship Id="rId2" Type="http://schemas.openxmlformats.org/officeDocument/2006/relationships/slideLayout" Target="../slideLayouts/slideLayout9.xml"/><Relationship Id="rId1" Type="http://schemas.openxmlformats.org/officeDocument/2006/relationships/vmlDrawing" Target="../drawings/vmlDrawing14.vml"/><Relationship Id="rId6" Type="http://schemas.openxmlformats.org/officeDocument/2006/relationships/oleObject" Target="../embeddings/oleObject63.bin"/><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9.bin"/><Relationship Id="rId2" Type="http://schemas.openxmlformats.org/officeDocument/2006/relationships/slideLayout" Target="../slideLayouts/slideLayout9.xml"/><Relationship Id="rId1" Type="http://schemas.openxmlformats.org/officeDocument/2006/relationships/vmlDrawing" Target="../drawings/vmlDrawing15.vml"/><Relationship Id="rId6" Type="http://schemas.openxmlformats.org/officeDocument/2006/relationships/oleObject" Target="../embeddings/oleObject68.bin"/><Relationship Id="rId11" Type="http://schemas.openxmlformats.org/officeDocument/2006/relationships/oleObject" Target="../embeddings/oleObject73.bin"/><Relationship Id="rId5" Type="http://schemas.openxmlformats.org/officeDocument/2006/relationships/oleObject" Target="../embeddings/oleObject67.bin"/><Relationship Id="rId10" Type="http://schemas.openxmlformats.org/officeDocument/2006/relationships/oleObject" Target="../embeddings/oleObject72.bin"/><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4.bin"/><Relationship Id="rId7" Type="http://schemas.openxmlformats.org/officeDocument/2006/relationships/oleObject" Target="../embeddings/oleObject78.bin"/><Relationship Id="rId2" Type="http://schemas.openxmlformats.org/officeDocument/2006/relationships/slideLayout" Target="../slideLayouts/slideLayout9.xml"/><Relationship Id="rId1" Type="http://schemas.openxmlformats.org/officeDocument/2006/relationships/vmlDrawing" Target="../drawings/vmlDrawing16.vml"/><Relationship Id="rId6" Type="http://schemas.openxmlformats.org/officeDocument/2006/relationships/oleObject" Target="../embeddings/oleObject77.bin"/><Relationship Id="rId5" Type="http://schemas.openxmlformats.org/officeDocument/2006/relationships/oleObject" Target="../embeddings/oleObject76.bin"/><Relationship Id="rId4" Type="http://schemas.openxmlformats.org/officeDocument/2006/relationships/oleObject" Target="../embeddings/oleObject75.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9.bin"/><Relationship Id="rId7" Type="http://schemas.openxmlformats.org/officeDocument/2006/relationships/oleObject" Target="../embeddings/oleObject83.bin"/><Relationship Id="rId2" Type="http://schemas.openxmlformats.org/officeDocument/2006/relationships/slideLayout" Target="../slideLayouts/slideLayout9.xml"/><Relationship Id="rId1" Type="http://schemas.openxmlformats.org/officeDocument/2006/relationships/vmlDrawing" Target="../drawings/vmlDrawing17.vml"/><Relationship Id="rId6" Type="http://schemas.openxmlformats.org/officeDocument/2006/relationships/oleObject" Target="../embeddings/oleObject82.bin"/><Relationship Id="rId5" Type="http://schemas.openxmlformats.org/officeDocument/2006/relationships/oleObject" Target="../embeddings/oleObject81.bin"/><Relationship Id="rId4" Type="http://schemas.openxmlformats.org/officeDocument/2006/relationships/oleObject" Target="../embeddings/oleObject8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85.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89.bin"/><Relationship Id="rId5" Type="http://schemas.openxmlformats.org/officeDocument/2006/relationships/oleObject" Target="../embeddings/oleObject88.bin"/><Relationship Id="rId4" Type="http://schemas.openxmlformats.org/officeDocument/2006/relationships/oleObject" Target="../embeddings/oleObject87.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2.bin"/><Relationship Id="rId7"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95.bin"/><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9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8.bin"/><Relationship Id="rId3" Type="http://schemas.openxmlformats.org/officeDocument/2006/relationships/notesSlide" Target="../notesSlides/notesSlide3.xml"/><Relationship Id="rId7" Type="http://schemas.openxmlformats.org/officeDocument/2006/relationships/oleObject" Target="../embeddings/oleObject102.bin"/><Relationship Id="rId12" Type="http://schemas.openxmlformats.org/officeDocument/2006/relationships/oleObject" Target="../embeddings/oleObject107.bin"/><Relationship Id="rId2" Type="http://schemas.openxmlformats.org/officeDocument/2006/relationships/slideLayout" Target="../slideLayouts/slideLayout9.xml"/><Relationship Id="rId1" Type="http://schemas.openxmlformats.org/officeDocument/2006/relationships/vmlDrawing" Target="../drawings/vmlDrawing22.vml"/><Relationship Id="rId6" Type="http://schemas.openxmlformats.org/officeDocument/2006/relationships/oleObject" Target="../embeddings/oleObject101.bin"/><Relationship Id="rId11" Type="http://schemas.openxmlformats.org/officeDocument/2006/relationships/oleObject" Target="../embeddings/oleObject106.bin"/><Relationship Id="rId5" Type="http://schemas.openxmlformats.org/officeDocument/2006/relationships/oleObject" Target="../embeddings/oleObject100.bin"/><Relationship Id="rId10" Type="http://schemas.openxmlformats.org/officeDocument/2006/relationships/oleObject" Target="../embeddings/oleObject105.bin"/><Relationship Id="rId4" Type="http://schemas.openxmlformats.org/officeDocument/2006/relationships/oleObject" Target="../embeddings/oleObject99.bin"/><Relationship Id="rId9" Type="http://schemas.openxmlformats.org/officeDocument/2006/relationships/oleObject" Target="../embeddings/oleObject104.bin"/><Relationship Id="rId14" Type="http://schemas.openxmlformats.org/officeDocument/2006/relationships/oleObject" Target="../embeddings/oleObject109.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4.bin"/><Relationship Id="rId2" Type="http://schemas.openxmlformats.org/officeDocument/2006/relationships/slideLayout" Target="../slideLayouts/slideLayout9.xml"/><Relationship Id="rId1" Type="http://schemas.openxmlformats.org/officeDocument/2006/relationships/vmlDrawing" Target="../drawings/vmlDrawing23.vml"/><Relationship Id="rId6" Type="http://schemas.openxmlformats.org/officeDocument/2006/relationships/oleObject" Target="../embeddings/oleObject113.bin"/><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oleObject" Target="../embeddings/oleObject118.bin"/><Relationship Id="rId4" Type="http://schemas.openxmlformats.org/officeDocument/2006/relationships/oleObject" Target="../embeddings/oleObject11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121.bin"/><Relationship Id="rId4" Type="http://schemas.openxmlformats.org/officeDocument/2006/relationships/oleObject" Target="../embeddings/oleObject120.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27.bin"/><Relationship Id="rId3" Type="http://schemas.openxmlformats.org/officeDocument/2006/relationships/oleObject" Target="../embeddings/oleObject122.bin"/><Relationship Id="rId7" Type="http://schemas.openxmlformats.org/officeDocument/2006/relationships/oleObject" Target="../embeddings/oleObject126.bin"/><Relationship Id="rId12" Type="http://schemas.openxmlformats.org/officeDocument/2006/relationships/oleObject" Target="../embeddings/oleObject131.bin"/><Relationship Id="rId2" Type="http://schemas.openxmlformats.org/officeDocument/2006/relationships/slideLayout" Target="../slideLayouts/slideLayout9.xml"/><Relationship Id="rId1" Type="http://schemas.openxmlformats.org/officeDocument/2006/relationships/vmlDrawing" Target="../drawings/vmlDrawing26.vml"/><Relationship Id="rId6" Type="http://schemas.openxmlformats.org/officeDocument/2006/relationships/oleObject" Target="../embeddings/oleObject125.bin"/><Relationship Id="rId11" Type="http://schemas.openxmlformats.org/officeDocument/2006/relationships/oleObject" Target="../embeddings/oleObject130.bin"/><Relationship Id="rId5" Type="http://schemas.openxmlformats.org/officeDocument/2006/relationships/oleObject" Target="../embeddings/oleObject124.bin"/><Relationship Id="rId10" Type="http://schemas.openxmlformats.org/officeDocument/2006/relationships/oleObject" Target="../embeddings/oleObject129.bin"/><Relationship Id="rId4" Type="http://schemas.openxmlformats.org/officeDocument/2006/relationships/oleObject" Target="../embeddings/oleObject123.bin"/><Relationship Id="rId9" Type="http://schemas.openxmlformats.org/officeDocument/2006/relationships/oleObject" Target="../embeddings/oleObject128.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37.bin"/><Relationship Id="rId3" Type="http://schemas.openxmlformats.org/officeDocument/2006/relationships/oleObject" Target="../embeddings/oleObject132.bin"/><Relationship Id="rId7" Type="http://schemas.openxmlformats.org/officeDocument/2006/relationships/oleObject" Target="../embeddings/oleObject136.bin"/><Relationship Id="rId12" Type="http://schemas.openxmlformats.org/officeDocument/2006/relationships/oleObject" Target="../embeddings/oleObject141.bin"/><Relationship Id="rId2" Type="http://schemas.openxmlformats.org/officeDocument/2006/relationships/slideLayout" Target="../slideLayouts/slideLayout9.xml"/><Relationship Id="rId1" Type="http://schemas.openxmlformats.org/officeDocument/2006/relationships/vmlDrawing" Target="../drawings/vmlDrawing27.vml"/><Relationship Id="rId6" Type="http://schemas.openxmlformats.org/officeDocument/2006/relationships/oleObject" Target="../embeddings/oleObject135.bin"/><Relationship Id="rId11" Type="http://schemas.openxmlformats.org/officeDocument/2006/relationships/oleObject" Target="../embeddings/oleObject140.bin"/><Relationship Id="rId5" Type="http://schemas.openxmlformats.org/officeDocument/2006/relationships/oleObject" Target="../embeddings/oleObject134.bin"/><Relationship Id="rId10" Type="http://schemas.openxmlformats.org/officeDocument/2006/relationships/oleObject" Target="../embeddings/oleObject139.bin"/><Relationship Id="rId4" Type="http://schemas.openxmlformats.org/officeDocument/2006/relationships/oleObject" Target="../embeddings/oleObject133.bin"/><Relationship Id="rId9" Type="http://schemas.openxmlformats.org/officeDocument/2006/relationships/oleObject" Target="../embeddings/oleObject138.bin"/></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144.bin"/><Relationship Id="rId2" Type="http://schemas.openxmlformats.org/officeDocument/2006/relationships/slideLayout" Target="../slideLayouts/slideLayout9.xml"/><Relationship Id="rId1" Type="http://schemas.openxmlformats.org/officeDocument/2006/relationships/vmlDrawing" Target="../drawings/vmlDrawing28.vml"/><Relationship Id="rId6" Type="http://schemas.openxmlformats.org/officeDocument/2006/relationships/oleObject" Target="../embeddings/oleObject143.bin"/><Relationship Id="rId5" Type="http://schemas.openxmlformats.org/officeDocument/2006/relationships/oleObject" Target="../embeddings/oleObject142.bin"/><Relationship Id="rId4" Type="http://schemas.openxmlformats.org/officeDocument/2006/relationships/image" Target="../media/image11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9.xml"/><Relationship Id="rId1" Type="http://schemas.openxmlformats.org/officeDocument/2006/relationships/vmlDrawing" Target="../drawings/vmlDrawing4.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9.xml"/><Relationship Id="rId1" Type="http://schemas.openxmlformats.org/officeDocument/2006/relationships/vmlDrawing" Target="../drawings/vmlDrawing5.vml"/><Relationship Id="rId4"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9.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a:xfrm>
            <a:off x="1219200" y="2971800"/>
            <a:ext cx="7210452" cy="1066800"/>
          </a:xfrm>
        </p:spPr>
        <p:txBody>
          <a:bodyPr/>
          <a:lstStyle/>
          <a:p>
            <a:pPr algn="ctr"/>
            <a:r>
              <a:rPr kumimoji="1" lang="en-US" altLang="zh-CN" sz="2800" b="1" dirty="0" smtClean="0"/>
              <a:t>§3.4 </a:t>
            </a:r>
            <a:r>
              <a:rPr kumimoji="1" lang="zh-CN" altLang="en-US" sz="2800" dirty="0" smtClean="0"/>
              <a:t>角动量、角动量定理和角动量守恒定律</a:t>
            </a:r>
            <a:endParaRPr lang="zh-CN" altLang="en-US" sz="2800" dirty="0" smtClean="0"/>
          </a:p>
        </p:txBody>
      </p:sp>
      <p:sp>
        <p:nvSpPr>
          <p:cNvPr id="55299" name="文本占位符 2"/>
          <p:cNvSpPr>
            <a:spLocks noGrp="1"/>
          </p:cNvSpPr>
          <p:nvPr>
            <p:ph type="body" idx="1"/>
          </p:nvPr>
        </p:nvSpPr>
        <p:spPr/>
        <p:txBody>
          <a:bodyPr/>
          <a:lstStyle/>
          <a:p>
            <a:pPr eaLnBrk="1" hangingPunct="1"/>
            <a:r>
              <a:rPr lang="zh-CN" altLang="en-US" dirty="0" smtClean="0"/>
              <a:t>南开大学物理学院</a:t>
            </a:r>
            <a:r>
              <a:rPr lang="en-US" altLang="zh-CN" dirty="0" smtClean="0"/>
              <a:t>		</a:t>
            </a:r>
            <a:r>
              <a:rPr lang="zh-CN" altLang="en-US" dirty="0" smtClean="0"/>
              <a:t>本版修订：王新宇</a:t>
            </a:r>
          </a:p>
        </p:txBody>
      </p:sp>
      <p:sp>
        <p:nvSpPr>
          <p:cNvPr id="5530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spcBef>
                <a:spcPct val="50000"/>
              </a:spcBef>
            </a:pPr>
            <a:r>
              <a:rPr lang="zh-CN" altLang="en-US" sz="1800" dirty="0" smtClean="0">
                <a:latin typeface="方正姚体" pitchFamily="2" charset="-122"/>
                <a:ea typeface="方正姚体" pitchFamily="2" charset="-122"/>
              </a:rPr>
              <a:t>第三章  质点系统的运动规律</a:t>
            </a:r>
          </a:p>
          <a:p>
            <a:pPr>
              <a:spcBef>
                <a:spcPct val="50000"/>
              </a:spcBef>
            </a:pPr>
            <a:endParaRPr kumimoji="1" lang="zh-CN" altLang="en-US" sz="1800" dirty="0">
              <a:latin typeface="方正姚体" pitchFamily="2" charset="-122"/>
              <a:ea typeface="方正姚体" pitchFamily="2" charset="-122"/>
            </a:endParaRPr>
          </a:p>
        </p:txBody>
      </p:sp>
      <p:sp>
        <p:nvSpPr>
          <p:cNvPr id="5"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0</a:t>
            </a:fld>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71462"/>
            <a:ext cx="8572560" cy="1357322"/>
          </a:xfrm>
        </p:spPr>
        <p:txBody>
          <a:bodyPr/>
          <a:lstStyle/>
          <a:p>
            <a:r>
              <a:rPr kumimoji="1" lang="zh-CN" altLang="en-US" dirty="0" smtClean="0"/>
              <a:t>例</a:t>
            </a:r>
            <a:r>
              <a:rPr kumimoji="1" lang="en-US" altLang="zh-CN" dirty="0" smtClean="0"/>
              <a:t>2 </a:t>
            </a:r>
            <a:r>
              <a:rPr kumimoji="1" lang="zh-CN" altLang="en-US" dirty="0" smtClean="0"/>
              <a:t>地球绕太阳的运动可以近似地看作匀速圆周运动，求地球对太阳中心的角动量</a:t>
            </a:r>
            <a:endParaRPr lang="zh-CN" altLang="en-US" dirty="0"/>
          </a:p>
        </p:txBody>
      </p:sp>
      <p:sp>
        <p:nvSpPr>
          <p:cNvPr id="5" name="文本占位符 4"/>
          <p:cNvSpPr>
            <a:spLocks noGrp="1"/>
          </p:cNvSpPr>
          <p:nvPr>
            <p:ph type="body" idx="13"/>
          </p:nvPr>
        </p:nvSpPr>
        <p:spPr>
          <a:xfrm>
            <a:off x="285720" y="1357298"/>
            <a:ext cx="8215370" cy="2000264"/>
          </a:xfrm>
        </p:spPr>
        <p:txBody>
          <a:bodyPr>
            <a:normAutofit/>
          </a:bodyPr>
          <a:lstStyle/>
          <a:p>
            <a:pPr>
              <a:lnSpc>
                <a:spcPct val="100000"/>
              </a:lnSpc>
            </a:pPr>
            <a:r>
              <a:rPr kumimoji="1" lang="zh-CN" altLang="en-US" sz="2800" dirty="0" smtClean="0"/>
              <a:t>解：已知太阳中心到地球的距离为 </a:t>
            </a:r>
            <a:r>
              <a:rPr kumimoji="1" lang="en-US" altLang="zh-CN" sz="2800" i="1" dirty="0" smtClean="0"/>
              <a:t>r </a:t>
            </a:r>
            <a:r>
              <a:rPr kumimoji="1" lang="en-US" altLang="zh-CN" sz="2800" dirty="0" smtClean="0"/>
              <a:t>=1.5</a:t>
            </a:r>
            <a:r>
              <a:rPr kumimoji="1" lang="en-US" altLang="zh-CN" sz="2800" dirty="0" smtClean="0">
                <a:sym typeface="Symbol" pitchFamily="18" charset="2"/>
              </a:rPr>
              <a:t></a:t>
            </a:r>
            <a:r>
              <a:rPr kumimoji="1" lang="en-US" altLang="zh-CN" sz="2800" dirty="0" smtClean="0"/>
              <a:t>10</a:t>
            </a:r>
            <a:r>
              <a:rPr kumimoji="1" lang="en-US" altLang="zh-CN" sz="2800" baseline="30000" dirty="0" smtClean="0"/>
              <a:t>11</a:t>
            </a:r>
            <a:r>
              <a:rPr kumimoji="1" lang="en-US" altLang="zh-CN" sz="2800" dirty="0" smtClean="0"/>
              <a:t>m</a:t>
            </a:r>
          </a:p>
          <a:p>
            <a:pPr>
              <a:lnSpc>
                <a:spcPct val="100000"/>
              </a:lnSpc>
            </a:pPr>
            <a:r>
              <a:rPr kumimoji="1" lang="zh-CN" altLang="en-US" sz="2800" dirty="0" smtClean="0"/>
              <a:t>地球的公转速率</a:t>
            </a:r>
            <a:r>
              <a:rPr kumimoji="1" lang="en-US" altLang="zh-CN" sz="2800" dirty="0" smtClean="0"/>
              <a:t>v=3.0 </a:t>
            </a:r>
            <a:r>
              <a:rPr kumimoji="1" lang="en-US" altLang="zh-CN" sz="2800" dirty="0" smtClean="0">
                <a:sym typeface="Symbol" pitchFamily="18" charset="2"/>
              </a:rPr>
              <a:t></a:t>
            </a:r>
            <a:r>
              <a:rPr kumimoji="1" lang="en-US" altLang="zh-CN" sz="2800" dirty="0" smtClean="0"/>
              <a:t> 10</a:t>
            </a:r>
            <a:r>
              <a:rPr kumimoji="1" lang="en-US" altLang="zh-CN" sz="2800" baseline="30000" dirty="0" smtClean="0"/>
              <a:t>4</a:t>
            </a:r>
            <a:r>
              <a:rPr kumimoji="1" lang="en-US" altLang="zh-CN" sz="2800" dirty="0" smtClean="0"/>
              <a:t>m/s</a:t>
            </a:r>
            <a:r>
              <a:rPr kumimoji="1" lang="zh-CN" altLang="en-US" sz="2800" dirty="0" smtClean="0"/>
              <a:t>，而地球的质量为</a:t>
            </a:r>
          </a:p>
          <a:p>
            <a:pPr>
              <a:lnSpc>
                <a:spcPct val="100000"/>
              </a:lnSpc>
            </a:pPr>
            <a:r>
              <a:rPr kumimoji="1" lang="en-US" altLang="zh-CN" sz="2800" i="1" dirty="0" smtClean="0"/>
              <a:t>m</a:t>
            </a:r>
            <a:r>
              <a:rPr kumimoji="1" lang="en-US" altLang="zh-CN" sz="2800" dirty="0" smtClean="0"/>
              <a:t>=6.0 </a:t>
            </a:r>
            <a:r>
              <a:rPr kumimoji="1" lang="en-US" altLang="zh-CN" sz="2800" dirty="0" smtClean="0">
                <a:sym typeface="Symbol" pitchFamily="18" charset="2"/>
              </a:rPr>
              <a:t></a:t>
            </a:r>
            <a:r>
              <a:rPr kumimoji="1" lang="en-US" altLang="zh-CN" sz="2800" dirty="0" smtClean="0"/>
              <a:t> 10</a:t>
            </a:r>
            <a:r>
              <a:rPr kumimoji="1" lang="en-US" altLang="zh-CN" sz="2800" baseline="30000" dirty="0" smtClean="0"/>
              <a:t>24</a:t>
            </a:r>
            <a:r>
              <a:rPr kumimoji="1" lang="zh-CN" altLang="en-US" sz="2800" dirty="0" smtClean="0"/>
              <a:t>千克。</a:t>
            </a:r>
            <a:endParaRPr kumimoji="1" lang="zh-CN" altLang="en-US" sz="2800" dirty="0"/>
          </a:p>
        </p:txBody>
      </p:sp>
      <p:sp>
        <p:nvSpPr>
          <p:cNvPr id="3" name="灯片编号占位符 2"/>
          <p:cNvSpPr>
            <a:spLocks noGrp="1"/>
          </p:cNvSpPr>
          <p:nvPr>
            <p:ph type="sldNum" sz="quarter" idx="16"/>
          </p:nvPr>
        </p:nvSpPr>
        <p:spPr/>
        <p:txBody>
          <a:bodyPr/>
          <a:lstStyle/>
          <a:p>
            <a:pPr>
              <a:defRPr/>
            </a:pPr>
            <a:fld id="{19BF92CA-38A1-46E7-B4B2-43511C499F1D}" type="slidenum">
              <a:rPr lang="zh-CN" altLang="en-US" smtClean="0"/>
              <a:pPr>
                <a:defRPr/>
              </a:pPr>
              <a:t>9</a:t>
            </a:fld>
            <a:endParaRPr lang="zh-CN" altLang="en-US"/>
          </a:p>
        </p:txBody>
      </p:sp>
      <p:cxnSp>
        <p:nvCxnSpPr>
          <p:cNvPr id="7" name="直接连接符 6"/>
          <p:cNvCxnSpPr/>
          <p:nvPr/>
        </p:nvCxnSpPr>
        <p:spPr>
          <a:xfrm>
            <a:off x="357158" y="1285860"/>
            <a:ext cx="8286779"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页脚占位符 3"/>
          <p:cNvSpPr>
            <a:spLocks noGrp="1"/>
          </p:cNvSpPr>
          <p:nvPr>
            <p:ph type="ftr" sz="quarter" idx="4294967295"/>
          </p:nvPr>
        </p:nvSpPr>
        <p:spPr>
          <a:xfrm>
            <a:off x="2898775" y="6356350"/>
            <a:ext cx="3505200" cy="365125"/>
          </a:xfrm>
          <a:prstGeom prst="rect">
            <a:avLst/>
          </a:prstGeom>
        </p:spPr>
        <p:txBody>
          <a:bodyPr/>
          <a:lstStyle/>
          <a:p>
            <a:pPr algn="ctr">
              <a:defRPr/>
            </a:pPr>
            <a:r>
              <a:rPr lang="zh-CN" altLang="en-US" sz="1400" b="1" dirty="0" smtClean="0">
                <a:solidFill>
                  <a:schemeClr val="tx2"/>
                </a:solidFill>
                <a:latin typeface="方正姚体" pitchFamily="2" charset="-122"/>
                <a:ea typeface="方正姚体" pitchFamily="2" charset="-122"/>
              </a:rPr>
              <a:t>质点的角动量</a:t>
            </a:r>
            <a:r>
              <a:rPr lang="en-US" altLang="zh-CN" sz="1400" b="1" dirty="0" smtClean="0">
                <a:solidFill>
                  <a:schemeClr val="tx2"/>
                </a:solidFill>
                <a:latin typeface="方正姚体" pitchFamily="2" charset="-122"/>
                <a:ea typeface="方正姚体" pitchFamily="2" charset="-122"/>
              </a:rPr>
              <a:t>—</a:t>
            </a:r>
            <a:r>
              <a:rPr lang="zh-CN" altLang="en-US" sz="1400" b="1" dirty="0" smtClean="0">
                <a:solidFill>
                  <a:schemeClr val="tx2"/>
                </a:solidFill>
                <a:latin typeface="方正姚体" pitchFamily="2" charset="-122"/>
                <a:ea typeface="方正姚体" pitchFamily="2" charset="-122"/>
              </a:rPr>
              <a:t>例题</a:t>
            </a:r>
            <a:endParaRPr lang="zh-CN" altLang="en-US" sz="1400" b="1" dirty="0">
              <a:solidFill>
                <a:schemeClr val="tx2"/>
              </a:solidFill>
              <a:latin typeface="方正姚体" pitchFamily="2" charset="-122"/>
              <a:ea typeface="方正姚体" pitchFamily="2" charset="-122"/>
            </a:endParaRPr>
          </a:p>
        </p:txBody>
      </p:sp>
      <p:sp>
        <p:nvSpPr>
          <p:cNvPr id="13" name="Text Box 16"/>
          <p:cNvSpPr txBox="1">
            <a:spLocks noChangeArrowheads="1"/>
          </p:cNvSpPr>
          <p:nvPr/>
        </p:nvSpPr>
        <p:spPr bwMode="auto">
          <a:xfrm>
            <a:off x="984266" y="3195639"/>
            <a:ext cx="5873750" cy="519113"/>
          </a:xfrm>
          <a:prstGeom prst="rect">
            <a:avLst/>
          </a:prstGeom>
          <a:noFill/>
          <a:ln w="9525">
            <a:noFill/>
            <a:miter lim="800000"/>
            <a:headEnd/>
            <a:tailEnd/>
          </a:ln>
          <a:effectLst/>
        </p:spPr>
        <p:txBody>
          <a:bodyPr wrap="none">
            <a:spAutoFit/>
          </a:bodyPr>
          <a:lstStyle/>
          <a:p>
            <a:r>
              <a:rPr kumimoji="1" lang="zh-CN" altLang="en-US" sz="2800" dirty="0">
                <a:solidFill>
                  <a:srgbClr val="000099"/>
                </a:solidFill>
                <a:latin typeface="楷体_GB2312" pitchFamily="49" charset="-122"/>
                <a:ea typeface="楷体_GB2312" pitchFamily="49" charset="-122"/>
              </a:rPr>
              <a:t>所以，地球对太阳中心的角动量为：</a:t>
            </a:r>
          </a:p>
        </p:txBody>
      </p:sp>
      <p:graphicFrame>
        <p:nvGraphicFramePr>
          <p:cNvPr id="14" name="Object 1024"/>
          <p:cNvGraphicFramePr>
            <a:graphicFrameLocks noChangeAspect="1"/>
          </p:cNvGraphicFramePr>
          <p:nvPr/>
        </p:nvGraphicFramePr>
        <p:xfrm>
          <a:off x="900113" y="3789363"/>
          <a:ext cx="7416800" cy="533400"/>
        </p:xfrm>
        <a:graphic>
          <a:graphicData uri="http://schemas.openxmlformats.org/presentationml/2006/ole">
            <p:oleObj spid="_x0000_s49160" name="Equation" r:id="rId3" imgW="2577960" imgH="203040" progId="Equation.3">
              <p:embed/>
            </p:oleObj>
          </a:graphicData>
        </a:graphic>
      </p:graphicFrame>
      <p:graphicFrame>
        <p:nvGraphicFramePr>
          <p:cNvPr id="16" name="Object 1025"/>
          <p:cNvGraphicFramePr>
            <a:graphicFrameLocks noChangeAspect="1"/>
          </p:cNvGraphicFramePr>
          <p:nvPr/>
        </p:nvGraphicFramePr>
        <p:xfrm>
          <a:off x="611188" y="4724400"/>
          <a:ext cx="4449762" cy="609600"/>
        </p:xfrm>
        <a:graphic>
          <a:graphicData uri="http://schemas.openxmlformats.org/presentationml/2006/ole">
            <p:oleObj spid="_x0000_s49161" name="Equation" r:id="rId4" imgW="1587240" imgH="228600" progId="Equation.3">
              <p:embed/>
            </p:oleObj>
          </a:graphicData>
        </a:graphic>
      </p:graphicFrame>
      <p:sp>
        <p:nvSpPr>
          <p:cNvPr id="17" name="Text Box 19"/>
          <p:cNvSpPr txBox="1">
            <a:spLocks noChangeArrowheads="1"/>
          </p:cNvSpPr>
          <p:nvPr/>
        </p:nvSpPr>
        <p:spPr bwMode="auto">
          <a:xfrm>
            <a:off x="827088" y="5643578"/>
            <a:ext cx="5162550" cy="519113"/>
          </a:xfrm>
          <a:prstGeom prst="rect">
            <a:avLst/>
          </a:prstGeom>
          <a:noFill/>
          <a:ln w="9525">
            <a:noFill/>
            <a:miter lim="800000"/>
            <a:headEnd/>
            <a:tailEnd/>
          </a:ln>
          <a:effectLst/>
        </p:spPr>
        <p:txBody>
          <a:bodyPr wrap="none">
            <a:spAutoFit/>
          </a:bodyPr>
          <a:lstStyle/>
          <a:p>
            <a:r>
              <a:rPr kumimoji="1" lang="zh-CN" altLang="en-US" sz="2800" dirty="0">
                <a:solidFill>
                  <a:srgbClr val="000099"/>
                </a:solidFill>
                <a:latin typeface="楷体_GB2312" pitchFamily="49" charset="-122"/>
                <a:ea typeface="楷体_GB2312" pitchFamily="49" charset="-122"/>
              </a:rPr>
              <a:t>该角动量的方向垂直于轨道平面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185FEDCE-107E-4AE5-A281-13B3CB746F2A}" type="slidenum">
              <a:rPr lang="en-US" altLang="zh-CN"/>
              <a:pPr/>
              <a:t>10</a:t>
            </a:fld>
            <a:endParaRPr lang="en-US" altLang="zh-CN"/>
          </a:p>
        </p:txBody>
      </p:sp>
      <p:sp>
        <p:nvSpPr>
          <p:cNvPr id="38916" name="Text Box 4"/>
          <p:cNvSpPr txBox="1">
            <a:spLocks noChangeArrowheads="1"/>
          </p:cNvSpPr>
          <p:nvPr/>
        </p:nvSpPr>
        <p:spPr bwMode="auto">
          <a:xfrm>
            <a:off x="428596" y="2643182"/>
            <a:ext cx="4806950" cy="519113"/>
          </a:xfrm>
          <a:prstGeom prst="rect">
            <a:avLst/>
          </a:prstGeom>
          <a:noFill/>
          <a:ln w="9525">
            <a:noFill/>
            <a:miter lim="800000"/>
            <a:headEnd/>
            <a:tailEnd/>
          </a:ln>
          <a:effectLst/>
        </p:spPr>
        <p:txBody>
          <a:bodyPr wrap="none">
            <a:spAutoFit/>
          </a:bodyPr>
          <a:lstStyle/>
          <a:p>
            <a:r>
              <a:rPr kumimoji="1" lang="zh-CN" altLang="en-US" sz="2800" dirty="0">
                <a:solidFill>
                  <a:srgbClr val="000099"/>
                </a:solidFill>
                <a:latin typeface="Times New Roman" pitchFamily="18" charset="0"/>
              </a:rPr>
              <a:t>解</a:t>
            </a:r>
            <a:r>
              <a:rPr kumimoji="1" lang="zh-CN" altLang="en-US" sz="2800" dirty="0" smtClean="0">
                <a:solidFill>
                  <a:srgbClr val="000099"/>
                </a:solidFill>
                <a:latin typeface="Times New Roman" pitchFamily="18" charset="0"/>
              </a:rPr>
              <a:t>：由于是最小半径，所以有</a:t>
            </a:r>
            <a:endParaRPr kumimoji="1" lang="zh-CN" altLang="en-US" sz="2800" dirty="0">
              <a:solidFill>
                <a:srgbClr val="000099"/>
              </a:solidFill>
              <a:latin typeface="Times New Roman" pitchFamily="18" charset="0"/>
            </a:endParaRPr>
          </a:p>
        </p:txBody>
      </p:sp>
      <p:graphicFrame>
        <p:nvGraphicFramePr>
          <p:cNvPr id="38917" name="Object 5"/>
          <p:cNvGraphicFramePr>
            <a:graphicFrameLocks noChangeAspect="1"/>
          </p:cNvGraphicFramePr>
          <p:nvPr/>
        </p:nvGraphicFramePr>
        <p:xfrm>
          <a:off x="5572132" y="2422525"/>
          <a:ext cx="2770188" cy="1006475"/>
        </p:xfrm>
        <a:graphic>
          <a:graphicData uri="http://schemas.openxmlformats.org/presentationml/2006/ole">
            <p:oleObj spid="_x0000_s7170" name="Equation" r:id="rId3" imgW="927000" imgH="393480" progId="Equation.3">
              <p:embed/>
            </p:oleObj>
          </a:graphicData>
        </a:graphic>
      </p:graphicFrame>
      <p:graphicFrame>
        <p:nvGraphicFramePr>
          <p:cNvPr id="38918" name="Object 6"/>
          <p:cNvGraphicFramePr>
            <a:graphicFrameLocks noChangeAspect="1"/>
          </p:cNvGraphicFramePr>
          <p:nvPr/>
        </p:nvGraphicFramePr>
        <p:xfrm>
          <a:off x="1116013" y="3286124"/>
          <a:ext cx="2882900" cy="1052512"/>
        </p:xfrm>
        <a:graphic>
          <a:graphicData uri="http://schemas.openxmlformats.org/presentationml/2006/ole">
            <p:oleObj spid="_x0000_s7171" name="Equation" r:id="rId4" imgW="787320" imgH="393480" progId="Equation.3">
              <p:embed/>
            </p:oleObj>
          </a:graphicData>
        </a:graphic>
      </p:graphicFrame>
      <p:graphicFrame>
        <p:nvGraphicFramePr>
          <p:cNvPr id="38919" name="Object 7"/>
          <p:cNvGraphicFramePr>
            <a:graphicFrameLocks noChangeAspect="1"/>
          </p:cNvGraphicFramePr>
          <p:nvPr/>
        </p:nvGraphicFramePr>
        <p:xfrm>
          <a:off x="1042988" y="4714884"/>
          <a:ext cx="7608887" cy="1174750"/>
        </p:xfrm>
        <a:graphic>
          <a:graphicData uri="http://schemas.openxmlformats.org/presentationml/2006/ole">
            <p:oleObj spid="_x0000_s7172" name="Equation" r:id="rId5" imgW="2958840" imgH="419040" progId="Equation.3">
              <p:embed/>
            </p:oleObj>
          </a:graphicData>
        </a:graphic>
      </p:graphicFrame>
      <p:sp>
        <p:nvSpPr>
          <p:cNvPr id="38922" name="Text Box 10"/>
          <p:cNvSpPr txBox="1">
            <a:spLocks noChangeArrowheads="1"/>
          </p:cNvSpPr>
          <p:nvPr/>
        </p:nvSpPr>
        <p:spPr bwMode="auto">
          <a:xfrm>
            <a:off x="395288" y="115888"/>
            <a:ext cx="8353425" cy="2246769"/>
          </a:xfrm>
          <a:prstGeom prst="rect">
            <a:avLst/>
          </a:prstGeom>
          <a:noFill/>
          <a:ln w="9525">
            <a:noFill/>
            <a:miter lim="800000"/>
            <a:headEnd/>
            <a:tailEnd/>
          </a:ln>
          <a:effectLst/>
        </p:spPr>
        <p:txBody>
          <a:bodyPr>
            <a:spAutoFit/>
          </a:bodyPr>
          <a:lstStyle/>
          <a:p>
            <a:r>
              <a:rPr kumimoji="1" lang="zh-CN" altLang="en-US" sz="2800" dirty="0" smtClean="0">
                <a:latin typeface="+mn-ea"/>
                <a:ea typeface="+mn-ea"/>
              </a:rPr>
              <a:t>例</a:t>
            </a:r>
            <a:r>
              <a:rPr kumimoji="1" lang="en-US" altLang="zh-CN" sz="2800" dirty="0" smtClean="0">
                <a:latin typeface="+mn-ea"/>
                <a:ea typeface="+mn-ea"/>
              </a:rPr>
              <a:t>3 </a:t>
            </a:r>
            <a:r>
              <a:rPr kumimoji="1" lang="zh-CN" altLang="en-US" sz="2800" dirty="0" smtClean="0">
                <a:latin typeface="+mn-ea"/>
                <a:ea typeface="+mn-ea"/>
              </a:rPr>
              <a:t>根据</a:t>
            </a:r>
            <a:r>
              <a:rPr kumimoji="1" lang="zh-CN" altLang="en-US" sz="2800" dirty="0">
                <a:latin typeface="+mn-ea"/>
                <a:ea typeface="+mn-ea"/>
              </a:rPr>
              <a:t>玻尔假设，氢原子内电子绕核运动的角动量只可能是</a:t>
            </a:r>
            <a:r>
              <a:rPr kumimoji="1" lang="en-US" altLang="zh-CN" sz="2800" i="1" dirty="0">
                <a:latin typeface="+mn-ea"/>
                <a:ea typeface="+mn-ea"/>
              </a:rPr>
              <a:t>h</a:t>
            </a:r>
            <a:r>
              <a:rPr kumimoji="1" lang="en-US" altLang="zh-CN" sz="2800" dirty="0" smtClean="0">
                <a:latin typeface="+mn-ea"/>
                <a:ea typeface="+mn-ea"/>
              </a:rPr>
              <a:t>/</a:t>
            </a:r>
            <a:r>
              <a:rPr kumimoji="1" lang="zh-CN" altLang="en-US" sz="2800" dirty="0" smtClean="0">
                <a:latin typeface="+mn-ea"/>
                <a:ea typeface="+mn-ea"/>
              </a:rPr>
              <a:t>（</a:t>
            </a:r>
            <a:r>
              <a:rPr kumimoji="1" lang="en-US" altLang="zh-CN" sz="2800" dirty="0" smtClean="0">
                <a:latin typeface="+mn-ea"/>
                <a:ea typeface="+mn-ea"/>
              </a:rPr>
              <a:t>2</a:t>
            </a:r>
            <a:r>
              <a:rPr kumimoji="1" lang="en-US" altLang="zh-CN" sz="2800" dirty="0" smtClean="0">
                <a:latin typeface="+mn-ea"/>
                <a:ea typeface="+mn-ea"/>
                <a:sym typeface="Symbol" pitchFamily="18" charset="2"/>
              </a:rPr>
              <a:t></a:t>
            </a:r>
            <a:r>
              <a:rPr kumimoji="1" lang="zh-CN" altLang="en-US" sz="2800" dirty="0" smtClean="0">
                <a:latin typeface="+mn-ea"/>
                <a:ea typeface="+mn-ea"/>
                <a:sym typeface="Symbol" pitchFamily="18" charset="2"/>
              </a:rPr>
              <a:t>）的</a:t>
            </a:r>
            <a:r>
              <a:rPr kumimoji="1" lang="zh-CN" altLang="en-US" sz="2800" dirty="0">
                <a:latin typeface="+mn-ea"/>
                <a:ea typeface="+mn-ea"/>
                <a:sym typeface="Symbol" pitchFamily="18" charset="2"/>
              </a:rPr>
              <a:t>整数倍，其中</a:t>
            </a:r>
            <a:r>
              <a:rPr kumimoji="1" lang="en-US" altLang="zh-CN" sz="2800" i="1" dirty="0">
                <a:latin typeface="+mn-ea"/>
                <a:ea typeface="+mn-ea"/>
                <a:sym typeface="Symbol" pitchFamily="18" charset="2"/>
              </a:rPr>
              <a:t>h</a:t>
            </a:r>
            <a:r>
              <a:rPr kumimoji="1" lang="zh-CN" altLang="en-US" sz="2800" dirty="0">
                <a:latin typeface="+mn-ea"/>
                <a:ea typeface="+mn-ea"/>
                <a:sym typeface="Symbol" pitchFamily="18" charset="2"/>
              </a:rPr>
              <a:t>是普朗克常数，大小为</a:t>
            </a:r>
            <a:r>
              <a:rPr kumimoji="1" lang="en-US" altLang="zh-CN" sz="2800" dirty="0">
                <a:latin typeface="+mn-ea"/>
                <a:ea typeface="+mn-ea"/>
                <a:sym typeface="Symbol" pitchFamily="18" charset="2"/>
              </a:rPr>
              <a:t>6.6310</a:t>
            </a:r>
            <a:r>
              <a:rPr kumimoji="1" lang="en-US" altLang="zh-CN" sz="2800" baseline="30000" dirty="0">
                <a:latin typeface="+mn-ea"/>
                <a:ea typeface="+mn-ea"/>
                <a:sym typeface="Symbol" pitchFamily="18" charset="2"/>
              </a:rPr>
              <a:t>34 </a:t>
            </a:r>
            <a:r>
              <a:rPr kumimoji="1" lang="en-US" altLang="zh-CN" sz="2800" dirty="0">
                <a:latin typeface="+mn-ea"/>
                <a:ea typeface="+mn-ea"/>
                <a:sym typeface="Symbol" pitchFamily="18" charset="2"/>
              </a:rPr>
              <a:t>kg•m</a:t>
            </a:r>
            <a:r>
              <a:rPr kumimoji="1" lang="en-US" altLang="zh-CN" sz="2800" baseline="30000" dirty="0">
                <a:latin typeface="+mn-ea"/>
                <a:ea typeface="+mn-ea"/>
                <a:sym typeface="Symbol" pitchFamily="18" charset="2"/>
              </a:rPr>
              <a:t>2</a:t>
            </a:r>
            <a:r>
              <a:rPr kumimoji="1" lang="en-US" altLang="zh-CN" sz="2800" dirty="0">
                <a:latin typeface="+mn-ea"/>
                <a:ea typeface="+mn-ea"/>
                <a:sym typeface="Symbol" pitchFamily="18" charset="2"/>
              </a:rPr>
              <a:t>/s</a:t>
            </a:r>
            <a:r>
              <a:rPr kumimoji="1" lang="zh-CN" altLang="en-US" sz="2800" dirty="0" smtClean="0">
                <a:latin typeface="+mn-ea"/>
                <a:ea typeface="+mn-ea"/>
                <a:sym typeface="Symbol" pitchFamily="18" charset="2"/>
              </a:rPr>
              <a:t>，</a:t>
            </a:r>
            <a:r>
              <a:rPr kumimoji="1" lang="zh-CN" altLang="en-US" sz="2800" dirty="0" smtClean="0">
                <a:latin typeface="+mn-ea"/>
                <a:ea typeface="+mn-ea"/>
              </a:rPr>
              <a:t>已知基态电子圆形轨道的半径（最小半径）为 </a:t>
            </a:r>
            <a:r>
              <a:rPr kumimoji="1" lang="en-US" altLang="zh-CN" sz="2800" i="1" dirty="0" smtClean="0">
                <a:latin typeface="+mn-ea"/>
                <a:ea typeface="+mn-ea"/>
              </a:rPr>
              <a:t>r </a:t>
            </a:r>
            <a:r>
              <a:rPr kumimoji="1" lang="en-US" altLang="zh-CN" sz="2800" dirty="0" smtClean="0">
                <a:latin typeface="+mn-ea"/>
                <a:ea typeface="+mn-ea"/>
              </a:rPr>
              <a:t>=0.529</a:t>
            </a:r>
            <a:r>
              <a:rPr kumimoji="1" lang="en-US" altLang="zh-CN" sz="2800" dirty="0" smtClean="0">
                <a:latin typeface="+mn-ea"/>
                <a:ea typeface="+mn-ea"/>
                <a:sym typeface="Symbol" pitchFamily="18" charset="2"/>
              </a:rPr>
              <a:t></a:t>
            </a:r>
            <a:r>
              <a:rPr kumimoji="1" lang="en-US" altLang="zh-CN" sz="2800" dirty="0" smtClean="0">
                <a:latin typeface="+mn-ea"/>
                <a:ea typeface="+mn-ea"/>
              </a:rPr>
              <a:t>10</a:t>
            </a:r>
            <a:r>
              <a:rPr kumimoji="1" lang="en-US" altLang="zh-CN" sz="2800" baseline="30000" dirty="0" smtClean="0">
                <a:latin typeface="+mn-ea"/>
                <a:ea typeface="+mn-ea"/>
              </a:rPr>
              <a:t>-10</a:t>
            </a:r>
            <a:r>
              <a:rPr kumimoji="1" lang="en-US" altLang="zh-CN" sz="2800" dirty="0" smtClean="0">
                <a:latin typeface="+mn-ea"/>
                <a:ea typeface="+mn-ea"/>
              </a:rPr>
              <a:t>m</a:t>
            </a:r>
            <a:r>
              <a:rPr kumimoji="1" lang="zh-CN" altLang="en-US" sz="2800" dirty="0" smtClean="0">
                <a:latin typeface="+mn-ea"/>
                <a:ea typeface="+mn-ea"/>
              </a:rPr>
              <a:t>，</a:t>
            </a:r>
            <a:endParaRPr kumimoji="1" lang="en-US" altLang="zh-CN" sz="2800" dirty="0" smtClean="0">
              <a:latin typeface="+mn-ea"/>
              <a:ea typeface="+mn-ea"/>
            </a:endParaRPr>
          </a:p>
          <a:p>
            <a:r>
              <a:rPr kumimoji="1" lang="zh-CN" altLang="en-US" sz="2800" dirty="0" smtClean="0">
                <a:latin typeface="+mn-ea"/>
                <a:ea typeface="+mn-ea"/>
              </a:rPr>
              <a:t>求：在此轨道上运动电子的速率？</a:t>
            </a:r>
            <a:endParaRPr kumimoji="1" lang="zh-CN" altLang="en-US" sz="2800" dirty="0">
              <a:latin typeface="+mn-ea"/>
              <a:ea typeface="+mn-ea"/>
            </a:endParaRPr>
          </a:p>
        </p:txBody>
      </p:sp>
      <p:cxnSp>
        <p:nvCxnSpPr>
          <p:cNvPr id="10" name="直接连接符 9"/>
          <p:cNvCxnSpPr/>
          <p:nvPr/>
        </p:nvCxnSpPr>
        <p:spPr>
          <a:xfrm>
            <a:off x="357158" y="2428868"/>
            <a:ext cx="8286779"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页脚占位符 3"/>
          <p:cNvSpPr>
            <a:spLocks noGrp="1"/>
          </p:cNvSpPr>
          <p:nvPr>
            <p:ph type="ftr" sz="quarter" idx="4294967295"/>
          </p:nvPr>
        </p:nvSpPr>
        <p:spPr>
          <a:xfrm>
            <a:off x="2898775" y="6356350"/>
            <a:ext cx="3505200" cy="365125"/>
          </a:xfrm>
          <a:prstGeom prst="rect">
            <a:avLst/>
          </a:prstGeom>
        </p:spPr>
        <p:txBody>
          <a:bodyPr/>
          <a:lstStyle/>
          <a:p>
            <a:pPr algn="ctr">
              <a:defRPr/>
            </a:pPr>
            <a:r>
              <a:rPr lang="zh-CN" altLang="en-US" sz="1400" b="1" dirty="0" smtClean="0">
                <a:solidFill>
                  <a:schemeClr val="tx2"/>
                </a:solidFill>
                <a:latin typeface="方正姚体" pitchFamily="2" charset="-122"/>
                <a:ea typeface="方正姚体" pitchFamily="2" charset="-122"/>
              </a:rPr>
              <a:t>质点的角动量</a:t>
            </a:r>
            <a:r>
              <a:rPr lang="en-US" altLang="zh-CN" sz="1400" b="1" dirty="0" smtClean="0">
                <a:solidFill>
                  <a:schemeClr val="tx2"/>
                </a:solidFill>
                <a:latin typeface="方正姚体" pitchFamily="2" charset="-122"/>
                <a:ea typeface="方正姚体" pitchFamily="2" charset="-122"/>
              </a:rPr>
              <a:t>—</a:t>
            </a:r>
            <a:r>
              <a:rPr lang="zh-CN" altLang="en-US" sz="1400" b="1" dirty="0" smtClean="0">
                <a:solidFill>
                  <a:schemeClr val="tx2"/>
                </a:solidFill>
                <a:latin typeface="方正姚体" pitchFamily="2" charset="-122"/>
                <a:ea typeface="方正姚体" pitchFamily="2" charset="-122"/>
              </a:rPr>
              <a:t>例题</a:t>
            </a:r>
            <a:endParaRPr lang="zh-CN" altLang="en-US" sz="1400" b="1" dirty="0">
              <a:solidFill>
                <a:schemeClr val="tx2"/>
              </a:solidFill>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wipe(left)">
                                      <p:cBhvr>
                                        <p:cTn id="7" dur="500"/>
                                        <p:tgtEl>
                                          <p:spTgt spid="389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wipe(left)">
                                      <p:cBhvr>
                                        <p:cTn id="12" dur="500"/>
                                        <p:tgtEl>
                                          <p:spTgt spid="389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8"/>
                                        </p:tgtEl>
                                        <p:attrNameLst>
                                          <p:attrName>style.visibility</p:attrName>
                                        </p:attrNameLst>
                                      </p:cBhvr>
                                      <p:to>
                                        <p:strVal val="visible"/>
                                      </p:to>
                                    </p:set>
                                    <p:animEffect transition="in" filter="wipe(left)">
                                      <p:cBhvr>
                                        <p:cTn id="17" dur="500"/>
                                        <p:tgtEl>
                                          <p:spTgt spid="389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8919"/>
                                        </p:tgtEl>
                                        <p:attrNameLst>
                                          <p:attrName>style.visibility</p:attrName>
                                        </p:attrNameLst>
                                      </p:cBhvr>
                                      <p:to>
                                        <p:strVal val="visible"/>
                                      </p:to>
                                    </p:set>
                                    <p:animEffect transition="in" filter="wipe(left)">
                                      <p:cBhvr>
                                        <p:cTn id="22" dur="5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en-US" altLang="zh-CN" dirty="0" smtClean="0">
                <a:solidFill>
                  <a:srgbClr val="7030A0"/>
                </a:solidFill>
              </a:rPr>
              <a:t>3.4.1  </a:t>
            </a:r>
            <a:r>
              <a:rPr kumimoji="1" lang="zh-CN" altLang="en-US" dirty="0" smtClean="0">
                <a:solidFill>
                  <a:srgbClr val="7030A0"/>
                </a:solidFill>
              </a:rPr>
              <a:t>质点的角动量和角动量定理</a:t>
            </a:r>
            <a:endParaRPr kumimoji="1" lang="zh-CN" altLang="en-US" dirty="0">
              <a:solidFill>
                <a:srgbClr val="7030A0"/>
              </a:solidFill>
            </a:endParaRPr>
          </a:p>
        </p:txBody>
      </p:sp>
      <p:sp>
        <p:nvSpPr>
          <p:cNvPr id="5" name="内容占位符 4"/>
          <p:cNvSpPr>
            <a:spLocks noGrp="1"/>
          </p:cNvSpPr>
          <p:nvPr>
            <p:ph sz="quarter" idx="1"/>
          </p:nvPr>
        </p:nvSpPr>
        <p:spPr>
          <a:xfrm>
            <a:off x="457200" y="1219200"/>
            <a:ext cx="5472122" cy="5067320"/>
          </a:xfrm>
        </p:spPr>
        <p:txBody>
          <a:bodyPr/>
          <a:lstStyle/>
          <a:p>
            <a:pPr>
              <a:lnSpc>
                <a:spcPct val="150000"/>
              </a:lnSpc>
            </a:pPr>
            <a:r>
              <a:rPr kumimoji="1" lang="zh-CN" altLang="en-US" sz="2800" dirty="0" smtClean="0"/>
              <a:t>二、  质点的角动量定理    </a:t>
            </a:r>
            <a:endParaRPr kumimoji="1" lang="en-US" altLang="zh-CN" sz="2800" dirty="0" smtClean="0"/>
          </a:p>
          <a:p>
            <a:pPr lvl="1">
              <a:lnSpc>
                <a:spcPct val="150000"/>
              </a:lnSpc>
            </a:pPr>
            <a:r>
              <a:rPr kumimoji="1" lang="zh-CN" altLang="en-US" sz="2400" dirty="0" smtClean="0">
                <a:solidFill>
                  <a:srgbClr val="FF0000"/>
                </a:solidFill>
              </a:rPr>
              <a:t>力矩：</a:t>
            </a:r>
            <a:endParaRPr kumimoji="1" lang="en-US" altLang="zh-CN" sz="2400" dirty="0" smtClean="0">
              <a:solidFill>
                <a:srgbClr val="FF0000"/>
              </a:solidFill>
            </a:endParaRPr>
          </a:p>
          <a:p>
            <a:pPr lvl="2">
              <a:lnSpc>
                <a:spcPct val="150000"/>
              </a:lnSpc>
            </a:pPr>
            <a:r>
              <a:rPr kumimoji="1" lang="zh-CN" altLang="en-US" sz="2200" dirty="0" smtClean="0"/>
              <a:t>定义：</a:t>
            </a:r>
            <a:r>
              <a:rPr kumimoji="1" lang="en-US" altLang="zh-CN" sz="2200" dirty="0" smtClean="0"/>
              <a:t/>
            </a:r>
            <a:br>
              <a:rPr kumimoji="1" lang="en-US" altLang="zh-CN" sz="2200" dirty="0" smtClean="0"/>
            </a:br>
            <a:r>
              <a:rPr kumimoji="1" lang="zh-CN" altLang="en-US" sz="2200" smtClean="0"/>
              <a:t>即为力对参考点的</a:t>
            </a:r>
            <a:r>
              <a:rPr kumimoji="1" lang="zh-CN" altLang="en-US" sz="2200" dirty="0" smtClean="0"/>
              <a:t>力矩</a:t>
            </a:r>
            <a:endParaRPr kumimoji="1" lang="en-US" altLang="zh-CN" sz="2200" dirty="0" smtClean="0"/>
          </a:p>
          <a:p>
            <a:pPr lvl="2">
              <a:lnSpc>
                <a:spcPct val="150000"/>
              </a:lnSpc>
            </a:pPr>
            <a:r>
              <a:rPr kumimoji="1" lang="zh-CN" altLang="en-US" sz="2200" dirty="0" smtClean="0"/>
              <a:t>单位：牛米</a:t>
            </a:r>
            <a:r>
              <a:rPr kumimoji="1" lang="en-US" altLang="zh-CN" sz="2200" dirty="0" smtClean="0"/>
              <a:t>, </a:t>
            </a:r>
            <a:r>
              <a:rPr kumimoji="1" lang="zh-CN" altLang="zh-CN" sz="2200" dirty="0" smtClean="0"/>
              <a:t>量纲：</a:t>
            </a:r>
            <a:r>
              <a:rPr kumimoji="1" lang="en-US" altLang="zh-CN" sz="2200" dirty="0" smtClean="0"/>
              <a:t>ML</a:t>
            </a:r>
            <a:r>
              <a:rPr kumimoji="1" lang="en-US" altLang="zh-CN" sz="2200" baseline="30000" dirty="0" smtClean="0"/>
              <a:t>2</a:t>
            </a:r>
            <a:r>
              <a:rPr kumimoji="1" lang="en-US" altLang="zh-CN" sz="2200" dirty="0" smtClean="0"/>
              <a:t>T</a:t>
            </a:r>
            <a:r>
              <a:rPr kumimoji="1" lang="en-US" altLang="zh-CN" sz="2200" baseline="30000" dirty="0" smtClean="0"/>
              <a:t>-2</a:t>
            </a:r>
          </a:p>
          <a:p>
            <a:pPr lvl="2">
              <a:lnSpc>
                <a:spcPct val="150000"/>
              </a:lnSpc>
            </a:pPr>
            <a:r>
              <a:rPr kumimoji="1" lang="zh-CN" altLang="en-US" sz="2200" dirty="0" smtClean="0"/>
              <a:t>大小：</a:t>
            </a:r>
            <a:r>
              <a:rPr kumimoji="1" lang="en-US" altLang="zh-CN" sz="2200" i="1" kern="0" spc="300" dirty="0" smtClean="0"/>
              <a:t>M</a:t>
            </a:r>
            <a:r>
              <a:rPr kumimoji="1" lang="zh-CN" altLang="en-US" sz="2200" i="1" kern="0" spc="300" dirty="0" smtClean="0"/>
              <a:t>＝</a:t>
            </a:r>
            <a:r>
              <a:rPr kumimoji="1" lang="en-US" altLang="zh-CN" sz="2200" i="1" kern="0" spc="300" dirty="0" smtClean="0"/>
              <a:t>r F </a:t>
            </a:r>
            <a:r>
              <a:rPr kumimoji="1" lang="en-US" altLang="zh-CN" sz="2200" kern="0" spc="300" dirty="0" smtClean="0"/>
              <a:t>sin</a:t>
            </a:r>
            <a:r>
              <a:rPr kumimoji="1" lang="en-US" altLang="zh-CN" sz="2200" i="1" kern="0" spc="300" dirty="0" smtClean="0">
                <a:sym typeface="Symbol" pitchFamily="18" charset="2"/>
              </a:rPr>
              <a:t></a:t>
            </a:r>
            <a:r>
              <a:rPr kumimoji="1" lang="en-US" altLang="zh-CN" sz="2200" kern="0" spc="300" dirty="0" smtClean="0">
                <a:sym typeface="Symbol" pitchFamily="18" charset="2"/>
              </a:rPr>
              <a:t> </a:t>
            </a:r>
            <a:r>
              <a:rPr kumimoji="1" lang="en-US" altLang="zh-CN" sz="2200" dirty="0" smtClean="0">
                <a:sym typeface="Symbol" pitchFamily="18" charset="2"/>
              </a:rPr>
              <a:t/>
            </a:r>
            <a:br>
              <a:rPr kumimoji="1" lang="en-US" altLang="zh-CN" sz="2200" dirty="0" smtClean="0">
                <a:sym typeface="Symbol" pitchFamily="18" charset="2"/>
              </a:rPr>
            </a:br>
            <a:r>
              <a:rPr kumimoji="1" lang="en-US" altLang="zh-CN" sz="2200" dirty="0" smtClean="0">
                <a:sym typeface="Symbol" pitchFamily="18" charset="2"/>
              </a:rPr>
              <a:t>(</a:t>
            </a:r>
            <a:r>
              <a:rPr kumimoji="1" lang="en-US" altLang="zh-CN" sz="2200" i="1" dirty="0" smtClean="0">
                <a:sym typeface="Symbol" pitchFamily="18" charset="2"/>
              </a:rPr>
              <a:t></a:t>
            </a:r>
            <a:r>
              <a:rPr kumimoji="1" lang="zh-CN" altLang="zh-CN" sz="2200" dirty="0" smtClean="0">
                <a:sym typeface="Symbol" pitchFamily="18" charset="2"/>
              </a:rPr>
              <a:t>为矢径与力之间的夹角)</a:t>
            </a:r>
            <a:endParaRPr kumimoji="1" lang="en-US" altLang="zh-CN" sz="2200" dirty="0" smtClean="0">
              <a:sym typeface="Symbol" pitchFamily="18" charset="2"/>
            </a:endParaRPr>
          </a:p>
          <a:p>
            <a:pPr lvl="2">
              <a:lnSpc>
                <a:spcPct val="150000"/>
              </a:lnSpc>
            </a:pPr>
            <a:r>
              <a:rPr lang="zh-CN" altLang="en-US" sz="2200" dirty="0" smtClean="0"/>
              <a:t>方向：</a:t>
            </a:r>
            <a:r>
              <a:rPr lang="zh-CN" altLang="en-US" sz="2400" dirty="0" smtClean="0">
                <a:solidFill>
                  <a:srgbClr val="0070C0"/>
                </a:solidFill>
              </a:rPr>
              <a:t>右手螺旋定则</a:t>
            </a:r>
            <a:endParaRPr lang="zh-CN" altLang="en-US" sz="2400" dirty="0">
              <a:solidFill>
                <a:srgbClr val="0070C0"/>
              </a:solidFill>
            </a:endParaRPr>
          </a:p>
        </p:txBody>
      </p:sp>
      <p:sp>
        <p:nvSpPr>
          <p:cNvPr id="2" name="页脚占位符 1"/>
          <p:cNvSpPr>
            <a:spLocks noGrp="1"/>
          </p:cNvSpPr>
          <p:nvPr>
            <p:ph type="ftr" sz="quarter" idx="11"/>
          </p:nvPr>
        </p:nvSpPr>
        <p:spPr/>
        <p:txBody>
          <a:bodyPr/>
          <a:lstStyle/>
          <a:p>
            <a:pPr>
              <a:defRPr/>
            </a:pPr>
            <a:r>
              <a:rPr lang="zh-CN" altLang="en-US" dirty="0" smtClean="0"/>
              <a:t>质点的角动量定理 </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11</a:t>
            </a:fld>
            <a:endParaRPr lang="zh-CN" altLang="en-US"/>
          </a:p>
        </p:txBody>
      </p:sp>
      <p:grpSp>
        <p:nvGrpSpPr>
          <p:cNvPr id="6" name="Group 54"/>
          <p:cNvGrpSpPr>
            <a:grpSpLocks/>
          </p:cNvGrpSpPr>
          <p:nvPr/>
        </p:nvGrpSpPr>
        <p:grpSpPr bwMode="auto">
          <a:xfrm>
            <a:off x="6000760" y="1357298"/>
            <a:ext cx="2700337" cy="2303462"/>
            <a:chOff x="3923" y="527"/>
            <a:chExt cx="1701" cy="1451"/>
          </a:xfrm>
        </p:grpSpPr>
        <p:sp>
          <p:nvSpPr>
            <p:cNvPr id="7" name="AutoShape 39"/>
            <p:cNvSpPr>
              <a:spLocks noChangeArrowheads="1"/>
            </p:cNvSpPr>
            <p:nvPr/>
          </p:nvSpPr>
          <p:spPr bwMode="auto">
            <a:xfrm>
              <a:off x="3923" y="1298"/>
              <a:ext cx="1701" cy="680"/>
            </a:xfrm>
            <a:prstGeom prst="cube">
              <a:avLst>
                <a:gd name="adj" fmla="val 88477"/>
              </a:avLst>
            </a:prstGeom>
            <a:solidFill>
              <a:schemeClr val="bg1"/>
            </a:solid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8" name="Object 40"/>
            <p:cNvGraphicFramePr>
              <a:graphicFrameLocks noChangeAspect="1"/>
            </p:cNvGraphicFramePr>
            <p:nvPr/>
          </p:nvGraphicFramePr>
          <p:xfrm>
            <a:off x="4921" y="935"/>
            <a:ext cx="335" cy="310"/>
          </p:xfrm>
          <a:graphic>
            <a:graphicData uri="http://schemas.openxmlformats.org/presentationml/2006/ole">
              <p:oleObj spid="_x0000_s50178" name="公式" r:id="rId3" imgW="164880" imgH="203040" progId="Equation.3">
                <p:embed/>
              </p:oleObj>
            </a:graphicData>
          </a:graphic>
        </p:graphicFrame>
        <p:sp>
          <p:nvSpPr>
            <p:cNvPr id="9" name="Line 41"/>
            <p:cNvSpPr>
              <a:spLocks noChangeShapeType="1"/>
            </p:cNvSpPr>
            <p:nvPr/>
          </p:nvSpPr>
          <p:spPr bwMode="auto">
            <a:xfrm flipV="1">
              <a:off x="4740" y="1480"/>
              <a:ext cx="480" cy="144"/>
            </a:xfrm>
            <a:prstGeom prst="line">
              <a:avLst/>
            </a:prstGeom>
            <a:noFill/>
            <a:ln w="31750">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 name="Line 42"/>
            <p:cNvSpPr>
              <a:spLocks noChangeShapeType="1"/>
            </p:cNvSpPr>
            <p:nvPr/>
          </p:nvSpPr>
          <p:spPr bwMode="auto">
            <a:xfrm flipH="1" flipV="1">
              <a:off x="4967" y="1298"/>
              <a:ext cx="272" cy="182"/>
            </a:xfrm>
            <a:prstGeom prst="line">
              <a:avLst/>
            </a:prstGeom>
            <a:noFill/>
            <a:ln w="28575">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1" name="Rectangle 43"/>
            <p:cNvSpPr>
              <a:spLocks noChangeArrowheads="1"/>
            </p:cNvSpPr>
            <p:nvPr/>
          </p:nvSpPr>
          <p:spPr bwMode="auto">
            <a:xfrm>
              <a:off x="4558" y="1480"/>
              <a:ext cx="228" cy="327"/>
            </a:xfrm>
            <a:prstGeom prst="rect">
              <a:avLst/>
            </a:prstGeom>
            <a:noFill/>
            <a:ln w="9525">
              <a:noFill/>
              <a:miter lim="800000"/>
              <a:headEnd/>
              <a:tailEnd/>
            </a:ln>
            <a:effectLst/>
          </p:spPr>
          <p:txBody>
            <a:bodyPr wrap="none">
              <a:spAutoFit/>
            </a:bodyPr>
            <a:lstStyle/>
            <a:p>
              <a:r>
                <a:rPr kumimoji="1" lang="en-US" altLang="zh-CN" sz="2800" i="1">
                  <a:latin typeface="方正姚体" pitchFamily="2" charset="-122"/>
                  <a:ea typeface="方正姚体" pitchFamily="2" charset="-122"/>
                </a:rPr>
                <a:t>o</a:t>
              </a:r>
            </a:p>
          </p:txBody>
        </p:sp>
        <p:sp>
          <p:nvSpPr>
            <p:cNvPr id="12" name="Oval 44"/>
            <p:cNvSpPr>
              <a:spLocks noChangeArrowheads="1"/>
            </p:cNvSpPr>
            <p:nvPr/>
          </p:nvSpPr>
          <p:spPr bwMode="auto">
            <a:xfrm>
              <a:off x="5193" y="1434"/>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3" name="Object 45"/>
            <p:cNvGraphicFramePr>
              <a:graphicFrameLocks noChangeAspect="1"/>
            </p:cNvGraphicFramePr>
            <p:nvPr/>
          </p:nvGraphicFramePr>
          <p:xfrm>
            <a:off x="4921" y="1525"/>
            <a:ext cx="188" cy="328"/>
          </p:xfrm>
          <a:graphic>
            <a:graphicData uri="http://schemas.openxmlformats.org/presentationml/2006/ole">
              <p:oleObj spid="_x0000_s50179" name="Equation" r:id="rId4" imgW="114120" imgH="164880" progId="Equation.DSMT4">
                <p:embed/>
              </p:oleObj>
            </a:graphicData>
          </a:graphic>
        </p:graphicFrame>
        <p:sp>
          <p:nvSpPr>
            <p:cNvPr id="14" name="Line 46"/>
            <p:cNvSpPr>
              <a:spLocks noChangeShapeType="1"/>
            </p:cNvSpPr>
            <p:nvPr/>
          </p:nvSpPr>
          <p:spPr bwMode="auto">
            <a:xfrm flipV="1">
              <a:off x="4740" y="890"/>
              <a:ext cx="0" cy="726"/>
            </a:xfrm>
            <a:prstGeom prst="line">
              <a:avLst/>
            </a:prstGeom>
            <a:noFill/>
            <a:ln w="25400">
              <a:solidFill>
                <a:schemeClr val="tx1"/>
              </a:solidFill>
              <a:prstDash val="dash"/>
              <a:miter lim="800000"/>
              <a:headEnd/>
              <a:tailEnd type="arrow" w="lg" len="lg"/>
            </a:ln>
            <a:effectLst/>
          </p:spPr>
          <p:txBody>
            <a:bodyPr wrap="none"/>
            <a:lstStyle/>
            <a:p>
              <a:endParaRPr lang="zh-CN" altLang="en-US">
                <a:latin typeface="方正姚体" pitchFamily="2" charset="-122"/>
                <a:ea typeface="方正姚体" pitchFamily="2" charset="-122"/>
              </a:endParaRPr>
            </a:p>
          </p:txBody>
        </p:sp>
        <p:graphicFrame>
          <p:nvGraphicFramePr>
            <p:cNvPr id="15" name="Object 47"/>
            <p:cNvGraphicFramePr>
              <a:graphicFrameLocks noChangeAspect="1"/>
            </p:cNvGraphicFramePr>
            <p:nvPr/>
          </p:nvGraphicFramePr>
          <p:xfrm>
            <a:off x="4594" y="527"/>
            <a:ext cx="336" cy="323"/>
          </p:xfrm>
          <a:graphic>
            <a:graphicData uri="http://schemas.openxmlformats.org/presentationml/2006/ole">
              <p:oleObj spid="_x0000_s50180" name="Equation" r:id="rId5" imgW="215640" imgH="203040" progId="Equation.DSMT4">
                <p:embed/>
              </p:oleObj>
            </a:graphicData>
          </a:graphic>
        </p:graphicFrame>
        <p:sp>
          <p:nvSpPr>
            <p:cNvPr id="16" name="Line 49"/>
            <p:cNvSpPr>
              <a:spLocks noChangeShapeType="1"/>
            </p:cNvSpPr>
            <p:nvPr/>
          </p:nvSpPr>
          <p:spPr bwMode="auto">
            <a:xfrm flipV="1">
              <a:off x="5243" y="1375"/>
              <a:ext cx="272" cy="91"/>
            </a:xfrm>
            <a:prstGeom prst="line">
              <a:avLst/>
            </a:prstGeom>
            <a:noFill/>
            <a:ln w="22225">
              <a:solidFill>
                <a:schemeClr val="tx1"/>
              </a:solidFill>
              <a:prstDash val="dash"/>
              <a:miter lim="800000"/>
              <a:headEnd/>
              <a:tailEnd/>
            </a:ln>
            <a:effectLst/>
          </p:spPr>
          <p:txBody>
            <a:bodyPr wrap="none"/>
            <a:lstStyle/>
            <a:p>
              <a:endParaRPr lang="zh-CN" altLang="en-US">
                <a:latin typeface="方正姚体" pitchFamily="2" charset="-122"/>
                <a:ea typeface="方正姚体" pitchFamily="2" charset="-122"/>
              </a:endParaRPr>
            </a:p>
          </p:txBody>
        </p:sp>
        <p:sp>
          <p:nvSpPr>
            <p:cNvPr id="17" name="Arc 52"/>
            <p:cNvSpPr>
              <a:spLocks/>
            </p:cNvSpPr>
            <p:nvPr/>
          </p:nvSpPr>
          <p:spPr bwMode="auto">
            <a:xfrm flipV="1">
              <a:off x="5086" y="1334"/>
              <a:ext cx="328" cy="91"/>
            </a:xfrm>
            <a:custGeom>
              <a:avLst/>
              <a:gdLst>
                <a:gd name="G0" fmla="+- 17244 0 0"/>
                <a:gd name="G1" fmla="+- 0 0 0"/>
                <a:gd name="G2" fmla="+- 21600 0 0"/>
                <a:gd name="T0" fmla="*/ 36688 w 36688"/>
                <a:gd name="T1" fmla="*/ 9408 h 21600"/>
                <a:gd name="T2" fmla="*/ 0 w 36688"/>
                <a:gd name="T3" fmla="*/ 13008 h 21600"/>
                <a:gd name="T4" fmla="*/ 17244 w 36688"/>
                <a:gd name="T5" fmla="*/ 0 h 21600"/>
              </a:gdLst>
              <a:ahLst/>
              <a:cxnLst>
                <a:cxn ang="0">
                  <a:pos x="T0" y="T1"/>
                </a:cxn>
                <a:cxn ang="0">
                  <a:pos x="T2" y="T3"/>
                </a:cxn>
                <a:cxn ang="0">
                  <a:pos x="T4" y="T5"/>
                </a:cxn>
              </a:cxnLst>
              <a:rect l="0" t="0" r="r" b="b"/>
              <a:pathLst>
                <a:path w="36688" h="21600" fill="none" extrusionOk="0">
                  <a:moveTo>
                    <a:pt x="36687" y="9407"/>
                  </a:moveTo>
                  <a:cubicBezTo>
                    <a:pt x="33080" y="16863"/>
                    <a:pt x="25526" y="21599"/>
                    <a:pt x="17244" y="21600"/>
                  </a:cubicBezTo>
                  <a:cubicBezTo>
                    <a:pt x="10466" y="21600"/>
                    <a:pt x="4081" y="18418"/>
                    <a:pt x="0" y="13007"/>
                  </a:cubicBezTo>
                </a:path>
                <a:path w="36688" h="21600" stroke="0" extrusionOk="0">
                  <a:moveTo>
                    <a:pt x="36687" y="9407"/>
                  </a:moveTo>
                  <a:cubicBezTo>
                    <a:pt x="33080" y="16863"/>
                    <a:pt x="25526" y="21599"/>
                    <a:pt x="17244" y="21600"/>
                  </a:cubicBezTo>
                  <a:cubicBezTo>
                    <a:pt x="10466" y="21600"/>
                    <a:pt x="4081" y="18418"/>
                    <a:pt x="0" y="13007"/>
                  </a:cubicBezTo>
                  <a:lnTo>
                    <a:pt x="17244" y="0"/>
                  </a:lnTo>
                  <a:close/>
                </a:path>
              </a:pathLst>
            </a:custGeom>
            <a:no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8" name="Object 53"/>
            <p:cNvGraphicFramePr>
              <a:graphicFrameLocks noChangeAspect="1"/>
            </p:cNvGraphicFramePr>
            <p:nvPr/>
          </p:nvGraphicFramePr>
          <p:xfrm>
            <a:off x="5193" y="1117"/>
            <a:ext cx="272" cy="249"/>
          </p:xfrm>
          <a:graphic>
            <a:graphicData uri="http://schemas.openxmlformats.org/presentationml/2006/ole">
              <p:oleObj spid="_x0000_s50181" name="Equation" r:id="rId6" imgW="152280" imgH="139680" progId="Equation.DSMT4">
                <p:embed/>
              </p:oleObj>
            </a:graphicData>
          </a:graphic>
        </p:graphicFrame>
      </p:grpSp>
      <p:graphicFrame>
        <p:nvGraphicFramePr>
          <p:cNvPr id="50182" name="Object 6"/>
          <p:cNvGraphicFramePr>
            <a:graphicFrameLocks noChangeAspect="1"/>
          </p:cNvGraphicFramePr>
          <p:nvPr/>
        </p:nvGraphicFramePr>
        <p:xfrm>
          <a:off x="2500298" y="2500306"/>
          <a:ext cx="2016125" cy="573087"/>
        </p:xfrm>
        <a:graphic>
          <a:graphicData uri="http://schemas.openxmlformats.org/presentationml/2006/ole">
            <p:oleObj spid="_x0000_s50182" name="Equation" r:id="rId7" imgW="672840" imgH="1904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en-US" altLang="zh-CN" dirty="0" smtClean="0">
                <a:solidFill>
                  <a:srgbClr val="7030A0"/>
                </a:solidFill>
              </a:rPr>
              <a:t>3.4.1  </a:t>
            </a:r>
            <a:r>
              <a:rPr kumimoji="1" lang="zh-CN" altLang="en-US" dirty="0" smtClean="0">
                <a:solidFill>
                  <a:srgbClr val="7030A0"/>
                </a:solidFill>
              </a:rPr>
              <a:t>质点的角动量和角动量定理</a:t>
            </a:r>
            <a:endParaRPr kumimoji="1" lang="zh-CN" altLang="en-US" dirty="0">
              <a:solidFill>
                <a:srgbClr val="7030A0"/>
              </a:solidFill>
            </a:endParaRPr>
          </a:p>
        </p:txBody>
      </p:sp>
      <p:sp>
        <p:nvSpPr>
          <p:cNvPr id="5" name="内容占位符 4"/>
          <p:cNvSpPr>
            <a:spLocks noGrp="1"/>
          </p:cNvSpPr>
          <p:nvPr>
            <p:ph sz="quarter" idx="1"/>
          </p:nvPr>
        </p:nvSpPr>
        <p:spPr>
          <a:xfrm>
            <a:off x="457200" y="1219200"/>
            <a:ext cx="5329246" cy="1352544"/>
          </a:xfrm>
        </p:spPr>
        <p:txBody>
          <a:bodyPr/>
          <a:lstStyle/>
          <a:p>
            <a:pPr>
              <a:lnSpc>
                <a:spcPct val="150000"/>
              </a:lnSpc>
            </a:pPr>
            <a:r>
              <a:rPr kumimoji="1" lang="zh-CN" altLang="en-US" dirty="0" smtClean="0"/>
              <a:t>二、  质点的角动量定理    </a:t>
            </a:r>
            <a:endParaRPr kumimoji="1" lang="en-US" altLang="zh-CN" dirty="0" smtClean="0"/>
          </a:p>
          <a:p>
            <a:pPr lvl="1">
              <a:lnSpc>
                <a:spcPct val="150000"/>
              </a:lnSpc>
            </a:pPr>
            <a:r>
              <a:rPr kumimoji="1" lang="zh-CN" altLang="en-US" dirty="0" smtClean="0">
                <a:solidFill>
                  <a:srgbClr val="FF0000"/>
                </a:solidFill>
              </a:rPr>
              <a:t>力矩：</a:t>
            </a:r>
            <a:endParaRPr kumimoji="1" lang="en-US" altLang="zh-CN" dirty="0" smtClean="0">
              <a:solidFill>
                <a:srgbClr val="FF0000"/>
              </a:solidFill>
            </a:endParaRPr>
          </a:p>
          <a:p>
            <a:pPr lvl="2">
              <a:lnSpc>
                <a:spcPct val="150000"/>
              </a:lnSpc>
            </a:pPr>
            <a:endParaRPr lang="zh-CN" altLang="en-US" dirty="0"/>
          </a:p>
        </p:txBody>
      </p:sp>
      <p:sp>
        <p:nvSpPr>
          <p:cNvPr id="2" name="页脚占位符 1"/>
          <p:cNvSpPr>
            <a:spLocks noGrp="1"/>
          </p:cNvSpPr>
          <p:nvPr>
            <p:ph type="ftr" sz="quarter" idx="11"/>
          </p:nvPr>
        </p:nvSpPr>
        <p:spPr/>
        <p:txBody>
          <a:bodyPr/>
          <a:lstStyle/>
          <a:p>
            <a:pPr>
              <a:defRPr/>
            </a:pPr>
            <a:r>
              <a:rPr lang="zh-CN" altLang="en-US" dirty="0" smtClean="0"/>
              <a:t>质点的角动量定理 </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12</a:t>
            </a:fld>
            <a:endParaRPr lang="zh-CN" altLang="en-US"/>
          </a:p>
        </p:txBody>
      </p:sp>
      <p:grpSp>
        <p:nvGrpSpPr>
          <p:cNvPr id="6" name="Group 54"/>
          <p:cNvGrpSpPr>
            <a:grpSpLocks/>
          </p:cNvGrpSpPr>
          <p:nvPr/>
        </p:nvGrpSpPr>
        <p:grpSpPr bwMode="auto">
          <a:xfrm>
            <a:off x="6000760" y="1357298"/>
            <a:ext cx="2700337" cy="2303462"/>
            <a:chOff x="3923" y="527"/>
            <a:chExt cx="1701" cy="1451"/>
          </a:xfrm>
        </p:grpSpPr>
        <p:sp>
          <p:nvSpPr>
            <p:cNvPr id="7" name="AutoShape 39"/>
            <p:cNvSpPr>
              <a:spLocks noChangeArrowheads="1"/>
            </p:cNvSpPr>
            <p:nvPr/>
          </p:nvSpPr>
          <p:spPr bwMode="auto">
            <a:xfrm>
              <a:off x="3923" y="1298"/>
              <a:ext cx="1701" cy="680"/>
            </a:xfrm>
            <a:prstGeom prst="cube">
              <a:avLst>
                <a:gd name="adj" fmla="val 88477"/>
              </a:avLst>
            </a:prstGeom>
            <a:solidFill>
              <a:schemeClr val="bg1"/>
            </a:solid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8" name="Object 40"/>
            <p:cNvGraphicFramePr>
              <a:graphicFrameLocks noChangeAspect="1"/>
            </p:cNvGraphicFramePr>
            <p:nvPr/>
          </p:nvGraphicFramePr>
          <p:xfrm>
            <a:off x="4921" y="935"/>
            <a:ext cx="335" cy="310"/>
          </p:xfrm>
          <a:graphic>
            <a:graphicData uri="http://schemas.openxmlformats.org/presentationml/2006/ole">
              <p:oleObj spid="_x0000_s51202" name="公式" r:id="rId3" imgW="164880" imgH="203040" progId="Equation.3">
                <p:embed/>
              </p:oleObj>
            </a:graphicData>
          </a:graphic>
        </p:graphicFrame>
        <p:sp>
          <p:nvSpPr>
            <p:cNvPr id="9" name="Line 41"/>
            <p:cNvSpPr>
              <a:spLocks noChangeShapeType="1"/>
            </p:cNvSpPr>
            <p:nvPr/>
          </p:nvSpPr>
          <p:spPr bwMode="auto">
            <a:xfrm flipV="1">
              <a:off x="4740" y="1480"/>
              <a:ext cx="480" cy="144"/>
            </a:xfrm>
            <a:prstGeom prst="line">
              <a:avLst/>
            </a:prstGeom>
            <a:noFill/>
            <a:ln w="31750">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 name="Line 42"/>
            <p:cNvSpPr>
              <a:spLocks noChangeShapeType="1"/>
            </p:cNvSpPr>
            <p:nvPr/>
          </p:nvSpPr>
          <p:spPr bwMode="auto">
            <a:xfrm flipH="1" flipV="1">
              <a:off x="4967" y="1298"/>
              <a:ext cx="272" cy="182"/>
            </a:xfrm>
            <a:prstGeom prst="line">
              <a:avLst/>
            </a:prstGeom>
            <a:noFill/>
            <a:ln w="28575">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1" name="Rectangle 43"/>
            <p:cNvSpPr>
              <a:spLocks noChangeArrowheads="1"/>
            </p:cNvSpPr>
            <p:nvPr/>
          </p:nvSpPr>
          <p:spPr bwMode="auto">
            <a:xfrm>
              <a:off x="4558" y="1480"/>
              <a:ext cx="228" cy="327"/>
            </a:xfrm>
            <a:prstGeom prst="rect">
              <a:avLst/>
            </a:prstGeom>
            <a:noFill/>
            <a:ln w="9525">
              <a:noFill/>
              <a:miter lim="800000"/>
              <a:headEnd/>
              <a:tailEnd/>
            </a:ln>
            <a:effectLst/>
          </p:spPr>
          <p:txBody>
            <a:bodyPr wrap="none">
              <a:spAutoFit/>
            </a:bodyPr>
            <a:lstStyle/>
            <a:p>
              <a:r>
                <a:rPr kumimoji="1" lang="en-US" altLang="zh-CN" sz="2800" i="1">
                  <a:latin typeface="方正姚体" pitchFamily="2" charset="-122"/>
                  <a:ea typeface="方正姚体" pitchFamily="2" charset="-122"/>
                </a:rPr>
                <a:t>o</a:t>
              </a:r>
            </a:p>
          </p:txBody>
        </p:sp>
        <p:sp>
          <p:nvSpPr>
            <p:cNvPr id="12" name="Oval 44"/>
            <p:cNvSpPr>
              <a:spLocks noChangeArrowheads="1"/>
            </p:cNvSpPr>
            <p:nvPr/>
          </p:nvSpPr>
          <p:spPr bwMode="auto">
            <a:xfrm>
              <a:off x="5193" y="1434"/>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3" name="Object 45"/>
            <p:cNvGraphicFramePr>
              <a:graphicFrameLocks noChangeAspect="1"/>
            </p:cNvGraphicFramePr>
            <p:nvPr/>
          </p:nvGraphicFramePr>
          <p:xfrm>
            <a:off x="4921" y="1525"/>
            <a:ext cx="188" cy="328"/>
          </p:xfrm>
          <a:graphic>
            <a:graphicData uri="http://schemas.openxmlformats.org/presentationml/2006/ole">
              <p:oleObj spid="_x0000_s51203" name="Equation" r:id="rId4" imgW="114120" imgH="164880" progId="Equation.DSMT4">
                <p:embed/>
              </p:oleObj>
            </a:graphicData>
          </a:graphic>
        </p:graphicFrame>
        <p:sp>
          <p:nvSpPr>
            <p:cNvPr id="14" name="Line 46"/>
            <p:cNvSpPr>
              <a:spLocks noChangeShapeType="1"/>
            </p:cNvSpPr>
            <p:nvPr/>
          </p:nvSpPr>
          <p:spPr bwMode="auto">
            <a:xfrm flipV="1">
              <a:off x="4740" y="890"/>
              <a:ext cx="0" cy="726"/>
            </a:xfrm>
            <a:prstGeom prst="line">
              <a:avLst/>
            </a:prstGeom>
            <a:noFill/>
            <a:ln w="25400">
              <a:solidFill>
                <a:schemeClr val="tx1"/>
              </a:solidFill>
              <a:prstDash val="dash"/>
              <a:miter lim="800000"/>
              <a:headEnd/>
              <a:tailEnd type="arrow" w="lg" len="lg"/>
            </a:ln>
            <a:effectLst/>
          </p:spPr>
          <p:txBody>
            <a:bodyPr wrap="none"/>
            <a:lstStyle/>
            <a:p>
              <a:endParaRPr lang="zh-CN" altLang="en-US">
                <a:latin typeface="方正姚体" pitchFamily="2" charset="-122"/>
                <a:ea typeface="方正姚体" pitchFamily="2" charset="-122"/>
              </a:endParaRPr>
            </a:p>
          </p:txBody>
        </p:sp>
        <p:graphicFrame>
          <p:nvGraphicFramePr>
            <p:cNvPr id="15" name="Object 47"/>
            <p:cNvGraphicFramePr>
              <a:graphicFrameLocks noChangeAspect="1"/>
            </p:cNvGraphicFramePr>
            <p:nvPr/>
          </p:nvGraphicFramePr>
          <p:xfrm>
            <a:off x="4594" y="527"/>
            <a:ext cx="336" cy="323"/>
          </p:xfrm>
          <a:graphic>
            <a:graphicData uri="http://schemas.openxmlformats.org/presentationml/2006/ole">
              <p:oleObj spid="_x0000_s51204" name="Equation" r:id="rId5" imgW="215640" imgH="203040" progId="Equation.DSMT4">
                <p:embed/>
              </p:oleObj>
            </a:graphicData>
          </a:graphic>
        </p:graphicFrame>
        <p:sp>
          <p:nvSpPr>
            <p:cNvPr id="16" name="Line 49"/>
            <p:cNvSpPr>
              <a:spLocks noChangeShapeType="1"/>
            </p:cNvSpPr>
            <p:nvPr/>
          </p:nvSpPr>
          <p:spPr bwMode="auto">
            <a:xfrm flipV="1">
              <a:off x="5243" y="1375"/>
              <a:ext cx="272" cy="91"/>
            </a:xfrm>
            <a:prstGeom prst="line">
              <a:avLst/>
            </a:prstGeom>
            <a:noFill/>
            <a:ln w="22225">
              <a:solidFill>
                <a:schemeClr val="tx1"/>
              </a:solidFill>
              <a:prstDash val="dash"/>
              <a:miter lim="800000"/>
              <a:headEnd/>
              <a:tailEnd/>
            </a:ln>
            <a:effectLst/>
          </p:spPr>
          <p:txBody>
            <a:bodyPr wrap="none"/>
            <a:lstStyle/>
            <a:p>
              <a:endParaRPr lang="zh-CN" altLang="en-US">
                <a:latin typeface="方正姚体" pitchFamily="2" charset="-122"/>
                <a:ea typeface="方正姚体" pitchFamily="2" charset="-122"/>
              </a:endParaRPr>
            </a:p>
          </p:txBody>
        </p:sp>
        <p:sp>
          <p:nvSpPr>
            <p:cNvPr id="17" name="Arc 52"/>
            <p:cNvSpPr>
              <a:spLocks/>
            </p:cNvSpPr>
            <p:nvPr/>
          </p:nvSpPr>
          <p:spPr bwMode="auto">
            <a:xfrm flipV="1">
              <a:off x="5086" y="1334"/>
              <a:ext cx="328" cy="91"/>
            </a:xfrm>
            <a:custGeom>
              <a:avLst/>
              <a:gdLst>
                <a:gd name="G0" fmla="+- 17244 0 0"/>
                <a:gd name="G1" fmla="+- 0 0 0"/>
                <a:gd name="G2" fmla="+- 21600 0 0"/>
                <a:gd name="T0" fmla="*/ 36688 w 36688"/>
                <a:gd name="T1" fmla="*/ 9408 h 21600"/>
                <a:gd name="T2" fmla="*/ 0 w 36688"/>
                <a:gd name="T3" fmla="*/ 13008 h 21600"/>
                <a:gd name="T4" fmla="*/ 17244 w 36688"/>
                <a:gd name="T5" fmla="*/ 0 h 21600"/>
              </a:gdLst>
              <a:ahLst/>
              <a:cxnLst>
                <a:cxn ang="0">
                  <a:pos x="T0" y="T1"/>
                </a:cxn>
                <a:cxn ang="0">
                  <a:pos x="T2" y="T3"/>
                </a:cxn>
                <a:cxn ang="0">
                  <a:pos x="T4" y="T5"/>
                </a:cxn>
              </a:cxnLst>
              <a:rect l="0" t="0" r="r" b="b"/>
              <a:pathLst>
                <a:path w="36688" h="21600" fill="none" extrusionOk="0">
                  <a:moveTo>
                    <a:pt x="36687" y="9407"/>
                  </a:moveTo>
                  <a:cubicBezTo>
                    <a:pt x="33080" y="16863"/>
                    <a:pt x="25526" y="21599"/>
                    <a:pt x="17244" y="21600"/>
                  </a:cubicBezTo>
                  <a:cubicBezTo>
                    <a:pt x="10466" y="21600"/>
                    <a:pt x="4081" y="18418"/>
                    <a:pt x="0" y="13007"/>
                  </a:cubicBezTo>
                </a:path>
                <a:path w="36688" h="21600" stroke="0" extrusionOk="0">
                  <a:moveTo>
                    <a:pt x="36687" y="9407"/>
                  </a:moveTo>
                  <a:cubicBezTo>
                    <a:pt x="33080" y="16863"/>
                    <a:pt x="25526" y="21599"/>
                    <a:pt x="17244" y="21600"/>
                  </a:cubicBezTo>
                  <a:cubicBezTo>
                    <a:pt x="10466" y="21600"/>
                    <a:pt x="4081" y="18418"/>
                    <a:pt x="0" y="13007"/>
                  </a:cubicBezTo>
                  <a:lnTo>
                    <a:pt x="17244" y="0"/>
                  </a:lnTo>
                  <a:close/>
                </a:path>
              </a:pathLst>
            </a:custGeom>
            <a:no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8" name="Object 53"/>
            <p:cNvGraphicFramePr>
              <a:graphicFrameLocks noChangeAspect="1"/>
            </p:cNvGraphicFramePr>
            <p:nvPr/>
          </p:nvGraphicFramePr>
          <p:xfrm>
            <a:off x="5193" y="1117"/>
            <a:ext cx="272" cy="249"/>
          </p:xfrm>
          <a:graphic>
            <a:graphicData uri="http://schemas.openxmlformats.org/presentationml/2006/ole">
              <p:oleObj spid="_x0000_s51205" name="Equation" r:id="rId6" imgW="152280" imgH="139680" progId="Equation.DSMT4">
                <p:embed/>
              </p:oleObj>
            </a:graphicData>
          </a:graphic>
        </p:graphicFrame>
      </p:grpSp>
      <p:graphicFrame>
        <p:nvGraphicFramePr>
          <p:cNvPr id="50182" name="Object 6"/>
          <p:cNvGraphicFramePr>
            <a:graphicFrameLocks noChangeAspect="1"/>
          </p:cNvGraphicFramePr>
          <p:nvPr/>
        </p:nvGraphicFramePr>
        <p:xfrm>
          <a:off x="2786050" y="2570161"/>
          <a:ext cx="2016125" cy="573087"/>
        </p:xfrm>
        <a:graphic>
          <a:graphicData uri="http://schemas.openxmlformats.org/presentationml/2006/ole">
            <p:oleObj spid="_x0000_s51206" name="Equation" r:id="rId7" imgW="672840" imgH="190440" progId="Equation.DSMT4">
              <p:embed/>
            </p:oleObj>
          </a:graphicData>
        </a:graphic>
      </p:graphicFrame>
      <p:sp>
        <p:nvSpPr>
          <p:cNvPr id="20" name="矩形 19"/>
          <p:cNvSpPr/>
          <p:nvPr/>
        </p:nvSpPr>
        <p:spPr>
          <a:xfrm>
            <a:off x="428596" y="4000504"/>
            <a:ext cx="7929618" cy="2308324"/>
          </a:xfrm>
          <a:prstGeom prst="rect">
            <a:avLst/>
          </a:prstGeom>
        </p:spPr>
        <p:txBody>
          <a:bodyPr wrap="square">
            <a:spAutoFit/>
          </a:bodyPr>
          <a:lstStyle/>
          <a:p>
            <a:pPr lvl="1">
              <a:lnSpc>
                <a:spcPct val="150000"/>
              </a:lnSpc>
            </a:pPr>
            <a:r>
              <a:rPr lang="zh-CN" altLang="en-US" sz="2400" dirty="0" smtClean="0">
                <a:latin typeface="方正姚体" pitchFamily="2" charset="-122"/>
                <a:ea typeface="方正姚体" pitchFamily="2" charset="-122"/>
              </a:rPr>
              <a:t>力矩的作用效果是使物体相对某点（轴）的转动的速度的发生变化。</a:t>
            </a:r>
            <a:endParaRPr lang="en-US" altLang="zh-CN" sz="2400" dirty="0" smtClean="0">
              <a:latin typeface="方正姚体" pitchFamily="2" charset="-122"/>
              <a:ea typeface="方正姚体" pitchFamily="2" charset="-122"/>
            </a:endParaRPr>
          </a:p>
          <a:p>
            <a:pPr lvl="1">
              <a:lnSpc>
                <a:spcPct val="150000"/>
              </a:lnSpc>
            </a:pPr>
            <a:endParaRPr lang="en-US" altLang="zh-CN" sz="2400" dirty="0" smtClean="0">
              <a:latin typeface="方正姚体" pitchFamily="2" charset="-122"/>
              <a:ea typeface="方正姚体" pitchFamily="2" charset="-122"/>
            </a:endParaRPr>
          </a:p>
          <a:p>
            <a:pPr lvl="1">
              <a:lnSpc>
                <a:spcPct val="150000"/>
              </a:lnSpc>
            </a:pPr>
            <a:r>
              <a:rPr lang="zh-CN" altLang="en-US" sz="2400" dirty="0" smtClean="0">
                <a:solidFill>
                  <a:srgbClr val="FF0066"/>
                </a:solidFill>
                <a:latin typeface="方正姚体" pitchFamily="2" charset="-122"/>
                <a:ea typeface="方正姚体" pitchFamily="2" charset="-122"/>
              </a:rPr>
              <a:t>思考：什么情况下</a:t>
            </a:r>
            <a:r>
              <a:rPr lang="en-US" altLang="zh-CN" sz="2400" dirty="0" smtClean="0">
                <a:solidFill>
                  <a:srgbClr val="FF0066"/>
                </a:solidFill>
                <a:latin typeface="方正姚体" pitchFamily="2" charset="-122"/>
                <a:ea typeface="方正姚体" pitchFamily="2" charset="-122"/>
              </a:rPr>
              <a:t>M</a:t>
            </a:r>
            <a:r>
              <a:rPr lang="zh-CN" altLang="en-US" sz="2400" dirty="0" smtClean="0">
                <a:solidFill>
                  <a:srgbClr val="FF0066"/>
                </a:solidFill>
                <a:latin typeface="方正姚体" pitchFamily="2" charset="-122"/>
                <a:ea typeface="方正姚体" pitchFamily="2" charset="-122"/>
              </a:rPr>
              <a:t>＝</a:t>
            </a:r>
            <a:r>
              <a:rPr lang="en-US" altLang="zh-CN" sz="2400" dirty="0" smtClean="0">
                <a:solidFill>
                  <a:srgbClr val="FF0066"/>
                </a:solidFill>
                <a:latin typeface="方正姚体" pitchFamily="2" charset="-122"/>
                <a:ea typeface="方正姚体" pitchFamily="2" charset="-122"/>
              </a:rPr>
              <a:t>0</a:t>
            </a:r>
            <a:r>
              <a:rPr lang="zh-CN" altLang="en-US" sz="2400" dirty="0" smtClean="0">
                <a:solidFill>
                  <a:srgbClr val="FF0066"/>
                </a:solidFill>
                <a:latin typeface="方正姚体" pitchFamily="2" charset="-122"/>
                <a:ea typeface="方正姚体" pitchFamily="2" charset="-122"/>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lnSpc>
                <a:spcPct val="150000"/>
              </a:lnSpc>
            </a:pPr>
            <a:r>
              <a:rPr kumimoji="1" lang="zh-CN" altLang="en-US" dirty="0" smtClean="0">
                <a:solidFill>
                  <a:srgbClr val="800000"/>
                </a:solidFill>
                <a:latin typeface="Times New Roman" pitchFamily="18" charset="0"/>
              </a:rPr>
              <a:t>二、  质点的角动量定理    </a:t>
            </a:r>
            <a:endParaRPr kumimoji="1" lang="en-US" altLang="zh-CN" dirty="0" smtClean="0">
              <a:solidFill>
                <a:srgbClr val="800000"/>
              </a:solidFill>
              <a:latin typeface="Times New Roman" pitchFamily="18" charset="0"/>
            </a:endParaRPr>
          </a:p>
        </p:txBody>
      </p:sp>
      <p:sp>
        <p:nvSpPr>
          <p:cNvPr id="5" name="内容占位符 4"/>
          <p:cNvSpPr>
            <a:spLocks noGrp="1"/>
          </p:cNvSpPr>
          <p:nvPr>
            <p:ph sz="quarter" idx="1"/>
          </p:nvPr>
        </p:nvSpPr>
        <p:spPr>
          <a:xfrm>
            <a:off x="285720" y="1219200"/>
            <a:ext cx="8501122" cy="1352544"/>
          </a:xfrm>
        </p:spPr>
        <p:txBody>
          <a:bodyPr/>
          <a:lstStyle/>
          <a:p>
            <a:pPr>
              <a:lnSpc>
                <a:spcPct val="150000"/>
              </a:lnSpc>
            </a:pPr>
            <a:r>
              <a:rPr kumimoji="1" lang="zh-CN" altLang="en-US" dirty="0" smtClean="0">
                <a:solidFill>
                  <a:srgbClr val="FF0000"/>
                </a:solidFill>
              </a:rPr>
              <a:t>角动量定理：</a:t>
            </a:r>
            <a:r>
              <a:rPr kumimoji="1" lang="en-US" altLang="zh-CN" dirty="0" smtClean="0">
                <a:solidFill>
                  <a:srgbClr val="FF0000"/>
                </a:solidFill>
              </a:rPr>
              <a:t/>
            </a:r>
            <a:br>
              <a:rPr kumimoji="1" lang="en-US" altLang="zh-CN" dirty="0" smtClean="0">
                <a:solidFill>
                  <a:srgbClr val="FF0000"/>
                </a:solidFill>
              </a:rPr>
            </a:br>
            <a:r>
              <a:rPr kumimoji="1" lang="zh-CN" altLang="en-US" dirty="0" smtClean="0">
                <a:solidFill>
                  <a:schemeClr val="tx1"/>
                </a:solidFill>
              </a:rPr>
              <a:t>质点所受的合外力矩等于它的角动量随时间的变化率。</a:t>
            </a:r>
          </a:p>
        </p:txBody>
      </p:sp>
      <p:sp>
        <p:nvSpPr>
          <p:cNvPr id="2" name="页脚占位符 1"/>
          <p:cNvSpPr>
            <a:spLocks noGrp="1"/>
          </p:cNvSpPr>
          <p:nvPr>
            <p:ph type="ftr" sz="quarter" idx="11"/>
          </p:nvPr>
        </p:nvSpPr>
        <p:spPr/>
        <p:txBody>
          <a:bodyPr/>
          <a:lstStyle/>
          <a:p>
            <a:pPr>
              <a:defRPr/>
            </a:pPr>
            <a:r>
              <a:rPr lang="zh-CN" altLang="en-US" dirty="0" smtClean="0"/>
              <a:t>质点的角动量定理 </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13</a:t>
            </a:fld>
            <a:endParaRPr lang="zh-CN" altLang="en-US"/>
          </a:p>
        </p:txBody>
      </p:sp>
      <p:grpSp>
        <p:nvGrpSpPr>
          <p:cNvPr id="6" name="Group 54"/>
          <p:cNvGrpSpPr>
            <a:grpSpLocks/>
          </p:cNvGrpSpPr>
          <p:nvPr/>
        </p:nvGrpSpPr>
        <p:grpSpPr bwMode="auto">
          <a:xfrm>
            <a:off x="5786446" y="2714620"/>
            <a:ext cx="2700337" cy="2303462"/>
            <a:chOff x="3923" y="527"/>
            <a:chExt cx="1701" cy="1451"/>
          </a:xfrm>
        </p:grpSpPr>
        <p:sp>
          <p:nvSpPr>
            <p:cNvPr id="7" name="AutoShape 39"/>
            <p:cNvSpPr>
              <a:spLocks noChangeArrowheads="1"/>
            </p:cNvSpPr>
            <p:nvPr/>
          </p:nvSpPr>
          <p:spPr bwMode="auto">
            <a:xfrm>
              <a:off x="3923" y="1298"/>
              <a:ext cx="1701" cy="680"/>
            </a:xfrm>
            <a:prstGeom prst="cube">
              <a:avLst>
                <a:gd name="adj" fmla="val 88477"/>
              </a:avLst>
            </a:prstGeom>
            <a:solidFill>
              <a:schemeClr val="bg1"/>
            </a:solid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8" name="Object 40"/>
            <p:cNvGraphicFramePr>
              <a:graphicFrameLocks noChangeAspect="1"/>
            </p:cNvGraphicFramePr>
            <p:nvPr/>
          </p:nvGraphicFramePr>
          <p:xfrm>
            <a:off x="4921" y="935"/>
            <a:ext cx="335" cy="310"/>
          </p:xfrm>
          <a:graphic>
            <a:graphicData uri="http://schemas.openxmlformats.org/presentationml/2006/ole">
              <p:oleObj spid="_x0000_s53250" name="公式" r:id="rId3" imgW="164880" imgH="203040" progId="Equation.3">
                <p:embed/>
              </p:oleObj>
            </a:graphicData>
          </a:graphic>
        </p:graphicFrame>
        <p:sp>
          <p:nvSpPr>
            <p:cNvPr id="9" name="Line 41"/>
            <p:cNvSpPr>
              <a:spLocks noChangeShapeType="1"/>
            </p:cNvSpPr>
            <p:nvPr/>
          </p:nvSpPr>
          <p:spPr bwMode="auto">
            <a:xfrm flipV="1">
              <a:off x="4740" y="1480"/>
              <a:ext cx="480" cy="144"/>
            </a:xfrm>
            <a:prstGeom prst="line">
              <a:avLst/>
            </a:prstGeom>
            <a:noFill/>
            <a:ln w="31750">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 name="Line 42"/>
            <p:cNvSpPr>
              <a:spLocks noChangeShapeType="1"/>
            </p:cNvSpPr>
            <p:nvPr/>
          </p:nvSpPr>
          <p:spPr bwMode="auto">
            <a:xfrm flipH="1" flipV="1">
              <a:off x="4967" y="1298"/>
              <a:ext cx="272" cy="182"/>
            </a:xfrm>
            <a:prstGeom prst="line">
              <a:avLst/>
            </a:prstGeom>
            <a:noFill/>
            <a:ln w="28575">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1" name="Rectangle 43"/>
            <p:cNvSpPr>
              <a:spLocks noChangeArrowheads="1"/>
            </p:cNvSpPr>
            <p:nvPr/>
          </p:nvSpPr>
          <p:spPr bwMode="auto">
            <a:xfrm>
              <a:off x="4558" y="1480"/>
              <a:ext cx="228" cy="327"/>
            </a:xfrm>
            <a:prstGeom prst="rect">
              <a:avLst/>
            </a:prstGeom>
            <a:noFill/>
            <a:ln w="9525">
              <a:noFill/>
              <a:miter lim="800000"/>
              <a:headEnd/>
              <a:tailEnd/>
            </a:ln>
            <a:effectLst/>
          </p:spPr>
          <p:txBody>
            <a:bodyPr wrap="none">
              <a:spAutoFit/>
            </a:bodyPr>
            <a:lstStyle/>
            <a:p>
              <a:r>
                <a:rPr kumimoji="1" lang="en-US" altLang="zh-CN" sz="2800" i="1">
                  <a:latin typeface="方正姚体" pitchFamily="2" charset="-122"/>
                  <a:ea typeface="方正姚体" pitchFamily="2" charset="-122"/>
                </a:rPr>
                <a:t>o</a:t>
              </a:r>
            </a:p>
          </p:txBody>
        </p:sp>
        <p:sp>
          <p:nvSpPr>
            <p:cNvPr id="12" name="Oval 44"/>
            <p:cNvSpPr>
              <a:spLocks noChangeArrowheads="1"/>
            </p:cNvSpPr>
            <p:nvPr/>
          </p:nvSpPr>
          <p:spPr bwMode="auto">
            <a:xfrm>
              <a:off x="5193" y="1434"/>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3" name="Object 45"/>
            <p:cNvGraphicFramePr>
              <a:graphicFrameLocks noChangeAspect="1"/>
            </p:cNvGraphicFramePr>
            <p:nvPr/>
          </p:nvGraphicFramePr>
          <p:xfrm>
            <a:off x="4921" y="1525"/>
            <a:ext cx="188" cy="328"/>
          </p:xfrm>
          <a:graphic>
            <a:graphicData uri="http://schemas.openxmlformats.org/presentationml/2006/ole">
              <p:oleObj spid="_x0000_s53251" name="Equation" r:id="rId4" imgW="114120" imgH="164880" progId="Equation.DSMT4">
                <p:embed/>
              </p:oleObj>
            </a:graphicData>
          </a:graphic>
        </p:graphicFrame>
        <p:sp>
          <p:nvSpPr>
            <p:cNvPr id="14" name="Line 46"/>
            <p:cNvSpPr>
              <a:spLocks noChangeShapeType="1"/>
            </p:cNvSpPr>
            <p:nvPr/>
          </p:nvSpPr>
          <p:spPr bwMode="auto">
            <a:xfrm flipV="1">
              <a:off x="4740" y="890"/>
              <a:ext cx="0" cy="726"/>
            </a:xfrm>
            <a:prstGeom prst="line">
              <a:avLst/>
            </a:prstGeom>
            <a:noFill/>
            <a:ln w="25400">
              <a:solidFill>
                <a:schemeClr val="tx1"/>
              </a:solidFill>
              <a:prstDash val="dash"/>
              <a:miter lim="800000"/>
              <a:headEnd/>
              <a:tailEnd type="arrow" w="lg" len="lg"/>
            </a:ln>
            <a:effectLst/>
          </p:spPr>
          <p:txBody>
            <a:bodyPr wrap="none"/>
            <a:lstStyle/>
            <a:p>
              <a:endParaRPr lang="zh-CN" altLang="en-US">
                <a:latin typeface="方正姚体" pitchFamily="2" charset="-122"/>
                <a:ea typeface="方正姚体" pitchFamily="2" charset="-122"/>
              </a:endParaRPr>
            </a:p>
          </p:txBody>
        </p:sp>
        <p:graphicFrame>
          <p:nvGraphicFramePr>
            <p:cNvPr id="15" name="Object 47"/>
            <p:cNvGraphicFramePr>
              <a:graphicFrameLocks noChangeAspect="1"/>
            </p:cNvGraphicFramePr>
            <p:nvPr/>
          </p:nvGraphicFramePr>
          <p:xfrm>
            <a:off x="4594" y="527"/>
            <a:ext cx="336" cy="323"/>
          </p:xfrm>
          <a:graphic>
            <a:graphicData uri="http://schemas.openxmlformats.org/presentationml/2006/ole">
              <p:oleObj spid="_x0000_s53252" name="Equation" r:id="rId5" imgW="215640" imgH="203040" progId="Equation.DSMT4">
                <p:embed/>
              </p:oleObj>
            </a:graphicData>
          </a:graphic>
        </p:graphicFrame>
        <p:sp>
          <p:nvSpPr>
            <p:cNvPr id="16" name="Line 49"/>
            <p:cNvSpPr>
              <a:spLocks noChangeShapeType="1"/>
            </p:cNvSpPr>
            <p:nvPr/>
          </p:nvSpPr>
          <p:spPr bwMode="auto">
            <a:xfrm flipV="1">
              <a:off x="5243" y="1375"/>
              <a:ext cx="272" cy="91"/>
            </a:xfrm>
            <a:prstGeom prst="line">
              <a:avLst/>
            </a:prstGeom>
            <a:noFill/>
            <a:ln w="22225">
              <a:solidFill>
                <a:schemeClr val="tx1"/>
              </a:solidFill>
              <a:prstDash val="dash"/>
              <a:miter lim="800000"/>
              <a:headEnd/>
              <a:tailEnd/>
            </a:ln>
            <a:effectLst/>
          </p:spPr>
          <p:txBody>
            <a:bodyPr wrap="none"/>
            <a:lstStyle/>
            <a:p>
              <a:endParaRPr lang="zh-CN" altLang="en-US">
                <a:latin typeface="方正姚体" pitchFamily="2" charset="-122"/>
                <a:ea typeface="方正姚体" pitchFamily="2" charset="-122"/>
              </a:endParaRPr>
            </a:p>
          </p:txBody>
        </p:sp>
        <p:sp>
          <p:nvSpPr>
            <p:cNvPr id="17" name="Arc 52"/>
            <p:cNvSpPr>
              <a:spLocks/>
            </p:cNvSpPr>
            <p:nvPr/>
          </p:nvSpPr>
          <p:spPr bwMode="auto">
            <a:xfrm flipV="1">
              <a:off x="5086" y="1334"/>
              <a:ext cx="328" cy="91"/>
            </a:xfrm>
            <a:custGeom>
              <a:avLst/>
              <a:gdLst>
                <a:gd name="G0" fmla="+- 17244 0 0"/>
                <a:gd name="G1" fmla="+- 0 0 0"/>
                <a:gd name="G2" fmla="+- 21600 0 0"/>
                <a:gd name="T0" fmla="*/ 36688 w 36688"/>
                <a:gd name="T1" fmla="*/ 9408 h 21600"/>
                <a:gd name="T2" fmla="*/ 0 w 36688"/>
                <a:gd name="T3" fmla="*/ 13008 h 21600"/>
                <a:gd name="T4" fmla="*/ 17244 w 36688"/>
                <a:gd name="T5" fmla="*/ 0 h 21600"/>
              </a:gdLst>
              <a:ahLst/>
              <a:cxnLst>
                <a:cxn ang="0">
                  <a:pos x="T0" y="T1"/>
                </a:cxn>
                <a:cxn ang="0">
                  <a:pos x="T2" y="T3"/>
                </a:cxn>
                <a:cxn ang="0">
                  <a:pos x="T4" y="T5"/>
                </a:cxn>
              </a:cxnLst>
              <a:rect l="0" t="0" r="r" b="b"/>
              <a:pathLst>
                <a:path w="36688" h="21600" fill="none" extrusionOk="0">
                  <a:moveTo>
                    <a:pt x="36687" y="9407"/>
                  </a:moveTo>
                  <a:cubicBezTo>
                    <a:pt x="33080" y="16863"/>
                    <a:pt x="25526" y="21599"/>
                    <a:pt x="17244" y="21600"/>
                  </a:cubicBezTo>
                  <a:cubicBezTo>
                    <a:pt x="10466" y="21600"/>
                    <a:pt x="4081" y="18418"/>
                    <a:pt x="0" y="13007"/>
                  </a:cubicBezTo>
                </a:path>
                <a:path w="36688" h="21600" stroke="0" extrusionOk="0">
                  <a:moveTo>
                    <a:pt x="36687" y="9407"/>
                  </a:moveTo>
                  <a:cubicBezTo>
                    <a:pt x="33080" y="16863"/>
                    <a:pt x="25526" y="21599"/>
                    <a:pt x="17244" y="21600"/>
                  </a:cubicBezTo>
                  <a:cubicBezTo>
                    <a:pt x="10466" y="21600"/>
                    <a:pt x="4081" y="18418"/>
                    <a:pt x="0" y="13007"/>
                  </a:cubicBezTo>
                  <a:lnTo>
                    <a:pt x="17244" y="0"/>
                  </a:lnTo>
                  <a:close/>
                </a:path>
              </a:pathLst>
            </a:custGeom>
            <a:no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8" name="Object 53"/>
            <p:cNvGraphicFramePr>
              <a:graphicFrameLocks noChangeAspect="1"/>
            </p:cNvGraphicFramePr>
            <p:nvPr/>
          </p:nvGraphicFramePr>
          <p:xfrm>
            <a:off x="5193" y="1117"/>
            <a:ext cx="272" cy="249"/>
          </p:xfrm>
          <a:graphic>
            <a:graphicData uri="http://schemas.openxmlformats.org/presentationml/2006/ole">
              <p:oleObj spid="_x0000_s53253" name="Equation" r:id="rId6" imgW="152280" imgH="139680" progId="Equation.DSMT4">
                <p:embed/>
              </p:oleObj>
            </a:graphicData>
          </a:graphic>
        </p:graphicFrame>
      </p:grpSp>
      <p:graphicFrame>
        <p:nvGraphicFramePr>
          <p:cNvPr id="52236" name="Object 12"/>
          <p:cNvGraphicFramePr>
            <a:graphicFrameLocks noChangeAspect="1"/>
          </p:cNvGraphicFramePr>
          <p:nvPr/>
        </p:nvGraphicFramePr>
        <p:xfrm>
          <a:off x="973136" y="3187706"/>
          <a:ext cx="3384550" cy="1027112"/>
        </p:xfrm>
        <a:graphic>
          <a:graphicData uri="http://schemas.openxmlformats.org/presentationml/2006/ole">
            <p:oleObj spid="_x0000_s53259" name="Equation" r:id="rId7" imgW="1015920" imgH="41904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lnSpc>
                <a:spcPct val="150000"/>
              </a:lnSpc>
            </a:pPr>
            <a:r>
              <a:rPr kumimoji="1" lang="zh-CN" altLang="en-US" dirty="0" smtClean="0">
                <a:solidFill>
                  <a:srgbClr val="800000"/>
                </a:solidFill>
                <a:latin typeface="Times New Roman" pitchFamily="18" charset="0"/>
              </a:rPr>
              <a:t>二、  质点的角动量定理    </a:t>
            </a:r>
            <a:endParaRPr kumimoji="1" lang="en-US" altLang="zh-CN" dirty="0" smtClean="0">
              <a:solidFill>
                <a:srgbClr val="800000"/>
              </a:solidFill>
              <a:latin typeface="Times New Roman" pitchFamily="18" charset="0"/>
            </a:endParaRPr>
          </a:p>
        </p:txBody>
      </p:sp>
      <p:sp>
        <p:nvSpPr>
          <p:cNvPr id="2" name="页脚占位符 1"/>
          <p:cNvSpPr>
            <a:spLocks noGrp="1"/>
          </p:cNvSpPr>
          <p:nvPr>
            <p:ph type="ftr" sz="quarter" idx="11"/>
          </p:nvPr>
        </p:nvSpPr>
        <p:spPr/>
        <p:txBody>
          <a:bodyPr/>
          <a:lstStyle/>
          <a:p>
            <a:pPr>
              <a:defRPr/>
            </a:pPr>
            <a:r>
              <a:rPr lang="zh-CN" altLang="en-US" dirty="0" smtClean="0"/>
              <a:t>质点的角动量定理 </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14</a:t>
            </a:fld>
            <a:endParaRPr lang="zh-CN" altLang="en-US"/>
          </a:p>
        </p:txBody>
      </p:sp>
      <p:grpSp>
        <p:nvGrpSpPr>
          <p:cNvPr id="6" name="Group 54"/>
          <p:cNvGrpSpPr>
            <a:grpSpLocks/>
          </p:cNvGrpSpPr>
          <p:nvPr/>
        </p:nvGrpSpPr>
        <p:grpSpPr bwMode="auto">
          <a:xfrm>
            <a:off x="6000760" y="-17470"/>
            <a:ext cx="2700337" cy="2303462"/>
            <a:chOff x="3923" y="527"/>
            <a:chExt cx="1701" cy="1451"/>
          </a:xfrm>
        </p:grpSpPr>
        <p:sp>
          <p:nvSpPr>
            <p:cNvPr id="7" name="AutoShape 39"/>
            <p:cNvSpPr>
              <a:spLocks noChangeArrowheads="1"/>
            </p:cNvSpPr>
            <p:nvPr/>
          </p:nvSpPr>
          <p:spPr bwMode="auto">
            <a:xfrm>
              <a:off x="3923" y="1298"/>
              <a:ext cx="1701" cy="680"/>
            </a:xfrm>
            <a:prstGeom prst="cube">
              <a:avLst>
                <a:gd name="adj" fmla="val 88477"/>
              </a:avLst>
            </a:prstGeom>
            <a:solidFill>
              <a:schemeClr val="bg1"/>
            </a:solid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8" name="Object 40"/>
            <p:cNvGraphicFramePr>
              <a:graphicFrameLocks noChangeAspect="1"/>
            </p:cNvGraphicFramePr>
            <p:nvPr/>
          </p:nvGraphicFramePr>
          <p:xfrm>
            <a:off x="4921" y="935"/>
            <a:ext cx="335" cy="310"/>
          </p:xfrm>
          <a:graphic>
            <a:graphicData uri="http://schemas.openxmlformats.org/presentationml/2006/ole">
              <p:oleObj spid="_x0000_s52226" name="公式" r:id="rId3" imgW="164880" imgH="203040" progId="Equation.3">
                <p:embed/>
              </p:oleObj>
            </a:graphicData>
          </a:graphic>
        </p:graphicFrame>
        <p:sp>
          <p:nvSpPr>
            <p:cNvPr id="9" name="Line 41"/>
            <p:cNvSpPr>
              <a:spLocks noChangeShapeType="1"/>
            </p:cNvSpPr>
            <p:nvPr/>
          </p:nvSpPr>
          <p:spPr bwMode="auto">
            <a:xfrm flipV="1">
              <a:off x="4740" y="1480"/>
              <a:ext cx="480" cy="144"/>
            </a:xfrm>
            <a:prstGeom prst="line">
              <a:avLst/>
            </a:prstGeom>
            <a:noFill/>
            <a:ln w="31750">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 name="Line 42"/>
            <p:cNvSpPr>
              <a:spLocks noChangeShapeType="1"/>
            </p:cNvSpPr>
            <p:nvPr/>
          </p:nvSpPr>
          <p:spPr bwMode="auto">
            <a:xfrm flipH="1" flipV="1">
              <a:off x="4967" y="1298"/>
              <a:ext cx="272" cy="182"/>
            </a:xfrm>
            <a:prstGeom prst="line">
              <a:avLst/>
            </a:prstGeom>
            <a:noFill/>
            <a:ln w="28575">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1" name="Rectangle 43"/>
            <p:cNvSpPr>
              <a:spLocks noChangeArrowheads="1"/>
            </p:cNvSpPr>
            <p:nvPr/>
          </p:nvSpPr>
          <p:spPr bwMode="auto">
            <a:xfrm>
              <a:off x="4558" y="1480"/>
              <a:ext cx="228" cy="327"/>
            </a:xfrm>
            <a:prstGeom prst="rect">
              <a:avLst/>
            </a:prstGeom>
            <a:noFill/>
            <a:ln w="9525">
              <a:noFill/>
              <a:miter lim="800000"/>
              <a:headEnd/>
              <a:tailEnd/>
            </a:ln>
            <a:effectLst/>
          </p:spPr>
          <p:txBody>
            <a:bodyPr wrap="none">
              <a:spAutoFit/>
            </a:bodyPr>
            <a:lstStyle/>
            <a:p>
              <a:r>
                <a:rPr kumimoji="1" lang="en-US" altLang="zh-CN" sz="2800" i="1" dirty="0">
                  <a:latin typeface="方正姚体" pitchFamily="2" charset="-122"/>
                  <a:ea typeface="方正姚体" pitchFamily="2" charset="-122"/>
                </a:rPr>
                <a:t>o</a:t>
              </a:r>
            </a:p>
          </p:txBody>
        </p:sp>
        <p:sp>
          <p:nvSpPr>
            <p:cNvPr id="12" name="Oval 44"/>
            <p:cNvSpPr>
              <a:spLocks noChangeArrowheads="1"/>
            </p:cNvSpPr>
            <p:nvPr/>
          </p:nvSpPr>
          <p:spPr bwMode="auto">
            <a:xfrm>
              <a:off x="5193" y="1434"/>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3" name="Object 45"/>
            <p:cNvGraphicFramePr>
              <a:graphicFrameLocks noChangeAspect="1"/>
            </p:cNvGraphicFramePr>
            <p:nvPr/>
          </p:nvGraphicFramePr>
          <p:xfrm>
            <a:off x="4921" y="1525"/>
            <a:ext cx="188" cy="328"/>
          </p:xfrm>
          <a:graphic>
            <a:graphicData uri="http://schemas.openxmlformats.org/presentationml/2006/ole">
              <p:oleObj spid="_x0000_s52227" name="Equation" r:id="rId4" imgW="114120" imgH="164880" progId="Equation.DSMT4">
                <p:embed/>
              </p:oleObj>
            </a:graphicData>
          </a:graphic>
        </p:graphicFrame>
        <p:sp>
          <p:nvSpPr>
            <p:cNvPr id="14" name="Line 46"/>
            <p:cNvSpPr>
              <a:spLocks noChangeShapeType="1"/>
            </p:cNvSpPr>
            <p:nvPr/>
          </p:nvSpPr>
          <p:spPr bwMode="auto">
            <a:xfrm flipV="1">
              <a:off x="4740" y="890"/>
              <a:ext cx="0" cy="726"/>
            </a:xfrm>
            <a:prstGeom prst="line">
              <a:avLst/>
            </a:prstGeom>
            <a:noFill/>
            <a:ln w="25400">
              <a:solidFill>
                <a:schemeClr val="tx1"/>
              </a:solidFill>
              <a:prstDash val="dash"/>
              <a:miter lim="800000"/>
              <a:headEnd/>
              <a:tailEnd type="arrow" w="lg" len="lg"/>
            </a:ln>
            <a:effectLst/>
          </p:spPr>
          <p:txBody>
            <a:bodyPr wrap="none"/>
            <a:lstStyle/>
            <a:p>
              <a:endParaRPr lang="zh-CN" altLang="en-US">
                <a:latin typeface="方正姚体" pitchFamily="2" charset="-122"/>
                <a:ea typeface="方正姚体" pitchFamily="2" charset="-122"/>
              </a:endParaRPr>
            </a:p>
          </p:txBody>
        </p:sp>
        <p:graphicFrame>
          <p:nvGraphicFramePr>
            <p:cNvPr id="15" name="Object 47"/>
            <p:cNvGraphicFramePr>
              <a:graphicFrameLocks noChangeAspect="1"/>
            </p:cNvGraphicFramePr>
            <p:nvPr/>
          </p:nvGraphicFramePr>
          <p:xfrm>
            <a:off x="4594" y="527"/>
            <a:ext cx="336" cy="323"/>
          </p:xfrm>
          <a:graphic>
            <a:graphicData uri="http://schemas.openxmlformats.org/presentationml/2006/ole">
              <p:oleObj spid="_x0000_s52228" name="Equation" r:id="rId5" imgW="215640" imgH="203040" progId="Equation.DSMT4">
                <p:embed/>
              </p:oleObj>
            </a:graphicData>
          </a:graphic>
        </p:graphicFrame>
        <p:sp>
          <p:nvSpPr>
            <p:cNvPr id="16" name="Line 49"/>
            <p:cNvSpPr>
              <a:spLocks noChangeShapeType="1"/>
            </p:cNvSpPr>
            <p:nvPr/>
          </p:nvSpPr>
          <p:spPr bwMode="auto">
            <a:xfrm flipV="1">
              <a:off x="5243" y="1375"/>
              <a:ext cx="272" cy="91"/>
            </a:xfrm>
            <a:prstGeom prst="line">
              <a:avLst/>
            </a:prstGeom>
            <a:noFill/>
            <a:ln w="22225">
              <a:solidFill>
                <a:schemeClr val="tx1"/>
              </a:solidFill>
              <a:prstDash val="dash"/>
              <a:miter lim="800000"/>
              <a:headEnd/>
              <a:tailEnd/>
            </a:ln>
            <a:effectLst/>
          </p:spPr>
          <p:txBody>
            <a:bodyPr wrap="none"/>
            <a:lstStyle/>
            <a:p>
              <a:endParaRPr lang="zh-CN" altLang="en-US">
                <a:latin typeface="方正姚体" pitchFamily="2" charset="-122"/>
                <a:ea typeface="方正姚体" pitchFamily="2" charset="-122"/>
              </a:endParaRPr>
            </a:p>
          </p:txBody>
        </p:sp>
        <p:sp>
          <p:nvSpPr>
            <p:cNvPr id="17" name="Arc 52"/>
            <p:cNvSpPr>
              <a:spLocks/>
            </p:cNvSpPr>
            <p:nvPr/>
          </p:nvSpPr>
          <p:spPr bwMode="auto">
            <a:xfrm flipV="1">
              <a:off x="5086" y="1334"/>
              <a:ext cx="328" cy="91"/>
            </a:xfrm>
            <a:custGeom>
              <a:avLst/>
              <a:gdLst>
                <a:gd name="G0" fmla="+- 17244 0 0"/>
                <a:gd name="G1" fmla="+- 0 0 0"/>
                <a:gd name="G2" fmla="+- 21600 0 0"/>
                <a:gd name="T0" fmla="*/ 36688 w 36688"/>
                <a:gd name="T1" fmla="*/ 9408 h 21600"/>
                <a:gd name="T2" fmla="*/ 0 w 36688"/>
                <a:gd name="T3" fmla="*/ 13008 h 21600"/>
                <a:gd name="T4" fmla="*/ 17244 w 36688"/>
                <a:gd name="T5" fmla="*/ 0 h 21600"/>
              </a:gdLst>
              <a:ahLst/>
              <a:cxnLst>
                <a:cxn ang="0">
                  <a:pos x="T0" y="T1"/>
                </a:cxn>
                <a:cxn ang="0">
                  <a:pos x="T2" y="T3"/>
                </a:cxn>
                <a:cxn ang="0">
                  <a:pos x="T4" y="T5"/>
                </a:cxn>
              </a:cxnLst>
              <a:rect l="0" t="0" r="r" b="b"/>
              <a:pathLst>
                <a:path w="36688" h="21600" fill="none" extrusionOk="0">
                  <a:moveTo>
                    <a:pt x="36687" y="9407"/>
                  </a:moveTo>
                  <a:cubicBezTo>
                    <a:pt x="33080" y="16863"/>
                    <a:pt x="25526" y="21599"/>
                    <a:pt x="17244" y="21600"/>
                  </a:cubicBezTo>
                  <a:cubicBezTo>
                    <a:pt x="10466" y="21600"/>
                    <a:pt x="4081" y="18418"/>
                    <a:pt x="0" y="13007"/>
                  </a:cubicBezTo>
                </a:path>
                <a:path w="36688" h="21600" stroke="0" extrusionOk="0">
                  <a:moveTo>
                    <a:pt x="36687" y="9407"/>
                  </a:moveTo>
                  <a:cubicBezTo>
                    <a:pt x="33080" y="16863"/>
                    <a:pt x="25526" y="21599"/>
                    <a:pt x="17244" y="21600"/>
                  </a:cubicBezTo>
                  <a:cubicBezTo>
                    <a:pt x="10466" y="21600"/>
                    <a:pt x="4081" y="18418"/>
                    <a:pt x="0" y="13007"/>
                  </a:cubicBezTo>
                  <a:lnTo>
                    <a:pt x="17244" y="0"/>
                  </a:lnTo>
                  <a:close/>
                </a:path>
              </a:pathLst>
            </a:custGeom>
            <a:noFill/>
            <a:ln w="9525">
              <a:solidFill>
                <a:schemeClr val="tx1"/>
              </a:solidFill>
              <a:miter lim="800000"/>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8" name="Object 53"/>
            <p:cNvGraphicFramePr>
              <a:graphicFrameLocks noChangeAspect="1"/>
            </p:cNvGraphicFramePr>
            <p:nvPr/>
          </p:nvGraphicFramePr>
          <p:xfrm>
            <a:off x="5193" y="1117"/>
            <a:ext cx="272" cy="249"/>
          </p:xfrm>
          <a:graphic>
            <a:graphicData uri="http://schemas.openxmlformats.org/presentationml/2006/ole">
              <p:oleObj spid="_x0000_s52229" name="Equation" r:id="rId6" imgW="152280" imgH="139680" progId="Equation.DSMT4">
                <p:embed/>
              </p:oleObj>
            </a:graphicData>
          </a:graphic>
        </p:graphicFrame>
      </p:grpSp>
      <p:graphicFrame>
        <p:nvGraphicFramePr>
          <p:cNvPr id="52231" name="Object 7"/>
          <p:cNvGraphicFramePr>
            <a:graphicFrameLocks noChangeAspect="1"/>
          </p:cNvGraphicFramePr>
          <p:nvPr/>
        </p:nvGraphicFramePr>
        <p:xfrm>
          <a:off x="5722962" y="5286388"/>
          <a:ext cx="2420938" cy="1001712"/>
        </p:xfrm>
        <a:graphic>
          <a:graphicData uri="http://schemas.openxmlformats.org/presentationml/2006/ole">
            <p:oleObj spid="_x0000_s52231" name="Equation" r:id="rId7" imgW="876240" imgH="419040" progId="Equation.DSMT4">
              <p:embed/>
            </p:oleObj>
          </a:graphicData>
        </a:graphic>
      </p:graphicFrame>
      <p:graphicFrame>
        <p:nvGraphicFramePr>
          <p:cNvPr id="52232" name="Object 8"/>
          <p:cNvGraphicFramePr>
            <a:graphicFrameLocks noChangeAspect="1"/>
          </p:cNvGraphicFramePr>
          <p:nvPr/>
        </p:nvGraphicFramePr>
        <p:xfrm>
          <a:off x="1643042" y="2214554"/>
          <a:ext cx="2376488" cy="536575"/>
        </p:xfrm>
        <a:graphic>
          <a:graphicData uri="http://schemas.openxmlformats.org/presentationml/2006/ole">
            <p:oleObj spid="_x0000_s52232" name="公式" r:id="rId8" imgW="774360" imgH="203040" progId="Equation.3">
              <p:embed/>
            </p:oleObj>
          </a:graphicData>
        </a:graphic>
      </p:graphicFrame>
      <p:graphicFrame>
        <p:nvGraphicFramePr>
          <p:cNvPr id="52233" name="Object 9"/>
          <p:cNvGraphicFramePr>
            <a:graphicFrameLocks noChangeAspect="1"/>
          </p:cNvGraphicFramePr>
          <p:nvPr/>
        </p:nvGraphicFramePr>
        <p:xfrm>
          <a:off x="1717704" y="3000372"/>
          <a:ext cx="7069138" cy="1006475"/>
        </p:xfrm>
        <a:graphic>
          <a:graphicData uri="http://schemas.openxmlformats.org/presentationml/2006/ole">
            <p:oleObj spid="_x0000_s52233" name="公式" r:id="rId9" imgW="2222280" imgH="419040" progId="Equation.3">
              <p:embed/>
            </p:oleObj>
          </a:graphicData>
        </a:graphic>
      </p:graphicFrame>
      <p:graphicFrame>
        <p:nvGraphicFramePr>
          <p:cNvPr id="52234" name="Object 10"/>
          <p:cNvGraphicFramePr>
            <a:graphicFrameLocks noChangeAspect="1"/>
          </p:cNvGraphicFramePr>
          <p:nvPr/>
        </p:nvGraphicFramePr>
        <p:xfrm>
          <a:off x="1754196" y="4214818"/>
          <a:ext cx="4032250" cy="984250"/>
        </p:xfrm>
        <a:graphic>
          <a:graphicData uri="http://schemas.openxmlformats.org/presentationml/2006/ole">
            <p:oleObj spid="_x0000_s52234" name="公式" r:id="rId10" imgW="1485720" imgH="419040" progId="Equation.3">
              <p:embed/>
            </p:oleObj>
          </a:graphicData>
        </a:graphic>
      </p:graphicFrame>
      <p:graphicFrame>
        <p:nvGraphicFramePr>
          <p:cNvPr id="52235" name="Object 11"/>
          <p:cNvGraphicFramePr>
            <a:graphicFrameLocks noChangeAspect="1"/>
          </p:cNvGraphicFramePr>
          <p:nvPr/>
        </p:nvGraphicFramePr>
        <p:xfrm>
          <a:off x="1785918" y="5572140"/>
          <a:ext cx="2665413" cy="425450"/>
        </p:xfrm>
        <a:graphic>
          <a:graphicData uri="http://schemas.openxmlformats.org/presentationml/2006/ole">
            <p:oleObj spid="_x0000_s52235" name="Equation" r:id="rId11" imgW="812520" imgH="177480" progId="Equation.3">
              <p:embed/>
            </p:oleObj>
          </a:graphicData>
        </a:graphic>
      </p:graphicFrame>
      <p:graphicFrame>
        <p:nvGraphicFramePr>
          <p:cNvPr id="52236" name="Object 12"/>
          <p:cNvGraphicFramePr>
            <a:graphicFrameLocks noChangeAspect="1"/>
          </p:cNvGraphicFramePr>
          <p:nvPr/>
        </p:nvGraphicFramePr>
        <p:xfrm>
          <a:off x="1214414" y="1142983"/>
          <a:ext cx="3214710" cy="906713"/>
        </p:xfrm>
        <a:graphic>
          <a:graphicData uri="http://schemas.openxmlformats.org/presentationml/2006/ole">
            <p:oleObj spid="_x0000_s52236" name="Equation" r:id="rId12" imgW="1015920" imgH="419040" progId="Equation.DSMT4">
              <p:embed/>
            </p:oleObj>
          </a:graphicData>
        </a:graphic>
      </p:graphicFrame>
      <p:sp>
        <p:nvSpPr>
          <p:cNvPr id="27" name="Text Box 19"/>
          <p:cNvSpPr txBox="1">
            <a:spLocks noChangeArrowheads="1"/>
          </p:cNvSpPr>
          <p:nvPr/>
        </p:nvSpPr>
        <p:spPr bwMode="auto">
          <a:xfrm>
            <a:off x="417493" y="2266946"/>
            <a:ext cx="1296987" cy="519112"/>
          </a:xfrm>
          <a:prstGeom prst="rect">
            <a:avLst/>
          </a:prstGeom>
          <a:noFill/>
          <a:ln w="9525">
            <a:noFill/>
            <a:miter lim="800000"/>
            <a:headEnd/>
            <a:tailEnd/>
          </a:ln>
          <a:effectLst/>
        </p:spPr>
        <p:txBody>
          <a:bodyPr>
            <a:spAutoFit/>
          </a:bodyPr>
          <a:lstStyle/>
          <a:p>
            <a:r>
              <a:rPr kumimoji="1" lang="zh-CN" altLang="en-US" sz="2800" dirty="0">
                <a:solidFill>
                  <a:srgbClr val="000099"/>
                </a:solidFill>
                <a:latin typeface="方正姚体" pitchFamily="2" charset="-122"/>
                <a:ea typeface="方正姚体" pitchFamily="2" charset="-122"/>
              </a:rPr>
              <a:t>证明：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2232"/>
                                        </p:tgtEl>
                                        <p:attrNameLst>
                                          <p:attrName>style.visibility</p:attrName>
                                        </p:attrNameLst>
                                      </p:cBhvr>
                                      <p:to>
                                        <p:strVal val="visible"/>
                                      </p:to>
                                    </p:set>
                                    <p:animEffect transition="in" filter="wipe(left)">
                                      <p:cBhvr>
                                        <p:cTn id="7" dur="500"/>
                                        <p:tgtEl>
                                          <p:spTgt spid="522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233"/>
                                        </p:tgtEl>
                                        <p:attrNameLst>
                                          <p:attrName>style.visibility</p:attrName>
                                        </p:attrNameLst>
                                      </p:cBhvr>
                                      <p:to>
                                        <p:strVal val="visible"/>
                                      </p:to>
                                    </p:set>
                                    <p:animEffect transition="in" filter="wipe(left)">
                                      <p:cBhvr>
                                        <p:cTn id="12" dur="500"/>
                                        <p:tgtEl>
                                          <p:spTgt spid="522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2234"/>
                                        </p:tgtEl>
                                        <p:attrNameLst>
                                          <p:attrName>style.visibility</p:attrName>
                                        </p:attrNameLst>
                                      </p:cBhvr>
                                      <p:to>
                                        <p:strVal val="visible"/>
                                      </p:to>
                                    </p:set>
                                    <p:animEffect transition="in" filter="wipe(left)">
                                      <p:cBhvr>
                                        <p:cTn id="17" dur="500"/>
                                        <p:tgtEl>
                                          <p:spTgt spid="522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2235"/>
                                        </p:tgtEl>
                                        <p:attrNameLst>
                                          <p:attrName>style.visibility</p:attrName>
                                        </p:attrNameLst>
                                      </p:cBhvr>
                                      <p:to>
                                        <p:strVal val="visible"/>
                                      </p:to>
                                    </p:set>
                                    <p:animEffect transition="in" filter="wipe(left)">
                                      <p:cBhvr>
                                        <p:cTn id="22" dur="500"/>
                                        <p:tgtEl>
                                          <p:spTgt spid="522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2231"/>
                                        </p:tgtEl>
                                        <p:attrNameLst>
                                          <p:attrName>style.visibility</p:attrName>
                                        </p:attrNameLst>
                                      </p:cBhvr>
                                      <p:to>
                                        <p:strVal val="visible"/>
                                      </p:to>
                                    </p:set>
                                    <p:animEffect transition="in" filter="wipe(left)">
                                      <p:cBhvr>
                                        <p:cTn id="27"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灯片编号占位符 3"/>
          <p:cNvSpPr>
            <a:spLocks noGrp="1"/>
          </p:cNvSpPr>
          <p:nvPr>
            <p:ph type="sldNum" sz="quarter" idx="12"/>
          </p:nvPr>
        </p:nvSpPr>
        <p:spPr/>
        <p:txBody>
          <a:bodyPr/>
          <a:lstStyle/>
          <a:p>
            <a:fld id="{B6ADE947-0F5E-4015-9268-45190E1E74DE}" type="slidenum">
              <a:rPr lang="en-US" altLang="zh-CN"/>
              <a:pPr/>
              <a:t>15</a:t>
            </a:fld>
            <a:endParaRPr lang="en-US" altLang="zh-CN"/>
          </a:p>
        </p:txBody>
      </p:sp>
      <p:sp>
        <p:nvSpPr>
          <p:cNvPr id="108546" name="Text Box 2"/>
          <p:cNvSpPr txBox="1">
            <a:spLocks noChangeArrowheads="1"/>
          </p:cNvSpPr>
          <p:nvPr/>
        </p:nvSpPr>
        <p:spPr bwMode="auto">
          <a:xfrm>
            <a:off x="76200" y="76200"/>
            <a:ext cx="9067800" cy="1569660"/>
          </a:xfrm>
          <a:prstGeom prst="rect">
            <a:avLst/>
          </a:prstGeom>
          <a:solidFill>
            <a:schemeClr val="bg1"/>
          </a:solidFill>
          <a:ln w="41275">
            <a:noFill/>
            <a:miter lim="800000"/>
            <a:headEnd/>
            <a:tailEnd/>
          </a:ln>
          <a:effectLst/>
        </p:spPr>
        <p:txBody>
          <a:bodyPr>
            <a:spAutoFit/>
          </a:bodyPr>
          <a:lstStyle/>
          <a:p>
            <a:r>
              <a:rPr kumimoji="1" lang="zh-CN" altLang="en-US" sz="2400" dirty="0">
                <a:latin typeface="+mn-ea"/>
                <a:ea typeface="+mn-ea"/>
              </a:rPr>
              <a:t>例</a:t>
            </a:r>
            <a:r>
              <a:rPr kumimoji="1" lang="en-US" altLang="zh-CN" sz="2400" dirty="0" smtClean="0">
                <a:latin typeface="+mn-ea"/>
                <a:ea typeface="+mn-ea"/>
              </a:rPr>
              <a:t>3.17</a:t>
            </a:r>
            <a:r>
              <a:rPr kumimoji="1" lang="zh-CN" altLang="en-US" sz="2400" dirty="0">
                <a:latin typeface="+mn-ea"/>
                <a:ea typeface="+mn-ea"/>
              </a:rPr>
              <a:t>　如图所示，一半径为</a:t>
            </a:r>
            <a:r>
              <a:rPr kumimoji="1" lang="en-US" altLang="zh-CN" sz="2400" i="1" dirty="0">
                <a:latin typeface="+mn-ea"/>
                <a:ea typeface="+mn-ea"/>
              </a:rPr>
              <a:t>R</a:t>
            </a:r>
            <a:r>
              <a:rPr kumimoji="1" lang="zh-CN" altLang="en-US" sz="2400" dirty="0">
                <a:latin typeface="+mn-ea"/>
                <a:ea typeface="+mn-ea"/>
              </a:rPr>
              <a:t>的光滑圆环置于竖直平面内。有一质量为</a:t>
            </a:r>
            <a:r>
              <a:rPr kumimoji="1" lang="en-US" altLang="zh-CN" sz="2400" i="1" dirty="0">
                <a:latin typeface="+mn-ea"/>
                <a:ea typeface="+mn-ea"/>
              </a:rPr>
              <a:t>m</a:t>
            </a:r>
            <a:r>
              <a:rPr kumimoji="1" lang="zh-CN" altLang="en-US" sz="2400" dirty="0">
                <a:latin typeface="+mn-ea"/>
                <a:ea typeface="+mn-ea"/>
              </a:rPr>
              <a:t>的小球穿在圆环上</a:t>
            </a:r>
            <a:r>
              <a:rPr kumimoji="1" lang="en-US" altLang="zh-CN" sz="2400" dirty="0">
                <a:latin typeface="+mn-ea"/>
                <a:ea typeface="+mn-ea"/>
              </a:rPr>
              <a:t>,</a:t>
            </a:r>
            <a:r>
              <a:rPr kumimoji="1" lang="zh-CN" altLang="en-US" sz="2400" dirty="0">
                <a:latin typeface="+mn-ea"/>
                <a:ea typeface="+mn-ea"/>
              </a:rPr>
              <a:t>并可在圆环上</a:t>
            </a:r>
            <a:r>
              <a:rPr kumimoji="1" lang="zh-CN" altLang="en-US" sz="2400" dirty="0" smtClean="0">
                <a:latin typeface="+mn-ea"/>
                <a:ea typeface="+mn-ea"/>
              </a:rPr>
              <a:t>滑动。小球</a:t>
            </a:r>
            <a:r>
              <a:rPr kumimoji="1" lang="zh-CN" altLang="en-US" sz="2400" dirty="0">
                <a:latin typeface="+mn-ea"/>
                <a:ea typeface="+mn-ea"/>
              </a:rPr>
              <a:t>开始时静止于圆环上的点</a:t>
            </a:r>
            <a:r>
              <a:rPr kumimoji="1" lang="en-US" altLang="zh-CN" sz="2400" i="1" dirty="0">
                <a:latin typeface="+mn-ea"/>
                <a:ea typeface="+mn-ea"/>
              </a:rPr>
              <a:t>A</a:t>
            </a:r>
            <a:r>
              <a:rPr kumimoji="1" lang="zh-CN" altLang="en-US" sz="2400" dirty="0">
                <a:latin typeface="+mn-ea"/>
                <a:ea typeface="+mn-ea"/>
              </a:rPr>
              <a:t>（该点在通过环心</a:t>
            </a:r>
            <a:r>
              <a:rPr kumimoji="1" lang="en-US" altLang="zh-CN" sz="2400" i="1" dirty="0">
                <a:latin typeface="+mn-ea"/>
                <a:ea typeface="+mn-ea"/>
              </a:rPr>
              <a:t>O</a:t>
            </a:r>
            <a:r>
              <a:rPr kumimoji="1" lang="zh-CN" altLang="en-US" sz="2400" dirty="0">
                <a:latin typeface="+mn-ea"/>
                <a:ea typeface="+mn-ea"/>
              </a:rPr>
              <a:t>的水平面上），然后从点</a:t>
            </a:r>
            <a:r>
              <a:rPr kumimoji="1" lang="en-US" altLang="zh-CN" sz="2400" i="1" dirty="0">
                <a:latin typeface="+mn-ea"/>
                <a:ea typeface="+mn-ea"/>
              </a:rPr>
              <a:t>A</a:t>
            </a:r>
            <a:r>
              <a:rPr kumimoji="1" lang="zh-CN" altLang="en-US" sz="2400" dirty="0">
                <a:latin typeface="+mn-ea"/>
                <a:ea typeface="+mn-ea"/>
              </a:rPr>
              <a:t>开始下滑。求小球滑到点</a:t>
            </a:r>
            <a:r>
              <a:rPr kumimoji="1" lang="en-US" altLang="zh-CN" sz="2400" i="1" dirty="0">
                <a:latin typeface="+mn-ea"/>
                <a:ea typeface="+mn-ea"/>
              </a:rPr>
              <a:t>B</a:t>
            </a:r>
            <a:r>
              <a:rPr kumimoji="1" lang="zh-CN" altLang="en-US" sz="2400" dirty="0">
                <a:latin typeface="+mn-ea"/>
                <a:ea typeface="+mn-ea"/>
              </a:rPr>
              <a:t>时对环心</a:t>
            </a:r>
            <a:r>
              <a:rPr kumimoji="1" lang="en-US" altLang="zh-CN" sz="2400" i="1" dirty="0">
                <a:latin typeface="+mn-ea"/>
                <a:ea typeface="+mn-ea"/>
              </a:rPr>
              <a:t>O</a:t>
            </a:r>
            <a:r>
              <a:rPr kumimoji="1" lang="zh-CN" altLang="en-US" sz="2400" dirty="0">
                <a:latin typeface="+mn-ea"/>
                <a:ea typeface="+mn-ea"/>
              </a:rPr>
              <a:t>的角动量和角速度</a:t>
            </a:r>
            <a:r>
              <a:rPr kumimoji="1" lang="zh-CN" altLang="en-US" sz="2400" dirty="0" smtClean="0">
                <a:latin typeface="+mn-ea"/>
                <a:ea typeface="+mn-ea"/>
              </a:rPr>
              <a:t>。</a:t>
            </a:r>
            <a:r>
              <a:rPr kumimoji="1" lang="en-US" altLang="zh-CN" sz="2400" dirty="0" smtClean="0">
                <a:latin typeface="+mn-ea"/>
                <a:ea typeface="+mn-ea"/>
              </a:rPr>
              <a:t>p74</a:t>
            </a:r>
            <a:r>
              <a:rPr kumimoji="1" lang="zh-CN" altLang="en-US" sz="2400" dirty="0" smtClean="0">
                <a:latin typeface="+mn-ea"/>
                <a:ea typeface="+mn-ea"/>
              </a:rPr>
              <a:t> </a:t>
            </a:r>
            <a:endParaRPr kumimoji="1" lang="zh-CN" altLang="en-US" sz="2400" dirty="0">
              <a:latin typeface="+mn-ea"/>
              <a:ea typeface="+mn-ea"/>
            </a:endParaRPr>
          </a:p>
        </p:txBody>
      </p:sp>
      <p:sp>
        <p:nvSpPr>
          <p:cNvPr id="108565" name="Text Box 21"/>
          <p:cNvSpPr txBox="1">
            <a:spLocks noChangeArrowheads="1"/>
          </p:cNvSpPr>
          <p:nvPr/>
        </p:nvSpPr>
        <p:spPr bwMode="auto">
          <a:xfrm>
            <a:off x="179388" y="1700213"/>
            <a:ext cx="6588125" cy="1200329"/>
          </a:xfrm>
          <a:prstGeom prst="rect">
            <a:avLst/>
          </a:prstGeom>
          <a:noFill/>
          <a:ln w="41275">
            <a:noFill/>
            <a:miter lim="800000"/>
            <a:headEnd/>
            <a:tailEnd/>
          </a:ln>
          <a:effectLst/>
        </p:spPr>
        <p:txBody>
          <a:bodyPr>
            <a:spAutoFit/>
          </a:bodyPr>
          <a:lstStyle/>
          <a:p>
            <a:r>
              <a:rPr kumimoji="1" lang="zh-CN" altLang="en-US" sz="2400" dirty="0">
                <a:solidFill>
                  <a:srgbClr val="000099"/>
                </a:solidFill>
                <a:latin typeface="楷体_GB2312" pitchFamily="49" charset="-122"/>
                <a:ea typeface="楷体_GB2312" pitchFamily="49" charset="-122"/>
              </a:rPr>
              <a:t>解　小球受支持力和重力的作用。其中支持</a:t>
            </a:r>
            <a:r>
              <a:rPr kumimoji="1" lang="zh-CN" altLang="en-US" sz="2400" dirty="0" smtClean="0">
                <a:solidFill>
                  <a:srgbClr val="000099"/>
                </a:solidFill>
                <a:latin typeface="楷体_GB2312" pitchFamily="49" charset="-122"/>
                <a:ea typeface="楷体_GB2312" pitchFamily="49" charset="-122"/>
              </a:rPr>
              <a:t>力</a:t>
            </a:r>
            <a:r>
              <a:rPr kumimoji="1" lang="en-US" altLang="zh-CN" sz="2400" dirty="0" smtClean="0">
                <a:solidFill>
                  <a:srgbClr val="000099"/>
                </a:solidFill>
                <a:latin typeface="楷体_GB2312" pitchFamily="49" charset="-122"/>
                <a:ea typeface="楷体_GB2312" pitchFamily="49" charset="-122"/>
              </a:rPr>
              <a:t/>
            </a:r>
            <a:br>
              <a:rPr kumimoji="1" lang="en-US" altLang="zh-CN" sz="2400" dirty="0" smtClean="0">
                <a:solidFill>
                  <a:srgbClr val="000099"/>
                </a:solidFill>
                <a:latin typeface="楷体_GB2312" pitchFamily="49" charset="-122"/>
                <a:ea typeface="楷体_GB2312" pitchFamily="49" charset="-122"/>
              </a:rPr>
            </a:br>
            <a:r>
              <a:rPr kumimoji="1" lang="zh-CN" altLang="en-US" sz="2400" dirty="0" smtClean="0">
                <a:solidFill>
                  <a:srgbClr val="000099"/>
                </a:solidFill>
                <a:latin typeface="楷体_GB2312" pitchFamily="49" charset="-122"/>
                <a:ea typeface="楷体_GB2312" pitchFamily="49" charset="-122"/>
              </a:rPr>
              <a:t>指向</a:t>
            </a:r>
            <a:r>
              <a:rPr kumimoji="1" lang="zh-CN" altLang="en-US" sz="2400" dirty="0">
                <a:solidFill>
                  <a:srgbClr val="000099"/>
                </a:solidFill>
                <a:latin typeface="楷体_GB2312" pitchFamily="49" charset="-122"/>
                <a:ea typeface="楷体_GB2312" pitchFamily="49" charset="-122"/>
              </a:rPr>
              <a:t>环心</a:t>
            </a:r>
            <a:r>
              <a:rPr kumimoji="1" lang="en-US" altLang="zh-CN" sz="2400" i="1" dirty="0">
                <a:solidFill>
                  <a:srgbClr val="000099"/>
                </a:solidFill>
                <a:latin typeface="楷体_GB2312" pitchFamily="49" charset="-122"/>
                <a:ea typeface="楷体_GB2312" pitchFamily="49" charset="-122"/>
              </a:rPr>
              <a:t>O</a:t>
            </a:r>
            <a:r>
              <a:rPr kumimoji="1" lang="zh-CN" altLang="en-US" sz="2400" dirty="0">
                <a:solidFill>
                  <a:srgbClr val="000099"/>
                </a:solidFill>
                <a:latin typeface="楷体_GB2312" pitchFamily="49" charset="-122"/>
                <a:ea typeface="楷体_GB2312" pitchFamily="49" charset="-122"/>
              </a:rPr>
              <a:t>，对于</a:t>
            </a:r>
            <a:r>
              <a:rPr kumimoji="1" lang="en-US" altLang="zh-CN" sz="2400" i="1" dirty="0">
                <a:solidFill>
                  <a:srgbClr val="000099"/>
                </a:solidFill>
                <a:latin typeface="楷体_GB2312" pitchFamily="49" charset="-122"/>
                <a:ea typeface="楷体_GB2312" pitchFamily="49" charset="-122"/>
              </a:rPr>
              <a:t>O</a:t>
            </a:r>
            <a:r>
              <a:rPr kumimoji="1" lang="zh-CN" altLang="en-US" sz="2400" dirty="0">
                <a:solidFill>
                  <a:srgbClr val="000099"/>
                </a:solidFill>
                <a:latin typeface="楷体_GB2312" pitchFamily="49" charset="-122"/>
                <a:ea typeface="楷体_GB2312" pitchFamily="49" charset="-122"/>
              </a:rPr>
              <a:t>的力矩为零，故小球所受</a:t>
            </a:r>
            <a:r>
              <a:rPr kumimoji="1" lang="zh-CN" altLang="en-US" sz="2400" dirty="0" smtClean="0">
                <a:solidFill>
                  <a:srgbClr val="000099"/>
                </a:solidFill>
                <a:latin typeface="楷体_GB2312" pitchFamily="49" charset="-122"/>
                <a:ea typeface="楷体_GB2312" pitchFamily="49" charset="-122"/>
              </a:rPr>
              <a:t>的</a:t>
            </a:r>
            <a:r>
              <a:rPr kumimoji="1" lang="en-US" altLang="zh-CN" sz="2400" dirty="0" smtClean="0">
                <a:solidFill>
                  <a:srgbClr val="000099"/>
                </a:solidFill>
                <a:latin typeface="楷体_GB2312" pitchFamily="49" charset="-122"/>
                <a:ea typeface="楷体_GB2312" pitchFamily="49" charset="-122"/>
              </a:rPr>
              <a:t/>
            </a:r>
            <a:br>
              <a:rPr kumimoji="1" lang="en-US" altLang="zh-CN" sz="2400" dirty="0" smtClean="0">
                <a:solidFill>
                  <a:srgbClr val="000099"/>
                </a:solidFill>
                <a:latin typeface="楷体_GB2312" pitchFamily="49" charset="-122"/>
                <a:ea typeface="楷体_GB2312" pitchFamily="49" charset="-122"/>
              </a:rPr>
            </a:br>
            <a:r>
              <a:rPr kumimoji="1" lang="zh-CN" altLang="en-US" sz="2400" dirty="0" smtClean="0">
                <a:solidFill>
                  <a:srgbClr val="000099"/>
                </a:solidFill>
                <a:latin typeface="楷体_GB2312" pitchFamily="49" charset="-122"/>
                <a:ea typeface="楷体_GB2312" pitchFamily="49" charset="-122"/>
              </a:rPr>
              <a:t>力矩</a:t>
            </a:r>
            <a:r>
              <a:rPr kumimoji="1" lang="zh-CN" altLang="en-US" sz="2400" dirty="0">
                <a:solidFill>
                  <a:srgbClr val="000099"/>
                </a:solidFill>
                <a:latin typeface="楷体_GB2312" pitchFamily="49" charset="-122"/>
                <a:ea typeface="楷体_GB2312" pitchFamily="49" charset="-122"/>
              </a:rPr>
              <a:t>仅为重力矩。</a:t>
            </a:r>
          </a:p>
        </p:txBody>
      </p:sp>
      <p:graphicFrame>
        <p:nvGraphicFramePr>
          <p:cNvPr id="108592" name="Object 48"/>
          <p:cNvGraphicFramePr>
            <a:graphicFrameLocks noChangeAspect="1"/>
          </p:cNvGraphicFramePr>
          <p:nvPr/>
        </p:nvGraphicFramePr>
        <p:xfrm>
          <a:off x="1142976" y="3617925"/>
          <a:ext cx="4383087" cy="998538"/>
        </p:xfrm>
        <a:graphic>
          <a:graphicData uri="http://schemas.openxmlformats.org/presentationml/2006/ole">
            <p:oleObj spid="_x0000_s56322" name="Equation" r:id="rId3" imgW="1422360" imgH="393480" progId="Equation.DSMT4">
              <p:embed/>
            </p:oleObj>
          </a:graphicData>
        </a:graphic>
      </p:graphicFrame>
      <p:sp>
        <p:nvSpPr>
          <p:cNvPr id="108617" name="Text Box 73"/>
          <p:cNvSpPr txBox="1">
            <a:spLocks noChangeArrowheads="1"/>
          </p:cNvSpPr>
          <p:nvPr/>
        </p:nvSpPr>
        <p:spPr bwMode="auto">
          <a:xfrm>
            <a:off x="250825" y="2924175"/>
            <a:ext cx="2106613" cy="519113"/>
          </a:xfrm>
          <a:prstGeom prst="rect">
            <a:avLst/>
          </a:prstGeom>
          <a:noFill/>
          <a:ln w="41275">
            <a:noFill/>
            <a:miter lim="800000"/>
            <a:headEnd/>
            <a:tailEnd/>
          </a:ln>
          <a:effectLst/>
        </p:spPr>
        <p:txBody>
          <a:bodyPr>
            <a:spAutoFit/>
          </a:bodyPr>
          <a:lstStyle/>
          <a:p>
            <a:r>
              <a:rPr kumimoji="1" lang="zh-CN" altLang="en-US" sz="2800" dirty="0">
                <a:solidFill>
                  <a:srgbClr val="000099"/>
                </a:solidFill>
                <a:latin typeface="楷体_GB2312" pitchFamily="49" charset="-122"/>
                <a:ea typeface="楷体_GB2312" pitchFamily="49" charset="-122"/>
              </a:rPr>
              <a:t>角动量定理</a:t>
            </a:r>
          </a:p>
        </p:txBody>
      </p:sp>
      <p:grpSp>
        <p:nvGrpSpPr>
          <p:cNvPr id="2" name="Group 102"/>
          <p:cNvGrpSpPr>
            <a:grpSpLocks/>
          </p:cNvGrpSpPr>
          <p:nvPr/>
        </p:nvGrpSpPr>
        <p:grpSpPr bwMode="auto">
          <a:xfrm>
            <a:off x="8315325" y="3114675"/>
            <a:ext cx="828675" cy="547688"/>
            <a:chOff x="5204" y="2352"/>
            <a:chExt cx="522" cy="345"/>
          </a:xfrm>
        </p:grpSpPr>
        <p:sp>
          <p:nvSpPr>
            <p:cNvPr id="108620" name="Oval 76"/>
            <p:cNvSpPr>
              <a:spLocks noChangeArrowheads="1"/>
            </p:cNvSpPr>
            <p:nvPr/>
          </p:nvSpPr>
          <p:spPr bwMode="auto">
            <a:xfrm>
              <a:off x="5204" y="2457"/>
              <a:ext cx="240" cy="240"/>
            </a:xfrm>
            <a:prstGeom prst="ellipse">
              <a:avLst/>
            </a:prstGeom>
            <a:noFill/>
            <a:ln w="41275">
              <a:solidFill>
                <a:srgbClr val="006600"/>
              </a:solidFill>
              <a:round/>
              <a:headEnd/>
              <a:tailEnd/>
            </a:ln>
            <a:effectLst/>
          </p:spPr>
          <p:txBody>
            <a:bodyPr wrap="none" anchor="ctr"/>
            <a:lstStyle/>
            <a:p>
              <a:endParaRPr lang="zh-CN" altLang="en-US"/>
            </a:p>
          </p:txBody>
        </p:sp>
        <p:sp>
          <p:nvSpPr>
            <p:cNvPr id="108621" name="Line 77"/>
            <p:cNvSpPr>
              <a:spLocks noChangeShapeType="1"/>
            </p:cNvSpPr>
            <p:nvPr/>
          </p:nvSpPr>
          <p:spPr bwMode="auto">
            <a:xfrm flipH="1">
              <a:off x="5267" y="2505"/>
              <a:ext cx="96" cy="144"/>
            </a:xfrm>
            <a:prstGeom prst="line">
              <a:avLst/>
            </a:prstGeom>
            <a:noFill/>
            <a:ln w="41275">
              <a:solidFill>
                <a:srgbClr val="FF0066"/>
              </a:solidFill>
              <a:round/>
              <a:headEnd/>
              <a:tailEnd/>
            </a:ln>
            <a:effectLst/>
          </p:spPr>
          <p:txBody>
            <a:bodyPr wrap="none" anchor="ctr"/>
            <a:lstStyle/>
            <a:p>
              <a:endParaRPr lang="zh-CN" altLang="en-US"/>
            </a:p>
          </p:txBody>
        </p:sp>
        <p:sp>
          <p:nvSpPr>
            <p:cNvPr id="108622" name="Line 78"/>
            <p:cNvSpPr>
              <a:spLocks noChangeShapeType="1"/>
            </p:cNvSpPr>
            <p:nvPr/>
          </p:nvSpPr>
          <p:spPr bwMode="auto">
            <a:xfrm>
              <a:off x="5267" y="2505"/>
              <a:ext cx="96" cy="144"/>
            </a:xfrm>
            <a:prstGeom prst="line">
              <a:avLst/>
            </a:prstGeom>
            <a:noFill/>
            <a:ln w="41275">
              <a:solidFill>
                <a:srgbClr val="FF0066"/>
              </a:solidFill>
              <a:round/>
              <a:headEnd/>
              <a:tailEnd/>
            </a:ln>
            <a:effectLst/>
          </p:spPr>
          <p:txBody>
            <a:bodyPr wrap="none" anchor="ctr"/>
            <a:lstStyle/>
            <a:p>
              <a:endParaRPr lang="zh-CN" altLang="en-US"/>
            </a:p>
          </p:txBody>
        </p:sp>
        <p:graphicFrame>
          <p:nvGraphicFramePr>
            <p:cNvPr id="108623" name="Object 79"/>
            <p:cNvGraphicFramePr>
              <a:graphicFrameLocks noChangeAspect="1"/>
            </p:cNvGraphicFramePr>
            <p:nvPr/>
          </p:nvGraphicFramePr>
          <p:xfrm>
            <a:off x="5444" y="2352"/>
            <a:ext cx="282" cy="288"/>
          </p:xfrm>
          <a:graphic>
            <a:graphicData uri="http://schemas.openxmlformats.org/presentationml/2006/ole">
              <p:oleObj spid="_x0000_s56330" name="公式" r:id="rId4" imgW="203040" imgH="203040" progId="Equation.3">
                <p:embed/>
              </p:oleObj>
            </a:graphicData>
          </a:graphic>
        </p:graphicFrame>
      </p:grpSp>
      <p:grpSp>
        <p:nvGrpSpPr>
          <p:cNvPr id="3" name="Group 80"/>
          <p:cNvGrpSpPr>
            <a:grpSpLocks/>
          </p:cNvGrpSpPr>
          <p:nvPr/>
        </p:nvGrpSpPr>
        <p:grpSpPr bwMode="auto">
          <a:xfrm>
            <a:off x="6604000" y="1743075"/>
            <a:ext cx="2292350" cy="1828800"/>
            <a:chOff x="4126" y="1488"/>
            <a:chExt cx="1444" cy="1152"/>
          </a:xfrm>
        </p:grpSpPr>
        <p:sp>
          <p:nvSpPr>
            <p:cNvPr id="108625" name="Oval 81"/>
            <p:cNvSpPr>
              <a:spLocks noChangeArrowheads="1"/>
            </p:cNvSpPr>
            <p:nvPr/>
          </p:nvSpPr>
          <p:spPr bwMode="auto">
            <a:xfrm>
              <a:off x="4126" y="1488"/>
              <a:ext cx="1104" cy="1104"/>
            </a:xfrm>
            <a:prstGeom prst="ellipse">
              <a:avLst/>
            </a:prstGeom>
            <a:noFill/>
            <a:ln w="38100">
              <a:solidFill>
                <a:schemeClr val="tx1"/>
              </a:solidFill>
              <a:round/>
              <a:headEnd/>
              <a:tailEnd/>
            </a:ln>
            <a:effectLst/>
          </p:spPr>
          <p:txBody>
            <a:bodyPr wrap="none" anchor="ctr"/>
            <a:lstStyle/>
            <a:p>
              <a:endParaRPr lang="zh-CN" altLang="en-US"/>
            </a:p>
          </p:txBody>
        </p:sp>
        <p:sp>
          <p:nvSpPr>
            <p:cNvPr id="108626" name="Oval 82"/>
            <p:cNvSpPr>
              <a:spLocks noChangeArrowheads="1"/>
            </p:cNvSpPr>
            <p:nvPr/>
          </p:nvSpPr>
          <p:spPr bwMode="auto">
            <a:xfrm>
              <a:off x="5134" y="1938"/>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108627" name="Line 83"/>
            <p:cNvSpPr>
              <a:spLocks noChangeShapeType="1"/>
            </p:cNvSpPr>
            <p:nvPr/>
          </p:nvSpPr>
          <p:spPr bwMode="auto">
            <a:xfrm flipV="1">
              <a:off x="4702" y="1776"/>
              <a:ext cx="432" cy="288"/>
            </a:xfrm>
            <a:prstGeom prst="line">
              <a:avLst/>
            </a:prstGeom>
            <a:noFill/>
            <a:ln w="28575">
              <a:solidFill>
                <a:schemeClr val="tx1"/>
              </a:solidFill>
              <a:prstDash val="sysDot"/>
              <a:round/>
              <a:headEnd/>
              <a:tailEnd/>
            </a:ln>
            <a:effectLst/>
          </p:spPr>
          <p:txBody>
            <a:bodyPr wrap="none" anchor="ctr"/>
            <a:lstStyle/>
            <a:p>
              <a:endParaRPr lang="zh-CN" altLang="en-US"/>
            </a:p>
          </p:txBody>
        </p:sp>
        <p:sp>
          <p:nvSpPr>
            <p:cNvPr id="108628" name="Rectangle 84"/>
            <p:cNvSpPr>
              <a:spLocks noChangeArrowheads="1"/>
            </p:cNvSpPr>
            <p:nvPr/>
          </p:nvSpPr>
          <p:spPr bwMode="auto">
            <a:xfrm>
              <a:off x="4770" y="168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R</a:t>
              </a:r>
            </a:p>
          </p:txBody>
        </p:sp>
        <p:sp>
          <p:nvSpPr>
            <p:cNvPr id="108629" name="Rectangle 85"/>
            <p:cNvSpPr>
              <a:spLocks noChangeArrowheads="1"/>
            </p:cNvSpPr>
            <p:nvPr/>
          </p:nvSpPr>
          <p:spPr bwMode="auto">
            <a:xfrm>
              <a:off x="4558" y="2304"/>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B</a:t>
              </a:r>
            </a:p>
          </p:txBody>
        </p:sp>
        <p:sp>
          <p:nvSpPr>
            <p:cNvPr id="108630" name="Rectangle 86"/>
            <p:cNvSpPr>
              <a:spLocks noChangeArrowheads="1"/>
            </p:cNvSpPr>
            <p:nvPr/>
          </p:nvSpPr>
          <p:spPr bwMode="auto">
            <a:xfrm>
              <a:off x="5347" y="192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A</a:t>
              </a:r>
            </a:p>
          </p:txBody>
        </p:sp>
        <p:sp>
          <p:nvSpPr>
            <p:cNvPr id="108631" name="Line 87"/>
            <p:cNvSpPr>
              <a:spLocks noChangeShapeType="1"/>
            </p:cNvSpPr>
            <p:nvPr/>
          </p:nvSpPr>
          <p:spPr bwMode="auto">
            <a:xfrm>
              <a:off x="4702" y="2064"/>
              <a:ext cx="432" cy="0"/>
            </a:xfrm>
            <a:prstGeom prst="line">
              <a:avLst/>
            </a:prstGeom>
            <a:noFill/>
            <a:ln w="41275">
              <a:solidFill>
                <a:schemeClr val="tx1"/>
              </a:solidFill>
              <a:round/>
              <a:headEnd/>
              <a:tailEnd/>
            </a:ln>
            <a:effectLst/>
          </p:spPr>
          <p:txBody>
            <a:bodyPr/>
            <a:lstStyle/>
            <a:p>
              <a:endParaRPr lang="zh-CN" altLang="en-US"/>
            </a:p>
          </p:txBody>
        </p:sp>
        <p:sp>
          <p:nvSpPr>
            <p:cNvPr id="108632" name="Freeform 88"/>
            <p:cNvSpPr>
              <a:spLocks/>
            </p:cNvSpPr>
            <p:nvPr/>
          </p:nvSpPr>
          <p:spPr bwMode="auto">
            <a:xfrm>
              <a:off x="4702" y="2064"/>
              <a:ext cx="399" cy="312"/>
            </a:xfrm>
            <a:custGeom>
              <a:avLst/>
              <a:gdLst/>
              <a:ahLst/>
              <a:cxnLst>
                <a:cxn ang="0">
                  <a:pos x="0" y="0"/>
                </a:cxn>
                <a:cxn ang="0">
                  <a:pos x="399" y="312"/>
                </a:cxn>
              </a:cxnLst>
              <a:rect l="0" t="0" r="r" b="b"/>
              <a:pathLst>
                <a:path w="399" h="312">
                  <a:moveTo>
                    <a:pt x="0" y="0"/>
                  </a:moveTo>
                  <a:lnTo>
                    <a:pt x="399" y="312"/>
                  </a:lnTo>
                </a:path>
              </a:pathLst>
            </a:custGeom>
            <a:noFill/>
            <a:ln w="41275" cap="flat" cmpd="sng">
              <a:solidFill>
                <a:schemeClr val="tx1"/>
              </a:solidFill>
              <a:prstDash val="solid"/>
              <a:round/>
              <a:headEnd type="none" w="med" len="med"/>
              <a:tailEnd type="none" w="med" len="med"/>
            </a:ln>
            <a:effectLst/>
          </p:spPr>
          <p:txBody>
            <a:bodyPr/>
            <a:lstStyle/>
            <a:p>
              <a:endParaRPr lang="zh-CN" altLang="en-US"/>
            </a:p>
          </p:txBody>
        </p:sp>
        <p:sp>
          <p:nvSpPr>
            <p:cNvPr id="108633" name="Rectangle 89"/>
            <p:cNvSpPr>
              <a:spLocks noChangeArrowheads="1"/>
            </p:cNvSpPr>
            <p:nvPr/>
          </p:nvSpPr>
          <p:spPr bwMode="auto">
            <a:xfrm>
              <a:off x="4846" y="2033"/>
              <a:ext cx="336" cy="250"/>
            </a:xfrm>
            <a:prstGeom prst="rect">
              <a:avLst/>
            </a:prstGeom>
            <a:noFill/>
            <a:ln w="9525">
              <a:noFill/>
              <a:miter lim="800000"/>
              <a:headEnd/>
              <a:tailEnd/>
            </a:ln>
            <a:effectLst/>
          </p:spPr>
          <p:txBody>
            <a:bodyPr>
              <a:spAutoFit/>
            </a:bodyPr>
            <a:lstStyle/>
            <a:p>
              <a:r>
                <a:rPr kumimoji="1" lang="en-US" altLang="zh-CN" sz="2000" i="1">
                  <a:latin typeface="Times New Roman" pitchFamily="18" charset="0"/>
                  <a:sym typeface="Symbol" pitchFamily="18" charset="2"/>
                </a:rPr>
                <a:t></a:t>
              </a:r>
              <a:endParaRPr kumimoji="1" lang="en-US" altLang="zh-CN" sz="2000" i="1">
                <a:latin typeface="Times New Roman" pitchFamily="18" charset="0"/>
              </a:endParaRPr>
            </a:p>
          </p:txBody>
        </p:sp>
        <p:sp>
          <p:nvSpPr>
            <p:cNvPr id="108634" name="Line 90"/>
            <p:cNvSpPr>
              <a:spLocks noChangeShapeType="1"/>
            </p:cNvSpPr>
            <p:nvPr/>
          </p:nvSpPr>
          <p:spPr bwMode="auto">
            <a:xfrm>
              <a:off x="4702" y="2544"/>
              <a:ext cx="0" cy="96"/>
            </a:xfrm>
            <a:prstGeom prst="line">
              <a:avLst/>
            </a:prstGeom>
            <a:noFill/>
            <a:ln w="41275">
              <a:solidFill>
                <a:schemeClr val="tx2"/>
              </a:solidFill>
              <a:round/>
              <a:headEnd/>
              <a:tailEnd/>
            </a:ln>
            <a:effectLst/>
          </p:spPr>
          <p:txBody>
            <a:bodyPr/>
            <a:lstStyle/>
            <a:p>
              <a:endParaRPr lang="zh-CN" altLang="en-US"/>
            </a:p>
          </p:txBody>
        </p:sp>
        <p:sp>
          <p:nvSpPr>
            <p:cNvPr id="108635" name="Rectangle 91"/>
            <p:cNvSpPr>
              <a:spLocks noChangeArrowheads="1"/>
            </p:cNvSpPr>
            <p:nvPr/>
          </p:nvSpPr>
          <p:spPr bwMode="auto">
            <a:xfrm>
              <a:off x="4456" y="1872"/>
              <a:ext cx="232"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O</a:t>
              </a:r>
            </a:p>
          </p:txBody>
        </p:sp>
      </p:grpSp>
      <p:grpSp>
        <p:nvGrpSpPr>
          <p:cNvPr id="4" name="Group 104"/>
          <p:cNvGrpSpPr>
            <a:grpSpLocks/>
          </p:cNvGrpSpPr>
          <p:nvPr/>
        </p:nvGrpSpPr>
        <p:grpSpPr bwMode="auto">
          <a:xfrm>
            <a:off x="7331075" y="2708275"/>
            <a:ext cx="966788" cy="1249363"/>
            <a:chOff x="4584" y="2096"/>
            <a:chExt cx="609" cy="787"/>
          </a:xfrm>
        </p:grpSpPr>
        <p:sp>
          <p:nvSpPr>
            <p:cNvPr id="108637" name="Oval 93"/>
            <p:cNvSpPr>
              <a:spLocks noChangeArrowheads="1"/>
            </p:cNvSpPr>
            <p:nvPr/>
          </p:nvSpPr>
          <p:spPr bwMode="auto">
            <a:xfrm>
              <a:off x="5001" y="2259"/>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108638" name="Line 94"/>
            <p:cNvSpPr>
              <a:spLocks noChangeShapeType="1"/>
            </p:cNvSpPr>
            <p:nvPr/>
          </p:nvSpPr>
          <p:spPr bwMode="auto">
            <a:xfrm>
              <a:off x="5097" y="2355"/>
              <a:ext cx="0" cy="528"/>
            </a:xfrm>
            <a:prstGeom prst="line">
              <a:avLst/>
            </a:prstGeom>
            <a:noFill/>
            <a:ln w="41275">
              <a:solidFill>
                <a:schemeClr val="tx1"/>
              </a:solidFill>
              <a:round/>
              <a:headEnd/>
              <a:tailEnd type="arrow" w="med" len="med"/>
            </a:ln>
            <a:effectLst/>
          </p:spPr>
          <p:txBody>
            <a:bodyPr/>
            <a:lstStyle/>
            <a:p>
              <a:endParaRPr lang="zh-CN" altLang="en-US"/>
            </a:p>
          </p:txBody>
        </p:sp>
        <p:sp>
          <p:nvSpPr>
            <p:cNvPr id="108639" name="Line 95"/>
            <p:cNvSpPr>
              <a:spLocks noChangeShapeType="1"/>
            </p:cNvSpPr>
            <p:nvPr/>
          </p:nvSpPr>
          <p:spPr bwMode="auto">
            <a:xfrm flipH="1" flipV="1">
              <a:off x="4761" y="2115"/>
              <a:ext cx="336" cy="240"/>
            </a:xfrm>
            <a:prstGeom prst="line">
              <a:avLst/>
            </a:prstGeom>
            <a:noFill/>
            <a:ln w="41275">
              <a:solidFill>
                <a:srgbClr val="000099"/>
              </a:solidFill>
              <a:round/>
              <a:headEnd/>
              <a:tailEnd type="arrow" w="med" len="med"/>
            </a:ln>
            <a:effectLst/>
          </p:spPr>
          <p:txBody>
            <a:bodyPr/>
            <a:lstStyle/>
            <a:p>
              <a:endParaRPr lang="zh-CN" altLang="en-US"/>
            </a:p>
          </p:txBody>
        </p:sp>
        <p:graphicFrame>
          <p:nvGraphicFramePr>
            <p:cNvPr id="108640" name="Object 96"/>
            <p:cNvGraphicFramePr>
              <a:graphicFrameLocks noChangeAspect="1"/>
            </p:cNvGraphicFramePr>
            <p:nvPr/>
          </p:nvGraphicFramePr>
          <p:xfrm>
            <a:off x="4713" y="2547"/>
            <a:ext cx="372" cy="293"/>
          </p:xfrm>
          <a:graphic>
            <a:graphicData uri="http://schemas.openxmlformats.org/presentationml/2006/ole">
              <p:oleObj spid="_x0000_s56328" name="Equation" r:id="rId5" imgW="241200" imgH="203040" progId="Equation.3">
                <p:embed/>
              </p:oleObj>
            </a:graphicData>
          </a:graphic>
        </p:graphicFrame>
        <p:graphicFrame>
          <p:nvGraphicFramePr>
            <p:cNvPr id="108641" name="Object 97"/>
            <p:cNvGraphicFramePr>
              <a:graphicFrameLocks noChangeAspect="1"/>
            </p:cNvGraphicFramePr>
            <p:nvPr/>
          </p:nvGraphicFramePr>
          <p:xfrm>
            <a:off x="4584" y="2096"/>
            <a:ext cx="251" cy="285"/>
          </p:xfrm>
          <a:graphic>
            <a:graphicData uri="http://schemas.openxmlformats.org/presentationml/2006/ole">
              <p:oleObj spid="_x0000_s56329" name="Equation" r:id="rId6" imgW="177480" imgH="215640" progId="Equation.3">
                <p:embed/>
              </p:oleObj>
            </a:graphicData>
          </a:graphic>
        </p:graphicFrame>
      </p:grpSp>
      <p:sp>
        <p:nvSpPr>
          <p:cNvPr id="108649" name="Text Box 105"/>
          <p:cNvSpPr txBox="1">
            <a:spLocks noChangeArrowheads="1"/>
          </p:cNvSpPr>
          <p:nvPr/>
        </p:nvSpPr>
        <p:spPr bwMode="auto">
          <a:xfrm>
            <a:off x="1571604" y="5286388"/>
            <a:ext cx="3929090" cy="523220"/>
          </a:xfrm>
          <a:prstGeom prst="rect">
            <a:avLst/>
          </a:prstGeom>
          <a:noFill/>
          <a:ln w="41275">
            <a:noFill/>
            <a:miter lim="800000"/>
            <a:headEnd/>
            <a:tailEnd/>
          </a:ln>
          <a:effectLst/>
        </p:spPr>
        <p:txBody>
          <a:bodyPr wrap="square">
            <a:spAutoFit/>
          </a:bodyPr>
          <a:lstStyle/>
          <a:p>
            <a:r>
              <a:rPr kumimoji="1" lang="zh-CN" altLang="en-US" sz="2800" dirty="0" smtClean="0">
                <a:solidFill>
                  <a:srgbClr val="000099"/>
                </a:solidFill>
                <a:latin typeface="楷体_GB2312" pitchFamily="49" charset="-122"/>
                <a:ea typeface="楷体_GB2312" pitchFamily="49" charset="-122"/>
              </a:rPr>
              <a:t>要消</a:t>
            </a:r>
            <a:r>
              <a:rPr kumimoji="1" lang="zh-CN" altLang="en-US" sz="2800" dirty="0">
                <a:solidFill>
                  <a:srgbClr val="000099"/>
                </a:solidFill>
                <a:latin typeface="楷体_GB2312" pitchFamily="49" charset="-122"/>
                <a:ea typeface="楷体_GB2312" pitchFamily="49" charset="-122"/>
              </a:rPr>
              <a:t>去</a:t>
            </a:r>
            <a:r>
              <a:rPr kumimoji="1" lang="en-US" altLang="zh-CN" sz="2800" i="1" dirty="0" smtClean="0">
                <a:solidFill>
                  <a:srgbClr val="000099"/>
                </a:solidFill>
                <a:latin typeface="楷体_GB2312" pitchFamily="49" charset="-122"/>
                <a:ea typeface="楷体_GB2312" pitchFamily="49" charset="-122"/>
              </a:rPr>
              <a:t>t,</a:t>
            </a:r>
            <a:r>
              <a:rPr kumimoji="1" lang="zh-CN" altLang="en-US" sz="2800" i="1" dirty="0" smtClean="0">
                <a:solidFill>
                  <a:srgbClr val="000099"/>
                </a:solidFill>
                <a:latin typeface="楷体_GB2312" pitchFamily="49" charset="-122"/>
                <a:ea typeface="楷体_GB2312" pitchFamily="49" charset="-122"/>
              </a:rPr>
              <a:t>转为与</a:t>
            </a:r>
            <a:r>
              <a:rPr kumimoji="1" lang="el-GR" altLang="zh-CN" sz="2800" i="1" dirty="0" smtClean="0">
                <a:solidFill>
                  <a:srgbClr val="000099"/>
                </a:solidFill>
                <a:latin typeface="楷体_GB2312" pitchFamily="49" charset="-122"/>
                <a:ea typeface="楷体_GB2312" pitchFamily="49" charset="-122"/>
              </a:rPr>
              <a:t>θ</a:t>
            </a:r>
            <a:r>
              <a:rPr kumimoji="1" lang="zh-CN" altLang="en-US" sz="2800" i="1" dirty="0" smtClean="0">
                <a:solidFill>
                  <a:srgbClr val="000099"/>
                </a:solidFill>
                <a:latin typeface="楷体_GB2312" pitchFamily="49" charset="-122"/>
                <a:ea typeface="楷体_GB2312" pitchFamily="49" charset="-122"/>
              </a:rPr>
              <a:t>关系</a:t>
            </a:r>
            <a:endParaRPr kumimoji="1" lang="en-US" altLang="zh-CN" sz="2800" i="1" dirty="0">
              <a:solidFill>
                <a:srgbClr val="000099"/>
              </a:solidFill>
              <a:latin typeface="楷体_GB2312" pitchFamily="49" charset="-122"/>
              <a:ea typeface="楷体_GB2312" pitchFamily="49" charset="-122"/>
            </a:endParaRPr>
          </a:p>
        </p:txBody>
      </p:sp>
      <p:graphicFrame>
        <p:nvGraphicFramePr>
          <p:cNvPr id="108651" name="Object 107"/>
          <p:cNvGraphicFramePr>
            <a:graphicFrameLocks noChangeAspect="1"/>
          </p:cNvGraphicFramePr>
          <p:nvPr/>
        </p:nvGraphicFramePr>
        <p:xfrm>
          <a:off x="1506513" y="4699013"/>
          <a:ext cx="3405188" cy="515937"/>
        </p:xfrm>
        <a:graphic>
          <a:graphicData uri="http://schemas.openxmlformats.org/presentationml/2006/ole">
            <p:oleObj spid="_x0000_s56327" name="Equation" r:id="rId7" imgW="1104840" imgH="203040" progId="Equation.DSMT4">
              <p:embed/>
            </p:oleObj>
          </a:graphicData>
        </a:graphic>
      </p:graphicFrame>
      <p:cxnSp>
        <p:nvCxnSpPr>
          <p:cNvPr id="36" name="直接连接符 35"/>
          <p:cNvCxnSpPr/>
          <p:nvPr/>
        </p:nvCxnSpPr>
        <p:spPr>
          <a:xfrm>
            <a:off x="285720" y="1643050"/>
            <a:ext cx="6572296"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质点的角动量定理</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 </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8565"/>
                                        </p:tgtEl>
                                        <p:attrNameLst>
                                          <p:attrName>style.visibility</p:attrName>
                                        </p:attrNameLst>
                                      </p:cBhvr>
                                      <p:to>
                                        <p:strVal val="visible"/>
                                      </p:to>
                                    </p:set>
                                    <p:animEffect transition="in" filter="wipe(left)">
                                      <p:cBhvr>
                                        <p:cTn id="13" dur="500"/>
                                        <p:tgtEl>
                                          <p:spTgt spid="10856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8617"/>
                                        </p:tgtEl>
                                        <p:attrNameLst>
                                          <p:attrName>style.visibility</p:attrName>
                                        </p:attrNameLst>
                                      </p:cBhvr>
                                      <p:to>
                                        <p:strVal val="visible"/>
                                      </p:to>
                                    </p:set>
                                    <p:animEffect transition="in" filter="wipe(left)">
                                      <p:cBhvr>
                                        <p:cTn id="28" dur="500"/>
                                        <p:tgtEl>
                                          <p:spTgt spid="1086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8592"/>
                                        </p:tgtEl>
                                        <p:attrNameLst>
                                          <p:attrName>style.visibility</p:attrName>
                                        </p:attrNameLst>
                                      </p:cBhvr>
                                      <p:to>
                                        <p:strVal val="visible"/>
                                      </p:to>
                                    </p:set>
                                    <p:animEffect transition="in" filter="wipe(left)">
                                      <p:cBhvr>
                                        <p:cTn id="33" dur="500"/>
                                        <p:tgtEl>
                                          <p:spTgt spid="10859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8649"/>
                                        </p:tgtEl>
                                        <p:attrNameLst>
                                          <p:attrName>style.visibility</p:attrName>
                                        </p:attrNameLst>
                                      </p:cBhvr>
                                      <p:to>
                                        <p:strVal val="visible"/>
                                      </p:to>
                                    </p:set>
                                    <p:animEffect transition="in" filter="wipe(left)">
                                      <p:cBhvr>
                                        <p:cTn id="38" dur="500"/>
                                        <p:tgtEl>
                                          <p:spTgt spid="10864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08651"/>
                                        </p:tgtEl>
                                        <p:attrNameLst>
                                          <p:attrName>style.visibility</p:attrName>
                                        </p:attrNameLst>
                                      </p:cBhvr>
                                      <p:to>
                                        <p:strVal val="visible"/>
                                      </p:to>
                                    </p:set>
                                    <p:animEffect transition="in" filter="wipe(left)">
                                      <p:cBhvr>
                                        <p:cTn id="43" dur="500"/>
                                        <p:tgtEl>
                                          <p:spTgt spid="108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5" grpId="0" autoUpdateAnimBg="0"/>
      <p:bldP spid="108617" grpId="0" autoUpdateAnimBg="0"/>
      <p:bldP spid="10864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灯片编号占位符 3"/>
          <p:cNvSpPr>
            <a:spLocks noGrp="1"/>
          </p:cNvSpPr>
          <p:nvPr>
            <p:ph type="sldNum" sz="quarter" idx="12"/>
          </p:nvPr>
        </p:nvSpPr>
        <p:spPr/>
        <p:txBody>
          <a:bodyPr/>
          <a:lstStyle/>
          <a:p>
            <a:fld id="{B6ADE947-0F5E-4015-9268-45190E1E74DE}" type="slidenum">
              <a:rPr lang="en-US" altLang="zh-CN"/>
              <a:pPr/>
              <a:t>16</a:t>
            </a:fld>
            <a:endParaRPr lang="en-US" altLang="zh-CN"/>
          </a:p>
        </p:txBody>
      </p:sp>
      <p:sp>
        <p:nvSpPr>
          <p:cNvPr id="108546" name="Text Box 2"/>
          <p:cNvSpPr txBox="1">
            <a:spLocks noChangeArrowheads="1"/>
          </p:cNvSpPr>
          <p:nvPr/>
        </p:nvSpPr>
        <p:spPr bwMode="auto">
          <a:xfrm>
            <a:off x="76200" y="191136"/>
            <a:ext cx="4852990" cy="523220"/>
          </a:xfrm>
          <a:prstGeom prst="rect">
            <a:avLst/>
          </a:prstGeom>
          <a:solidFill>
            <a:schemeClr val="bg1"/>
          </a:solidFill>
          <a:ln w="41275">
            <a:noFill/>
            <a:miter lim="800000"/>
            <a:headEnd/>
            <a:tailEnd/>
          </a:ln>
          <a:effectLst/>
        </p:spPr>
        <p:txBody>
          <a:bodyPr wrap="square">
            <a:spAutoFit/>
          </a:bodyPr>
          <a:lstStyle/>
          <a:p>
            <a:r>
              <a:rPr kumimoji="1" lang="zh-CN" altLang="en-US" sz="2800" dirty="0">
                <a:latin typeface="+mn-ea"/>
                <a:ea typeface="+mn-ea"/>
              </a:rPr>
              <a:t>例</a:t>
            </a:r>
            <a:r>
              <a:rPr kumimoji="1" lang="en-US" altLang="zh-CN" sz="2800" dirty="0" smtClean="0">
                <a:latin typeface="+mn-ea"/>
                <a:ea typeface="+mn-ea"/>
              </a:rPr>
              <a:t>3.17</a:t>
            </a:r>
            <a:r>
              <a:rPr kumimoji="1" lang="zh-CN" altLang="en-US" sz="2800" dirty="0">
                <a:latin typeface="+mn-ea"/>
                <a:ea typeface="+mn-ea"/>
              </a:rPr>
              <a:t>　</a:t>
            </a:r>
            <a:r>
              <a:rPr kumimoji="1" lang="zh-CN" altLang="en-US" sz="2800" dirty="0" smtClean="0">
                <a:latin typeface="+mn-ea"/>
                <a:ea typeface="+mn-ea"/>
              </a:rPr>
              <a:t>圆环问题。 </a:t>
            </a:r>
            <a:endParaRPr kumimoji="1" lang="zh-CN" altLang="en-US" sz="2800" dirty="0">
              <a:latin typeface="+mn-ea"/>
              <a:ea typeface="+mn-ea"/>
            </a:endParaRPr>
          </a:p>
        </p:txBody>
      </p:sp>
      <p:graphicFrame>
        <p:nvGraphicFramePr>
          <p:cNvPr id="108593" name="Object 49"/>
          <p:cNvGraphicFramePr>
            <a:graphicFrameLocks noChangeAspect="1"/>
          </p:cNvGraphicFramePr>
          <p:nvPr/>
        </p:nvGraphicFramePr>
        <p:xfrm>
          <a:off x="2643174" y="2571744"/>
          <a:ext cx="3455987" cy="901700"/>
        </p:xfrm>
        <a:graphic>
          <a:graphicData uri="http://schemas.openxmlformats.org/presentationml/2006/ole">
            <p:oleObj spid="_x0000_s10243" name="Equation" r:id="rId3" imgW="1549080" imgH="393480" progId="Equation.DSMT4">
              <p:embed/>
            </p:oleObj>
          </a:graphicData>
        </a:graphic>
      </p:graphicFrame>
      <p:graphicFrame>
        <p:nvGraphicFramePr>
          <p:cNvPr id="108594" name="Object 50"/>
          <p:cNvGraphicFramePr>
            <a:graphicFrameLocks noChangeAspect="1"/>
          </p:cNvGraphicFramePr>
          <p:nvPr/>
        </p:nvGraphicFramePr>
        <p:xfrm>
          <a:off x="2428860" y="3429000"/>
          <a:ext cx="2390775" cy="882650"/>
        </p:xfrm>
        <a:graphic>
          <a:graphicData uri="http://schemas.openxmlformats.org/presentationml/2006/ole">
            <p:oleObj spid="_x0000_s10244" name="Equation" r:id="rId4" imgW="977760" imgH="419040" progId="Equation.3">
              <p:embed/>
            </p:oleObj>
          </a:graphicData>
        </a:graphic>
      </p:graphicFrame>
      <p:graphicFrame>
        <p:nvGraphicFramePr>
          <p:cNvPr id="108595" name="Object 51"/>
          <p:cNvGraphicFramePr>
            <a:graphicFrameLocks noChangeAspect="1"/>
          </p:cNvGraphicFramePr>
          <p:nvPr/>
        </p:nvGraphicFramePr>
        <p:xfrm>
          <a:off x="428596" y="4357694"/>
          <a:ext cx="4362450" cy="893762"/>
        </p:xfrm>
        <a:graphic>
          <a:graphicData uri="http://schemas.openxmlformats.org/presentationml/2006/ole">
            <p:oleObj spid="_x0000_s10245" name="Equation" r:id="rId5" imgW="1663560" imgH="419040" progId="Equation.DSMT4">
              <p:embed/>
            </p:oleObj>
          </a:graphicData>
        </a:graphic>
      </p:graphicFrame>
      <p:grpSp>
        <p:nvGrpSpPr>
          <p:cNvPr id="2" name="Group 102"/>
          <p:cNvGrpSpPr>
            <a:grpSpLocks/>
          </p:cNvGrpSpPr>
          <p:nvPr/>
        </p:nvGrpSpPr>
        <p:grpSpPr bwMode="auto">
          <a:xfrm>
            <a:off x="8140713" y="1828791"/>
            <a:ext cx="828675" cy="547688"/>
            <a:chOff x="5204" y="2352"/>
            <a:chExt cx="522" cy="345"/>
          </a:xfrm>
        </p:grpSpPr>
        <p:sp>
          <p:nvSpPr>
            <p:cNvPr id="108620" name="Oval 76"/>
            <p:cNvSpPr>
              <a:spLocks noChangeArrowheads="1"/>
            </p:cNvSpPr>
            <p:nvPr/>
          </p:nvSpPr>
          <p:spPr bwMode="auto">
            <a:xfrm>
              <a:off x="5204" y="2457"/>
              <a:ext cx="240" cy="240"/>
            </a:xfrm>
            <a:prstGeom prst="ellipse">
              <a:avLst/>
            </a:prstGeom>
            <a:noFill/>
            <a:ln w="41275">
              <a:solidFill>
                <a:srgbClr val="006600"/>
              </a:solidFill>
              <a:round/>
              <a:headEnd/>
              <a:tailEnd/>
            </a:ln>
            <a:effectLst/>
          </p:spPr>
          <p:txBody>
            <a:bodyPr wrap="none" anchor="ctr"/>
            <a:lstStyle/>
            <a:p>
              <a:endParaRPr lang="zh-CN" altLang="en-US"/>
            </a:p>
          </p:txBody>
        </p:sp>
        <p:sp>
          <p:nvSpPr>
            <p:cNvPr id="108621" name="Line 77"/>
            <p:cNvSpPr>
              <a:spLocks noChangeShapeType="1"/>
            </p:cNvSpPr>
            <p:nvPr/>
          </p:nvSpPr>
          <p:spPr bwMode="auto">
            <a:xfrm flipH="1">
              <a:off x="5267" y="2505"/>
              <a:ext cx="96" cy="144"/>
            </a:xfrm>
            <a:prstGeom prst="line">
              <a:avLst/>
            </a:prstGeom>
            <a:noFill/>
            <a:ln w="41275">
              <a:solidFill>
                <a:srgbClr val="FF0066"/>
              </a:solidFill>
              <a:round/>
              <a:headEnd/>
              <a:tailEnd/>
            </a:ln>
            <a:effectLst/>
          </p:spPr>
          <p:txBody>
            <a:bodyPr wrap="none" anchor="ctr"/>
            <a:lstStyle/>
            <a:p>
              <a:endParaRPr lang="zh-CN" altLang="en-US"/>
            </a:p>
          </p:txBody>
        </p:sp>
        <p:sp>
          <p:nvSpPr>
            <p:cNvPr id="108622" name="Line 78"/>
            <p:cNvSpPr>
              <a:spLocks noChangeShapeType="1"/>
            </p:cNvSpPr>
            <p:nvPr/>
          </p:nvSpPr>
          <p:spPr bwMode="auto">
            <a:xfrm>
              <a:off x="5267" y="2505"/>
              <a:ext cx="96" cy="144"/>
            </a:xfrm>
            <a:prstGeom prst="line">
              <a:avLst/>
            </a:prstGeom>
            <a:noFill/>
            <a:ln w="41275">
              <a:solidFill>
                <a:srgbClr val="FF0066"/>
              </a:solidFill>
              <a:round/>
              <a:headEnd/>
              <a:tailEnd/>
            </a:ln>
            <a:effectLst/>
          </p:spPr>
          <p:txBody>
            <a:bodyPr wrap="none" anchor="ctr"/>
            <a:lstStyle/>
            <a:p>
              <a:endParaRPr lang="zh-CN" altLang="en-US"/>
            </a:p>
          </p:txBody>
        </p:sp>
        <p:graphicFrame>
          <p:nvGraphicFramePr>
            <p:cNvPr id="108623" name="Object 79"/>
            <p:cNvGraphicFramePr>
              <a:graphicFrameLocks noChangeAspect="1"/>
            </p:cNvGraphicFramePr>
            <p:nvPr/>
          </p:nvGraphicFramePr>
          <p:xfrm>
            <a:off x="5444" y="2352"/>
            <a:ext cx="282" cy="288"/>
          </p:xfrm>
          <a:graphic>
            <a:graphicData uri="http://schemas.openxmlformats.org/presentationml/2006/ole">
              <p:oleObj spid="_x0000_s10250" name="公式" r:id="rId6" imgW="203040" imgH="203040" progId="Equation.3">
                <p:embed/>
              </p:oleObj>
            </a:graphicData>
          </a:graphic>
        </p:graphicFrame>
      </p:grpSp>
      <p:grpSp>
        <p:nvGrpSpPr>
          <p:cNvPr id="3" name="Group 80"/>
          <p:cNvGrpSpPr>
            <a:grpSpLocks/>
          </p:cNvGrpSpPr>
          <p:nvPr/>
        </p:nvGrpSpPr>
        <p:grpSpPr bwMode="auto">
          <a:xfrm>
            <a:off x="6429388" y="428604"/>
            <a:ext cx="2292350" cy="1828800"/>
            <a:chOff x="4126" y="1488"/>
            <a:chExt cx="1444" cy="1152"/>
          </a:xfrm>
        </p:grpSpPr>
        <p:sp>
          <p:nvSpPr>
            <p:cNvPr id="108625" name="Oval 81"/>
            <p:cNvSpPr>
              <a:spLocks noChangeArrowheads="1"/>
            </p:cNvSpPr>
            <p:nvPr/>
          </p:nvSpPr>
          <p:spPr bwMode="auto">
            <a:xfrm>
              <a:off x="4126" y="1488"/>
              <a:ext cx="1104" cy="1104"/>
            </a:xfrm>
            <a:prstGeom prst="ellipse">
              <a:avLst/>
            </a:prstGeom>
            <a:noFill/>
            <a:ln w="38100">
              <a:solidFill>
                <a:schemeClr val="tx1"/>
              </a:solidFill>
              <a:round/>
              <a:headEnd/>
              <a:tailEnd/>
            </a:ln>
            <a:effectLst/>
          </p:spPr>
          <p:txBody>
            <a:bodyPr wrap="none" anchor="ctr"/>
            <a:lstStyle/>
            <a:p>
              <a:endParaRPr lang="zh-CN" altLang="en-US"/>
            </a:p>
          </p:txBody>
        </p:sp>
        <p:sp>
          <p:nvSpPr>
            <p:cNvPr id="108626" name="Oval 82"/>
            <p:cNvSpPr>
              <a:spLocks noChangeArrowheads="1"/>
            </p:cNvSpPr>
            <p:nvPr/>
          </p:nvSpPr>
          <p:spPr bwMode="auto">
            <a:xfrm>
              <a:off x="5134" y="1938"/>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108627" name="Line 83"/>
            <p:cNvSpPr>
              <a:spLocks noChangeShapeType="1"/>
            </p:cNvSpPr>
            <p:nvPr/>
          </p:nvSpPr>
          <p:spPr bwMode="auto">
            <a:xfrm flipV="1">
              <a:off x="4702" y="1776"/>
              <a:ext cx="432" cy="288"/>
            </a:xfrm>
            <a:prstGeom prst="line">
              <a:avLst/>
            </a:prstGeom>
            <a:noFill/>
            <a:ln w="28575">
              <a:solidFill>
                <a:schemeClr val="tx1"/>
              </a:solidFill>
              <a:prstDash val="sysDot"/>
              <a:round/>
              <a:headEnd/>
              <a:tailEnd/>
            </a:ln>
            <a:effectLst/>
          </p:spPr>
          <p:txBody>
            <a:bodyPr wrap="none" anchor="ctr"/>
            <a:lstStyle/>
            <a:p>
              <a:endParaRPr lang="zh-CN" altLang="en-US"/>
            </a:p>
          </p:txBody>
        </p:sp>
        <p:sp>
          <p:nvSpPr>
            <p:cNvPr id="108628" name="Rectangle 84"/>
            <p:cNvSpPr>
              <a:spLocks noChangeArrowheads="1"/>
            </p:cNvSpPr>
            <p:nvPr/>
          </p:nvSpPr>
          <p:spPr bwMode="auto">
            <a:xfrm>
              <a:off x="4770" y="168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R</a:t>
              </a:r>
            </a:p>
          </p:txBody>
        </p:sp>
        <p:sp>
          <p:nvSpPr>
            <p:cNvPr id="108629" name="Rectangle 85"/>
            <p:cNvSpPr>
              <a:spLocks noChangeArrowheads="1"/>
            </p:cNvSpPr>
            <p:nvPr/>
          </p:nvSpPr>
          <p:spPr bwMode="auto">
            <a:xfrm>
              <a:off x="4558" y="2304"/>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B</a:t>
              </a:r>
            </a:p>
          </p:txBody>
        </p:sp>
        <p:sp>
          <p:nvSpPr>
            <p:cNvPr id="108630" name="Rectangle 86"/>
            <p:cNvSpPr>
              <a:spLocks noChangeArrowheads="1"/>
            </p:cNvSpPr>
            <p:nvPr/>
          </p:nvSpPr>
          <p:spPr bwMode="auto">
            <a:xfrm>
              <a:off x="5347" y="192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A</a:t>
              </a:r>
            </a:p>
          </p:txBody>
        </p:sp>
        <p:sp>
          <p:nvSpPr>
            <p:cNvPr id="108631" name="Line 87"/>
            <p:cNvSpPr>
              <a:spLocks noChangeShapeType="1"/>
            </p:cNvSpPr>
            <p:nvPr/>
          </p:nvSpPr>
          <p:spPr bwMode="auto">
            <a:xfrm>
              <a:off x="4702" y="2064"/>
              <a:ext cx="432" cy="0"/>
            </a:xfrm>
            <a:prstGeom prst="line">
              <a:avLst/>
            </a:prstGeom>
            <a:noFill/>
            <a:ln w="41275">
              <a:solidFill>
                <a:schemeClr val="tx1"/>
              </a:solidFill>
              <a:round/>
              <a:headEnd/>
              <a:tailEnd/>
            </a:ln>
            <a:effectLst/>
          </p:spPr>
          <p:txBody>
            <a:bodyPr/>
            <a:lstStyle/>
            <a:p>
              <a:endParaRPr lang="zh-CN" altLang="en-US"/>
            </a:p>
          </p:txBody>
        </p:sp>
        <p:sp>
          <p:nvSpPr>
            <p:cNvPr id="108632" name="Freeform 88"/>
            <p:cNvSpPr>
              <a:spLocks/>
            </p:cNvSpPr>
            <p:nvPr/>
          </p:nvSpPr>
          <p:spPr bwMode="auto">
            <a:xfrm>
              <a:off x="4702" y="2064"/>
              <a:ext cx="399" cy="312"/>
            </a:xfrm>
            <a:custGeom>
              <a:avLst/>
              <a:gdLst/>
              <a:ahLst/>
              <a:cxnLst>
                <a:cxn ang="0">
                  <a:pos x="0" y="0"/>
                </a:cxn>
                <a:cxn ang="0">
                  <a:pos x="399" y="312"/>
                </a:cxn>
              </a:cxnLst>
              <a:rect l="0" t="0" r="r" b="b"/>
              <a:pathLst>
                <a:path w="399" h="312">
                  <a:moveTo>
                    <a:pt x="0" y="0"/>
                  </a:moveTo>
                  <a:lnTo>
                    <a:pt x="399" y="312"/>
                  </a:lnTo>
                </a:path>
              </a:pathLst>
            </a:custGeom>
            <a:noFill/>
            <a:ln w="41275" cap="flat" cmpd="sng">
              <a:solidFill>
                <a:schemeClr val="tx1"/>
              </a:solidFill>
              <a:prstDash val="solid"/>
              <a:round/>
              <a:headEnd type="none" w="med" len="med"/>
              <a:tailEnd type="none" w="med" len="med"/>
            </a:ln>
            <a:effectLst/>
          </p:spPr>
          <p:txBody>
            <a:bodyPr/>
            <a:lstStyle/>
            <a:p>
              <a:endParaRPr lang="zh-CN" altLang="en-US"/>
            </a:p>
          </p:txBody>
        </p:sp>
        <p:sp>
          <p:nvSpPr>
            <p:cNvPr id="108633" name="Rectangle 89"/>
            <p:cNvSpPr>
              <a:spLocks noChangeArrowheads="1"/>
            </p:cNvSpPr>
            <p:nvPr/>
          </p:nvSpPr>
          <p:spPr bwMode="auto">
            <a:xfrm>
              <a:off x="4846" y="2033"/>
              <a:ext cx="336" cy="250"/>
            </a:xfrm>
            <a:prstGeom prst="rect">
              <a:avLst/>
            </a:prstGeom>
            <a:noFill/>
            <a:ln w="9525">
              <a:noFill/>
              <a:miter lim="800000"/>
              <a:headEnd/>
              <a:tailEnd/>
            </a:ln>
            <a:effectLst/>
          </p:spPr>
          <p:txBody>
            <a:bodyPr>
              <a:spAutoFit/>
            </a:bodyPr>
            <a:lstStyle/>
            <a:p>
              <a:r>
                <a:rPr kumimoji="1" lang="en-US" altLang="zh-CN" sz="2000" i="1">
                  <a:latin typeface="Times New Roman" pitchFamily="18" charset="0"/>
                  <a:sym typeface="Symbol" pitchFamily="18" charset="2"/>
                </a:rPr>
                <a:t></a:t>
              </a:r>
              <a:endParaRPr kumimoji="1" lang="en-US" altLang="zh-CN" sz="2000" i="1">
                <a:latin typeface="Times New Roman" pitchFamily="18" charset="0"/>
              </a:endParaRPr>
            </a:p>
          </p:txBody>
        </p:sp>
        <p:sp>
          <p:nvSpPr>
            <p:cNvPr id="108634" name="Line 90"/>
            <p:cNvSpPr>
              <a:spLocks noChangeShapeType="1"/>
            </p:cNvSpPr>
            <p:nvPr/>
          </p:nvSpPr>
          <p:spPr bwMode="auto">
            <a:xfrm>
              <a:off x="4702" y="2544"/>
              <a:ext cx="0" cy="96"/>
            </a:xfrm>
            <a:prstGeom prst="line">
              <a:avLst/>
            </a:prstGeom>
            <a:noFill/>
            <a:ln w="41275">
              <a:solidFill>
                <a:schemeClr val="tx2"/>
              </a:solidFill>
              <a:round/>
              <a:headEnd/>
              <a:tailEnd/>
            </a:ln>
            <a:effectLst/>
          </p:spPr>
          <p:txBody>
            <a:bodyPr/>
            <a:lstStyle/>
            <a:p>
              <a:endParaRPr lang="zh-CN" altLang="en-US"/>
            </a:p>
          </p:txBody>
        </p:sp>
        <p:sp>
          <p:nvSpPr>
            <p:cNvPr id="108635" name="Rectangle 91"/>
            <p:cNvSpPr>
              <a:spLocks noChangeArrowheads="1"/>
            </p:cNvSpPr>
            <p:nvPr/>
          </p:nvSpPr>
          <p:spPr bwMode="auto">
            <a:xfrm>
              <a:off x="4456" y="1872"/>
              <a:ext cx="232"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O</a:t>
              </a:r>
            </a:p>
          </p:txBody>
        </p:sp>
      </p:grpSp>
      <p:grpSp>
        <p:nvGrpSpPr>
          <p:cNvPr id="4" name="Group 104"/>
          <p:cNvGrpSpPr>
            <a:grpSpLocks/>
          </p:cNvGrpSpPr>
          <p:nvPr/>
        </p:nvGrpSpPr>
        <p:grpSpPr bwMode="auto">
          <a:xfrm>
            <a:off x="7156463" y="1422391"/>
            <a:ext cx="966788" cy="1249363"/>
            <a:chOff x="4584" y="2096"/>
            <a:chExt cx="609" cy="787"/>
          </a:xfrm>
        </p:grpSpPr>
        <p:sp>
          <p:nvSpPr>
            <p:cNvPr id="108637" name="Oval 93"/>
            <p:cNvSpPr>
              <a:spLocks noChangeArrowheads="1"/>
            </p:cNvSpPr>
            <p:nvPr/>
          </p:nvSpPr>
          <p:spPr bwMode="auto">
            <a:xfrm>
              <a:off x="5001" y="2259"/>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108638" name="Line 94"/>
            <p:cNvSpPr>
              <a:spLocks noChangeShapeType="1"/>
            </p:cNvSpPr>
            <p:nvPr/>
          </p:nvSpPr>
          <p:spPr bwMode="auto">
            <a:xfrm>
              <a:off x="5097" y="2355"/>
              <a:ext cx="0" cy="528"/>
            </a:xfrm>
            <a:prstGeom prst="line">
              <a:avLst/>
            </a:prstGeom>
            <a:noFill/>
            <a:ln w="41275">
              <a:solidFill>
                <a:schemeClr val="tx1"/>
              </a:solidFill>
              <a:round/>
              <a:headEnd/>
              <a:tailEnd type="arrow" w="med" len="med"/>
            </a:ln>
            <a:effectLst/>
          </p:spPr>
          <p:txBody>
            <a:bodyPr/>
            <a:lstStyle/>
            <a:p>
              <a:endParaRPr lang="zh-CN" altLang="en-US"/>
            </a:p>
          </p:txBody>
        </p:sp>
        <p:sp>
          <p:nvSpPr>
            <p:cNvPr id="108639" name="Line 95"/>
            <p:cNvSpPr>
              <a:spLocks noChangeShapeType="1"/>
            </p:cNvSpPr>
            <p:nvPr/>
          </p:nvSpPr>
          <p:spPr bwMode="auto">
            <a:xfrm flipH="1" flipV="1">
              <a:off x="4761" y="2115"/>
              <a:ext cx="336" cy="240"/>
            </a:xfrm>
            <a:prstGeom prst="line">
              <a:avLst/>
            </a:prstGeom>
            <a:noFill/>
            <a:ln w="41275">
              <a:solidFill>
                <a:srgbClr val="000099"/>
              </a:solidFill>
              <a:round/>
              <a:headEnd/>
              <a:tailEnd type="arrow" w="med" len="med"/>
            </a:ln>
            <a:effectLst/>
          </p:spPr>
          <p:txBody>
            <a:bodyPr/>
            <a:lstStyle/>
            <a:p>
              <a:endParaRPr lang="zh-CN" altLang="en-US"/>
            </a:p>
          </p:txBody>
        </p:sp>
        <p:graphicFrame>
          <p:nvGraphicFramePr>
            <p:cNvPr id="108640" name="Object 96"/>
            <p:cNvGraphicFramePr>
              <a:graphicFrameLocks noChangeAspect="1"/>
            </p:cNvGraphicFramePr>
            <p:nvPr/>
          </p:nvGraphicFramePr>
          <p:xfrm>
            <a:off x="4713" y="2547"/>
            <a:ext cx="372" cy="293"/>
          </p:xfrm>
          <a:graphic>
            <a:graphicData uri="http://schemas.openxmlformats.org/presentationml/2006/ole">
              <p:oleObj spid="_x0000_s10248" name="Equation" r:id="rId7" imgW="241200" imgH="203040" progId="Equation.3">
                <p:embed/>
              </p:oleObj>
            </a:graphicData>
          </a:graphic>
        </p:graphicFrame>
        <p:graphicFrame>
          <p:nvGraphicFramePr>
            <p:cNvPr id="108641" name="Object 97"/>
            <p:cNvGraphicFramePr>
              <a:graphicFrameLocks noChangeAspect="1"/>
            </p:cNvGraphicFramePr>
            <p:nvPr/>
          </p:nvGraphicFramePr>
          <p:xfrm>
            <a:off x="4584" y="2096"/>
            <a:ext cx="251" cy="285"/>
          </p:xfrm>
          <a:graphic>
            <a:graphicData uri="http://schemas.openxmlformats.org/presentationml/2006/ole">
              <p:oleObj spid="_x0000_s10249" name="Equation" r:id="rId8" imgW="177480" imgH="215640" progId="Equation.3">
                <p:embed/>
              </p:oleObj>
            </a:graphicData>
          </a:graphic>
        </p:graphicFrame>
      </p:grpSp>
      <p:graphicFrame>
        <p:nvGraphicFramePr>
          <p:cNvPr id="108644" name="Object 100"/>
          <p:cNvGraphicFramePr>
            <a:graphicFrameLocks noChangeAspect="1"/>
          </p:cNvGraphicFramePr>
          <p:nvPr/>
        </p:nvGraphicFramePr>
        <p:xfrm>
          <a:off x="371473" y="1671631"/>
          <a:ext cx="3986213" cy="900113"/>
        </p:xfrm>
        <a:graphic>
          <a:graphicData uri="http://schemas.openxmlformats.org/presentationml/2006/ole">
            <p:oleObj spid="_x0000_s10246" name="Equation" r:id="rId9" imgW="1612800" imgH="393480" progId="Equation.DSMT4">
              <p:embed/>
            </p:oleObj>
          </a:graphicData>
        </a:graphic>
      </p:graphicFrame>
      <p:sp>
        <p:nvSpPr>
          <p:cNvPr id="108649" name="Text Box 105"/>
          <p:cNvSpPr txBox="1">
            <a:spLocks noChangeArrowheads="1"/>
          </p:cNvSpPr>
          <p:nvPr/>
        </p:nvSpPr>
        <p:spPr bwMode="auto">
          <a:xfrm>
            <a:off x="4000496" y="976954"/>
            <a:ext cx="1441420" cy="523220"/>
          </a:xfrm>
          <a:prstGeom prst="rect">
            <a:avLst/>
          </a:prstGeom>
          <a:noFill/>
          <a:ln w="41275">
            <a:noFill/>
            <a:miter lim="800000"/>
            <a:headEnd/>
            <a:tailEnd/>
          </a:ln>
          <a:effectLst/>
        </p:spPr>
        <p:txBody>
          <a:bodyPr wrap="none">
            <a:spAutoFit/>
          </a:bodyPr>
          <a:lstStyle/>
          <a:p>
            <a:r>
              <a:rPr kumimoji="1" lang="zh-CN" altLang="en-US" sz="2800" dirty="0" smtClean="0">
                <a:solidFill>
                  <a:srgbClr val="000099"/>
                </a:solidFill>
                <a:latin typeface="楷体_GB2312" pitchFamily="49" charset="-122"/>
                <a:ea typeface="楷体_GB2312" pitchFamily="49" charset="-122"/>
              </a:rPr>
              <a:t>要消</a:t>
            </a:r>
            <a:r>
              <a:rPr kumimoji="1" lang="zh-CN" altLang="en-US" sz="2800" dirty="0">
                <a:solidFill>
                  <a:srgbClr val="000099"/>
                </a:solidFill>
                <a:latin typeface="楷体_GB2312" pitchFamily="49" charset="-122"/>
                <a:ea typeface="楷体_GB2312" pitchFamily="49" charset="-122"/>
              </a:rPr>
              <a:t>去</a:t>
            </a:r>
            <a:r>
              <a:rPr kumimoji="1" lang="en-US" altLang="zh-CN" sz="2800" i="1" dirty="0">
                <a:solidFill>
                  <a:srgbClr val="000099"/>
                </a:solidFill>
                <a:latin typeface="楷体_GB2312" pitchFamily="49" charset="-122"/>
                <a:ea typeface="楷体_GB2312" pitchFamily="49" charset="-122"/>
              </a:rPr>
              <a:t>t</a:t>
            </a:r>
          </a:p>
        </p:txBody>
      </p:sp>
      <p:graphicFrame>
        <p:nvGraphicFramePr>
          <p:cNvPr id="108651" name="Object 107"/>
          <p:cNvGraphicFramePr>
            <a:graphicFrameLocks noChangeAspect="1"/>
          </p:cNvGraphicFramePr>
          <p:nvPr/>
        </p:nvGraphicFramePr>
        <p:xfrm>
          <a:off x="285720" y="1000108"/>
          <a:ext cx="3405188" cy="515937"/>
        </p:xfrm>
        <a:graphic>
          <a:graphicData uri="http://schemas.openxmlformats.org/presentationml/2006/ole">
            <p:oleObj spid="_x0000_s10247" name="Equation" r:id="rId10" imgW="1104840" imgH="203040" progId="Equation.DSMT4">
              <p:embed/>
            </p:oleObj>
          </a:graphicData>
        </a:graphic>
      </p:graphicFrame>
      <p:cxnSp>
        <p:nvCxnSpPr>
          <p:cNvPr id="36" name="直接连接符 35"/>
          <p:cNvCxnSpPr/>
          <p:nvPr/>
        </p:nvCxnSpPr>
        <p:spPr>
          <a:xfrm>
            <a:off x="214282" y="785794"/>
            <a:ext cx="421484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质点的角动量定理</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 </a:t>
            </a:r>
            <a:endParaRPr lang="zh-CN" altLang="en-US" dirty="0">
              <a:latin typeface="方正姚体" pitchFamily="2" charset="-122"/>
              <a:ea typeface="方正姚体" pitchFamily="2" charset="-122"/>
            </a:endParaRPr>
          </a:p>
        </p:txBody>
      </p:sp>
      <p:graphicFrame>
        <p:nvGraphicFramePr>
          <p:cNvPr id="10251" name="Object 11"/>
          <p:cNvGraphicFramePr>
            <a:graphicFrameLocks noChangeAspect="1"/>
          </p:cNvGraphicFramePr>
          <p:nvPr/>
        </p:nvGraphicFramePr>
        <p:xfrm>
          <a:off x="428596" y="5429250"/>
          <a:ext cx="8001056" cy="571518"/>
        </p:xfrm>
        <a:graphic>
          <a:graphicData uri="http://schemas.openxmlformats.org/presentationml/2006/ole">
            <p:oleObj spid="_x0000_s10251" name="Equation" r:id="rId11" imgW="2920680" imgH="228600" progId="Equation.DSMT4">
              <p:embed/>
            </p:oleObj>
          </a:graphicData>
        </a:graphic>
      </p:graphicFrame>
      <p:sp>
        <p:nvSpPr>
          <p:cNvPr id="38" name="Text Box 105"/>
          <p:cNvSpPr txBox="1">
            <a:spLocks noChangeArrowheads="1"/>
          </p:cNvSpPr>
          <p:nvPr/>
        </p:nvSpPr>
        <p:spPr bwMode="auto">
          <a:xfrm>
            <a:off x="4143372" y="1857364"/>
            <a:ext cx="1980029" cy="523220"/>
          </a:xfrm>
          <a:prstGeom prst="rect">
            <a:avLst/>
          </a:prstGeom>
          <a:noFill/>
          <a:ln w="41275">
            <a:noFill/>
            <a:miter lim="800000"/>
            <a:headEnd/>
            <a:tailEnd/>
          </a:ln>
          <a:effectLst/>
        </p:spPr>
        <p:txBody>
          <a:bodyPr wrap="none">
            <a:spAutoFit/>
          </a:bodyPr>
          <a:lstStyle/>
          <a:p>
            <a:r>
              <a:rPr kumimoji="1" lang="el-GR" altLang="zh-CN" sz="2800" i="1" dirty="0" smtClean="0">
                <a:solidFill>
                  <a:srgbClr val="000099"/>
                </a:solidFill>
                <a:latin typeface="楷体_GB2312" pitchFamily="49" charset="-122"/>
                <a:ea typeface="楷体_GB2312" pitchFamily="49" charset="-122"/>
              </a:rPr>
              <a:t>ω</a:t>
            </a:r>
            <a:r>
              <a:rPr kumimoji="1" lang="zh-CN" altLang="en-US" sz="2800" i="1" dirty="0" smtClean="0">
                <a:solidFill>
                  <a:srgbClr val="000099"/>
                </a:solidFill>
                <a:latin typeface="楷体_GB2312" pitchFamily="49" charset="-122"/>
                <a:ea typeface="楷体_GB2312" pitchFamily="49" charset="-122"/>
              </a:rPr>
              <a:t>也不知道</a:t>
            </a:r>
            <a:endParaRPr kumimoji="1" lang="en-US" altLang="zh-CN" sz="2800" i="1" dirty="0">
              <a:solidFill>
                <a:srgbClr val="000099"/>
              </a:solidFill>
              <a:latin typeface="楷体_GB2312" pitchFamily="49" charset="-122"/>
              <a:ea typeface="楷体_GB2312"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8644"/>
                                        </p:tgtEl>
                                        <p:attrNameLst>
                                          <p:attrName>style.visibility</p:attrName>
                                        </p:attrNameLst>
                                      </p:cBhvr>
                                      <p:to>
                                        <p:strVal val="visible"/>
                                      </p:to>
                                    </p:set>
                                    <p:animEffect transition="in" filter="wipe(left)">
                                      <p:cBhvr>
                                        <p:cTn id="7" dur="500"/>
                                        <p:tgtEl>
                                          <p:spTgt spid="10864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8593"/>
                                        </p:tgtEl>
                                        <p:attrNameLst>
                                          <p:attrName>style.visibility</p:attrName>
                                        </p:attrNameLst>
                                      </p:cBhvr>
                                      <p:to>
                                        <p:strVal val="visible"/>
                                      </p:to>
                                    </p:set>
                                    <p:animEffect transition="in" filter="wipe(left)">
                                      <p:cBhvr>
                                        <p:cTn id="16" dur="500"/>
                                        <p:tgtEl>
                                          <p:spTgt spid="10859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8594"/>
                                        </p:tgtEl>
                                        <p:attrNameLst>
                                          <p:attrName>style.visibility</p:attrName>
                                        </p:attrNameLst>
                                      </p:cBhvr>
                                      <p:to>
                                        <p:strVal val="visible"/>
                                      </p:to>
                                    </p:set>
                                    <p:animEffect transition="in" filter="wipe(left)">
                                      <p:cBhvr>
                                        <p:cTn id="21" dur="500"/>
                                        <p:tgtEl>
                                          <p:spTgt spid="10859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8595"/>
                                        </p:tgtEl>
                                        <p:attrNameLst>
                                          <p:attrName>style.visibility</p:attrName>
                                        </p:attrNameLst>
                                      </p:cBhvr>
                                      <p:to>
                                        <p:strVal val="visible"/>
                                      </p:to>
                                    </p:set>
                                    <p:animEffect transition="in" filter="wipe(left)">
                                      <p:cBhvr>
                                        <p:cTn id="26" dur="500"/>
                                        <p:tgtEl>
                                          <p:spTgt spid="10859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0251"/>
                                        </p:tgtEl>
                                        <p:attrNameLst>
                                          <p:attrName>style.visibility</p:attrName>
                                        </p:attrNameLst>
                                      </p:cBhvr>
                                      <p:to>
                                        <p:strVal val="visible"/>
                                      </p:to>
                                    </p:set>
                                    <p:animEffect transition="in" filter="wipe(left)">
                                      <p:cBhvr>
                                        <p:cTn id="31"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3"/>
          <p:cNvSpPr>
            <a:spLocks noGrp="1"/>
          </p:cNvSpPr>
          <p:nvPr>
            <p:ph type="sldNum" sz="quarter" idx="12"/>
          </p:nvPr>
        </p:nvSpPr>
        <p:spPr/>
        <p:txBody>
          <a:bodyPr/>
          <a:lstStyle/>
          <a:p>
            <a:fld id="{406A27BF-0BE6-43A2-B44A-D8018502C5C0}" type="slidenum">
              <a:rPr lang="en-US" altLang="zh-CN"/>
              <a:pPr/>
              <a:t>17</a:t>
            </a:fld>
            <a:endParaRPr lang="en-US" altLang="zh-CN"/>
          </a:p>
        </p:txBody>
      </p:sp>
      <p:sp>
        <p:nvSpPr>
          <p:cNvPr id="109572" name="Text Box 4"/>
          <p:cNvSpPr txBox="1">
            <a:spLocks noChangeArrowheads="1"/>
          </p:cNvSpPr>
          <p:nvPr/>
        </p:nvSpPr>
        <p:spPr bwMode="auto">
          <a:xfrm>
            <a:off x="583609" y="1285860"/>
            <a:ext cx="7417415" cy="461665"/>
          </a:xfrm>
          <a:prstGeom prst="rect">
            <a:avLst/>
          </a:prstGeom>
          <a:noFill/>
          <a:ln w="41275">
            <a:noFill/>
            <a:miter lim="800000"/>
            <a:headEnd/>
            <a:tailEnd/>
          </a:ln>
          <a:effectLst/>
        </p:spPr>
        <p:txBody>
          <a:bodyPr wrap="none">
            <a:spAutoFit/>
          </a:bodyPr>
          <a:lstStyle/>
          <a:p>
            <a:r>
              <a:rPr kumimoji="1" lang="zh-CN" altLang="en-US" sz="2400" dirty="0">
                <a:solidFill>
                  <a:srgbClr val="0070C0"/>
                </a:solidFill>
                <a:latin typeface="楷体_GB2312" pitchFamily="49" charset="-122"/>
                <a:ea typeface="楷体_GB2312" pitchFamily="49" charset="-122"/>
              </a:rPr>
              <a:t>由题设条件，</a:t>
            </a:r>
            <a:r>
              <a:rPr kumimoji="1" lang="en-US" altLang="zh-CN" sz="2400" i="1" dirty="0">
                <a:solidFill>
                  <a:srgbClr val="0070C0"/>
                </a:solidFill>
                <a:latin typeface="楷体_GB2312" pitchFamily="49" charset="-122"/>
                <a:ea typeface="楷体_GB2312" pitchFamily="49" charset="-122"/>
              </a:rPr>
              <a:t>t </a:t>
            </a:r>
            <a:r>
              <a:rPr kumimoji="1" lang="en-US" altLang="zh-CN" sz="2400" dirty="0">
                <a:solidFill>
                  <a:srgbClr val="0070C0"/>
                </a:solidFill>
                <a:latin typeface="楷体_GB2312" pitchFamily="49" charset="-122"/>
                <a:ea typeface="楷体_GB2312" pitchFamily="49" charset="-122"/>
              </a:rPr>
              <a:t>=0</a:t>
            </a:r>
            <a:r>
              <a:rPr kumimoji="1" lang="zh-CN" altLang="en-US" sz="2400" dirty="0">
                <a:solidFill>
                  <a:srgbClr val="0070C0"/>
                </a:solidFill>
                <a:latin typeface="楷体_GB2312" pitchFamily="49" charset="-122"/>
                <a:ea typeface="楷体_GB2312" pitchFamily="49" charset="-122"/>
              </a:rPr>
              <a:t>时，</a:t>
            </a:r>
            <a:r>
              <a:rPr kumimoji="1" lang="en-US" altLang="zh-CN" sz="2400" i="1" dirty="0">
                <a:solidFill>
                  <a:srgbClr val="0070C0"/>
                </a:solidFill>
                <a:latin typeface="楷体_GB2312" pitchFamily="49" charset="-122"/>
                <a:ea typeface="楷体_GB2312" pitchFamily="49" charset="-122"/>
              </a:rPr>
              <a:t>θ</a:t>
            </a:r>
            <a:r>
              <a:rPr kumimoji="1" lang="en-US" altLang="zh-CN" sz="2400" baseline="-30000" dirty="0">
                <a:solidFill>
                  <a:srgbClr val="0070C0"/>
                </a:solidFill>
                <a:latin typeface="楷体_GB2312" pitchFamily="49" charset="-122"/>
                <a:ea typeface="楷体_GB2312" pitchFamily="49" charset="-122"/>
              </a:rPr>
              <a:t>0 </a:t>
            </a:r>
            <a:r>
              <a:rPr kumimoji="1" lang="en-US" altLang="zh-CN" sz="2400" dirty="0">
                <a:solidFill>
                  <a:srgbClr val="0070C0"/>
                </a:solidFill>
                <a:latin typeface="楷体_GB2312" pitchFamily="49" charset="-122"/>
                <a:ea typeface="楷体_GB2312" pitchFamily="49" charset="-122"/>
              </a:rPr>
              <a:t>=0</a:t>
            </a:r>
            <a:r>
              <a:rPr kumimoji="1" lang="zh-CN" altLang="en-US" sz="2400" dirty="0">
                <a:solidFill>
                  <a:srgbClr val="0070C0"/>
                </a:solidFill>
                <a:latin typeface="楷体_GB2312" pitchFamily="49" charset="-122"/>
                <a:ea typeface="楷体_GB2312" pitchFamily="49" charset="-122"/>
              </a:rPr>
              <a:t>，</a:t>
            </a:r>
            <a:r>
              <a:rPr kumimoji="1" lang="en-US" altLang="zh-CN" sz="2400" i="1" dirty="0">
                <a:solidFill>
                  <a:srgbClr val="0070C0"/>
                </a:solidFill>
                <a:latin typeface="楷体_GB2312" pitchFamily="49" charset="-122"/>
                <a:ea typeface="楷体_GB2312" pitchFamily="49" charset="-122"/>
              </a:rPr>
              <a:t>L</a:t>
            </a:r>
            <a:r>
              <a:rPr kumimoji="1" lang="en-US" altLang="zh-CN" sz="2400" baseline="-30000" dirty="0">
                <a:solidFill>
                  <a:srgbClr val="0070C0"/>
                </a:solidFill>
                <a:latin typeface="楷体_GB2312" pitchFamily="49" charset="-122"/>
                <a:ea typeface="楷体_GB2312" pitchFamily="49" charset="-122"/>
              </a:rPr>
              <a:t>0</a:t>
            </a:r>
            <a:r>
              <a:rPr kumimoji="1" lang="en-US" altLang="zh-CN" sz="2400" dirty="0">
                <a:solidFill>
                  <a:srgbClr val="0070C0"/>
                </a:solidFill>
                <a:latin typeface="楷体_GB2312" pitchFamily="49" charset="-122"/>
                <a:ea typeface="楷体_GB2312" pitchFamily="49" charset="-122"/>
              </a:rPr>
              <a:t>=0.</a:t>
            </a:r>
            <a:r>
              <a:rPr kumimoji="1" lang="zh-CN" altLang="en-US" sz="2400" dirty="0">
                <a:solidFill>
                  <a:srgbClr val="0070C0"/>
                </a:solidFill>
                <a:latin typeface="楷体_GB2312" pitchFamily="49" charset="-122"/>
                <a:ea typeface="楷体_GB2312" pitchFamily="49" charset="-122"/>
              </a:rPr>
              <a:t>故上式的积分为 </a:t>
            </a:r>
          </a:p>
        </p:txBody>
      </p:sp>
      <p:graphicFrame>
        <p:nvGraphicFramePr>
          <p:cNvPr id="152577" name="Object 1025"/>
          <p:cNvGraphicFramePr>
            <a:graphicFrameLocks noChangeAspect="1"/>
          </p:cNvGraphicFramePr>
          <p:nvPr/>
        </p:nvGraphicFramePr>
        <p:xfrm>
          <a:off x="900113" y="2000240"/>
          <a:ext cx="5745162" cy="809625"/>
        </p:xfrm>
        <a:graphic>
          <a:graphicData uri="http://schemas.openxmlformats.org/presentationml/2006/ole">
            <p:oleObj spid="_x0000_s11267" name="Equation" r:id="rId3" imgW="1917360" imgH="330120" progId="Equation.3">
              <p:embed/>
            </p:oleObj>
          </a:graphicData>
        </a:graphic>
      </p:graphicFrame>
      <p:graphicFrame>
        <p:nvGraphicFramePr>
          <p:cNvPr id="152578" name="Object 1026"/>
          <p:cNvGraphicFramePr>
            <a:graphicFrameLocks noChangeAspect="1"/>
          </p:cNvGraphicFramePr>
          <p:nvPr/>
        </p:nvGraphicFramePr>
        <p:xfrm>
          <a:off x="928662" y="3071811"/>
          <a:ext cx="3500462" cy="928694"/>
        </p:xfrm>
        <a:graphic>
          <a:graphicData uri="http://schemas.openxmlformats.org/presentationml/2006/ole">
            <p:oleObj spid="_x0000_s11268" name="Equation" r:id="rId4" imgW="1206360" imgH="419040" progId="Equation.DSMT4">
              <p:embed/>
            </p:oleObj>
          </a:graphicData>
        </a:graphic>
      </p:graphicFrame>
      <p:graphicFrame>
        <p:nvGraphicFramePr>
          <p:cNvPr id="152579" name="Object 1027"/>
          <p:cNvGraphicFramePr>
            <a:graphicFrameLocks noChangeAspect="1"/>
          </p:cNvGraphicFramePr>
          <p:nvPr/>
        </p:nvGraphicFramePr>
        <p:xfrm>
          <a:off x="928662" y="4214813"/>
          <a:ext cx="3768725" cy="571500"/>
        </p:xfrm>
        <a:graphic>
          <a:graphicData uri="http://schemas.openxmlformats.org/presentationml/2006/ole">
            <p:oleObj spid="_x0000_s11269" name="Equation" r:id="rId5" imgW="1358640" imgH="253800" progId="Equation.DSMT4">
              <p:embed/>
            </p:oleObj>
          </a:graphicData>
        </a:graphic>
      </p:graphicFrame>
      <p:sp>
        <p:nvSpPr>
          <p:cNvPr id="109577" name="Text Box 9"/>
          <p:cNvSpPr txBox="1">
            <a:spLocks noChangeArrowheads="1"/>
          </p:cNvSpPr>
          <p:nvPr/>
        </p:nvSpPr>
        <p:spPr bwMode="auto">
          <a:xfrm>
            <a:off x="5072066" y="4253219"/>
            <a:ext cx="2714644" cy="461665"/>
          </a:xfrm>
          <a:prstGeom prst="rect">
            <a:avLst/>
          </a:prstGeom>
          <a:noFill/>
          <a:ln w="41275">
            <a:noFill/>
            <a:miter lim="800000"/>
            <a:headEnd/>
            <a:tailEnd/>
          </a:ln>
          <a:effectLst/>
        </p:spPr>
        <p:txBody>
          <a:bodyPr wrap="square">
            <a:spAutoFit/>
          </a:bodyPr>
          <a:lstStyle/>
          <a:p>
            <a:r>
              <a:rPr kumimoji="1" lang="zh-CN" altLang="en-US" sz="2400" dirty="0">
                <a:solidFill>
                  <a:srgbClr val="0070C0"/>
                </a:solidFill>
                <a:latin typeface="楷体_GB2312" pitchFamily="49" charset="-122"/>
                <a:ea typeface="楷体_GB2312" pitchFamily="49" charset="-122"/>
              </a:rPr>
              <a:t>由题</a:t>
            </a:r>
            <a:r>
              <a:rPr kumimoji="1" lang="en-US" altLang="zh-CN" sz="2400" dirty="0">
                <a:solidFill>
                  <a:srgbClr val="0070C0"/>
                </a:solidFill>
                <a:latin typeface="楷体_GB2312" pitchFamily="49" charset="-122"/>
                <a:ea typeface="楷体_GB2312" pitchFamily="49" charset="-122"/>
              </a:rPr>
              <a:t>B</a:t>
            </a:r>
            <a:r>
              <a:rPr kumimoji="1" lang="zh-CN" altLang="en-US" sz="2400" dirty="0">
                <a:solidFill>
                  <a:srgbClr val="0070C0"/>
                </a:solidFill>
                <a:latin typeface="楷体_GB2312" pitchFamily="49" charset="-122"/>
                <a:ea typeface="楷体_GB2312" pitchFamily="49" charset="-122"/>
              </a:rPr>
              <a:t>点，</a:t>
            </a:r>
            <a:r>
              <a:rPr kumimoji="1" lang="en-US" altLang="zh-CN" sz="2400" i="1" dirty="0">
                <a:solidFill>
                  <a:srgbClr val="0070C0"/>
                </a:solidFill>
                <a:latin typeface="楷体_GB2312" pitchFamily="49" charset="-122"/>
                <a:ea typeface="楷体_GB2312" pitchFamily="49" charset="-122"/>
              </a:rPr>
              <a:t>θ</a:t>
            </a:r>
            <a:r>
              <a:rPr kumimoji="1" lang="en-US" altLang="zh-CN" sz="2400" baseline="-30000" dirty="0">
                <a:solidFill>
                  <a:srgbClr val="0070C0"/>
                </a:solidFill>
                <a:latin typeface="楷体_GB2312" pitchFamily="49" charset="-122"/>
                <a:ea typeface="楷体_GB2312" pitchFamily="49" charset="-122"/>
              </a:rPr>
              <a:t> </a:t>
            </a:r>
            <a:r>
              <a:rPr kumimoji="1" lang="en-US" altLang="zh-CN" sz="2400" dirty="0">
                <a:solidFill>
                  <a:srgbClr val="0070C0"/>
                </a:solidFill>
                <a:latin typeface="楷体_GB2312" pitchFamily="49" charset="-122"/>
                <a:ea typeface="楷体_GB2312" pitchFamily="49" charset="-122"/>
              </a:rPr>
              <a:t>=90</a:t>
            </a:r>
            <a:r>
              <a:rPr kumimoji="1" lang="en-US" altLang="zh-CN" sz="2400" baseline="30000" dirty="0">
                <a:solidFill>
                  <a:srgbClr val="0070C0"/>
                </a:solidFill>
                <a:latin typeface="楷体_GB2312" pitchFamily="49" charset="-122"/>
                <a:ea typeface="楷体_GB2312" pitchFamily="49" charset="-122"/>
              </a:rPr>
              <a:t>0</a:t>
            </a:r>
            <a:endParaRPr kumimoji="1" lang="en-US" altLang="zh-CN" sz="2400" dirty="0">
              <a:solidFill>
                <a:srgbClr val="0070C0"/>
              </a:solidFill>
              <a:latin typeface="楷体_GB2312" pitchFamily="49" charset="-122"/>
              <a:ea typeface="楷体_GB2312" pitchFamily="49" charset="-122"/>
            </a:endParaRPr>
          </a:p>
        </p:txBody>
      </p:sp>
      <p:sp>
        <p:nvSpPr>
          <p:cNvPr id="11" name="Text Box 2"/>
          <p:cNvSpPr txBox="1">
            <a:spLocks noChangeArrowheads="1"/>
          </p:cNvSpPr>
          <p:nvPr/>
        </p:nvSpPr>
        <p:spPr bwMode="auto">
          <a:xfrm>
            <a:off x="219076" y="191136"/>
            <a:ext cx="4852990" cy="523220"/>
          </a:xfrm>
          <a:prstGeom prst="rect">
            <a:avLst/>
          </a:prstGeom>
          <a:solidFill>
            <a:schemeClr val="bg1"/>
          </a:solidFill>
          <a:ln w="41275">
            <a:noFill/>
            <a:miter lim="800000"/>
            <a:headEnd/>
            <a:tailEnd/>
          </a:ln>
          <a:effectLst/>
        </p:spPr>
        <p:txBody>
          <a:bodyPr wrap="square">
            <a:spAutoFit/>
          </a:bodyPr>
          <a:lstStyle/>
          <a:p>
            <a:r>
              <a:rPr kumimoji="1" lang="zh-CN" altLang="en-US" sz="2800" dirty="0">
                <a:latin typeface="+mn-ea"/>
                <a:ea typeface="+mn-ea"/>
              </a:rPr>
              <a:t>例</a:t>
            </a:r>
            <a:r>
              <a:rPr kumimoji="1" lang="en-US" altLang="zh-CN" sz="2800" dirty="0" smtClean="0">
                <a:latin typeface="+mn-ea"/>
                <a:ea typeface="+mn-ea"/>
              </a:rPr>
              <a:t>3.17</a:t>
            </a:r>
            <a:r>
              <a:rPr kumimoji="1" lang="zh-CN" altLang="en-US" sz="2800" dirty="0">
                <a:latin typeface="+mn-ea"/>
                <a:ea typeface="+mn-ea"/>
              </a:rPr>
              <a:t>　</a:t>
            </a:r>
            <a:r>
              <a:rPr kumimoji="1" lang="zh-CN" altLang="en-US" sz="2800" dirty="0" smtClean="0">
                <a:latin typeface="+mn-ea"/>
                <a:ea typeface="+mn-ea"/>
              </a:rPr>
              <a:t>圆环问题。 </a:t>
            </a:r>
            <a:endParaRPr kumimoji="1" lang="zh-CN" altLang="en-US" sz="2800" dirty="0">
              <a:latin typeface="+mn-ea"/>
              <a:ea typeface="+mn-ea"/>
            </a:endParaRPr>
          </a:p>
        </p:txBody>
      </p:sp>
      <p:cxnSp>
        <p:nvCxnSpPr>
          <p:cNvPr id="13" name="直接连接符 12"/>
          <p:cNvCxnSpPr/>
          <p:nvPr/>
        </p:nvCxnSpPr>
        <p:spPr>
          <a:xfrm>
            <a:off x="357158" y="785794"/>
            <a:ext cx="421484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52576" name="Object 1024"/>
          <p:cNvGraphicFramePr>
            <a:graphicFrameLocks noChangeAspect="1"/>
          </p:cNvGraphicFramePr>
          <p:nvPr/>
        </p:nvGraphicFramePr>
        <p:xfrm>
          <a:off x="4589492" y="523859"/>
          <a:ext cx="4125912" cy="547687"/>
        </p:xfrm>
        <a:graphic>
          <a:graphicData uri="http://schemas.openxmlformats.org/presentationml/2006/ole">
            <p:oleObj spid="_x0000_s11266" name="Equation" r:id="rId6" imgW="1409400" imgH="228600" progId="Equation.DSMT4">
              <p:embed/>
            </p:oleObj>
          </a:graphicData>
        </a:graphic>
      </p:graphicFrame>
      <p:graphicFrame>
        <p:nvGraphicFramePr>
          <p:cNvPr id="14" name="Object 1027"/>
          <p:cNvGraphicFramePr>
            <a:graphicFrameLocks noChangeAspect="1"/>
          </p:cNvGraphicFramePr>
          <p:nvPr/>
        </p:nvGraphicFramePr>
        <p:xfrm>
          <a:off x="2214546" y="5143512"/>
          <a:ext cx="2924175" cy="571500"/>
        </p:xfrm>
        <a:graphic>
          <a:graphicData uri="http://schemas.openxmlformats.org/presentationml/2006/ole">
            <p:oleObj spid="_x0000_s11272" name="Equation" r:id="rId7" imgW="1054080" imgH="253800" progId="Equation.DSMT4">
              <p:embed/>
            </p:oleObj>
          </a:graphicData>
        </a:graphic>
      </p:graphicFrame>
      <p:sp>
        <p:nvSpPr>
          <p:cNvPr id="15"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质点的角动量定理</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 </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wipe(left)">
                                      <p:cBhvr>
                                        <p:cTn id="7" dur="500"/>
                                        <p:tgtEl>
                                          <p:spTgt spid="1095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2577"/>
                                        </p:tgtEl>
                                        <p:attrNameLst>
                                          <p:attrName>style.visibility</p:attrName>
                                        </p:attrNameLst>
                                      </p:cBhvr>
                                      <p:to>
                                        <p:strVal val="visible"/>
                                      </p:to>
                                    </p:set>
                                    <p:animEffect transition="in" filter="wipe(left)">
                                      <p:cBhvr>
                                        <p:cTn id="12" dur="500"/>
                                        <p:tgtEl>
                                          <p:spTgt spid="1525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2578"/>
                                        </p:tgtEl>
                                        <p:attrNameLst>
                                          <p:attrName>style.visibility</p:attrName>
                                        </p:attrNameLst>
                                      </p:cBhvr>
                                      <p:to>
                                        <p:strVal val="visible"/>
                                      </p:to>
                                    </p:set>
                                    <p:animEffect transition="in" filter="wipe(left)">
                                      <p:cBhvr>
                                        <p:cTn id="17" dur="500"/>
                                        <p:tgtEl>
                                          <p:spTgt spid="1525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2579"/>
                                        </p:tgtEl>
                                        <p:attrNameLst>
                                          <p:attrName>style.visibility</p:attrName>
                                        </p:attrNameLst>
                                      </p:cBhvr>
                                      <p:to>
                                        <p:strVal val="visible"/>
                                      </p:to>
                                    </p:set>
                                    <p:animEffect transition="in" filter="wipe(left)">
                                      <p:cBhvr>
                                        <p:cTn id="22" dur="500"/>
                                        <p:tgtEl>
                                          <p:spTgt spid="15257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9577"/>
                                        </p:tgtEl>
                                        <p:attrNameLst>
                                          <p:attrName>style.visibility</p:attrName>
                                        </p:attrNameLst>
                                      </p:cBhvr>
                                      <p:to>
                                        <p:strVal val="visible"/>
                                      </p:to>
                                    </p:set>
                                    <p:animEffect transition="in" filter="wipe(left)">
                                      <p:cBhvr>
                                        <p:cTn id="27" dur="500"/>
                                        <p:tgtEl>
                                          <p:spTgt spid="10957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utoUpdateAnimBg="0"/>
      <p:bldP spid="10957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灯片编号占位符 3"/>
          <p:cNvSpPr>
            <a:spLocks noGrp="1"/>
          </p:cNvSpPr>
          <p:nvPr>
            <p:ph type="sldNum" sz="quarter" idx="12"/>
          </p:nvPr>
        </p:nvSpPr>
        <p:spPr/>
        <p:txBody>
          <a:bodyPr/>
          <a:lstStyle/>
          <a:p>
            <a:fld id="{406A27BF-0BE6-43A2-B44A-D8018502C5C0}" type="slidenum">
              <a:rPr lang="en-US" altLang="zh-CN"/>
              <a:pPr/>
              <a:t>18</a:t>
            </a:fld>
            <a:endParaRPr lang="en-US" altLang="zh-CN"/>
          </a:p>
        </p:txBody>
      </p:sp>
      <p:graphicFrame>
        <p:nvGraphicFramePr>
          <p:cNvPr id="152580" name="Object 1028"/>
          <p:cNvGraphicFramePr>
            <a:graphicFrameLocks noChangeAspect="1"/>
          </p:cNvGraphicFramePr>
          <p:nvPr/>
        </p:nvGraphicFramePr>
        <p:xfrm>
          <a:off x="1500166" y="2643182"/>
          <a:ext cx="3225800" cy="984250"/>
        </p:xfrm>
        <a:graphic>
          <a:graphicData uri="http://schemas.openxmlformats.org/presentationml/2006/ole">
            <p:oleObj spid="_x0000_s57350" name="Equation" r:id="rId3" imgW="876240" imgH="393480" progId="Equation.DSMT4">
              <p:embed/>
            </p:oleObj>
          </a:graphicData>
        </a:graphic>
      </p:graphicFrame>
      <p:sp>
        <p:nvSpPr>
          <p:cNvPr id="11" name="Text Box 2"/>
          <p:cNvSpPr txBox="1">
            <a:spLocks noChangeArrowheads="1"/>
          </p:cNvSpPr>
          <p:nvPr/>
        </p:nvSpPr>
        <p:spPr bwMode="auto">
          <a:xfrm>
            <a:off x="219076" y="191136"/>
            <a:ext cx="4852990" cy="523220"/>
          </a:xfrm>
          <a:prstGeom prst="rect">
            <a:avLst/>
          </a:prstGeom>
          <a:solidFill>
            <a:schemeClr val="bg1"/>
          </a:solidFill>
          <a:ln w="41275">
            <a:noFill/>
            <a:miter lim="800000"/>
            <a:headEnd/>
            <a:tailEnd/>
          </a:ln>
          <a:effectLst/>
        </p:spPr>
        <p:txBody>
          <a:bodyPr wrap="square">
            <a:spAutoFit/>
          </a:bodyPr>
          <a:lstStyle/>
          <a:p>
            <a:r>
              <a:rPr kumimoji="1" lang="zh-CN" altLang="en-US" sz="2800" dirty="0">
                <a:latin typeface="+mn-ea"/>
                <a:ea typeface="+mn-ea"/>
              </a:rPr>
              <a:t>例</a:t>
            </a:r>
            <a:r>
              <a:rPr kumimoji="1" lang="en-US" altLang="zh-CN" sz="2800" dirty="0" smtClean="0">
                <a:latin typeface="+mn-ea"/>
                <a:ea typeface="+mn-ea"/>
              </a:rPr>
              <a:t>3.17</a:t>
            </a:r>
            <a:r>
              <a:rPr kumimoji="1" lang="zh-CN" altLang="en-US" sz="2800" dirty="0">
                <a:latin typeface="+mn-ea"/>
                <a:ea typeface="+mn-ea"/>
              </a:rPr>
              <a:t>　</a:t>
            </a:r>
            <a:r>
              <a:rPr kumimoji="1" lang="zh-CN" altLang="en-US" sz="2800" dirty="0" smtClean="0">
                <a:latin typeface="+mn-ea"/>
                <a:ea typeface="+mn-ea"/>
              </a:rPr>
              <a:t>圆环问题。 </a:t>
            </a:r>
            <a:endParaRPr kumimoji="1" lang="zh-CN" altLang="en-US" sz="2800" dirty="0">
              <a:latin typeface="+mn-ea"/>
              <a:ea typeface="+mn-ea"/>
            </a:endParaRPr>
          </a:p>
        </p:txBody>
      </p:sp>
      <p:cxnSp>
        <p:nvCxnSpPr>
          <p:cNvPr id="13" name="直接连接符 12"/>
          <p:cNvCxnSpPr/>
          <p:nvPr/>
        </p:nvCxnSpPr>
        <p:spPr>
          <a:xfrm>
            <a:off x="357158" y="785794"/>
            <a:ext cx="421484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52579" name="Object 1027"/>
          <p:cNvGraphicFramePr>
            <a:graphicFrameLocks noChangeAspect="1"/>
          </p:cNvGraphicFramePr>
          <p:nvPr/>
        </p:nvGraphicFramePr>
        <p:xfrm>
          <a:off x="1714480" y="1071546"/>
          <a:ext cx="4344987" cy="735013"/>
        </p:xfrm>
        <a:graphic>
          <a:graphicData uri="http://schemas.openxmlformats.org/presentationml/2006/ole">
            <p:oleObj spid="_x0000_s57349" name="Equation" r:id="rId4" imgW="1447560" imgH="253800" progId="Equation.DSMT4">
              <p:embed/>
            </p:oleObj>
          </a:graphicData>
        </a:graphic>
      </p:graphicFrame>
      <p:grpSp>
        <p:nvGrpSpPr>
          <p:cNvPr id="14" name="Group 102"/>
          <p:cNvGrpSpPr>
            <a:grpSpLocks/>
          </p:cNvGrpSpPr>
          <p:nvPr/>
        </p:nvGrpSpPr>
        <p:grpSpPr bwMode="auto">
          <a:xfrm>
            <a:off x="7997837" y="4371987"/>
            <a:ext cx="828675" cy="547688"/>
            <a:chOff x="5204" y="2352"/>
            <a:chExt cx="522" cy="345"/>
          </a:xfrm>
        </p:grpSpPr>
        <p:sp>
          <p:nvSpPr>
            <p:cNvPr id="15" name="Oval 76"/>
            <p:cNvSpPr>
              <a:spLocks noChangeArrowheads="1"/>
            </p:cNvSpPr>
            <p:nvPr/>
          </p:nvSpPr>
          <p:spPr bwMode="auto">
            <a:xfrm>
              <a:off x="5204" y="2457"/>
              <a:ext cx="240" cy="240"/>
            </a:xfrm>
            <a:prstGeom prst="ellipse">
              <a:avLst/>
            </a:prstGeom>
            <a:noFill/>
            <a:ln w="41275">
              <a:solidFill>
                <a:srgbClr val="006600"/>
              </a:solidFill>
              <a:round/>
              <a:headEnd/>
              <a:tailEnd/>
            </a:ln>
            <a:effectLst/>
          </p:spPr>
          <p:txBody>
            <a:bodyPr wrap="none" anchor="ctr"/>
            <a:lstStyle/>
            <a:p>
              <a:endParaRPr lang="zh-CN" altLang="en-US"/>
            </a:p>
          </p:txBody>
        </p:sp>
        <p:sp>
          <p:nvSpPr>
            <p:cNvPr id="16" name="Line 77"/>
            <p:cNvSpPr>
              <a:spLocks noChangeShapeType="1"/>
            </p:cNvSpPr>
            <p:nvPr/>
          </p:nvSpPr>
          <p:spPr bwMode="auto">
            <a:xfrm flipH="1">
              <a:off x="5267" y="2505"/>
              <a:ext cx="96" cy="144"/>
            </a:xfrm>
            <a:prstGeom prst="line">
              <a:avLst/>
            </a:prstGeom>
            <a:noFill/>
            <a:ln w="41275">
              <a:solidFill>
                <a:srgbClr val="FF0066"/>
              </a:solidFill>
              <a:round/>
              <a:headEnd/>
              <a:tailEnd/>
            </a:ln>
            <a:effectLst/>
          </p:spPr>
          <p:txBody>
            <a:bodyPr wrap="none" anchor="ctr"/>
            <a:lstStyle/>
            <a:p>
              <a:endParaRPr lang="zh-CN" altLang="en-US"/>
            </a:p>
          </p:txBody>
        </p:sp>
        <p:sp>
          <p:nvSpPr>
            <p:cNvPr id="17" name="Line 78"/>
            <p:cNvSpPr>
              <a:spLocks noChangeShapeType="1"/>
            </p:cNvSpPr>
            <p:nvPr/>
          </p:nvSpPr>
          <p:spPr bwMode="auto">
            <a:xfrm>
              <a:off x="5267" y="2505"/>
              <a:ext cx="96" cy="144"/>
            </a:xfrm>
            <a:prstGeom prst="line">
              <a:avLst/>
            </a:prstGeom>
            <a:noFill/>
            <a:ln w="41275">
              <a:solidFill>
                <a:srgbClr val="FF0066"/>
              </a:solidFill>
              <a:round/>
              <a:headEnd/>
              <a:tailEnd/>
            </a:ln>
            <a:effectLst/>
          </p:spPr>
          <p:txBody>
            <a:bodyPr wrap="none" anchor="ctr"/>
            <a:lstStyle/>
            <a:p>
              <a:endParaRPr lang="zh-CN" altLang="en-US"/>
            </a:p>
          </p:txBody>
        </p:sp>
        <p:graphicFrame>
          <p:nvGraphicFramePr>
            <p:cNvPr id="18" name="Object 79"/>
            <p:cNvGraphicFramePr>
              <a:graphicFrameLocks noChangeAspect="1"/>
            </p:cNvGraphicFramePr>
            <p:nvPr/>
          </p:nvGraphicFramePr>
          <p:xfrm>
            <a:off x="5444" y="2352"/>
            <a:ext cx="282" cy="288"/>
          </p:xfrm>
          <a:graphic>
            <a:graphicData uri="http://schemas.openxmlformats.org/presentationml/2006/ole">
              <p:oleObj spid="_x0000_s57352" name="公式" r:id="rId5" imgW="203040" imgH="203040" progId="Equation.3">
                <p:embed/>
              </p:oleObj>
            </a:graphicData>
          </a:graphic>
        </p:graphicFrame>
      </p:grpSp>
      <p:grpSp>
        <p:nvGrpSpPr>
          <p:cNvPr id="19" name="Group 80"/>
          <p:cNvGrpSpPr>
            <a:grpSpLocks/>
          </p:cNvGrpSpPr>
          <p:nvPr/>
        </p:nvGrpSpPr>
        <p:grpSpPr bwMode="auto">
          <a:xfrm>
            <a:off x="6286512" y="3000387"/>
            <a:ext cx="2292350" cy="1828800"/>
            <a:chOff x="4126" y="1488"/>
            <a:chExt cx="1444" cy="1152"/>
          </a:xfrm>
        </p:grpSpPr>
        <p:sp>
          <p:nvSpPr>
            <p:cNvPr id="20" name="Oval 81"/>
            <p:cNvSpPr>
              <a:spLocks noChangeArrowheads="1"/>
            </p:cNvSpPr>
            <p:nvPr/>
          </p:nvSpPr>
          <p:spPr bwMode="auto">
            <a:xfrm>
              <a:off x="4126" y="1488"/>
              <a:ext cx="1104" cy="1104"/>
            </a:xfrm>
            <a:prstGeom prst="ellipse">
              <a:avLst/>
            </a:prstGeom>
            <a:noFill/>
            <a:ln w="38100">
              <a:solidFill>
                <a:schemeClr val="tx1"/>
              </a:solidFill>
              <a:round/>
              <a:headEnd/>
              <a:tailEnd/>
            </a:ln>
            <a:effectLst/>
          </p:spPr>
          <p:txBody>
            <a:bodyPr wrap="none" anchor="ctr"/>
            <a:lstStyle/>
            <a:p>
              <a:endParaRPr lang="zh-CN" altLang="en-US"/>
            </a:p>
          </p:txBody>
        </p:sp>
        <p:sp>
          <p:nvSpPr>
            <p:cNvPr id="21" name="Oval 82"/>
            <p:cNvSpPr>
              <a:spLocks noChangeArrowheads="1"/>
            </p:cNvSpPr>
            <p:nvPr/>
          </p:nvSpPr>
          <p:spPr bwMode="auto">
            <a:xfrm>
              <a:off x="5134" y="1938"/>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22" name="Line 83"/>
            <p:cNvSpPr>
              <a:spLocks noChangeShapeType="1"/>
            </p:cNvSpPr>
            <p:nvPr/>
          </p:nvSpPr>
          <p:spPr bwMode="auto">
            <a:xfrm flipV="1">
              <a:off x="4702" y="1776"/>
              <a:ext cx="432" cy="288"/>
            </a:xfrm>
            <a:prstGeom prst="line">
              <a:avLst/>
            </a:prstGeom>
            <a:noFill/>
            <a:ln w="28575">
              <a:solidFill>
                <a:schemeClr val="tx1"/>
              </a:solidFill>
              <a:prstDash val="sysDot"/>
              <a:round/>
              <a:headEnd/>
              <a:tailEnd/>
            </a:ln>
            <a:effectLst/>
          </p:spPr>
          <p:txBody>
            <a:bodyPr wrap="none" anchor="ctr"/>
            <a:lstStyle/>
            <a:p>
              <a:endParaRPr lang="zh-CN" altLang="en-US"/>
            </a:p>
          </p:txBody>
        </p:sp>
        <p:sp>
          <p:nvSpPr>
            <p:cNvPr id="23" name="Rectangle 84"/>
            <p:cNvSpPr>
              <a:spLocks noChangeArrowheads="1"/>
            </p:cNvSpPr>
            <p:nvPr/>
          </p:nvSpPr>
          <p:spPr bwMode="auto">
            <a:xfrm>
              <a:off x="4770" y="168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R</a:t>
              </a:r>
            </a:p>
          </p:txBody>
        </p:sp>
        <p:sp>
          <p:nvSpPr>
            <p:cNvPr id="24" name="Rectangle 85"/>
            <p:cNvSpPr>
              <a:spLocks noChangeArrowheads="1"/>
            </p:cNvSpPr>
            <p:nvPr/>
          </p:nvSpPr>
          <p:spPr bwMode="auto">
            <a:xfrm>
              <a:off x="4558" y="2304"/>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B</a:t>
              </a:r>
            </a:p>
          </p:txBody>
        </p:sp>
        <p:sp>
          <p:nvSpPr>
            <p:cNvPr id="25" name="Rectangle 86"/>
            <p:cNvSpPr>
              <a:spLocks noChangeArrowheads="1"/>
            </p:cNvSpPr>
            <p:nvPr/>
          </p:nvSpPr>
          <p:spPr bwMode="auto">
            <a:xfrm>
              <a:off x="5347" y="1920"/>
              <a:ext cx="223"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A</a:t>
              </a:r>
            </a:p>
          </p:txBody>
        </p:sp>
        <p:sp>
          <p:nvSpPr>
            <p:cNvPr id="26" name="Line 87"/>
            <p:cNvSpPr>
              <a:spLocks noChangeShapeType="1"/>
            </p:cNvSpPr>
            <p:nvPr/>
          </p:nvSpPr>
          <p:spPr bwMode="auto">
            <a:xfrm>
              <a:off x="4702" y="2064"/>
              <a:ext cx="432" cy="0"/>
            </a:xfrm>
            <a:prstGeom prst="line">
              <a:avLst/>
            </a:prstGeom>
            <a:noFill/>
            <a:ln w="41275">
              <a:solidFill>
                <a:schemeClr val="tx1"/>
              </a:solidFill>
              <a:round/>
              <a:headEnd/>
              <a:tailEnd/>
            </a:ln>
            <a:effectLst/>
          </p:spPr>
          <p:txBody>
            <a:bodyPr/>
            <a:lstStyle/>
            <a:p>
              <a:endParaRPr lang="zh-CN" altLang="en-US"/>
            </a:p>
          </p:txBody>
        </p:sp>
        <p:sp>
          <p:nvSpPr>
            <p:cNvPr id="27" name="Freeform 88"/>
            <p:cNvSpPr>
              <a:spLocks/>
            </p:cNvSpPr>
            <p:nvPr/>
          </p:nvSpPr>
          <p:spPr bwMode="auto">
            <a:xfrm>
              <a:off x="4702" y="2064"/>
              <a:ext cx="399" cy="312"/>
            </a:xfrm>
            <a:custGeom>
              <a:avLst/>
              <a:gdLst/>
              <a:ahLst/>
              <a:cxnLst>
                <a:cxn ang="0">
                  <a:pos x="0" y="0"/>
                </a:cxn>
                <a:cxn ang="0">
                  <a:pos x="399" y="312"/>
                </a:cxn>
              </a:cxnLst>
              <a:rect l="0" t="0" r="r" b="b"/>
              <a:pathLst>
                <a:path w="399" h="312">
                  <a:moveTo>
                    <a:pt x="0" y="0"/>
                  </a:moveTo>
                  <a:lnTo>
                    <a:pt x="399" y="312"/>
                  </a:lnTo>
                </a:path>
              </a:pathLst>
            </a:custGeom>
            <a:noFill/>
            <a:ln w="41275" cap="flat" cmpd="sng">
              <a:solidFill>
                <a:schemeClr val="tx1"/>
              </a:solidFill>
              <a:prstDash val="solid"/>
              <a:round/>
              <a:headEnd type="none" w="med" len="med"/>
              <a:tailEnd type="none" w="med" len="med"/>
            </a:ln>
            <a:effectLst/>
          </p:spPr>
          <p:txBody>
            <a:bodyPr/>
            <a:lstStyle/>
            <a:p>
              <a:endParaRPr lang="zh-CN" altLang="en-US"/>
            </a:p>
          </p:txBody>
        </p:sp>
        <p:sp>
          <p:nvSpPr>
            <p:cNvPr id="28" name="Rectangle 89"/>
            <p:cNvSpPr>
              <a:spLocks noChangeArrowheads="1"/>
            </p:cNvSpPr>
            <p:nvPr/>
          </p:nvSpPr>
          <p:spPr bwMode="auto">
            <a:xfrm>
              <a:off x="4846" y="2033"/>
              <a:ext cx="336" cy="250"/>
            </a:xfrm>
            <a:prstGeom prst="rect">
              <a:avLst/>
            </a:prstGeom>
            <a:noFill/>
            <a:ln w="9525">
              <a:noFill/>
              <a:miter lim="800000"/>
              <a:headEnd/>
              <a:tailEnd/>
            </a:ln>
            <a:effectLst/>
          </p:spPr>
          <p:txBody>
            <a:bodyPr>
              <a:spAutoFit/>
            </a:bodyPr>
            <a:lstStyle/>
            <a:p>
              <a:r>
                <a:rPr kumimoji="1" lang="en-US" altLang="zh-CN" sz="2000" i="1">
                  <a:latin typeface="Times New Roman" pitchFamily="18" charset="0"/>
                  <a:sym typeface="Symbol" pitchFamily="18" charset="2"/>
                </a:rPr>
                <a:t></a:t>
              </a:r>
              <a:endParaRPr kumimoji="1" lang="en-US" altLang="zh-CN" sz="2000" i="1">
                <a:latin typeface="Times New Roman" pitchFamily="18" charset="0"/>
              </a:endParaRPr>
            </a:p>
          </p:txBody>
        </p:sp>
        <p:sp>
          <p:nvSpPr>
            <p:cNvPr id="29" name="Line 90"/>
            <p:cNvSpPr>
              <a:spLocks noChangeShapeType="1"/>
            </p:cNvSpPr>
            <p:nvPr/>
          </p:nvSpPr>
          <p:spPr bwMode="auto">
            <a:xfrm>
              <a:off x="4702" y="2544"/>
              <a:ext cx="0" cy="96"/>
            </a:xfrm>
            <a:prstGeom prst="line">
              <a:avLst/>
            </a:prstGeom>
            <a:noFill/>
            <a:ln w="41275">
              <a:solidFill>
                <a:schemeClr val="tx2"/>
              </a:solidFill>
              <a:round/>
              <a:headEnd/>
              <a:tailEnd/>
            </a:ln>
            <a:effectLst/>
          </p:spPr>
          <p:txBody>
            <a:bodyPr/>
            <a:lstStyle/>
            <a:p>
              <a:endParaRPr lang="zh-CN" altLang="en-US"/>
            </a:p>
          </p:txBody>
        </p:sp>
        <p:sp>
          <p:nvSpPr>
            <p:cNvPr id="30" name="Rectangle 91"/>
            <p:cNvSpPr>
              <a:spLocks noChangeArrowheads="1"/>
            </p:cNvSpPr>
            <p:nvPr/>
          </p:nvSpPr>
          <p:spPr bwMode="auto">
            <a:xfrm>
              <a:off x="4456" y="1872"/>
              <a:ext cx="232" cy="250"/>
            </a:xfrm>
            <a:prstGeom prst="rect">
              <a:avLst/>
            </a:prstGeom>
            <a:noFill/>
            <a:ln w="9525">
              <a:noFill/>
              <a:miter lim="800000"/>
              <a:headEnd/>
              <a:tailEnd/>
            </a:ln>
            <a:effectLst/>
          </p:spPr>
          <p:txBody>
            <a:bodyPr wrap="none">
              <a:spAutoFit/>
            </a:bodyPr>
            <a:lstStyle/>
            <a:p>
              <a:r>
                <a:rPr kumimoji="1" lang="en-US" altLang="zh-CN" sz="2000" i="1">
                  <a:latin typeface="Times New Roman" pitchFamily="18" charset="0"/>
                </a:rPr>
                <a:t>O</a:t>
              </a:r>
            </a:p>
          </p:txBody>
        </p:sp>
      </p:grpSp>
      <p:grpSp>
        <p:nvGrpSpPr>
          <p:cNvPr id="31" name="Group 104"/>
          <p:cNvGrpSpPr>
            <a:grpSpLocks/>
          </p:cNvGrpSpPr>
          <p:nvPr/>
        </p:nvGrpSpPr>
        <p:grpSpPr bwMode="auto">
          <a:xfrm>
            <a:off x="7013587" y="3965587"/>
            <a:ext cx="966788" cy="1249363"/>
            <a:chOff x="4584" y="2096"/>
            <a:chExt cx="609" cy="787"/>
          </a:xfrm>
        </p:grpSpPr>
        <p:sp>
          <p:nvSpPr>
            <p:cNvPr id="32" name="Oval 93"/>
            <p:cNvSpPr>
              <a:spLocks noChangeArrowheads="1"/>
            </p:cNvSpPr>
            <p:nvPr/>
          </p:nvSpPr>
          <p:spPr bwMode="auto">
            <a:xfrm>
              <a:off x="5001" y="2259"/>
              <a:ext cx="192" cy="192"/>
            </a:xfrm>
            <a:prstGeom prst="ellipse">
              <a:avLst/>
            </a:prstGeom>
            <a:solidFill>
              <a:srgbClr val="FF0000"/>
            </a:solidFill>
            <a:ln w="9525">
              <a:solidFill>
                <a:schemeClr val="tx1"/>
              </a:solidFill>
              <a:round/>
              <a:headEnd/>
              <a:tailEnd/>
            </a:ln>
            <a:effectLst/>
          </p:spPr>
          <p:txBody>
            <a:bodyPr wrap="none" anchor="ctr"/>
            <a:lstStyle/>
            <a:p>
              <a:endParaRPr lang="zh-CN" altLang="en-US"/>
            </a:p>
          </p:txBody>
        </p:sp>
        <p:sp>
          <p:nvSpPr>
            <p:cNvPr id="33" name="Line 94"/>
            <p:cNvSpPr>
              <a:spLocks noChangeShapeType="1"/>
            </p:cNvSpPr>
            <p:nvPr/>
          </p:nvSpPr>
          <p:spPr bwMode="auto">
            <a:xfrm>
              <a:off x="5097" y="2355"/>
              <a:ext cx="0" cy="528"/>
            </a:xfrm>
            <a:prstGeom prst="line">
              <a:avLst/>
            </a:prstGeom>
            <a:noFill/>
            <a:ln w="41275">
              <a:solidFill>
                <a:schemeClr val="tx1"/>
              </a:solidFill>
              <a:round/>
              <a:headEnd/>
              <a:tailEnd type="arrow" w="med" len="med"/>
            </a:ln>
            <a:effectLst/>
          </p:spPr>
          <p:txBody>
            <a:bodyPr/>
            <a:lstStyle/>
            <a:p>
              <a:endParaRPr lang="zh-CN" altLang="en-US"/>
            </a:p>
          </p:txBody>
        </p:sp>
        <p:sp>
          <p:nvSpPr>
            <p:cNvPr id="34" name="Line 95"/>
            <p:cNvSpPr>
              <a:spLocks noChangeShapeType="1"/>
            </p:cNvSpPr>
            <p:nvPr/>
          </p:nvSpPr>
          <p:spPr bwMode="auto">
            <a:xfrm flipH="1" flipV="1">
              <a:off x="4761" y="2115"/>
              <a:ext cx="336" cy="240"/>
            </a:xfrm>
            <a:prstGeom prst="line">
              <a:avLst/>
            </a:prstGeom>
            <a:noFill/>
            <a:ln w="41275">
              <a:solidFill>
                <a:srgbClr val="000099"/>
              </a:solidFill>
              <a:round/>
              <a:headEnd/>
              <a:tailEnd type="arrow" w="med" len="med"/>
            </a:ln>
            <a:effectLst/>
          </p:spPr>
          <p:txBody>
            <a:bodyPr/>
            <a:lstStyle/>
            <a:p>
              <a:endParaRPr lang="zh-CN" altLang="en-US"/>
            </a:p>
          </p:txBody>
        </p:sp>
        <p:graphicFrame>
          <p:nvGraphicFramePr>
            <p:cNvPr id="35" name="Object 96"/>
            <p:cNvGraphicFramePr>
              <a:graphicFrameLocks noChangeAspect="1"/>
            </p:cNvGraphicFramePr>
            <p:nvPr/>
          </p:nvGraphicFramePr>
          <p:xfrm>
            <a:off x="4713" y="2547"/>
            <a:ext cx="372" cy="293"/>
          </p:xfrm>
          <a:graphic>
            <a:graphicData uri="http://schemas.openxmlformats.org/presentationml/2006/ole">
              <p:oleObj spid="_x0000_s57353" name="Equation" r:id="rId6" imgW="241200" imgH="203040" progId="Equation.3">
                <p:embed/>
              </p:oleObj>
            </a:graphicData>
          </a:graphic>
        </p:graphicFrame>
        <p:graphicFrame>
          <p:nvGraphicFramePr>
            <p:cNvPr id="36" name="Object 97"/>
            <p:cNvGraphicFramePr>
              <a:graphicFrameLocks noChangeAspect="1"/>
            </p:cNvGraphicFramePr>
            <p:nvPr/>
          </p:nvGraphicFramePr>
          <p:xfrm>
            <a:off x="4584" y="2096"/>
            <a:ext cx="251" cy="285"/>
          </p:xfrm>
          <a:graphic>
            <a:graphicData uri="http://schemas.openxmlformats.org/presentationml/2006/ole">
              <p:oleObj spid="_x0000_s57354" name="Equation" r:id="rId7" imgW="177480" imgH="215640" progId="Equation.3">
                <p:embed/>
              </p:oleObj>
            </a:graphicData>
          </a:graphic>
        </p:graphicFrame>
      </p:grpSp>
      <p:sp>
        <p:nvSpPr>
          <p:cNvPr id="37"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质点的角动量定理</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 </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2580"/>
                                        </p:tgtEl>
                                        <p:attrNameLst>
                                          <p:attrName>style.visibility</p:attrName>
                                        </p:attrNameLst>
                                      </p:cBhvr>
                                      <p:to>
                                        <p:strVal val="visible"/>
                                      </p:to>
                                    </p:set>
                                    <p:animEffect transition="in" filter="wipe(left)">
                                      <p:cBhvr>
                                        <p:cTn id="7" dur="500"/>
                                        <p:tgtEl>
                                          <p:spTgt spid="152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灯片编号占位符 3"/>
          <p:cNvSpPr>
            <a:spLocks noGrp="1"/>
          </p:cNvSpPr>
          <p:nvPr>
            <p:ph type="sldNum" sz="quarter" idx="12"/>
          </p:nvPr>
        </p:nvSpPr>
        <p:spPr/>
        <p:txBody>
          <a:bodyPr/>
          <a:lstStyle/>
          <a:p>
            <a:fld id="{B9A3FB38-D953-4249-B426-B24A9F921480}" type="slidenum">
              <a:rPr lang="en-US" altLang="zh-CN">
                <a:latin typeface="方正姚体" pitchFamily="2" charset="-122"/>
                <a:ea typeface="方正姚体" pitchFamily="2" charset="-122"/>
              </a:rPr>
              <a:pPr/>
              <a:t>1</a:t>
            </a:fld>
            <a:endParaRPr lang="en-US" altLang="zh-CN">
              <a:latin typeface="方正姚体" pitchFamily="2" charset="-122"/>
              <a:ea typeface="方正姚体" pitchFamily="2" charset="-122"/>
            </a:endParaRPr>
          </a:p>
        </p:txBody>
      </p:sp>
      <p:sp>
        <p:nvSpPr>
          <p:cNvPr id="119810" name="Text Box 2"/>
          <p:cNvSpPr txBox="1">
            <a:spLocks noChangeArrowheads="1"/>
          </p:cNvSpPr>
          <p:nvPr/>
        </p:nvSpPr>
        <p:spPr bwMode="auto">
          <a:xfrm>
            <a:off x="798484" y="766747"/>
            <a:ext cx="7315200" cy="523220"/>
          </a:xfrm>
          <a:prstGeom prst="rect">
            <a:avLst/>
          </a:prstGeom>
          <a:noFill/>
          <a:ln w="9525">
            <a:noFill/>
            <a:miter lim="800000"/>
            <a:headEnd/>
            <a:tailEnd/>
          </a:ln>
          <a:effectLst/>
        </p:spPr>
        <p:txBody>
          <a:bodyPr>
            <a:spAutoFit/>
          </a:bodyPr>
          <a:lstStyle/>
          <a:p>
            <a:pPr>
              <a:spcBef>
                <a:spcPct val="50000"/>
              </a:spcBef>
            </a:pPr>
            <a:r>
              <a:rPr kumimoji="1" lang="en-US" altLang="zh-CN" sz="2800" b="1" dirty="0" smtClean="0">
                <a:latin typeface="方正姚体" pitchFamily="2" charset="-122"/>
                <a:ea typeface="方正姚体" pitchFamily="2" charset="-122"/>
              </a:rPr>
              <a:t>§3.4 </a:t>
            </a:r>
            <a:r>
              <a:rPr kumimoji="1" lang="zh-CN" altLang="en-US" sz="2800" b="1" dirty="0">
                <a:latin typeface="方正姚体" pitchFamily="2" charset="-122"/>
                <a:ea typeface="方正姚体" pitchFamily="2" charset="-122"/>
              </a:rPr>
              <a:t>角动量、角动量定理和角动量守恒定律</a:t>
            </a:r>
          </a:p>
        </p:txBody>
      </p:sp>
      <p:sp>
        <p:nvSpPr>
          <p:cNvPr id="119811" name="Text Box 3"/>
          <p:cNvSpPr txBox="1">
            <a:spLocks noChangeArrowheads="1"/>
          </p:cNvSpPr>
          <p:nvPr/>
        </p:nvSpPr>
        <p:spPr bwMode="auto">
          <a:xfrm>
            <a:off x="1071538" y="1785926"/>
            <a:ext cx="6858000" cy="523220"/>
          </a:xfrm>
          <a:prstGeom prst="rect">
            <a:avLst/>
          </a:prstGeom>
          <a:noFill/>
          <a:ln w="9525">
            <a:noFill/>
            <a:miter lim="800000"/>
            <a:headEnd/>
            <a:tailEnd/>
          </a:ln>
          <a:effectLst/>
        </p:spPr>
        <p:txBody>
          <a:bodyPr>
            <a:spAutoFit/>
          </a:bodyPr>
          <a:lstStyle/>
          <a:p>
            <a:pPr>
              <a:spcBef>
                <a:spcPct val="50000"/>
              </a:spcBef>
            </a:pPr>
            <a:r>
              <a:rPr kumimoji="1" lang="en-US" altLang="zh-CN" sz="2800" b="1" dirty="0" smtClean="0">
                <a:solidFill>
                  <a:srgbClr val="7030A0"/>
                </a:solidFill>
                <a:latin typeface="方正姚体" pitchFamily="2" charset="-122"/>
                <a:ea typeface="方正姚体" pitchFamily="2" charset="-122"/>
              </a:rPr>
              <a:t>3.4.1  </a:t>
            </a:r>
            <a:r>
              <a:rPr kumimoji="1" lang="zh-CN" altLang="en-US" sz="2800" b="1" dirty="0">
                <a:solidFill>
                  <a:srgbClr val="7030A0"/>
                </a:solidFill>
                <a:latin typeface="方正姚体" pitchFamily="2" charset="-122"/>
                <a:ea typeface="方正姚体" pitchFamily="2" charset="-122"/>
              </a:rPr>
              <a:t>质点的角动量和角动量定理</a:t>
            </a:r>
          </a:p>
        </p:txBody>
      </p:sp>
      <p:sp>
        <p:nvSpPr>
          <p:cNvPr id="119815" name="Text Box 7"/>
          <p:cNvSpPr txBox="1">
            <a:spLocks noChangeArrowheads="1"/>
          </p:cNvSpPr>
          <p:nvPr/>
        </p:nvSpPr>
        <p:spPr bwMode="auto">
          <a:xfrm>
            <a:off x="1057247" y="4257692"/>
            <a:ext cx="4876800" cy="523220"/>
          </a:xfrm>
          <a:prstGeom prst="rect">
            <a:avLst/>
          </a:prstGeom>
          <a:noFill/>
          <a:ln w="9525">
            <a:noFill/>
            <a:miter lim="800000"/>
            <a:headEnd/>
            <a:tailEnd/>
          </a:ln>
          <a:effectLst/>
        </p:spPr>
        <p:txBody>
          <a:bodyPr>
            <a:spAutoFit/>
          </a:bodyPr>
          <a:lstStyle/>
          <a:p>
            <a:pPr>
              <a:spcBef>
                <a:spcPct val="50000"/>
              </a:spcBef>
            </a:pPr>
            <a:r>
              <a:rPr kumimoji="1" lang="en-US" altLang="zh-CN" sz="2800" b="1" dirty="0" smtClean="0">
                <a:solidFill>
                  <a:srgbClr val="7030A0"/>
                </a:solidFill>
                <a:latin typeface="方正姚体" pitchFamily="2" charset="-122"/>
                <a:ea typeface="方正姚体" pitchFamily="2" charset="-122"/>
              </a:rPr>
              <a:t>3.4.2  </a:t>
            </a:r>
            <a:r>
              <a:rPr kumimoji="1" lang="zh-CN" altLang="en-US" sz="2800" b="1" dirty="0">
                <a:solidFill>
                  <a:srgbClr val="7030A0"/>
                </a:solidFill>
                <a:latin typeface="方正姚体" pitchFamily="2" charset="-122"/>
                <a:ea typeface="方正姚体" pitchFamily="2" charset="-122"/>
              </a:rPr>
              <a:t>质点系的角动量定理</a:t>
            </a:r>
          </a:p>
        </p:txBody>
      </p:sp>
      <p:sp>
        <p:nvSpPr>
          <p:cNvPr id="119816" name="Text Box 8"/>
          <p:cNvSpPr txBox="1">
            <a:spLocks noChangeArrowheads="1"/>
          </p:cNvSpPr>
          <p:nvPr/>
        </p:nvSpPr>
        <p:spPr bwMode="auto">
          <a:xfrm>
            <a:off x="1071538" y="5072074"/>
            <a:ext cx="4114800" cy="523220"/>
          </a:xfrm>
          <a:prstGeom prst="rect">
            <a:avLst/>
          </a:prstGeom>
          <a:noFill/>
          <a:ln w="9525">
            <a:noFill/>
            <a:miter lim="800000"/>
            <a:headEnd/>
            <a:tailEnd/>
          </a:ln>
          <a:effectLst/>
        </p:spPr>
        <p:txBody>
          <a:bodyPr>
            <a:spAutoFit/>
          </a:bodyPr>
          <a:lstStyle/>
          <a:p>
            <a:pPr>
              <a:spcBef>
                <a:spcPct val="50000"/>
              </a:spcBef>
            </a:pPr>
            <a:r>
              <a:rPr kumimoji="1" lang="en-US" altLang="zh-CN" sz="2800" b="1" dirty="0" smtClean="0">
                <a:solidFill>
                  <a:srgbClr val="7030A0"/>
                </a:solidFill>
                <a:latin typeface="方正姚体" pitchFamily="2" charset="-122"/>
                <a:ea typeface="方正姚体" pitchFamily="2" charset="-122"/>
              </a:rPr>
              <a:t>3.4.3   </a:t>
            </a:r>
            <a:r>
              <a:rPr kumimoji="1" lang="zh-CN" altLang="en-US" sz="2800" b="1" dirty="0">
                <a:solidFill>
                  <a:srgbClr val="7030A0"/>
                </a:solidFill>
                <a:latin typeface="方正姚体" pitchFamily="2" charset="-122"/>
                <a:ea typeface="方正姚体" pitchFamily="2" charset="-122"/>
              </a:rPr>
              <a:t>角动量守恒定律</a:t>
            </a:r>
          </a:p>
        </p:txBody>
      </p:sp>
      <p:sp>
        <p:nvSpPr>
          <p:cNvPr id="119819" name="Text Box 11"/>
          <p:cNvSpPr txBox="1">
            <a:spLocks noChangeArrowheads="1"/>
          </p:cNvSpPr>
          <p:nvPr/>
        </p:nvSpPr>
        <p:spPr bwMode="auto">
          <a:xfrm>
            <a:off x="1476375" y="2714620"/>
            <a:ext cx="4495800" cy="461665"/>
          </a:xfrm>
          <a:prstGeom prst="rect">
            <a:avLst/>
          </a:prstGeom>
          <a:noFill/>
          <a:ln w="9525">
            <a:noFill/>
            <a:miter lim="800000"/>
            <a:headEnd/>
            <a:tailEnd/>
          </a:ln>
          <a:effectLst/>
        </p:spPr>
        <p:txBody>
          <a:bodyPr>
            <a:spAutoFit/>
          </a:bodyPr>
          <a:lstStyle/>
          <a:p>
            <a:pPr>
              <a:spcBef>
                <a:spcPct val="50000"/>
              </a:spcBef>
            </a:pPr>
            <a:r>
              <a:rPr kumimoji="1" lang="zh-CN" altLang="en-US" sz="2400" dirty="0">
                <a:solidFill>
                  <a:srgbClr val="111111"/>
                </a:solidFill>
                <a:latin typeface="方正姚体" pitchFamily="2" charset="-122"/>
                <a:ea typeface="方正姚体" pitchFamily="2" charset="-122"/>
              </a:rPr>
              <a:t>一、质点的角动量</a:t>
            </a:r>
          </a:p>
        </p:txBody>
      </p:sp>
      <p:sp>
        <p:nvSpPr>
          <p:cNvPr id="119820" name="Text Box 12"/>
          <p:cNvSpPr txBox="1">
            <a:spLocks noChangeArrowheads="1"/>
          </p:cNvSpPr>
          <p:nvPr/>
        </p:nvSpPr>
        <p:spPr bwMode="auto">
          <a:xfrm>
            <a:off x="1500206" y="3429000"/>
            <a:ext cx="5715000" cy="461665"/>
          </a:xfrm>
          <a:prstGeom prst="rect">
            <a:avLst/>
          </a:prstGeom>
          <a:noFill/>
          <a:ln w="9525">
            <a:noFill/>
            <a:miter lim="800000"/>
            <a:headEnd/>
            <a:tailEnd/>
          </a:ln>
          <a:effectLst/>
        </p:spPr>
        <p:txBody>
          <a:bodyPr>
            <a:spAutoFit/>
          </a:bodyPr>
          <a:lstStyle/>
          <a:p>
            <a:pPr>
              <a:spcBef>
                <a:spcPct val="50000"/>
              </a:spcBef>
            </a:pPr>
            <a:r>
              <a:rPr kumimoji="1" lang="zh-CN" altLang="en-US" sz="2400" dirty="0">
                <a:solidFill>
                  <a:srgbClr val="111111"/>
                </a:solidFill>
                <a:latin typeface="方正姚体" pitchFamily="2" charset="-122"/>
                <a:ea typeface="方正姚体" pitchFamily="2" charset="-122"/>
              </a:rPr>
              <a:t>二、质点的角动量定理    </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en-US" altLang="zh-CN" dirty="0" smtClean="0">
                <a:solidFill>
                  <a:srgbClr val="7030A0"/>
                </a:solidFill>
              </a:rPr>
              <a:t>3.4.2 </a:t>
            </a:r>
            <a:r>
              <a:rPr kumimoji="1" lang="zh-CN" altLang="en-US" dirty="0" smtClean="0">
                <a:solidFill>
                  <a:srgbClr val="7030A0"/>
                </a:solidFill>
              </a:rPr>
              <a:t>质点系的角动量定理</a:t>
            </a:r>
            <a:endParaRPr kumimoji="1" lang="zh-CN" altLang="en-US" dirty="0">
              <a:solidFill>
                <a:srgbClr val="7030A0"/>
              </a:solidFill>
            </a:endParaRPr>
          </a:p>
        </p:txBody>
      </p:sp>
      <p:sp>
        <p:nvSpPr>
          <p:cNvPr id="5" name="内容占位符 4"/>
          <p:cNvSpPr>
            <a:spLocks noGrp="1"/>
          </p:cNvSpPr>
          <p:nvPr>
            <p:ph sz="quarter" idx="1"/>
          </p:nvPr>
        </p:nvSpPr>
        <p:spPr>
          <a:xfrm>
            <a:off x="457200" y="1504952"/>
            <a:ext cx="4186238" cy="2424114"/>
          </a:xfrm>
        </p:spPr>
        <p:txBody>
          <a:bodyPr/>
          <a:lstStyle/>
          <a:p>
            <a:pPr>
              <a:lnSpc>
                <a:spcPct val="150000"/>
              </a:lnSpc>
            </a:pPr>
            <a:r>
              <a:rPr kumimoji="1" lang="zh-CN" altLang="en-US" sz="2400" dirty="0" smtClean="0">
                <a:latin typeface="Times New Roman" pitchFamily="18" charset="0"/>
              </a:rPr>
              <a:t>由质点的角动量定理</a:t>
            </a:r>
            <a:r>
              <a:rPr kumimoji="1" lang="en-US" altLang="zh-CN" sz="2400" dirty="0" smtClean="0">
                <a:latin typeface="Times New Roman" pitchFamily="18" charset="0"/>
              </a:rPr>
              <a:t/>
            </a:r>
            <a:br>
              <a:rPr kumimoji="1" lang="en-US" altLang="zh-CN" sz="2400" dirty="0" smtClean="0">
                <a:latin typeface="Times New Roman" pitchFamily="18" charset="0"/>
              </a:rPr>
            </a:br>
            <a:r>
              <a:rPr kumimoji="1" lang="zh-CN" altLang="en-US" sz="2400" dirty="0" smtClean="0">
                <a:latin typeface="Times New Roman" pitchFamily="18" charset="0"/>
              </a:rPr>
              <a:t>对所有质点求和：</a:t>
            </a:r>
            <a:endParaRPr lang="zh-CN" altLang="en-US" dirty="0"/>
          </a:p>
        </p:txBody>
      </p:sp>
      <p:sp>
        <p:nvSpPr>
          <p:cNvPr id="2" name="页脚占位符 1"/>
          <p:cNvSpPr>
            <a:spLocks noGrp="1"/>
          </p:cNvSpPr>
          <p:nvPr>
            <p:ph type="ftr" sz="quarter" idx="11"/>
          </p:nvPr>
        </p:nvSpPr>
        <p:spPr/>
        <p:txBody>
          <a:bodyPr/>
          <a:lstStyle/>
          <a:p>
            <a:pPr>
              <a:defRPr/>
            </a:pPr>
            <a:r>
              <a:rPr lang="zh-CN" altLang="en-US" dirty="0" smtClean="0"/>
              <a:t>质点系的角动量定理 </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19</a:t>
            </a:fld>
            <a:endParaRPr lang="zh-CN" altLang="en-US"/>
          </a:p>
        </p:txBody>
      </p:sp>
      <p:graphicFrame>
        <p:nvGraphicFramePr>
          <p:cNvPr id="58375" name="Object 7"/>
          <p:cNvGraphicFramePr>
            <a:graphicFrameLocks noChangeAspect="1"/>
          </p:cNvGraphicFramePr>
          <p:nvPr/>
        </p:nvGraphicFramePr>
        <p:xfrm>
          <a:off x="4143372" y="1571612"/>
          <a:ext cx="3598863" cy="1023937"/>
        </p:xfrm>
        <a:graphic>
          <a:graphicData uri="http://schemas.openxmlformats.org/presentationml/2006/ole">
            <p:oleObj spid="_x0000_s59394" name="公式" r:id="rId3" imgW="1168200" imgH="431640" progId="Equation.3">
              <p:embed/>
            </p:oleObj>
          </a:graphicData>
        </a:graphic>
      </p:graphicFrame>
      <p:graphicFrame>
        <p:nvGraphicFramePr>
          <p:cNvPr id="58376" name="Object 8"/>
          <p:cNvGraphicFramePr>
            <a:graphicFrameLocks noChangeAspect="1"/>
          </p:cNvGraphicFramePr>
          <p:nvPr/>
        </p:nvGraphicFramePr>
        <p:xfrm>
          <a:off x="533400" y="2998792"/>
          <a:ext cx="7781925" cy="1073150"/>
        </p:xfrm>
        <a:graphic>
          <a:graphicData uri="http://schemas.openxmlformats.org/presentationml/2006/ole">
            <p:oleObj spid="_x0000_s59395" name="Equation" r:id="rId4" imgW="2527200" imgH="444240" progId="Equation.DSMT4">
              <p:embed/>
            </p:oleObj>
          </a:graphicData>
        </a:graphic>
      </p:graphicFrame>
      <p:sp>
        <p:nvSpPr>
          <p:cNvPr id="23" name="内容占位符 4"/>
          <p:cNvSpPr txBox="1">
            <a:spLocks/>
          </p:cNvSpPr>
          <p:nvPr/>
        </p:nvSpPr>
        <p:spPr bwMode="auto">
          <a:xfrm>
            <a:off x="609600" y="4357694"/>
            <a:ext cx="7462862" cy="1352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lvl="0" indent="-273050" eaLnBrk="0" hangingPunct="0">
              <a:lnSpc>
                <a:spcPct val="150000"/>
              </a:lnSpc>
              <a:spcBef>
                <a:spcPts val="600"/>
              </a:spcBef>
              <a:buClr>
                <a:schemeClr val="accent1"/>
              </a:buClr>
              <a:buSzPct val="76000"/>
              <a:buFont typeface="Wingdings 3" pitchFamily="18" charset="2"/>
              <a:buChar char=""/>
            </a:pPr>
            <a:r>
              <a:rPr kumimoji="1" lang="zh-CN" altLang="en-US" sz="2400" b="1" dirty="0" smtClean="0">
                <a:latin typeface="Times New Roman" pitchFamily="18" charset="0"/>
                <a:ea typeface="方正姚体" pitchFamily="2" charset="-122"/>
              </a:rPr>
              <a:t>由于内力成对出现，大小相等方向相反</a:t>
            </a:r>
            <a:r>
              <a:rPr kumimoji="1" lang="en-US" altLang="zh-CN" sz="2400" b="1" dirty="0" smtClean="0">
                <a:latin typeface="Times New Roman" pitchFamily="18" charset="0"/>
                <a:ea typeface="方正姚体" pitchFamily="2" charset="-122"/>
              </a:rPr>
              <a:t/>
            </a:r>
            <a:br>
              <a:rPr kumimoji="1" lang="en-US" altLang="zh-CN" sz="2400" b="1" dirty="0" smtClean="0">
                <a:latin typeface="Times New Roman" pitchFamily="18" charset="0"/>
                <a:ea typeface="方正姚体" pitchFamily="2" charset="-122"/>
              </a:rPr>
            </a:br>
            <a:r>
              <a:rPr kumimoji="1" lang="zh-CN" altLang="en-US" sz="2400" b="1" dirty="0" smtClean="0">
                <a:latin typeface="Times New Roman" pitchFamily="18" charset="0"/>
                <a:ea typeface="方正姚体" pitchFamily="2" charset="-122"/>
              </a:rPr>
              <a:t>所以，内力矩之和为零。</a:t>
            </a:r>
          </a:p>
          <a:p>
            <a:pPr marL="273050" marR="0" lvl="0" indent="-273050" algn="l" defTabSz="914400" rtl="0" eaLnBrk="0" fontAlgn="base" latinLnBrk="0" hangingPunct="0">
              <a:lnSpc>
                <a:spcPct val="150000"/>
              </a:lnSpc>
              <a:spcBef>
                <a:spcPts val="600"/>
              </a:spcBef>
              <a:spcAft>
                <a:spcPct val="0"/>
              </a:spcAft>
              <a:buClr>
                <a:schemeClr val="accent1"/>
              </a:buClr>
              <a:buSzPct val="76000"/>
              <a:buFont typeface="Wingdings 3" pitchFamily="18" charset="2"/>
              <a:buChar char=""/>
              <a:tabLst/>
              <a:defRPr/>
            </a:pPr>
            <a:endParaRPr kumimoji="0" lang="zh-CN" altLang="en-US" sz="2600" b="1" i="0" u="none" strike="noStrike" kern="1200" cap="none" spc="0" normalizeH="0" baseline="0" noProof="0" dirty="0">
              <a:ln>
                <a:noFill/>
              </a:ln>
              <a:solidFill>
                <a:schemeClr val="tx1"/>
              </a:solidFill>
              <a:effectLst/>
              <a:uLnTx/>
              <a:uFillTx/>
              <a:latin typeface="方正姚体" pitchFamily="2" charset="-122"/>
              <a:ea typeface="方正姚体" pitchFamily="2" charset="-122"/>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en-US" altLang="zh-CN" dirty="0" smtClean="0">
                <a:solidFill>
                  <a:srgbClr val="7030A0"/>
                </a:solidFill>
              </a:rPr>
              <a:t>3.4.2 </a:t>
            </a:r>
            <a:r>
              <a:rPr kumimoji="1" lang="zh-CN" altLang="en-US" dirty="0" smtClean="0">
                <a:solidFill>
                  <a:srgbClr val="7030A0"/>
                </a:solidFill>
              </a:rPr>
              <a:t>质点系的角动量定理</a:t>
            </a:r>
            <a:endParaRPr kumimoji="1" lang="zh-CN" altLang="en-US" dirty="0">
              <a:solidFill>
                <a:srgbClr val="7030A0"/>
              </a:solidFill>
            </a:endParaRPr>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20</a:t>
            </a:fld>
            <a:endParaRPr lang="zh-CN" altLang="en-US"/>
          </a:p>
        </p:txBody>
      </p:sp>
      <p:sp>
        <p:nvSpPr>
          <p:cNvPr id="25" name="内容占位符 24"/>
          <p:cNvSpPr>
            <a:spLocks noGrp="1"/>
          </p:cNvSpPr>
          <p:nvPr>
            <p:ph sz="quarter" idx="1"/>
          </p:nvPr>
        </p:nvSpPr>
        <p:spPr>
          <a:xfrm>
            <a:off x="457200" y="1495436"/>
            <a:ext cx="5972188" cy="1138230"/>
          </a:xfrm>
        </p:spPr>
        <p:txBody>
          <a:bodyPr/>
          <a:lstStyle/>
          <a:p>
            <a:pPr lvl="0">
              <a:lnSpc>
                <a:spcPct val="150000"/>
              </a:lnSpc>
            </a:pPr>
            <a:r>
              <a:rPr kumimoji="1" lang="zh-CN" altLang="en-US" sz="2400" dirty="0" smtClean="0">
                <a:latin typeface="Times New Roman" pitchFamily="18" charset="0"/>
              </a:rPr>
              <a:t>由于内力成对出现，大小相等方向相反</a:t>
            </a:r>
            <a:r>
              <a:rPr kumimoji="1" lang="en-US" altLang="zh-CN" sz="2400" dirty="0" smtClean="0">
                <a:latin typeface="Times New Roman" pitchFamily="18" charset="0"/>
              </a:rPr>
              <a:t/>
            </a:r>
            <a:br>
              <a:rPr kumimoji="1" lang="en-US" altLang="zh-CN" sz="2400" dirty="0" smtClean="0">
                <a:latin typeface="Times New Roman" pitchFamily="18" charset="0"/>
              </a:rPr>
            </a:br>
            <a:r>
              <a:rPr kumimoji="1" lang="zh-CN" altLang="en-US" sz="2400" dirty="0" smtClean="0">
                <a:latin typeface="Times New Roman" pitchFamily="18" charset="0"/>
              </a:rPr>
              <a:t>所以，内力矩之和为零。</a:t>
            </a:r>
          </a:p>
          <a:p>
            <a:endParaRPr lang="zh-CN" altLang="en-US" dirty="0"/>
          </a:p>
        </p:txBody>
      </p:sp>
      <p:grpSp>
        <p:nvGrpSpPr>
          <p:cNvPr id="26" name="Group 7"/>
          <p:cNvGrpSpPr>
            <a:grpSpLocks/>
          </p:cNvGrpSpPr>
          <p:nvPr/>
        </p:nvGrpSpPr>
        <p:grpSpPr bwMode="auto">
          <a:xfrm>
            <a:off x="5438804" y="1847848"/>
            <a:ext cx="3276600" cy="2576513"/>
            <a:chOff x="3600" y="2544"/>
            <a:chExt cx="2064" cy="1623"/>
          </a:xfrm>
        </p:grpSpPr>
        <p:graphicFrame>
          <p:nvGraphicFramePr>
            <p:cNvPr id="27" name="Object 4"/>
            <p:cNvGraphicFramePr>
              <a:graphicFrameLocks noChangeAspect="1"/>
            </p:cNvGraphicFramePr>
            <p:nvPr/>
          </p:nvGraphicFramePr>
          <p:xfrm>
            <a:off x="3648" y="3264"/>
            <a:ext cx="303" cy="368"/>
          </p:xfrm>
          <a:graphic>
            <a:graphicData uri="http://schemas.openxmlformats.org/presentationml/2006/ole">
              <p:oleObj spid="_x0000_s58377" name="公式" r:id="rId3" imgW="126720" imgH="215640" progId="Equation.3">
                <p:embed/>
              </p:oleObj>
            </a:graphicData>
          </a:graphic>
        </p:graphicFrame>
        <p:grpSp>
          <p:nvGrpSpPr>
            <p:cNvPr id="28" name="Group 9"/>
            <p:cNvGrpSpPr>
              <a:grpSpLocks/>
            </p:cNvGrpSpPr>
            <p:nvPr/>
          </p:nvGrpSpPr>
          <p:grpSpPr bwMode="auto">
            <a:xfrm>
              <a:off x="3696" y="2784"/>
              <a:ext cx="1584" cy="1152"/>
              <a:chOff x="3648" y="672"/>
              <a:chExt cx="1584" cy="1152"/>
            </a:xfrm>
          </p:grpSpPr>
          <p:sp>
            <p:nvSpPr>
              <p:cNvPr id="38" name="Line 10"/>
              <p:cNvSpPr>
                <a:spLocks noChangeShapeType="1"/>
              </p:cNvSpPr>
              <p:nvPr/>
            </p:nvSpPr>
            <p:spPr bwMode="auto">
              <a:xfrm flipV="1">
                <a:off x="3648" y="912"/>
                <a:ext cx="480" cy="912"/>
              </a:xfrm>
              <a:prstGeom prst="line">
                <a:avLst/>
              </a:prstGeom>
              <a:noFill/>
              <a:ln w="38100">
                <a:solidFill>
                  <a:schemeClr val="tx1"/>
                </a:solidFill>
                <a:round/>
                <a:headEnd/>
                <a:tailEnd type="triangle" w="med" len="med"/>
              </a:ln>
              <a:effectLst/>
            </p:spPr>
            <p:txBody>
              <a:bodyPr wrap="none" anchor="ctr"/>
              <a:lstStyle/>
              <a:p>
                <a:endParaRPr lang="zh-CN" altLang="en-US"/>
              </a:p>
            </p:txBody>
          </p:sp>
          <p:sp>
            <p:nvSpPr>
              <p:cNvPr id="39" name="Line 11"/>
              <p:cNvSpPr>
                <a:spLocks noChangeShapeType="1"/>
              </p:cNvSpPr>
              <p:nvPr/>
            </p:nvSpPr>
            <p:spPr bwMode="auto">
              <a:xfrm flipV="1">
                <a:off x="3648" y="672"/>
                <a:ext cx="1584" cy="1152"/>
              </a:xfrm>
              <a:prstGeom prst="line">
                <a:avLst/>
              </a:prstGeom>
              <a:noFill/>
              <a:ln w="38100">
                <a:solidFill>
                  <a:schemeClr val="tx1"/>
                </a:solidFill>
                <a:round/>
                <a:headEnd/>
                <a:tailEnd type="triangle" w="med" len="med"/>
              </a:ln>
              <a:effectLst/>
            </p:spPr>
            <p:txBody>
              <a:bodyPr wrap="none" anchor="ctr"/>
              <a:lstStyle/>
              <a:p>
                <a:endParaRPr lang="zh-CN" altLang="en-US"/>
              </a:p>
            </p:txBody>
          </p:sp>
        </p:grpSp>
        <p:sp>
          <p:nvSpPr>
            <p:cNvPr id="29" name="Line 12"/>
            <p:cNvSpPr>
              <a:spLocks noChangeShapeType="1"/>
            </p:cNvSpPr>
            <p:nvPr/>
          </p:nvSpPr>
          <p:spPr bwMode="auto">
            <a:xfrm flipV="1">
              <a:off x="4176" y="2784"/>
              <a:ext cx="1056" cy="240"/>
            </a:xfrm>
            <a:prstGeom prst="line">
              <a:avLst/>
            </a:prstGeom>
            <a:noFill/>
            <a:ln w="28575" cap="rnd">
              <a:solidFill>
                <a:schemeClr val="tx1"/>
              </a:solidFill>
              <a:prstDash val="sysDot"/>
              <a:round/>
              <a:headEnd/>
              <a:tailEnd/>
            </a:ln>
            <a:effectLst/>
          </p:spPr>
          <p:txBody>
            <a:bodyPr wrap="none" anchor="ctr"/>
            <a:lstStyle/>
            <a:p>
              <a:endParaRPr lang="zh-CN" altLang="en-US"/>
            </a:p>
          </p:txBody>
        </p:sp>
        <p:sp>
          <p:nvSpPr>
            <p:cNvPr id="30" name="Line 13"/>
            <p:cNvSpPr>
              <a:spLocks noChangeShapeType="1"/>
            </p:cNvSpPr>
            <p:nvPr/>
          </p:nvSpPr>
          <p:spPr bwMode="auto">
            <a:xfrm flipV="1">
              <a:off x="4176" y="2928"/>
              <a:ext cx="336" cy="96"/>
            </a:xfrm>
            <a:prstGeom prst="line">
              <a:avLst/>
            </a:prstGeom>
            <a:noFill/>
            <a:ln w="38100">
              <a:solidFill>
                <a:schemeClr val="tx2"/>
              </a:solidFill>
              <a:round/>
              <a:headEnd/>
              <a:tailEnd type="triangle" w="med" len="med"/>
            </a:ln>
            <a:effectLst/>
          </p:spPr>
          <p:txBody>
            <a:bodyPr wrap="none" anchor="ctr"/>
            <a:lstStyle/>
            <a:p>
              <a:endParaRPr lang="zh-CN" altLang="en-US"/>
            </a:p>
          </p:txBody>
        </p:sp>
        <p:sp>
          <p:nvSpPr>
            <p:cNvPr id="31" name="Line 14"/>
            <p:cNvSpPr>
              <a:spLocks noChangeShapeType="1"/>
            </p:cNvSpPr>
            <p:nvPr/>
          </p:nvSpPr>
          <p:spPr bwMode="auto">
            <a:xfrm flipH="1">
              <a:off x="4848" y="2784"/>
              <a:ext cx="384" cy="96"/>
            </a:xfrm>
            <a:prstGeom prst="line">
              <a:avLst/>
            </a:prstGeom>
            <a:noFill/>
            <a:ln w="38100">
              <a:solidFill>
                <a:schemeClr val="tx2"/>
              </a:solidFill>
              <a:round/>
              <a:headEnd/>
              <a:tailEnd type="triangle" w="med" len="med"/>
            </a:ln>
            <a:effectLst/>
          </p:spPr>
          <p:txBody>
            <a:bodyPr wrap="none" anchor="ctr"/>
            <a:lstStyle/>
            <a:p>
              <a:endParaRPr lang="zh-CN" altLang="en-US"/>
            </a:p>
          </p:txBody>
        </p:sp>
        <p:sp>
          <p:nvSpPr>
            <p:cNvPr id="32" name="Rectangle 15"/>
            <p:cNvSpPr>
              <a:spLocks noChangeArrowheads="1"/>
            </p:cNvSpPr>
            <p:nvPr/>
          </p:nvSpPr>
          <p:spPr bwMode="auto">
            <a:xfrm>
              <a:off x="3600" y="3840"/>
              <a:ext cx="278" cy="327"/>
            </a:xfrm>
            <a:prstGeom prst="rect">
              <a:avLst/>
            </a:prstGeom>
            <a:noFill/>
            <a:ln w="9525">
              <a:noFill/>
              <a:miter lim="800000"/>
              <a:headEnd/>
              <a:tailEnd/>
            </a:ln>
            <a:effectLst/>
          </p:spPr>
          <p:txBody>
            <a:bodyPr wrap="none">
              <a:spAutoFit/>
            </a:bodyPr>
            <a:lstStyle/>
            <a:p>
              <a:r>
                <a:rPr kumimoji="1" lang="en-US" altLang="zh-CN" sz="2800" i="1">
                  <a:latin typeface="Times New Roman" pitchFamily="18" charset="0"/>
                </a:rPr>
                <a:t>O</a:t>
              </a:r>
            </a:p>
          </p:txBody>
        </p:sp>
        <p:sp>
          <p:nvSpPr>
            <p:cNvPr id="33" name="Rectangle 16"/>
            <p:cNvSpPr>
              <a:spLocks noChangeArrowheads="1"/>
            </p:cNvSpPr>
            <p:nvPr/>
          </p:nvSpPr>
          <p:spPr bwMode="auto">
            <a:xfrm>
              <a:off x="3696" y="2880"/>
              <a:ext cx="422" cy="327"/>
            </a:xfrm>
            <a:prstGeom prst="rect">
              <a:avLst/>
            </a:prstGeom>
            <a:noFill/>
            <a:ln w="9525">
              <a:noFill/>
              <a:miter lim="800000"/>
              <a:headEnd/>
              <a:tailEnd/>
            </a:ln>
            <a:effectLst/>
          </p:spPr>
          <p:txBody>
            <a:bodyPr wrap="none">
              <a:spAutoFit/>
            </a:bodyPr>
            <a:lstStyle/>
            <a:p>
              <a:r>
                <a:rPr kumimoji="1" lang="en-US" altLang="zh-CN" sz="2800" i="1">
                  <a:latin typeface="Times New Roman" pitchFamily="18" charset="0"/>
                </a:rPr>
                <a:t> m</a:t>
              </a:r>
              <a:r>
                <a:rPr kumimoji="1" lang="en-US" altLang="zh-CN" sz="2800" i="1" baseline="-25000">
                  <a:latin typeface="Times New Roman" pitchFamily="18" charset="0"/>
                </a:rPr>
                <a:t>1</a:t>
              </a:r>
            </a:p>
          </p:txBody>
        </p:sp>
        <p:sp>
          <p:nvSpPr>
            <p:cNvPr id="34" name="Rectangle 17"/>
            <p:cNvSpPr>
              <a:spLocks noChangeArrowheads="1"/>
            </p:cNvSpPr>
            <p:nvPr/>
          </p:nvSpPr>
          <p:spPr bwMode="auto">
            <a:xfrm>
              <a:off x="5298" y="2544"/>
              <a:ext cx="366" cy="327"/>
            </a:xfrm>
            <a:prstGeom prst="rect">
              <a:avLst/>
            </a:prstGeom>
            <a:noFill/>
            <a:ln w="9525">
              <a:noFill/>
              <a:miter lim="800000"/>
              <a:headEnd/>
              <a:tailEnd/>
            </a:ln>
            <a:effectLst/>
          </p:spPr>
          <p:txBody>
            <a:bodyPr wrap="none">
              <a:spAutoFit/>
            </a:bodyPr>
            <a:lstStyle/>
            <a:p>
              <a:pPr>
                <a:spcBef>
                  <a:spcPct val="50000"/>
                </a:spcBef>
              </a:pPr>
              <a:r>
                <a:rPr kumimoji="1" lang="en-US" altLang="zh-CN" sz="2800" i="1">
                  <a:latin typeface="Times New Roman" pitchFamily="18" charset="0"/>
                </a:rPr>
                <a:t>m</a:t>
              </a:r>
              <a:r>
                <a:rPr kumimoji="1" lang="en-US" altLang="zh-CN" sz="2800" i="1" baseline="-25000">
                  <a:latin typeface="Times New Roman" pitchFamily="18" charset="0"/>
                </a:rPr>
                <a:t>2</a:t>
              </a:r>
            </a:p>
          </p:txBody>
        </p:sp>
        <p:graphicFrame>
          <p:nvGraphicFramePr>
            <p:cNvPr id="35" name="Object 5"/>
            <p:cNvGraphicFramePr>
              <a:graphicFrameLocks noChangeAspect="1"/>
            </p:cNvGraphicFramePr>
            <p:nvPr/>
          </p:nvGraphicFramePr>
          <p:xfrm>
            <a:off x="4211" y="3002"/>
            <a:ext cx="318" cy="329"/>
          </p:xfrm>
          <a:graphic>
            <a:graphicData uri="http://schemas.openxmlformats.org/presentationml/2006/ole">
              <p:oleObj spid="_x0000_s58378" name="公式" r:id="rId4" imgW="215640" imgH="228600" progId="Equation.3">
                <p:embed/>
              </p:oleObj>
            </a:graphicData>
          </a:graphic>
        </p:graphicFrame>
        <p:graphicFrame>
          <p:nvGraphicFramePr>
            <p:cNvPr id="36" name="Object 6"/>
            <p:cNvGraphicFramePr>
              <a:graphicFrameLocks noChangeAspect="1"/>
            </p:cNvGraphicFramePr>
            <p:nvPr/>
          </p:nvGraphicFramePr>
          <p:xfrm>
            <a:off x="4944" y="2928"/>
            <a:ext cx="318" cy="329"/>
          </p:xfrm>
          <a:graphic>
            <a:graphicData uri="http://schemas.openxmlformats.org/presentationml/2006/ole">
              <p:oleObj spid="_x0000_s58379" name="公式" r:id="rId5" imgW="215640" imgH="228600" progId="Equation.3">
                <p:embed/>
              </p:oleObj>
            </a:graphicData>
          </a:graphic>
        </p:graphicFrame>
        <p:graphicFrame>
          <p:nvGraphicFramePr>
            <p:cNvPr id="37" name="Object 7"/>
            <p:cNvGraphicFramePr>
              <a:graphicFrameLocks noChangeAspect="1"/>
            </p:cNvGraphicFramePr>
            <p:nvPr/>
          </p:nvGraphicFramePr>
          <p:xfrm>
            <a:off x="4464" y="3312"/>
            <a:ext cx="337" cy="368"/>
          </p:xfrm>
          <a:graphic>
            <a:graphicData uri="http://schemas.openxmlformats.org/presentationml/2006/ole">
              <p:oleObj spid="_x0000_s58380" name="公式" r:id="rId6" imgW="139680" imgH="215640" progId="Equation.3">
                <p:embed/>
              </p:oleObj>
            </a:graphicData>
          </a:graphic>
        </p:graphicFrame>
      </p:grpSp>
      <p:graphicFrame>
        <p:nvGraphicFramePr>
          <p:cNvPr id="58381" name="Object 13"/>
          <p:cNvGraphicFramePr>
            <a:graphicFrameLocks noChangeAspect="1"/>
          </p:cNvGraphicFramePr>
          <p:nvPr/>
        </p:nvGraphicFramePr>
        <p:xfrm>
          <a:off x="714348" y="3062294"/>
          <a:ext cx="3521075" cy="636588"/>
        </p:xfrm>
        <a:graphic>
          <a:graphicData uri="http://schemas.openxmlformats.org/presentationml/2006/ole">
            <p:oleObj spid="_x0000_s58381" name="公式" r:id="rId7" imgW="1143000" imgH="241200" progId="Equation.3">
              <p:embed/>
            </p:oleObj>
          </a:graphicData>
        </a:graphic>
      </p:graphicFrame>
      <p:graphicFrame>
        <p:nvGraphicFramePr>
          <p:cNvPr id="58382" name="Object 14"/>
          <p:cNvGraphicFramePr>
            <a:graphicFrameLocks noChangeAspect="1"/>
          </p:cNvGraphicFramePr>
          <p:nvPr/>
        </p:nvGraphicFramePr>
        <p:xfrm>
          <a:off x="1076300" y="3935421"/>
          <a:ext cx="3598862" cy="636587"/>
        </p:xfrm>
        <a:graphic>
          <a:graphicData uri="http://schemas.openxmlformats.org/presentationml/2006/ole">
            <p:oleObj spid="_x0000_s58382" name="公式" r:id="rId8" imgW="1168200" imgH="241200" progId="Equation.3">
              <p:embed/>
            </p:oleObj>
          </a:graphicData>
        </a:graphic>
      </p:graphicFrame>
      <p:sp>
        <p:nvSpPr>
          <p:cNvPr id="42" name="内容占位符 24"/>
          <p:cNvSpPr txBox="1">
            <a:spLocks/>
          </p:cNvSpPr>
          <p:nvPr/>
        </p:nvSpPr>
        <p:spPr bwMode="auto">
          <a:xfrm>
            <a:off x="428596" y="5214950"/>
            <a:ext cx="8286808" cy="7858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lvl="0" indent="-273050" eaLnBrk="0" hangingPunct="0">
              <a:lnSpc>
                <a:spcPct val="150000"/>
              </a:lnSpc>
              <a:spcBef>
                <a:spcPts val="600"/>
              </a:spcBef>
              <a:buClr>
                <a:schemeClr val="accent1"/>
              </a:buClr>
              <a:buSzPct val="76000"/>
              <a:buFont typeface="Wingdings 3" pitchFamily="18" charset="2"/>
              <a:buChar char=""/>
            </a:pPr>
            <a:r>
              <a:rPr kumimoji="1" lang="zh-CN" altLang="en-US" sz="2400" b="1" dirty="0" smtClean="0">
                <a:solidFill>
                  <a:srgbClr val="0070C0"/>
                </a:solidFill>
                <a:latin typeface="Times New Roman" pitchFamily="18" charset="0"/>
                <a:ea typeface="方正姚体" pitchFamily="2" charset="-122"/>
              </a:rPr>
              <a:t>内力既不改变系统的总</a:t>
            </a:r>
            <a:r>
              <a:rPr kumimoji="1" lang="zh-CN" altLang="en-US" sz="2400" b="1" dirty="0" smtClean="0">
                <a:solidFill>
                  <a:srgbClr val="FF0000"/>
                </a:solidFill>
                <a:latin typeface="Times New Roman" pitchFamily="18" charset="0"/>
                <a:ea typeface="方正姚体" pitchFamily="2" charset="-122"/>
              </a:rPr>
              <a:t>动量</a:t>
            </a:r>
            <a:r>
              <a:rPr kumimoji="1" lang="zh-CN" altLang="en-US" sz="2400" b="1" dirty="0" smtClean="0">
                <a:solidFill>
                  <a:srgbClr val="0070C0"/>
                </a:solidFill>
                <a:latin typeface="Times New Roman" pitchFamily="18" charset="0"/>
                <a:ea typeface="方正姚体" pitchFamily="2" charset="-122"/>
              </a:rPr>
              <a:t>，也不改变系统的总</a:t>
            </a:r>
            <a:r>
              <a:rPr kumimoji="1" lang="zh-CN" altLang="en-US" sz="2400" b="1" dirty="0" smtClean="0">
                <a:solidFill>
                  <a:srgbClr val="FF0000"/>
                </a:solidFill>
                <a:latin typeface="Times New Roman" pitchFamily="18" charset="0"/>
                <a:ea typeface="方正姚体" pitchFamily="2" charset="-122"/>
              </a:rPr>
              <a:t>角动量</a:t>
            </a:r>
            <a:r>
              <a:rPr kumimoji="1" lang="zh-CN" altLang="en-US" sz="2400" b="1" dirty="0" smtClean="0">
                <a:solidFill>
                  <a:srgbClr val="0070C0"/>
                </a:solidFill>
                <a:latin typeface="Times New Roman" pitchFamily="18" charset="0"/>
                <a:ea typeface="方正姚体" pitchFamily="2" charset="-122"/>
              </a:rPr>
              <a:t>。</a:t>
            </a:r>
          </a:p>
          <a:p>
            <a:pPr marL="273050" marR="0" lvl="0" indent="-273050" algn="l" defTabSz="914400" rtl="0" eaLnBrk="0" fontAlgn="base" latinLnBrk="0" hangingPunct="0">
              <a:lnSpc>
                <a:spcPct val="100000"/>
              </a:lnSpc>
              <a:spcBef>
                <a:spcPts val="600"/>
              </a:spcBef>
              <a:spcAft>
                <a:spcPct val="0"/>
              </a:spcAft>
              <a:buClr>
                <a:schemeClr val="accent1"/>
              </a:buClr>
              <a:buSzPct val="76000"/>
              <a:buFont typeface="Wingdings 3" pitchFamily="18" charset="2"/>
              <a:buChar char=""/>
              <a:tabLst/>
              <a:defRPr/>
            </a:pPr>
            <a:endParaRPr kumimoji="0" lang="zh-CN" altLang="en-US" sz="2600" b="1" i="0" u="none" strike="noStrike" kern="1200" cap="none" spc="0" normalizeH="0" baseline="0" noProof="0" dirty="0">
              <a:ln>
                <a:noFill/>
              </a:ln>
              <a:solidFill>
                <a:schemeClr val="tx1"/>
              </a:solidFill>
              <a:effectLst/>
              <a:uLnTx/>
              <a:uFillTx/>
              <a:latin typeface="方正姚体" pitchFamily="2" charset="-122"/>
              <a:ea typeface="方正姚体" pitchFamily="2" charset="-122"/>
              <a:cs typeface="+mn-cs"/>
            </a:endParaRPr>
          </a:p>
        </p:txBody>
      </p:sp>
      <p:sp>
        <p:nvSpPr>
          <p:cNvPr id="43" name="页脚占位符 1"/>
          <p:cNvSpPr>
            <a:spLocks noGrp="1"/>
          </p:cNvSpPr>
          <p:nvPr>
            <p:ph type="ftr" sz="quarter" idx="11"/>
          </p:nvPr>
        </p:nvSpPr>
        <p:spPr>
          <a:xfrm>
            <a:off x="2898775" y="6356350"/>
            <a:ext cx="3505200" cy="365125"/>
          </a:xfrm>
        </p:spPr>
        <p:txBody>
          <a:bodyPr/>
          <a:lstStyle/>
          <a:p>
            <a:pPr>
              <a:defRPr/>
            </a:pPr>
            <a:r>
              <a:rPr lang="zh-CN" altLang="en-US" dirty="0" smtClean="0"/>
              <a:t>质点系的角动量定理 </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71414"/>
            <a:ext cx="8229600" cy="990600"/>
          </a:xfrm>
        </p:spPr>
        <p:txBody>
          <a:bodyPr/>
          <a:lstStyle/>
          <a:p>
            <a:pPr>
              <a:spcBef>
                <a:spcPct val="50000"/>
              </a:spcBef>
            </a:pPr>
            <a:r>
              <a:rPr kumimoji="1" lang="zh-CN" altLang="en-US" dirty="0" smtClean="0">
                <a:solidFill>
                  <a:srgbClr val="C00000"/>
                </a:solidFill>
              </a:rPr>
              <a:t>质点系的角动量定理</a:t>
            </a:r>
            <a:endParaRPr kumimoji="1" lang="zh-CN" altLang="en-US" dirty="0">
              <a:solidFill>
                <a:srgbClr val="C00000"/>
              </a:solidFill>
            </a:endParaRPr>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21</a:t>
            </a:fld>
            <a:endParaRPr lang="zh-CN" altLang="en-US"/>
          </a:p>
        </p:txBody>
      </p:sp>
      <p:sp>
        <p:nvSpPr>
          <p:cNvPr id="25" name="内容占位符 24"/>
          <p:cNvSpPr>
            <a:spLocks noGrp="1"/>
          </p:cNvSpPr>
          <p:nvPr>
            <p:ph sz="quarter" idx="1"/>
          </p:nvPr>
        </p:nvSpPr>
        <p:spPr>
          <a:xfrm>
            <a:off x="457200" y="1214422"/>
            <a:ext cx="8329642" cy="1643074"/>
          </a:xfrm>
        </p:spPr>
        <p:txBody>
          <a:bodyPr/>
          <a:lstStyle/>
          <a:p>
            <a:pPr lvl="0">
              <a:lnSpc>
                <a:spcPct val="150000"/>
              </a:lnSpc>
            </a:pPr>
            <a:r>
              <a:rPr kumimoji="1" lang="zh-CN" altLang="en-US" sz="2400" dirty="0" smtClean="0">
                <a:latin typeface="Times New Roman" pitchFamily="18" charset="0"/>
              </a:rPr>
              <a:t>一质点系相对于惯性系中任意定点的角动量时间变化率等于作用在这系统上的外力相对于该点的总转矩，它是矢量方程。</a:t>
            </a:r>
          </a:p>
          <a:p>
            <a:endParaRPr lang="zh-CN" altLang="en-US" dirty="0"/>
          </a:p>
        </p:txBody>
      </p:sp>
      <p:graphicFrame>
        <p:nvGraphicFramePr>
          <p:cNvPr id="60424" name="Object 2"/>
          <p:cNvGraphicFramePr>
            <a:graphicFrameLocks noChangeAspect="1"/>
          </p:cNvGraphicFramePr>
          <p:nvPr/>
        </p:nvGraphicFramePr>
        <p:xfrm>
          <a:off x="3071802" y="2643182"/>
          <a:ext cx="2860675" cy="990600"/>
        </p:xfrm>
        <a:graphic>
          <a:graphicData uri="http://schemas.openxmlformats.org/presentationml/2006/ole">
            <p:oleObj spid="_x0000_s62466" name="Equation" r:id="rId3" imgW="838080" imgH="431640" progId="Equation.3">
              <p:embed/>
            </p:oleObj>
          </a:graphicData>
        </a:graphic>
      </p:graphicFrame>
      <p:grpSp>
        <p:nvGrpSpPr>
          <p:cNvPr id="5" name="Group 23"/>
          <p:cNvGrpSpPr>
            <a:grpSpLocks/>
          </p:cNvGrpSpPr>
          <p:nvPr/>
        </p:nvGrpSpPr>
        <p:grpSpPr bwMode="auto">
          <a:xfrm>
            <a:off x="323850" y="5208609"/>
            <a:ext cx="8569325" cy="982663"/>
            <a:chOff x="204" y="2205"/>
            <a:chExt cx="5398" cy="619"/>
          </a:xfrm>
        </p:grpSpPr>
        <p:sp>
          <p:nvSpPr>
            <p:cNvPr id="26" name="Text Box 16"/>
            <p:cNvSpPr txBox="1">
              <a:spLocks noChangeArrowheads="1"/>
            </p:cNvSpPr>
            <p:nvPr/>
          </p:nvSpPr>
          <p:spPr bwMode="auto">
            <a:xfrm>
              <a:off x="204" y="2205"/>
              <a:ext cx="5398" cy="601"/>
            </a:xfrm>
            <a:prstGeom prst="rect">
              <a:avLst/>
            </a:prstGeom>
            <a:noFill/>
            <a:ln w="41275">
              <a:noFill/>
              <a:miter lim="800000"/>
              <a:headEnd/>
              <a:tailEnd/>
            </a:ln>
            <a:effectLst/>
          </p:spPr>
          <p:txBody>
            <a:bodyPr>
              <a:spAutoFit/>
            </a:bodyPr>
            <a:lstStyle/>
            <a:p>
              <a:r>
                <a:rPr kumimoji="1" lang="zh-CN" altLang="en-US" sz="2800" dirty="0">
                  <a:solidFill>
                    <a:srgbClr val="FF3300"/>
                  </a:solidFill>
                  <a:latin typeface="方正姚体" pitchFamily="2" charset="-122"/>
                  <a:ea typeface="方正姚体" pitchFamily="2" charset="-122"/>
                </a:rPr>
                <a:t>需要注意的是，</a:t>
              </a:r>
              <a:r>
                <a:rPr kumimoji="1" lang="zh-CN" altLang="en-US" sz="2800" dirty="0">
                  <a:solidFill>
                    <a:schemeClr val="tx2"/>
                  </a:solidFill>
                  <a:latin typeface="方正姚体" pitchFamily="2" charset="-122"/>
                  <a:ea typeface="方正姚体" pitchFamily="2" charset="-122"/>
                </a:rPr>
                <a:t>由于每个质点的位矢 </a:t>
              </a:r>
              <a:r>
                <a:rPr kumimoji="1" lang="zh-CN" altLang="en-US" i="1" dirty="0">
                  <a:solidFill>
                    <a:schemeClr val="tx2"/>
                  </a:solidFill>
                  <a:latin typeface="方正姚体" pitchFamily="2" charset="-122"/>
                  <a:ea typeface="方正姚体" pitchFamily="2" charset="-122"/>
                </a:rPr>
                <a:t>   </a:t>
              </a:r>
              <a:r>
                <a:rPr kumimoji="1" lang="zh-CN" altLang="en-US" sz="2800" dirty="0">
                  <a:solidFill>
                    <a:schemeClr val="tx2"/>
                  </a:solidFill>
                  <a:latin typeface="方正姚体" pitchFamily="2" charset="-122"/>
                  <a:ea typeface="方正姚体" pitchFamily="2" charset="-122"/>
                </a:rPr>
                <a:t>各不相同，系统受到的总力矩并不等于系统所受合外力</a:t>
              </a:r>
              <a:r>
                <a:rPr kumimoji="1" lang="zh-CN" altLang="en-US" sz="2800" i="1" dirty="0">
                  <a:solidFill>
                    <a:schemeClr val="tx2"/>
                  </a:solidFill>
                  <a:latin typeface="方正姚体" pitchFamily="2" charset="-122"/>
                  <a:ea typeface="方正姚体" pitchFamily="2" charset="-122"/>
                </a:rPr>
                <a:t>     </a:t>
              </a:r>
              <a:r>
                <a:rPr kumimoji="1" lang="zh-CN" altLang="en-US" sz="2800" dirty="0">
                  <a:solidFill>
                    <a:schemeClr val="tx2"/>
                  </a:solidFill>
                  <a:latin typeface="方正姚体" pitchFamily="2" charset="-122"/>
                  <a:ea typeface="方正姚体" pitchFamily="2" charset="-122"/>
                </a:rPr>
                <a:t>的力矩。</a:t>
              </a:r>
            </a:p>
          </p:txBody>
        </p:sp>
        <p:graphicFrame>
          <p:nvGraphicFramePr>
            <p:cNvPr id="28" name="Object 1027"/>
            <p:cNvGraphicFramePr>
              <a:graphicFrameLocks noChangeAspect="1"/>
            </p:cNvGraphicFramePr>
            <p:nvPr/>
          </p:nvGraphicFramePr>
          <p:xfrm>
            <a:off x="3825" y="2244"/>
            <a:ext cx="273" cy="331"/>
          </p:xfrm>
          <a:graphic>
            <a:graphicData uri="http://schemas.openxmlformats.org/presentationml/2006/ole">
              <p:oleObj spid="_x0000_s62467" name="Equation" r:id="rId4" imgW="126720" imgH="228600" progId="Equation.3">
                <p:embed/>
              </p:oleObj>
            </a:graphicData>
          </a:graphic>
        </p:graphicFrame>
        <p:graphicFrame>
          <p:nvGraphicFramePr>
            <p:cNvPr id="40" name="Object 1028"/>
            <p:cNvGraphicFramePr>
              <a:graphicFrameLocks noChangeAspect="1"/>
            </p:cNvGraphicFramePr>
            <p:nvPr/>
          </p:nvGraphicFramePr>
          <p:xfrm>
            <a:off x="4293" y="2512"/>
            <a:ext cx="317" cy="312"/>
          </p:xfrm>
          <a:graphic>
            <a:graphicData uri="http://schemas.openxmlformats.org/presentationml/2006/ole">
              <p:oleObj spid="_x0000_s62468" name="Equation" r:id="rId5" imgW="228600" imgH="241200" progId="Equation.3">
                <p:embed/>
              </p:oleObj>
            </a:graphicData>
          </a:graphic>
        </p:graphicFrame>
      </p:grpSp>
      <p:graphicFrame>
        <p:nvGraphicFramePr>
          <p:cNvPr id="60427" name="Object 3"/>
          <p:cNvGraphicFramePr>
            <a:graphicFrameLocks noChangeAspect="1"/>
          </p:cNvGraphicFramePr>
          <p:nvPr/>
        </p:nvGraphicFramePr>
        <p:xfrm>
          <a:off x="971550" y="4183073"/>
          <a:ext cx="3313113" cy="641350"/>
        </p:xfrm>
        <a:graphic>
          <a:graphicData uri="http://schemas.openxmlformats.org/presentationml/2006/ole">
            <p:oleObj spid="_x0000_s62469" name="Equation" r:id="rId6" imgW="1117440" imgH="279360" progId="Equation.3">
              <p:embed/>
            </p:oleObj>
          </a:graphicData>
        </a:graphic>
      </p:graphicFrame>
      <p:graphicFrame>
        <p:nvGraphicFramePr>
          <p:cNvPr id="60428" name="Object 4"/>
          <p:cNvGraphicFramePr>
            <a:graphicFrameLocks noChangeAspect="1"/>
          </p:cNvGraphicFramePr>
          <p:nvPr/>
        </p:nvGraphicFramePr>
        <p:xfrm>
          <a:off x="5003800" y="3967173"/>
          <a:ext cx="2735263" cy="962025"/>
        </p:xfrm>
        <a:graphic>
          <a:graphicData uri="http://schemas.openxmlformats.org/presentationml/2006/ole">
            <p:oleObj spid="_x0000_s62470" name="公式" r:id="rId7" imgW="927000" imgH="419040" progId="Equation.3">
              <p:embed/>
            </p:oleObj>
          </a:graphicData>
        </a:graphic>
      </p:graphicFrame>
      <p:sp>
        <p:nvSpPr>
          <p:cNvPr id="13" name="页脚占位符 1"/>
          <p:cNvSpPr>
            <a:spLocks noGrp="1"/>
          </p:cNvSpPr>
          <p:nvPr>
            <p:ph type="ftr" sz="quarter" idx="11"/>
          </p:nvPr>
        </p:nvSpPr>
        <p:spPr>
          <a:xfrm>
            <a:off x="2898775" y="6356350"/>
            <a:ext cx="3505200" cy="365125"/>
          </a:xfrm>
        </p:spPr>
        <p:txBody>
          <a:bodyPr/>
          <a:lstStyle/>
          <a:p>
            <a:pPr>
              <a:defRPr/>
            </a:pPr>
            <a:r>
              <a:rPr lang="zh-CN" altLang="en-US" dirty="0" smtClean="0"/>
              <a:t>质点系的角动量定理 </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71414"/>
            <a:ext cx="8229600" cy="990600"/>
          </a:xfrm>
        </p:spPr>
        <p:txBody>
          <a:bodyPr/>
          <a:lstStyle/>
          <a:p>
            <a:pPr>
              <a:spcBef>
                <a:spcPct val="50000"/>
              </a:spcBef>
            </a:pPr>
            <a:r>
              <a:rPr kumimoji="1" lang="zh-CN" altLang="en-US" dirty="0" smtClean="0">
                <a:solidFill>
                  <a:srgbClr val="C00000"/>
                </a:solidFill>
              </a:rPr>
              <a:t>质点系的角动量定理</a:t>
            </a:r>
            <a:endParaRPr kumimoji="1" lang="zh-CN" altLang="en-US" dirty="0">
              <a:solidFill>
                <a:srgbClr val="C00000"/>
              </a:solidFill>
            </a:endParaRPr>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22</a:t>
            </a:fld>
            <a:endParaRPr lang="zh-CN" altLang="en-US"/>
          </a:p>
        </p:txBody>
      </p:sp>
      <p:sp>
        <p:nvSpPr>
          <p:cNvPr id="25" name="内容占位符 24"/>
          <p:cNvSpPr>
            <a:spLocks noGrp="1"/>
          </p:cNvSpPr>
          <p:nvPr>
            <p:ph sz="quarter" idx="1"/>
          </p:nvPr>
        </p:nvSpPr>
        <p:spPr>
          <a:xfrm>
            <a:off x="457200" y="1214422"/>
            <a:ext cx="8329642" cy="928694"/>
          </a:xfrm>
        </p:spPr>
        <p:txBody>
          <a:bodyPr/>
          <a:lstStyle/>
          <a:p>
            <a:pPr lvl="0">
              <a:lnSpc>
                <a:spcPct val="150000"/>
              </a:lnSpc>
            </a:pPr>
            <a:r>
              <a:rPr kumimoji="1" lang="zh-CN" altLang="en-US" sz="2400" dirty="0" smtClean="0">
                <a:solidFill>
                  <a:srgbClr val="000099"/>
                </a:solidFill>
                <a:latin typeface="Times New Roman" pitchFamily="18" charset="0"/>
              </a:rPr>
              <a:t>若质点系所受的外力是重力，按质心的定义，</a:t>
            </a:r>
            <a:r>
              <a:rPr kumimoji="1" lang="en-US" altLang="zh-CN" sz="2400" dirty="0" smtClean="0">
                <a:solidFill>
                  <a:srgbClr val="000099"/>
                </a:solidFill>
                <a:latin typeface="Times New Roman" pitchFamily="18" charset="0"/>
              </a:rPr>
              <a:t/>
            </a:r>
            <a:br>
              <a:rPr kumimoji="1" lang="en-US" altLang="zh-CN" sz="2400" dirty="0" smtClean="0">
                <a:solidFill>
                  <a:srgbClr val="000099"/>
                </a:solidFill>
                <a:latin typeface="Times New Roman" pitchFamily="18" charset="0"/>
              </a:rPr>
            </a:br>
            <a:r>
              <a:rPr kumimoji="1" lang="en-US" altLang="zh-CN" sz="2400" dirty="0" smtClean="0">
                <a:solidFill>
                  <a:srgbClr val="000099"/>
                </a:solidFill>
                <a:latin typeface="Times New Roman" pitchFamily="18" charset="0"/>
              </a:rPr>
              <a:t/>
            </a:r>
            <a:br>
              <a:rPr kumimoji="1" lang="en-US" altLang="zh-CN" sz="2400" dirty="0" smtClean="0">
                <a:solidFill>
                  <a:srgbClr val="000099"/>
                </a:solidFill>
                <a:latin typeface="Times New Roman" pitchFamily="18" charset="0"/>
              </a:rPr>
            </a:br>
            <a:r>
              <a:rPr kumimoji="1" lang="en-US" altLang="zh-CN" sz="2400" dirty="0" smtClean="0">
                <a:solidFill>
                  <a:srgbClr val="000099"/>
                </a:solidFill>
                <a:latin typeface="Times New Roman" pitchFamily="18" charset="0"/>
              </a:rPr>
              <a:t/>
            </a:r>
            <a:br>
              <a:rPr kumimoji="1" lang="en-US" altLang="zh-CN" sz="2400" dirty="0" smtClean="0">
                <a:solidFill>
                  <a:srgbClr val="000099"/>
                </a:solidFill>
                <a:latin typeface="Times New Roman" pitchFamily="18" charset="0"/>
              </a:rPr>
            </a:br>
            <a:r>
              <a:rPr kumimoji="1" lang="zh-CN" altLang="en-US" sz="2400" dirty="0" smtClean="0">
                <a:solidFill>
                  <a:srgbClr val="000099"/>
                </a:solidFill>
                <a:latin typeface="Times New Roman" pitchFamily="18" charset="0"/>
              </a:rPr>
              <a:t>合外力矩为</a:t>
            </a:r>
            <a:endParaRPr lang="zh-CN" altLang="en-US" dirty="0"/>
          </a:p>
        </p:txBody>
      </p:sp>
      <p:sp>
        <p:nvSpPr>
          <p:cNvPr id="26" name="Text Box 16"/>
          <p:cNvSpPr txBox="1">
            <a:spLocks noChangeArrowheads="1"/>
          </p:cNvSpPr>
          <p:nvPr/>
        </p:nvSpPr>
        <p:spPr bwMode="auto">
          <a:xfrm>
            <a:off x="395288" y="4643446"/>
            <a:ext cx="8391554" cy="1754326"/>
          </a:xfrm>
          <a:prstGeom prst="rect">
            <a:avLst/>
          </a:prstGeom>
          <a:noFill/>
          <a:ln w="41275">
            <a:noFill/>
            <a:miter lim="800000"/>
            <a:headEnd/>
            <a:tailEnd/>
          </a:ln>
          <a:effectLst/>
        </p:spPr>
        <p:txBody>
          <a:bodyPr wrap="square">
            <a:spAutoFit/>
          </a:bodyPr>
          <a:lstStyle/>
          <a:p>
            <a:pPr>
              <a:lnSpc>
                <a:spcPct val="150000"/>
              </a:lnSpc>
            </a:pPr>
            <a:r>
              <a:rPr kumimoji="1" lang="zh-CN" altLang="en-US" sz="2400" dirty="0" smtClean="0">
                <a:latin typeface="方正姚体" pitchFamily="2" charset="-122"/>
                <a:ea typeface="方正姚体" pitchFamily="2" charset="-122"/>
              </a:rPr>
              <a:t>上式表明，重力的合力矩与系统的全部质量集中在质心上所受到的力矩等价。或者说</a:t>
            </a:r>
            <a:r>
              <a:rPr kumimoji="1" lang="en-US" altLang="zh-CN" sz="2400" dirty="0" smtClean="0">
                <a:latin typeface="方正姚体" pitchFamily="2" charset="-122"/>
                <a:ea typeface="方正姚体" pitchFamily="2" charset="-122"/>
              </a:rPr>
              <a:t/>
            </a:r>
            <a:br>
              <a:rPr kumimoji="1" lang="en-US" altLang="zh-CN" sz="2400" dirty="0" smtClean="0">
                <a:latin typeface="方正姚体" pitchFamily="2" charset="-122"/>
                <a:ea typeface="方正姚体" pitchFamily="2" charset="-122"/>
              </a:rPr>
            </a:br>
            <a:r>
              <a:rPr kumimoji="1" lang="zh-CN" altLang="en-US" sz="2400" u="sng" dirty="0" smtClean="0">
                <a:solidFill>
                  <a:srgbClr val="002060"/>
                </a:solidFill>
                <a:effectLst>
                  <a:outerShdw blurRad="38100" dist="38100" dir="2700000" algn="tl">
                    <a:srgbClr val="C0C0C0"/>
                  </a:outerShdw>
                </a:effectLst>
                <a:latin typeface="方正姚体" pitchFamily="2" charset="-122"/>
                <a:ea typeface="方正姚体" pitchFamily="2" charset="-122"/>
              </a:rPr>
              <a:t>质心与系统所受重力的平均作用点（重心）是重合的。</a:t>
            </a:r>
            <a:endParaRPr kumimoji="1" lang="zh-CN" altLang="en-US" sz="2400" dirty="0">
              <a:solidFill>
                <a:srgbClr val="002060"/>
              </a:solidFill>
              <a:latin typeface="方正姚体" pitchFamily="2" charset="-122"/>
              <a:ea typeface="方正姚体" pitchFamily="2" charset="-122"/>
            </a:endParaRPr>
          </a:p>
        </p:txBody>
      </p:sp>
      <p:sp>
        <p:nvSpPr>
          <p:cNvPr id="13" name="页脚占位符 1"/>
          <p:cNvSpPr>
            <a:spLocks noGrp="1"/>
          </p:cNvSpPr>
          <p:nvPr>
            <p:ph type="ftr" sz="quarter" idx="11"/>
          </p:nvPr>
        </p:nvSpPr>
        <p:spPr>
          <a:xfrm>
            <a:off x="2898775" y="6356350"/>
            <a:ext cx="3505200" cy="365125"/>
          </a:xfrm>
        </p:spPr>
        <p:txBody>
          <a:bodyPr/>
          <a:lstStyle/>
          <a:p>
            <a:pPr>
              <a:defRPr/>
            </a:pPr>
            <a:r>
              <a:rPr lang="zh-CN" altLang="en-US" dirty="0" smtClean="0"/>
              <a:t>质点系的角动量定理 </a:t>
            </a:r>
            <a:endParaRPr lang="zh-CN" altLang="en-US" dirty="0"/>
          </a:p>
        </p:txBody>
      </p:sp>
      <p:graphicFrame>
        <p:nvGraphicFramePr>
          <p:cNvPr id="63495" name="Object 7"/>
          <p:cNvGraphicFramePr>
            <a:graphicFrameLocks noChangeAspect="1"/>
          </p:cNvGraphicFramePr>
          <p:nvPr/>
        </p:nvGraphicFramePr>
        <p:xfrm>
          <a:off x="982663" y="3638550"/>
          <a:ext cx="7250112" cy="985838"/>
        </p:xfrm>
        <a:graphic>
          <a:graphicData uri="http://schemas.openxmlformats.org/presentationml/2006/ole">
            <p:oleObj spid="_x0000_s64514" name="Equation" r:id="rId3" imgW="2577960" imgH="342720" progId="Equation.DSMT4">
              <p:embed/>
            </p:oleObj>
          </a:graphicData>
        </a:graphic>
      </p:graphicFrame>
      <p:graphicFrame>
        <p:nvGraphicFramePr>
          <p:cNvPr id="63496" name="Object 8"/>
          <p:cNvGraphicFramePr>
            <a:graphicFrameLocks noChangeAspect="1"/>
          </p:cNvGraphicFramePr>
          <p:nvPr/>
        </p:nvGraphicFramePr>
        <p:xfrm>
          <a:off x="3484563" y="1857375"/>
          <a:ext cx="3665537" cy="1285875"/>
        </p:xfrm>
        <a:graphic>
          <a:graphicData uri="http://schemas.openxmlformats.org/presentationml/2006/ole">
            <p:oleObj spid="_x0000_s64515" name="Equation" r:id="rId4" imgW="1460160" imgH="6602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灯片编号占位符 3"/>
          <p:cNvSpPr>
            <a:spLocks noGrp="1"/>
          </p:cNvSpPr>
          <p:nvPr>
            <p:ph type="sldNum" sz="quarter" idx="12"/>
          </p:nvPr>
        </p:nvSpPr>
        <p:spPr/>
        <p:txBody>
          <a:bodyPr/>
          <a:lstStyle/>
          <a:p>
            <a:fld id="{57B5B82E-F1F3-4CB4-B2C5-02A363FBDDAA}" type="slidenum">
              <a:rPr lang="en-US" altLang="zh-CN"/>
              <a:pPr/>
              <a:t>23</a:t>
            </a:fld>
            <a:endParaRPr lang="en-US" altLang="zh-CN"/>
          </a:p>
        </p:txBody>
      </p:sp>
      <p:sp>
        <p:nvSpPr>
          <p:cNvPr id="112646" name="Text Box 6"/>
          <p:cNvSpPr txBox="1">
            <a:spLocks noChangeArrowheads="1"/>
          </p:cNvSpPr>
          <p:nvPr/>
        </p:nvSpPr>
        <p:spPr bwMode="auto">
          <a:xfrm>
            <a:off x="214282" y="71414"/>
            <a:ext cx="8429684" cy="2092881"/>
          </a:xfrm>
          <a:prstGeom prst="rect">
            <a:avLst/>
          </a:prstGeom>
          <a:noFill/>
          <a:ln w="38100">
            <a:noFill/>
            <a:miter lim="800000"/>
            <a:headEnd/>
            <a:tailEnd/>
          </a:ln>
          <a:effectLst/>
        </p:spPr>
        <p:txBody>
          <a:bodyPr wrap="square">
            <a:spAutoFit/>
          </a:bodyPr>
          <a:lstStyle/>
          <a:p>
            <a:r>
              <a:rPr kumimoji="1" lang="zh-CN" altLang="en-US" sz="2600" dirty="0" smtClean="0">
                <a:solidFill>
                  <a:srgbClr val="000099"/>
                </a:solidFill>
                <a:latin typeface="+mn-ea"/>
                <a:ea typeface="+mn-ea"/>
              </a:rPr>
              <a:t>例</a:t>
            </a:r>
            <a:r>
              <a:rPr kumimoji="1" lang="en-US" altLang="zh-CN" sz="2600" dirty="0" smtClean="0">
                <a:solidFill>
                  <a:srgbClr val="000099"/>
                </a:solidFill>
                <a:latin typeface="+mn-ea"/>
                <a:ea typeface="+mn-ea"/>
              </a:rPr>
              <a:t>3.19  </a:t>
            </a:r>
            <a:r>
              <a:rPr kumimoji="1" lang="zh-CN" altLang="en-US" sz="2600" dirty="0" smtClean="0">
                <a:solidFill>
                  <a:srgbClr val="000099"/>
                </a:solidFill>
                <a:latin typeface="+mn-ea"/>
                <a:ea typeface="+mn-ea"/>
              </a:rPr>
              <a:t>有两个质量分别为</a:t>
            </a:r>
            <a:r>
              <a:rPr kumimoji="1" lang="en-US" altLang="zh-CN" sz="2600" i="1" dirty="0" smtClean="0">
                <a:solidFill>
                  <a:srgbClr val="000099"/>
                </a:solidFill>
                <a:latin typeface="+mn-ea"/>
                <a:ea typeface="+mn-ea"/>
              </a:rPr>
              <a:t>m</a:t>
            </a:r>
            <a:r>
              <a:rPr kumimoji="1" lang="en-US" altLang="zh-CN" sz="2600" baseline="-25000" dirty="0" smtClean="0">
                <a:solidFill>
                  <a:srgbClr val="000099"/>
                </a:solidFill>
                <a:latin typeface="+mn-ea"/>
                <a:ea typeface="+mn-ea"/>
              </a:rPr>
              <a:t>1</a:t>
            </a:r>
            <a:r>
              <a:rPr kumimoji="1" lang="en-US" altLang="zh-CN" sz="2600" dirty="0" smtClean="0">
                <a:solidFill>
                  <a:srgbClr val="000099"/>
                </a:solidFill>
                <a:latin typeface="+mn-ea"/>
                <a:ea typeface="+mn-ea"/>
              </a:rPr>
              <a:t> </a:t>
            </a:r>
            <a:r>
              <a:rPr kumimoji="1" lang="zh-CN" altLang="en-US" sz="2600" dirty="0" smtClean="0">
                <a:solidFill>
                  <a:srgbClr val="000099"/>
                </a:solidFill>
                <a:latin typeface="+mn-ea"/>
                <a:ea typeface="+mn-ea"/>
              </a:rPr>
              <a:t>、</a:t>
            </a:r>
            <a:r>
              <a:rPr kumimoji="1" lang="en-US" altLang="zh-CN" sz="2600" i="1" dirty="0" smtClean="0">
                <a:solidFill>
                  <a:srgbClr val="000099"/>
                </a:solidFill>
                <a:latin typeface="+mn-ea"/>
                <a:ea typeface="+mn-ea"/>
              </a:rPr>
              <a:t>m</a:t>
            </a:r>
            <a:r>
              <a:rPr kumimoji="1" lang="en-US" altLang="zh-CN" sz="2600" baseline="-25000" dirty="0" smtClean="0">
                <a:solidFill>
                  <a:srgbClr val="000099"/>
                </a:solidFill>
                <a:latin typeface="+mn-ea"/>
                <a:ea typeface="+mn-ea"/>
              </a:rPr>
              <a:t>2 </a:t>
            </a:r>
            <a:r>
              <a:rPr kumimoji="1" lang="en-US" altLang="zh-CN" sz="2600" dirty="0" smtClean="0">
                <a:solidFill>
                  <a:srgbClr val="000099"/>
                </a:solidFill>
                <a:latin typeface="+mn-ea"/>
                <a:ea typeface="+mn-ea"/>
              </a:rPr>
              <a:t>(</a:t>
            </a:r>
            <a:r>
              <a:rPr kumimoji="1" lang="en-US" altLang="zh-CN" sz="2600" i="1" dirty="0" smtClean="0">
                <a:solidFill>
                  <a:srgbClr val="000099"/>
                </a:solidFill>
                <a:latin typeface="+mn-ea"/>
                <a:ea typeface="+mn-ea"/>
              </a:rPr>
              <a:t>m</a:t>
            </a:r>
            <a:r>
              <a:rPr kumimoji="1" lang="en-US" altLang="zh-CN" sz="2600" baseline="-25000" dirty="0" smtClean="0">
                <a:solidFill>
                  <a:srgbClr val="000099"/>
                </a:solidFill>
                <a:latin typeface="+mn-ea"/>
                <a:ea typeface="+mn-ea"/>
              </a:rPr>
              <a:t>1</a:t>
            </a:r>
            <a:r>
              <a:rPr kumimoji="1" lang="en-US" altLang="zh-CN" sz="2600" dirty="0" smtClean="0">
                <a:solidFill>
                  <a:srgbClr val="000099"/>
                </a:solidFill>
                <a:latin typeface="+mn-ea"/>
                <a:ea typeface="+mn-ea"/>
              </a:rPr>
              <a:t>&gt;</a:t>
            </a:r>
            <a:r>
              <a:rPr kumimoji="1" lang="en-US" altLang="zh-CN" sz="2600" i="1" dirty="0" smtClean="0">
                <a:solidFill>
                  <a:srgbClr val="000099"/>
                </a:solidFill>
                <a:latin typeface="+mn-ea"/>
                <a:ea typeface="+mn-ea"/>
              </a:rPr>
              <a:t>m</a:t>
            </a:r>
            <a:r>
              <a:rPr kumimoji="1" lang="en-US" altLang="zh-CN" sz="2600" baseline="-25000" dirty="0" smtClean="0">
                <a:solidFill>
                  <a:srgbClr val="000099"/>
                </a:solidFill>
                <a:latin typeface="+mn-ea"/>
                <a:ea typeface="+mn-ea"/>
              </a:rPr>
              <a:t>2</a:t>
            </a:r>
            <a:r>
              <a:rPr kumimoji="1" lang="en-US" altLang="zh-CN" sz="2600" dirty="0" smtClean="0">
                <a:solidFill>
                  <a:srgbClr val="000099"/>
                </a:solidFill>
                <a:latin typeface="+mn-ea"/>
                <a:ea typeface="+mn-ea"/>
              </a:rPr>
              <a:t>) </a:t>
            </a:r>
            <a:r>
              <a:rPr kumimoji="1" lang="zh-CN" altLang="zh-CN" sz="2600" dirty="0" smtClean="0">
                <a:solidFill>
                  <a:srgbClr val="000099"/>
                </a:solidFill>
                <a:latin typeface="+mn-ea"/>
                <a:ea typeface="+mn-ea"/>
              </a:rPr>
              <a:t>的物体</a:t>
            </a:r>
            <a:r>
              <a:rPr kumimoji="1" lang="zh-CN" altLang="en-US" sz="2600" dirty="0" smtClean="0">
                <a:solidFill>
                  <a:srgbClr val="000099"/>
                </a:solidFill>
                <a:latin typeface="+mn-ea"/>
                <a:ea typeface="+mn-ea"/>
              </a:rPr>
              <a:t>，通过一条不计质量的绳跨在一个质量忽略不计的、轴处摩擦力也不计的定滑轮上。</a:t>
            </a:r>
            <a:r>
              <a:rPr kumimoji="1" lang="en-US" altLang="zh-CN" sz="2600" dirty="0" smtClean="0">
                <a:solidFill>
                  <a:srgbClr val="000099"/>
                </a:solidFill>
                <a:latin typeface="+mn-ea"/>
                <a:ea typeface="+mn-ea"/>
              </a:rPr>
              <a:t>p76</a:t>
            </a:r>
          </a:p>
          <a:p>
            <a:r>
              <a:rPr kumimoji="1" lang="zh-CN" altLang="en-US" sz="2600" dirty="0" smtClean="0">
                <a:latin typeface="+mn-ea"/>
                <a:ea typeface="+mn-ea"/>
              </a:rPr>
              <a:t>求： </a:t>
            </a:r>
            <a:r>
              <a:rPr kumimoji="1" lang="en-US" altLang="zh-CN" sz="2600" i="1" dirty="0" smtClean="0">
                <a:latin typeface="+mn-ea"/>
                <a:ea typeface="+mn-ea"/>
              </a:rPr>
              <a:t>m</a:t>
            </a:r>
            <a:r>
              <a:rPr kumimoji="1" lang="en-US" altLang="zh-CN" sz="2600" baseline="-25000" dirty="0" smtClean="0">
                <a:latin typeface="+mn-ea"/>
                <a:ea typeface="+mn-ea"/>
              </a:rPr>
              <a:t>1</a:t>
            </a:r>
            <a:r>
              <a:rPr kumimoji="1" lang="en-US" altLang="zh-CN" sz="2600" dirty="0" smtClean="0">
                <a:latin typeface="+mn-ea"/>
                <a:ea typeface="+mn-ea"/>
              </a:rPr>
              <a:t> </a:t>
            </a:r>
            <a:r>
              <a:rPr kumimoji="1" lang="zh-CN" altLang="en-US" sz="2600" dirty="0" smtClean="0">
                <a:latin typeface="+mn-ea"/>
                <a:ea typeface="+mn-ea"/>
              </a:rPr>
              <a:t>的加速度；</a:t>
            </a:r>
            <a:endParaRPr kumimoji="1" lang="en-US" altLang="zh-CN" sz="2600" dirty="0" smtClean="0">
              <a:latin typeface="+mn-ea"/>
              <a:ea typeface="+mn-ea"/>
            </a:endParaRPr>
          </a:p>
          <a:p>
            <a:r>
              <a:rPr kumimoji="1" lang="zh-CN" altLang="en-US" sz="2400" dirty="0" smtClean="0">
                <a:latin typeface="+mn-ea"/>
                <a:ea typeface="+mn-ea"/>
              </a:rPr>
              <a:t>若</a:t>
            </a:r>
            <a:r>
              <a:rPr kumimoji="1" lang="en-US" altLang="zh-CN" sz="2400" i="1" dirty="0" smtClean="0">
                <a:latin typeface="+mn-ea"/>
                <a:ea typeface="+mn-ea"/>
              </a:rPr>
              <a:t>t </a:t>
            </a:r>
            <a:r>
              <a:rPr kumimoji="1" lang="en-US" altLang="zh-CN" sz="2400" dirty="0" smtClean="0">
                <a:latin typeface="+mn-ea"/>
                <a:ea typeface="+mn-ea"/>
              </a:rPr>
              <a:t>= 0</a:t>
            </a:r>
            <a:r>
              <a:rPr kumimoji="1" lang="zh-CN" altLang="en-US" sz="2400" dirty="0" smtClean="0">
                <a:latin typeface="+mn-ea"/>
                <a:ea typeface="+mn-ea"/>
              </a:rPr>
              <a:t>时</a:t>
            </a:r>
            <a:r>
              <a:rPr kumimoji="1" lang="zh-CN" altLang="en-US" sz="2400" baseline="-25000" dirty="0" smtClean="0">
                <a:latin typeface="+mn-ea"/>
                <a:ea typeface="+mn-ea"/>
              </a:rPr>
              <a:t> </a:t>
            </a:r>
            <a:r>
              <a:rPr kumimoji="1" lang="en-US" altLang="zh-CN" sz="2400" i="1" dirty="0" smtClean="0">
                <a:latin typeface="+mn-ea"/>
                <a:ea typeface="+mn-ea"/>
              </a:rPr>
              <a:t>m</a:t>
            </a:r>
            <a:r>
              <a:rPr kumimoji="1" lang="en-US" altLang="zh-CN" sz="2400" baseline="-25000" dirty="0" smtClean="0">
                <a:latin typeface="+mn-ea"/>
                <a:ea typeface="+mn-ea"/>
              </a:rPr>
              <a:t>1</a:t>
            </a:r>
            <a:r>
              <a:rPr kumimoji="1" lang="zh-CN" altLang="en-US" sz="2400" dirty="0" smtClean="0">
                <a:latin typeface="+mn-ea"/>
                <a:ea typeface="+mn-ea"/>
              </a:rPr>
              <a:t>的速度为零，</a:t>
            </a:r>
            <a:r>
              <a:rPr kumimoji="1" lang="en-US" altLang="zh-CN" sz="2400" i="1" dirty="0" smtClean="0">
                <a:latin typeface="+mn-ea"/>
                <a:ea typeface="+mn-ea"/>
              </a:rPr>
              <a:t>m</a:t>
            </a:r>
            <a:r>
              <a:rPr kumimoji="1" lang="en-US" altLang="zh-CN" sz="2400" baseline="-25000" dirty="0" smtClean="0">
                <a:latin typeface="+mn-ea"/>
                <a:ea typeface="+mn-ea"/>
              </a:rPr>
              <a:t>1</a:t>
            </a:r>
            <a:r>
              <a:rPr kumimoji="1" lang="zh-CN" altLang="en-US" sz="2400" dirty="0" smtClean="0">
                <a:latin typeface="+mn-ea"/>
                <a:ea typeface="+mn-ea"/>
              </a:rPr>
              <a:t>下降过程中的速度。</a:t>
            </a:r>
            <a:endParaRPr kumimoji="1" lang="zh-CN" altLang="en-US" sz="2400" dirty="0">
              <a:solidFill>
                <a:srgbClr val="000099"/>
              </a:solidFill>
              <a:latin typeface="+mn-ea"/>
              <a:ea typeface="+mn-ea"/>
            </a:endParaRPr>
          </a:p>
        </p:txBody>
      </p:sp>
      <p:sp>
        <p:nvSpPr>
          <p:cNvPr id="112648" name="Text Box 8"/>
          <p:cNvSpPr txBox="1">
            <a:spLocks noChangeArrowheads="1"/>
          </p:cNvSpPr>
          <p:nvPr/>
        </p:nvSpPr>
        <p:spPr bwMode="auto">
          <a:xfrm>
            <a:off x="357158" y="2420938"/>
            <a:ext cx="6215106" cy="1667764"/>
          </a:xfrm>
          <a:prstGeom prst="rect">
            <a:avLst/>
          </a:prstGeom>
          <a:noFill/>
          <a:ln w="38100">
            <a:noFill/>
            <a:miter lim="800000"/>
            <a:headEnd/>
            <a:tailEnd/>
          </a:ln>
          <a:effectLst/>
        </p:spPr>
        <p:txBody>
          <a:bodyPr wrap="square">
            <a:spAutoFit/>
          </a:bodyPr>
          <a:lstStyle/>
          <a:p>
            <a:pPr>
              <a:lnSpc>
                <a:spcPct val="150000"/>
              </a:lnSpc>
            </a:pPr>
            <a:r>
              <a:rPr kumimoji="1" lang="zh-CN" altLang="en-US" sz="2400" dirty="0">
                <a:solidFill>
                  <a:srgbClr val="000099"/>
                </a:solidFill>
                <a:latin typeface="楷体_GB2312" pitchFamily="49" charset="-122"/>
                <a:ea typeface="楷体_GB2312" pitchFamily="49" charset="-122"/>
              </a:rPr>
              <a:t>解：以轴心为原点，以</a:t>
            </a:r>
            <a:r>
              <a:rPr kumimoji="1" lang="en-US" altLang="zh-CN" sz="2400" i="1" dirty="0">
                <a:solidFill>
                  <a:srgbClr val="000099"/>
                </a:solidFill>
                <a:latin typeface="楷体_GB2312" pitchFamily="49" charset="-122"/>
                <a:ea typeface="楷体_GB2312" pitchFamily="49" charset="-122"/>
              </a:rPr>
              <a:t>m</a:t>
            </a:r>
            <a:r>
              <a:rPr kumimoji="1" lang="en-US" altLang="zh-CN" sz="2400" baseline="-25000" dirty="0">
                <a:solidFill>
                  <a:srgbClr val="000099"/>
                </a:solidFill>
                <a:latin typeface="楷体_GB2312" pitchFamily="49" charset="-122"/>
                <a:ea typeface="楷体_GB2312" pitchFamily="49" charset="-122"/>
              </a:rPr>
              <a:t>1</a:t>
            </a:r>
            <a:r>
              <a:rPr kumimoji="1" lang="en-US" altLang="zh-CN" sz="2400" dirty="0">
                <a:solidFill>
                  <a:srgbClr val="000099"/>
                </a:solidFill>
                <a:latin typeface="楷体_GB2312" pitchFamily="49" charset="-122"/>
                <a:ea typeface="楷体_GB2312" pitchFamily="49" charset="-122"/>
              </a:rPr>
              <a:t> </a:t>
            </a:r>
            <a:r>
              <a:rPr kumimoji="1" lang="zh-CN" altLang="en-US" sz="2400" dirty="0">
                <a:solidFill>
                  <a:srgbClr val="000099"/>
                </a:solidFill>
                <a:latin typeface="楷体_GB2312" pitchFamily="49" charset="-122"/>
                <a:ea typeface="楷体_GB2312" pitchFamily="49" charset="-122"/>
              </a:rPr>
              <a:t>、</a:t>
            </a:r>
            <a:r>
              <a:rPr kumimoji="1" lang="en-US" altLang="zh-CN" sz="2400" i="1" dirty="0">
                <a:solidFill>
                  <a:srgbClr val="000099"/>
                </a:solidFill>
                <a:latin typeface="楷体_GB2312" pitchFamily="49" charset="-122"/>
                <a:ea typeface="楷体_GB2312" pitchFamily="49" charset="-122"/>
              </a:rPr>
              <a:t>m</a:t>
            </a:r>
            <a:r>
              <a:rPr kumimoji="1" lang="en-US" altLang="zh-CN" sz="2400" baseline="-25000" dirty="0">
                <a:solidFill>
                  <a:srgbClr val="000099"/>
                </a:solidFill>
                <a:latin typeface="楷体_GB2312" pitchFamily="49" charset="-122"/>
                <a:ea typeface="楷体_GB2312" pitchFamily="49" charset="-122"/>
              </a:rPr>
              <a:t>2 </a:t>
            </a:r>
            <a:r>
              <a:rPr kumimoji="1" lang="zh-CN" altLang="en-US" sz="2400" dirty="0" smtClean="0">
                <a:solidFill>
                  <a:srgbClr val="000099"/>
                </a:solidFill>
                <a:latin typeface="楷体_GB2312" pitchFamily="49" charset="-122"/>
                <a:ea typeface="楷体_GB2312" pitchFamily="49" charset="-122"/>
              </a:rPr>
              <a:t>、绳</a:t>
            </a:r>
            <a:r>
              <a:rPr kumimoji="1" lang="zh-CN" altLang="en-US" sz="2400" dirty="0">
                <a:solidFill>
                  <a:srgbClr val="000099"/>
                </a:solidFill>
                <a:latin typeface="楷体_GB2312" pitchFamily="49" charset="-122"/>
                <a:ea typeface="楷体_GB2312" pitchFamily="49" charset="-122"/>
              </a:rPr>
              <a:t>和滑轮为研究体系，外力有</a:t>
            </a:r>
            <a:r>
              <a:rPr kumimoji="1" lang="zh-CN" altLang="en-US" sz="2400" dirty="0" smtClean="0">
                <a:solidFill>
                  <a:srgbClr val="000099"/>
                </a:solidFill>
                <a:latin typeface="楷体_GB2312" pitchFamily="49" charset="-122"/>
                <a:ea typeface="楷体_GB2312" pitchFamily="49" charset="-122"/>
              </a:rPr>
              <a:t>重力和</a:t>
            </a:r>
            <a:r>
              <a:rPr kumimoji="1" lang="zh-CN" altLang="en-US" sz="2400" dirty="0">
                <a:solidFill>
                  <a:srgbClr val="000099"/>
                </a:solidFill>
                <a:latin typeface="楷体_GB2312" pitchFamily="49" charset="-122"/>
                <a:ea typeface="楷体_GB2312" pitchFamily="49" charset="-122"/>
              </a:rPr>
              <a:t>滑轮轴上的支撑力</a:t>
            </a:r>
            <a:r>
              <a:rPr kumimoji="1" lang="en-US" altLang="zh-CN" sz="2400" i="1" dirty="0">
                <a:solidFill>
                  <a:srgbClr val="000099"/>
                </a:solidFill>
                <a:latin typeface="楷体_GB2312" pitchFamily="49" charset="-122"/>
                <a:ea typeface="楷体_GB2312" pitchFamily="49" charset="-122"/>
              </a:rPr>
              <a:t>F</a:t>
            </a:r>
            <a:r>
              <a:rPr kumimoji="1" lang="zh-CN" altLang="en-US" sz="2400" dirty="0">
                <a:solidFill>
                  <a:srgbClr val="000099"/>
                </a:solidFill>
                <a:latin typeface="楷体_GB2312" pitchFamily="49" charset="-122"/>
                <a:ea typeface="楷体_GB2312" pitchFamily="49" charset="-122"/>
              </a:rPr>
              <a:t>。滑轮和</a:t>
            </a:r>
            <a:r>
              <a:rPr kumimoji="1" lang="zh-CN" altLang="en-US" sz="2400" dirty="0" smtClean="0">
                <a:solidFill>
                  <a:srgbClr val="000099"/>
                </a:solidFill>
                <a:latin typeface="楷体_GB2312" pitchFamily="49" charset="-122"/>
                <a:ea typeface="楷体_GB2312" pitchFamily="49" charset="-122"/>
              </a:rPr>
              <a:t>绳的</a:t>
            </a:r>
            <a:r>
              <a:rPr kumimoji="1" lang="zh-CN" altLang="en-US" sz="2400" dirty="0">
                <a:solidFill>
                  <a:srgbClr val="000099"/>
                </a:solidFill>
                <a:latin typeface="楷体_GB2312" pitchFamily="49" charset="-122"/>
                <a:ea typeface="楷体_GB2312" pitchFamily="49" charset="-122"/>
              </a:rPr>
              <a:t>质量忽略不计。总力矩：</a:t>
            </a:r>
          </a:p>
        </p:txBody>
      </p:sp>
      <p:graphicFrame>
        <p:nvGraphicFramePr>
          <p:cNvPr id="155648" name="Object 0"/>
          <p:cNvGraphicFramePr>
            <a:graphicFrameLocks noChangeAspect="1"/>
          </p:cNvGraphicFramePr>
          <p:nvPr/>
        </p:nvGraphicFramePr>
        <p:xfrm>
          <a:off x="1306513" y="4214813"/>
          <a:ext cx="4014787" cy="633412"/>
        </p:xfrm>
        <a:graphic>
          <a:graphicData uri="http://schemas.openxmlformats.org/presentationml/2006/ole">
            <p:oleObj spid="_x0000_s15362" name="公式" r:id="rId4" imgW="1422360" imgH="241200" progId="Equation.3">
              <p:embed/>
            </p:oleObj>
          </a:graphicData>
        </a:graphic>
      </p:graphicFrame>
      <p:graphicFrame>
        <p:nvGraphicFramePr>
          <p:cNvPr id="155649" name="Object 1"/>
          <p:cNvGraphicFramePr>
            <a:graphicFrameLocks noChangeAspect="1"/>
          </p:cNvGraphicFramePr>
          <p:nvPr/>
        </p:nvGraphicFramePr>
        <p:xfrm>
          <a:off x="4286248" y="5013325"/>
          <a:ext cx="2600298" cy="415939"/>
        </p:xfrm>
        <a:graphic>
          <a:graphicData uri="http://schemas.openxmlformats.org/presentationml/2006/ole">
            <p:oleObj spid="_x0000_s15363" name="公式" r:id="rId5" imgW="1168200" imgH="215640" progId="Equation.3">
              <p:embed/>
            </p:oleObj>
          </a:graphicData>
        </a:graphic>
      </p:graphicFrame>
      <p:sp>
        <p:nvSpPr>
          <p:cNvPr id="112651" name="Text Box 11"/>
          <p:cNvSpPr txBox="1">
            <a:spLocks noChangeArrowheads="1"/>
          </p:cNvSpPr>
          <p:nvPr/>
        </p:nvSpPr>
        <p:spPr bwMode="auto">
          <a:xfrm>
            <a:off x="357158" y="5013325"/>
            <a:ext cx="3570208" cy="461665"/>
          </a:xfrm>
          <a:prstGeom prst="rect">
            <a:avLst/>
          </a:prstGeom>
          <a:noFill/>
          <a:ln w="41275">
            <a:noFill/>
            <a:miter lim="800000"/>
            <a:headEnd/>
            <a:tailEnd/>
          </a:ln>
          <a:effectLst/>
        </p:spPr>
        <p:txBody>
          <a:bodyPr wrap="none">
            <a:spAutoFit/>
          </a:bodyPr>
          <a:lstStyle/>
          <a:p>
            <a:r>
              <a:rPr kumimoji="1" lang="zh-CN" altLang="en-US" sz="2400" dirty="0">
                <a:latin typeface="楷体_GB2312" pitchFamily="49" charset="-122"/>
                <a:ea typeface="楷体_GB2312" pitchFamily="49" charset="-122"/>
              </a:rPr>
              <a:t>力矩方向垂直纸面向</a:t>
            </a:r>
            <a:r>
              <a:rPr kumimoji="1" lang="zh-CN" altLang="en-US" sz="2400" dirty="0" smtClean="0">
                <a:latin typeface="楷体_GB2312" pitchFamily="49" charset="-122"/>
                <a:ea typeface="楷体_GB2312" pitchFamily="49" charset="-122"/>
              </a:rPr>
              <a:t>外：</a:t>
            </a:r>
            <a:endParaRPr kumimoji="1" lang="zh-CN" altLang="en-US" sz="2400" dirty="0">
              <a:latin typeface="楷体_GB2312" pitchFamily="49" charset="-122"/>
              <a:ea typeface="楷体_GB2312" pitchFamily="49" charset="-122"/>
            </a:endParaRPr>
          </a:p>
        </p:txBody>
      </p:sp>
      <p:sp>
        <p:nvSpPr>
          <p:cNvPr id="112652" name="Text Box 12"/>
          <p:cNvSpPr txBox="1">
            <a:spLocks noChangeArrowheads="1"/>
          </p:cNvSpPr>
          <p:nvPr/>
        </p:nvSpPr>
        <p:spPr bwMode="auto">
          <a:xfrm>
            <a:off x="357158" y="5661025"/>
            <a:ext cx="4801314" cy="461665"/>
          </a:xfrm>
          <a:prstGeom prst="rect">
            <a:avLst/>
          </a:prstGeom>
          <a:noFill/>
          <a:ln w="41275">
            <a:noFill/>
            <a:miter lim="800000"/>
            <a:headEnd/>
            <a:tailEnd/>
          </a:ln>
          <a:effectLst/>
        </p:spPr>
        <p:txBody>
          <a:bodyPr wrap="none">
            <a:spAutoFit/>
          </a:bodyPr>
          <a:lstStyle/>
          <a:p>
            <a:r>
              <a:rPr kumimoji="1" lang="zh-CN" altLang="en-US" sz="2400">
                <a:latin typeface="楷体_GB2312" pitchFamily="49" charset="-122"/>
                <a:ea typeface="楷体_GB2312" pitchFamily="49" charset="-122"/>
              </a:rPr>
              <a:t>总角动量方向也垂直于纸面向外：</a:t>
            </a:r>
          </a:p>
        </p:txBody>
      </p:sp>
      <p:grpSp>
        <p:nvGrpSpPr>
          <p:cNvPr id="2" name="Group 13"/>
          <p:cNvGrpSpPr>
            <a:grpSpLocks/>
          </p:cNvGrpSpPr>
          <p:nvPr/>
        </p:nvGrpSpPr>
        <p:grpSpPr bwMode="auto">
          <a:xfrm>
            <a:off x="8610600" y="2713023"/>
            <a:ext cx="355600" cy="1828800"/>
            <a:chOff x="5232" y="1824"/>
            <a:chExt cx="224" cy="1152"/>
          </a:xfrm>
        </p:grpSpPr>
        <p:sp>
          <p:nvSpPr>
            <p:cNvPr id="112654" name="Line 14"/>
            <p:cNvSpPr>
              <a:spLocks noChangeShapeType="1"/>
            </p:cNvSpPr>
            <p:nvPr/>
          </p:nvSpPr>
          <p:spPr bwMode="auto">
            <a:xfrm>
              <a:off x="5232" y="1824"/>
              <a:ext cx="0" cy="1152"/>
            </a:xfrm>
            <a:prstGeom prst="line">
              <a:avLst/>
            </a:prstGeom>
            <a:noFill/>
            <a:ln w="41275">
              <a:solidFill>
                <a:schemeClr val="tx2"/>
              </a:solidFill>
              <a:round/>
              <a:headEnd/>
              <a:tailEnd type="triangle" w="med" len="med"/>
            </a:ln>
            <a:effectLst/>
          </p:spPr>
          <p:txBody>
            <a:bodyPr wrap="none" anchor="ctr"/>
            <a:lstStyle/>
            <a:p>
              <a:endParaRPr lang="zh-CN" altLang="en-US"/>
            </a:p>
          </p:txBody>
        </p:sp>
        <p:graphicFrame>
          <p:nvGraphicFramePr>
            <p:cNvPr id="155658" name="Object 10"/>
            <p:cNvGraphicFramePr>
              <a:graphicFrameLocks noChangeAspect="1"/>
            </p:cNvGraphicFramePr>
            <p:nvPr/>
          </p:nvGraphicFramePr>
          <p:xfrm>
            <a:off x="5280" y="2592"/>
            <a:ext cx="176" cy="237"/>
          </p:xfrm>
          <a:graphic>
            <a:graphicData uri="http://schemas.openxmlformats.org/presentationml/2006/ole">
              <p:oleObj spid="_x0000_s15372" name="公式" r:id="rId6" imgW="126720" imgH="164880" progId="Equation.3">
                <p:embed/>
              </p:oleObj>
            </a:graphicData>
          </a:graphic>
        </p:graphicFrame>
      </p:grpSp>
      <p:grpSp>
        <p:nvGrpSpPr>
          <p:cNvPr id="3" name="Group 16"/>
          <p:cNvGrpSpPr>
            <a:grpSpLocks/>
          </p:cNvGrpSpPr>
          <p:nvPr/>
        </p:nvGrpSpPr>
        <p:grpSpPr bwMode="auto">
          <a:xfrm>
            <a:off x="7162800" y="1357298"/>
            <a:ext cx="1509713" cy="3260725"/>
            <a:chOff x="4272" y="1392"/>
            <a:chExt cx="951" cy="2054"/>
          </a:xfrm>
        </p:grpSpPr>
        <p:grpSp>
          <p:nvGrpSpPr>
            <p:cNvPr id="4" name="Group 17"/>
            <p:cNvGrpSpPr>
              <a:grpSpLocks/>
            </p:cNvGrpSpPr>
            <p:nvPr/>
          </p:nvGrpSpPr>
          <p:grpSpPr bwMode="auto">
            <a:xfrm>
              <a:off x="4782" y="2217"/>
              <a:ext cx="441" cy="327"/>
              <a:chOff x="2055" y="1824"/>
              <a:chExt cx="441" cy="327"/>
            </a:xfrm>
          </p:grpSpPr>
          <p:sp>
            <p:nvSpPr>
              <p:cNvPr id="112658" name="Oval 18"/>
              <p:cNvSpPr>
                <a:spLocks noChangeArrowheads="1"/>
              </p:cNvSpPr>
              <p:nvPr/>
            </p:nvSpPr>
            <p:spPr bwMode="auto">
              <a:xfrm>
                <a:off x="2055" y="1990"/>
                <a:ext cx="50" cy="50"/>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155657" name="Object 9"/>
              <p:cNvGraphicFramePr>
                <a:graphicFrameLocks noChangeAspect="1"/>
              </p:cNvGraphicFramePr>
              <p:nvPr/>
            </p:nvGraphicFramePr>
            <p:xfrm>
              <a:off x="2112" y="1824"/>
              <a:ext cx="384" cy="327"/>
            </p:xfrm>
            <a:graphic>
              <a:graphicData uri="http://schemas.openxmlformats.org/presentationml/2006/ole">
                <p:oleObj spid="_x0000_s15371" name="公式" r:id="rId7" imgW="203040" imgH="215640" progId="Equation.3">
                  <p:embed/>
                </p:oleObj>
              </a:graphicData>
            </a:graphic>
          </p:graphicFrame>
        </p:grpSp>
        <p:sp>
          <p:nvSpPr>
            <p:cNvPr id="112660" name="Freeform 20"/>
            <p:cNvSpPr>
              <a:spLocks/>
            </p:cNvSpPr>
            <p:nvPr/>
          </p:nvSpPr>
          <p:spPr bwMode="auto">
            <a:xfrm>
              <a:off x="4805" y="1678"/>
              <a:ext cx="1" cy="621"/>
            </a:xfrm>
            <a:custGeom>
              <a:avLst/>
              <a:gdLst/>
              <a:ahLst/>
              <a:cxnLst>
                <a:cxn ang="0">
                  <a:pos x="0" y="621"/>
                </a:cxn>
                <a:cxn ang="0">
                  <a:pos x="1" y="0"/>
                </a:cxn>
              </a:cxnLst>
              <a:rect l="0" t="0" r="r" b="b"/>
              <a:pathLst>
                <a:path w="1" h="621">
                  <a:moveTo>
                    <a:pt x="0" y="621"/>
                  </a:moveTo>
                  <a:lnTo>
                    <a:pt x="1" y="0"/>
                  </a:lnTo>
                </a:path>
              </a:pathLst>
            </a:custGeom>
            <a:noFill/>
            <a:ln w="28575" cmpd="sng">
              <a:solidFill>
                <a:schemeClr val="tx1"/>
              </a:solidFill>
              <a:round/>
              <a:headEnd type="none" w="med" len="med"/>
              <a:tailEnd type="none" w="med" len="med"/>
            </a:ln>
            <a:effectLst/>
          </p:spPr>
          <p:txBody>
            <a:bodyPr wrap="none" anchor="ctr"/>
            <a:lstStyle/>
            <a:p>
              <a:endParaRPr lang="zh-CN" altLang="en-US"/>
            </a:p>
          </p:txBody>
        </p:sp>
        <p:sp>
          <p:nvSpPr>
            <p:cNvPr id="112661" name="Freeform 21"/>
            <p:cNvSpPr>
              <a:spLocks/>
            </p:cNvSpPr>
            <p:nvPr/>
          </p:nvSpPr>
          <p:spPr bwMode="auto">
            <a:xfrm rot="-5400000">
              <a:off x="4587" y="1077"/>
              <a:ext cx="4" cy="634"/>
            </a:xfrm>
            <a:custGeom>
              <a:avLst/>
              <a:gdLst/>
              <a:ahLst/>
              <a:cxnLst>
                <a:cxn ang="0">
                  <a:pos x="4" y="0"/>
                </a:cxn>
                <a:cxn ang="0">
                  <a:pos x="0" y="634"/>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p:spPr>
          <p:txBody>
            <a:bodyPr wrap="none" anchor="ctr"/>
            <a:lstStyle/>
            <a:p>
              <a:endParaRPr lang="zh-CN" altLang="en-US"/>
            </a:p>
          </p:txBody>
        </p:sp>
        <p:graphicFrame>
          <p:nvGraphicFramePr>
            <p:cNvPr id="155651" name="Object 3"/>
            <p:cNvGraphicFramePr>
              <a:graphicFrameLocks noChangeAspect="1"/>
            </p:cNvGraphicFramePr>
            <p:nvPr/>
          </p:nvGraphicFramePr>
          <p:xfrm>
            <a:off x="4368" y="1680"/>
            <a:ext cx="221" cy="192"/>
          </p:xfrm>
          <a:graphic>
            <a:graphicData uri="http://schemas.openxmlformats.org/presentationml/2006/ole">
              <p:oleObj spid="_x0000_s15365" name="公式" r:id="rId8" imgW="152280" imgH="164880" progId="Equation.3">
                <p:embed/>
              </p:oleObj>
            </a:graphicData>
          </a:graphic>
        </p:graphicFrame>
        <p:graphicFrame>
          <p:nvGraphicFramePr>
            <p:cNvPr id="155652" name="Object 4"/>
            <p:cNvGraphicFramePr>
              <a:graphicFrameLocks noChangeAspect="1"/>
            </p:cNvGraphicFramePr>
            <p:nvPr/>
          </p:nvGraphicFramePr>
          <p:xfrm>
            <a:off x="4416" y="2352"/>
            <a:ext cx="288" cy="394"/>
          </p:xfrm>
          <a:graphic>
            <a:graphicData uri="http://schemas.openxmlformats.org/presentationml/2006/ole">
              <p:oleObj spid="_x0000_s15366" name="公式" r:id="rId9" imgW="126720" imgH="215640" progId="Equation.3">
                <p:embed/>
              </p:oleObj>
            </a:graphicData>
          </a:graphic>
        </p:graphicFrame>
        <p:grpSp>
          <p:nvGrpSpPr>
            <p:cNvPr id="5" name="Group 24"/>
            <p:cNvGrpSpPr>
              <a:grpSpLocks/>
            </p:cNvGrpSpPr>
            <p:nvPr/>
          </p:nvGrpSpPr>
          <p:grpSpPr bwMode="auto">
            <a:xfrm>
              <a:off x="4363" y="2839"/>
              <a:ext cx="380" cy="303"/>
              <a:chOff x="2404" y="1419"/>
              <a:chExt cx="380" cy="303"/>
            </a:xfrm>
          </p:grpSpPr>
          <p:sp>
            <p:nvSpPr>
              <p:cNvPr id="112665" name="Oval 25"/>
              <p:cNvSpPr>
                <a:spLocks noChangeArrowheads="1"/>
              </p:cNvSpPr>
              <p:nvPr/>
            </p:nvSpPr>
            <p:spPr bwMode="auto">
              <a:xfrm>
                <a:off x="2404" y="1510"/>
                <a:ext cx="50" cy="50"/>
              </a:xfrm>
              <a:prstGeom prst="ellipse">
                <a:avLst/>
              </a:prstGeom>
              <a:solidFill>
                <a:schemeClr val="hlink"/>
              </a:solidFill>
              <a:ln w="38100">
                <a:solidFill>
                  <a:srgbClr val="FF00FF"/>
                </a:solidFill>
                <a:round/>
                <a:headEnd/>
                <a:tailEnd/>
              </a:ln>
              <a:effectLst/>
            </p:spPr>
            <p:txBody>
              <a:bodyPr wrap="none" anchor="ctr"/>
              <a:lstStyle/>
              <a:p>
                <a:endParaRPr lang="zh-CN" altLang="en-US"/>
              </a:p>
            </p:txBody>
          </p:sp>
          <p:graphicFrame>
            <p:nvGraphicFramePr>
              <p:cNvPr id="155656" name="Object 8"/>
              <p:cNvGraphicFramePr>
                <a:graphicFrameLocks noChangeAspect="1"/>
              </p:cNvGraphicFramePr>
              <p:nvPr/>
            </p:nvGraphicFramePr>
            <p:xfrm>
              <a:off x="2448" y="1419"/>
              <a:ext cx="336" cy="303"/>
            </p:xfrm>
            <a:graphic>
              <a:graphicData uri="http://schemas.openxmlformats.org/presentationml/2006/ole">
                <p:oleObj spid="_x0000_s15370" name="公式" r:id="rId10" imgW="190440" imgH="215640" progId="Equation.3">
                  <p:embed/>
                </p:oleObj>
              </a:graphicData>
            </a:graphic>
          </p:graphicFrame>
        </p:grpSp>
        <p:sp>
          <p:nvSpPr>
            <p:cNvPr id="112667" name="Freeform 27"/>
            <p:cNvSpPr>
              <a:spLocks/>
            </p:cNvSpPr>
            <p:nvPr/>
          </p:nvSpPr>
          <p:spPr bwMode="auto">
            <a:xfrm>
              <a:off x="4381" y="1728"/>
              <a:ext cx="1" cy="1109"/>
            </a:xfrm>
            <a:custGeom>
              <a:avLst/>
              <a:gdLst/>
              <a:ahLst/>
              <a:cxnLst>
                <a:cxn ang="0">
                  <a:pos x="1" y="1109"/>
                </a:cxn>
                <a:cxn ang="0">
                  <a:pos x="0" y="0"/>
                </a:cxn>
              </a:cxnLst>
              <a:rect l="0" t="0" r="r" b="b"/>
              <a:pathLst>
                <a:path w="1" h="1109">
                  <a:moveTo>
                    <a:pt x="1" y="1109"/>
                  </a:moveTo>
                  <a:lnTo>
                    <a:pt x="0" y="0"/>
                  </a:lnTo>
                </a:path>
              </a:pathLst>
            </a:custGeom>
            <a:noFill/>
            <a:ln w="28575" cmpd="sng">
              <a:solidFill>
                <a:schemeClr val="tx1"/>
              </a:solidFill>
              <a:round/>
              <a:headEnd type="none" w="med" len="med"/>
              <a:tailEnd type="none" w="med" len="med"/>
            </a:ln>
            <a:effectLst/>
          </p:spPr>
          <p:txBody>
            <a:bodyPr wrap="none" anchor="ctr"/>
            <a:lstStyle/>
            <a:p>
              <a:endParaRPr lang="zh-CN" altLang="en-US"/>
            </a:p>
          </p:txBody>
        </p:sp>
        <p:graphicFrame>
          <p:nvGraphicFramePr>
            <p:cNvPr id="155653" name="Object 5"/>
            <p:cNvGraphicFramePr>
              <a:graphicFrameLocks noChangeAspect="1"/>
            </p:cNvGraphicFramePr>
            <p:nvPr/>
          </p:nvGraphicFramePr>
          <p:xfrm>
            <a:off x="4495" y="1977"/>
            <a:ext cx="321" cy="394"/>
          </p:xfrm>
          <a:graphic>
            <a:graphicData uri="http://schemas.openxmlformats.org/presentationml/2006/ole">
              <p:oleObj spid="_x0000_s15367" name="公式" r:id="rId11" imgW="139680" imgH="215640" progId="Equation.3">
                <p:embed/>
              </p:oleObj>
            </a:graphicData>
          </a:graphic>
        </p:graphicFrame>
        <p:sp>
          <p:nvSpPr>
            <p:cNvPr id="112669" name="Freeform 29"/>
            <p:cNvSpPr>
              <a:spLocks/>
            </p:cNvSpPr>
            <p:nvPr/>
          </p:nvSpPr>
          <p:spPr bwMode="auto">
            <a:xfrm>
              <a:off x="4368" y="1779"/>
              <a:ext cx="237" cy="1149"/>
            </a:xfrm>
            <a:custGeom>
              <a:avLst/>
              <a:gdLst/>
              <a:ahLst/>
              <a:cxnLst>
                <a:cxn ang="0">
                  <a:pos x="237" y="0"/>
                </a:cxn>
                <a:cxn ang="0">
                  <a:pos x="0" y="1149"/>
                </a:cxn>
              </a:cxnLst>
              <a:rect l="0" t="0" r="r" b="b"/>
              <a:pathLst>
                <a:path w="237" h="1149">
                  <a:moveTo>
                    <a:pt x="237" y="0"/>
                  </a:moveTo>
                  <a:lnTo>
                    <a:pt x="0" y="1149"/>
                  </a:lnTo>
                </a:path>
              </a:pathLst>
            </a:custGeom>
            <a:noFill/>
            <a:ln w="28575" cap="flat" cmpd="sng">
              <a:solidFill>
                <a:schemeClr val="tx2"/>
              </a:solidFill>
              <a:prstDash val="solid"/>
              <a:round/>
              <a:headEnd type="none" w="med" len="med"/>
              <a:tailEnd type="arrow" w="med" len="med"/>
            </a:ln>
            <a:effectLst/>
          </p:spPr>
          <p:txBody>
            <a:bodyPr wrap="none" anchor="ctr"/>
            <a:lstStyle/>
            <a:p>
              <a:endParaRPr lang="zh-CN" altLang="en-US"/>
            </a:p>
          </p:txBody>
        </p:sp>
        <p:sp>
          <p:nvSpPr>
            <p:cNvPr id="112670" name="Line 30"/>
            <p:cNvSpPr>
              <a:spLocks noChangeShapeType="1"/>
            </p:cNvSpPr>
            <p:nvPr/>
          </p:nvSpPr>
          <p:spPr bwMode="auto">
            <a:xfrm>
              <a:off x="4595" y="1798"/>
              <a:ext cx="192" cy="576"/>
            </a:xfrm>
            <a:prstGeom prst="line">
              <a:avLst/>
            </a:prstGeom>
            <a:noFill/>
            <a:ln w="28575">
              <a:solidFill>
                <a:schemeClr val="tx2"/>
              </a:solidFill>
              <a:round/>
              <a:headEnd/>
              <a:tailEnd type="arrow" w="med" len="med"/>
            </a:ln>
            <a:effectLst/>
          </p:spPr>
          <p:txBody>
            <a:bodyPr wrap="none" anchor="ctr"/>
            <a:lstStyle/>
            <a:p>
              <a:endParaRPr lang="zh-CN" altLang="en-US"/>
            </a:p>
          </p:txBody>
        </p:sp>
        <p:sp>
          <p:nvSpPr>
            <p:cNvPr id="112671" name="Oval 31"/>
            <p:cNvSpPr>
              <a:spLocks noChangeArrowheads="1"/>
            </p:cNvSpPr>
            <p:nvPr/>
          </p:nvSpPr>
          <p:spPr bwMode="auto">
            <a:xfrm>
              <a:off x="4382" y="1548"/>
              <a:ext cx="426" cy="426"/>
            </a:xfrm>
            <a:prstGeom prst="ellipse">
              <a:avLst/>
            </a:prstGeom>
            <a:noFill/>
            <a:ln w="57150">
              <a:solidFill>
                <a:schemeClr val="hlink"/>
              </a:solidFill>
              <a:round/>
              <a:headEnd/>
              <a:tailEnd/>
            </a:ln>
            <a:effectLst/>
          </p:spPr>
          <p:txBody>
            <a:bodyPr wrap="none" anchor="ctr"/>
            <a:lstStyle/>
            <a:p>
              <a:endParaRPr lang="zh-CN" altLang="en-US"/>
            </a:p>
          </p:txBody>
        </p:sp>
        <p:sp>
          <p:nvSpPr>
            <p:cNvPr id="112672" name="Freeform 32"/>
            <p:cNvSpPr>
              <a:spLocks/>
            </p:cNvSpPr>
            <p:nvPr/>
          </p:nvSpPr>
          <p:spPr bwMode="auto">
            <a:xfrm>
              <a:off x="4517" y="1393"/>
              <a:ext cx="80" cy="364"/>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112673" name="Freeform 33"/>
            <p:cNvSpPr>
              <a:spLocks/>
            </p:cNvSpPr>
            <p:nvPr/>
          </p:nvSpPr>
          <p:spPr bwMode="auto">
            <a:xfrm flipH="1">
              <a:off x="4600" y="1411"/>
              <a:ext cx="80" cy="364"/>
            </a:xfrm>
            <a:custGeom>
              <a:avLst/>
              <a:gdLst/>
              <a:ahLst/>
              <a:cxnLst>
                <a:cxn ang="0">
                  <a:pos x="0" y="0"/>
                </a:cxn>
                <a:cxn ang="0">
                  <a:pos x="80" y="364"/>
                </a:cxn>
              </a:cxnLst>
              <a:rect l="0" t="0" r="r" b="b"/>
              <a:pathLst>
                <a:path w="80" h="364">
                  <a:moveTo>
                    <a:pt x="0" y="0"/>
                  </a:moveTo>
                  <a:lnTo>
                    <a:pt x="80" y="364"/>
                  </a:lnTo>
                </a:path>
              </a:pathLst>
            </a:custGeom>
            <a:noFill/>
            <a:ln w="41275" cap="flat" cmpd="sng">
              <a:solidFill>
                <a:schemeClr val="accent2"/>
              </a:solidFill>
              <a:prstDash val="solid"/>
              <a:round/>
              <a:headEnd type="none" w="med" len="med"/>
              <a:tailEnd type="none" w="med" len="med"/>
            </a:ln>
            <a:effectLst/>
          </p:spPr>
          <p:txBody>
            <a:bodyPr wrap="none" anchor="ctr"/>
            <a:lstStyle/>
            <a:p>
              <a:endParaRPr lang="zh-CN" altLang="en-US"/>
            </a:p>
          </p:txBody>
        </p:sp>
        <p:sp>
          <p:nvSpPr>
            <p:cNvPr id="112674" name="Line 34"/>
            <p:cNvSpPr>
              <a:spLocks noChangeShapeType="1"/>
            </p:cNvSpPr>
            <p:nvPr/>
          </p:nvSpPr>
          <p:spPr bwMode="auto">
            <a:xfrm>
              <a:off x="4560" y="1488"/>
              <a:ext cx="96" cy="0"/>
            </a:xfrm>
            <a:prstGeom prst="line">
              <a:avLst/>
            </a:prstGeom>
            <a:noFill/>
            <a:ln w="57150">
              <a:solidFill>
                <a:schemeClr val="accent2"/>
              </a:solidFill>
              <a:round/>
              <a:headEnd/>
              <a:tailEnd/>
            </a:ln>
            <a:effectLst/>
          </p:spPr>
          <p:txBody>
            <a:bodyPr wrap="none" anchor="ctr"/>
            <a:lstStyle/>
            <a:p>
              <a:endParaRPr lang="zh-CN" altLang="en-US"/>
            </a:p>
          </p:txBody>
        </p:sp>
        <p:sp>
          <p:nvSpPr>
            <p:cNvPr id="112675" name="Line 35"/>
            <p:cNvSpPr>
              <a:spLocks noChangeShapeType="1"/>
            </p:cNvSpPr>
            <p:nvPr/>
          </p:nvSpPr>
          <p:spPr bwMode="auto">
            <a:xfrm>
              <a:off x="4556" y="1584"/>
              <a:ext cx="96" cy="0"/>
            </a:xfrm>
            <a:prstGeom prst="line">
              <a:avLst/>
            </a:prstGeom>
            <a:noFill/>
            <a:ln w="57150">
              <a:solidFill>
                <a:schemeClr val="accent2"/>
              </a:solidFill>
              <a:round/>
              <a:headEnd/>
              <a:tailEnd/>
            </a:ln>
            <a:effectLst/>
          </p:spPr>
          <p:txBody>
            <a:bodyPr wrap="none" anchor="ctr"/>
            <a:lstStyle/>
            <a:p>
              <a:endParaRPr lang="zh-CN" altLang="en-US"/>
            </a:p>
          </p:txBody>
        </p:sp>
        <p:sp>
          <p:nvSpPr>
            <p:cNvPr id="112676" name="Line 36"/>
            <p:cNvSpPr>
              <a:spLocks noChangeShapeType="1"/>
            </p:cNvSpPr>
            <p:nvPr/>
          </p:nvSpPr>
          <p:spPr bwMode="auto">
            <a:xfrm>
              <a:off x="4548" y="1440"/>
              <a:ext cx="96" cy="0"/>
            </a:xfrm>
            <a:prstGeom prst="line">
              <a:avLst/>
            </a:prstGeom>
            <a:noFill/>
            <a:ln w="57150">
              <a:solidFill>
                <a:schemeClr val="accent2"/>
              </a:solidFill>
              <a:round/>
              <a:headEnd/>
              <a:tailEnd/>
            </a:ln>
            <a:effectLst/>
          </p:spPr>
          <p:txBody>
            <a:bodyPr wrap="none" anchor="ctr"/>
            <a:lstStyle/>
            <a:p>
              <a:endParaRPr lang="zh-CN" altLang="en-US"/>
            </a:p>
          </p:txBody>
        </p:sp>
        <p:sp>
          <p:nvSpPr>
            <p:cNvPr id="112677" name="Line 37"/>
            <p:cNvSpPr>
              <a:spLocks noChangeShapeType="1"/>
            </p:cNvSpPr>
            <p:nvPr/>
          </p:nvSpPr>
          <p:spPr bwMode="auto">
            <a:xfrm>
              <a:off x="4561" y="1536"/>
              <a:ext cx="96" cy="0"/>
            </a:xfrm>
            <a:prstGeom prst="line">
              <a:avLst/>
            </a:prstGeom>
            <a:noFill/>
            <a:ln w="57150">
              <a:solidFill>
                <a:schemeClr val="accent2"/>
              </a:solidFill>
              <a:round/>
              <a:headEnd/>
              <a:tailEnd/>
            </a:ln>
            <a:effectLst/>
          </p:spPr>
          <p:txBody>
            <a:bodyPr wrap="none" anchor="ctr"/>
            <a:lstStyle/>
            <a:p>
              <a:endParaRPr lang="zh-CN" altLang="en-US"/>
            </a:p>
          </p:txBody>
        </p:sp>
        <p:sp>
          <p:nvSpPr>
            <p:cNvPr id="112678" name="Line 38"/>
            <p:cNvSpPr>
              <a:spLocks noChangeShapeType="1"/>
            </p:cNvSpPr>
            <p:nvPr/>
          </p:nvSpPr>
          <p:spPr bwMode="auto">
            <a:xfrm>
              <a:off x="4368" y="3024"/>
              <a:ext cx="0" cy="288"/>
            </a:xfrm>
            <a:prstGeom prst="line">
              <a:avLst/>
            </a:prstGeom>
            <a:noFill/>
            <a:ln w="28575">
              <a:solidFill>
                <a:schemeClr val="tx1"/>
              </a:solidFill>
              <a:round/>
              <a:headEnd/>
              <a:tailEnd type="arrow" w="med" len="med"/>
            </a:ln>
            <a:effectLst/>
          </p:spPr>
          <p:txBody>
            <a:bodyPr wrap="none" anchor="ctr"/>
            <a:lstStyle/>
            <a:p>
              <a:endParaRPr lang="zh-CN" altLang="en-US"/>
            </a:p>
          </p:txBody>
        </p:sp>
        <p:graphicFrame>
          <p:nvGraphicFramePr>
            <p:cNvPr id="155654" name="Object 6"/>
            <p:cNvGraphicFramePr>
              <a:graphicFrameLocks noChangeAspect="1"/>
            </p:cNvGraphicFramePr>
            <p:nvPr/>
          </p:nvGraphicFramePr>
          <p:xfrm>
            <a:off x="4428" y="3152"/>
            <a:ext cx="224" cy="294"/>
          </p:xfrm>
          <a:graphic>
            <a:graphicData uri="http://schemas.openxmlformats.org/presentationml/2006/ole">
              <p:oleObj spid="_x0000_s15368" name="公式" r:id="rId12" imgW="126720" imgH="177480" progId="Equation.3">
                <p:embed/>
              </p:oleObj>
            </a:graphicData>
          </a:graphic>
        </p:graphicFrame>
        <p:sp>
          <p:nvSpPr>
            <p:cNvPr id="112680" name="Line 40"/>
            <p:cNvSpPr>
              <a:spLocks noChangeShapeType="1"/>
            </p:cNvSpPr>
            <p:nvPr/>
          </p:nvSpPr>
          <p:spPr bwMode="auto">
            <a:xfrm flipV="1">
              <a:off x="4848" y="2020"/>
              <a:ext cx="0" cy="288"/>
            </a:xfrm>
            <a:prstGeom prst="line">
              <a:avLst/>
            </a:prstGeom>
            <a:noFill/>
            <a:ln w="28575">
              <a:solidFill>
                <a:schemeClr val="tx1"/>
              </a:solidFill>
              <a:round/>
              <a:headEnd/>
              <a:tailEnd type="arrow" w="med" len="med"/>
            </a:ln>
            <a:effectLst/>
          </p:spPr>
          <p:txBody>
            <a:bodyPr wrap="none" anchor="ctr"/>
            <a:lstStyle/>
            <a:p>
              <a:endParaRPr lang="zh-CN" altLang="en-US"/>
            </a:p>
          </p:txBody>
        </p:sp>
        <p:graphicFrame>
          <p:nvGraphicFramePr>
            <p:cNvPr id="155655" name="Object 7"/>
            <p:cNvGraphicFramePr>
              <a:graphicFrameLocks noChangeAspect="1"/>
            </p:cNvGraphicFramePr>
            <p:nvPr/>
          </p:nvGraphicFramePr>
          <p:xfrm>
            <a:off x="4907" y="1904"/>
            <a:ext cx="224" cy="294"/>
          </p:xfrm>
          <a:graphic>
            <a:graphicData uri="http://schemas.openxmlformats.org/presentationml/2006/ole">
              <p:oleObj spid="_x0000_s15369" name="公式" r:id="rId13" imgW="126720" imgH="177480" progId="Equation.3">
                <p:embed/>
              </p:oleObj>
            </a:graphicData>
          </a:graphic>
        </p:graphicFrame>
      </p:grpSp>
      <p:graphicFrame>
        <p:nvGraphicFramePr>
          <p:cNvPr id="155650" name="Object 2"/>
          <p:cNvGraphicFramePr>
            <a:graphicFrameLocks noChangeAspect="1"/>
          </p:cNvGraphicFramePr>
          <p:nvPr/>
        </p:nvGraphicFramePr>
        <p:xfrm>
          <a:off x="5357818" y="5715017"/>
          <a:ext cx="2600324" cy="428628"/>
        </p:xfrm>
        <a:graphic>
          <a:graphicData uri="http://schemas.openxmlformats.org/presentationml/2006/ole">
            <p:oleObj spid="_x0000_s15364" name="公式" r:id="rId14" imgW="1104840" imgH="215640" progId="Equation.3">
              <p:embed/>
            </p:oleObj>
          </a:graphicData>
        </a:graphic>
      </p:graphicFrame>
      <p:cxnSp>
        <p:nvCxnSpPr>
          <p:cNvPr id="40" name="直接连接符 39"/>
          <p:cNvCxnSpPr/>
          <p:nvPr/>
        </p:nvCxnSpPr>
        <p:spPr>
          <a:xfrm>
            <a:off x="357158" y="2284404"/>
            <a:ext cx="6286544"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质点系的角动量定理 </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8"/>
                                        </p:tgtEl>
                                        <p:attrNameLst>
                                          <p:attrName>style.visibility</p:attrName>
                                        </p:attrNameLst>
                                      </p:cBhvr>
                                      <p:to>
                                        <p:strVal val="visible"/>
                                      </p:to>
                                    </p:set>
                                    <p:animEffect transition="in" filter="wipe(left)">
                                      <p:cBhvr>
                                        <p:cTn id="7" dur="500"/>
                                        <p:tgtEl>
                                          <p:spTgt spid="1126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5648"/>
                                        </p:tgtEl>
                                        <p:attrNameLst>
                                          <p:attrName>style.visibility</p:attrName>
                                        </p:attrNameLst>
                                      </p:cBhvr>
                                      <p:to>
                                        <p:strVal val="visible"/>
                                      </p:to>
                                    </p:set>
                                    <p:animEffect transition="in" filter="wipe(left)">
                                      <p:cBhvr>
                                        <p:cTn id="12" dur="500"/>
                                        <p:tgtEl>
                                          <p:spTgt spid="1556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51"/>
                                        </p:tgtEl>
                                        <p:attrNameLst>
                                          <p:attrName>style.visibility</p:attrName>
                                        </p:attrNameLst>
                                      </p:cBhvr>
                                      <p:to>
                                        <p:strVal val="visible"/>
                                      </p:to>
                                    </p:set>
                                    <p:animEffect transition="in" filter="wipe(left)">
                                      <p:cBhvr>
                                        <p:cTn id="17" dur="500"/>
                                        <p:tgtEl>
                                          <p:spTgt spid="1126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5649"/>
                                        </p:tgtEl>
                                        <p:attrNameLst>
                                          <p:attrName>style.visibility</p:attrName>
                                        </p:attrNameLst>
                                      </p:cBhvr>
                                      <p:to>
                                        <p:strVal val="visible"/>
                                      </p:to>
                                    </p:set>
                                    <p:animEffect transition="in" filter="wipe(left)">
                                      <p:cBhvr>
                                        <p:cTn id="22" dur="500"/>
                                        <p:tgtEl>
                                          <p:spTgt spid="1556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52"/>
                                        </p:tgtEl>
                                        <p:attrNameLst>
                                          <p:attrName>style.visibility</p:attrName>
                                        </p:attrNameLst>
                                      </p:cBhvr>
                                      <p:to>
                                        <p:strVal val="visible"/>
                                      </p:to>
                                    </p:set>
                                    <p:animEffect transition="in" filter="wipe(left)">
                                      <p:cBhvr>
                                        <p:cTn id="27" dur="500"/>
                                        <p:tgtEl>
                                          <p:spTgt spid="1126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5650"/>
                                        </p:tgtEl>
                                        <p:attrNameLst>
                                          <p:attrName>style.visibility</p:attrName>
                                        </p:attrNameLst>
                                      </p:cBhvr>
                                      <p:to>
                                        <p:strVal val="visible"/>
                                      </p:to>
                                    </p:set>
                                    <p:animEffect transition="in" filter="wipe(left)">
                                      <p:cBhvr>
                                        <p:cTn id="32" dur="500"/>
                                        <p:tgtEl>
                                          <p:spTgt spid="155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8" grpId="0" autoUpdateAnimBg="0"/>
      <p:bldP spid="112651" grpId="0" autoUpdateAnimBg="0"/>
      <p:bldP spid="11265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3"/>
          <p:cNvSpPr>
            <a:spLocks noGrp="1"/>
          </p:cNvSpPr>
          <p:nvPr>
            <p:ph type="sldNum" sz="quarter" idx="12"/>
          </p:nvPr>
        </p:nvSpPr>
        <p:spPr/>
        <p:txBody>
          <a:bodyPr/>
          <a:lstStyle/>
          <a:p>
            <a:fld id="{4ECD4941-1575-4B80-9E30-47F3741A09B0}" type="slidenum">
              <a:rPr lang="en-US" altLang="zh-CN"/>
              <a:pPr/>
              <a:t>24</a:t>
            </a:fld>
            <a:endParaRPr lang="en-US" altLang="zh-CN"/>
          </a:p>
        </p:txBody>
      </p:sp>
      <p:graphicFrame>
        <p:nvGraphicFramePr>
          <p:cNvPr id="113668" name="Object 4"/>
          <p:cNvGraphicFramePr>
            <a:graphicFrameLocks noChangeAspect="1"/>
          </p:cNvGraphicFramePr>
          <p:nvPr/>
        </p:nvGraphicFramePr>
        <p:xfrm>
          <a:off x="500034" y="1714488"/>
          <a:ext cx="6045200" cy="903287"/>
        </p:xfrm>
        <a:graphic>
          <a:graphicData uri="http://schemas.openxmlformats.org/presentationml/2006/ole">
            <p:oleObj spid="_x0000_s65538" name="Equation" r:id="rId3" imgW="2717640" imgH="393480" progId="Equation.DSMT4">
              <p:embed/>
            </p:oleObj>
          </a:graphicData>
        </a:graphic>
      </p:graphicFrame>
      <p:graphicFrame>
        <p:nvGraphicFramePr>
          <p:cNvPr id="113669" name="Object 5"/>
          <p:cNvGraphicFramePr>
            <a:graphicFrameLocks noChangeAspect="1"/>
          </p:cNvGraphicFramePr>
          <p:nvPr/>
        </p:nvGraphicFramePr>
        <p:xfrm>
          <a:off x="6592915" y="500042"/>
          <a:ext cx="1908175" cy="1004888"/>
        </p:xfrm>
        <a:graphic>
          <a:graphicData uri="http://schemas.openxmlformats.org/presentationml/2006/ole">
            <p:oleObj spid="_x0000_s65539" name="公式" r:id="rId4" imgW="558720" imgH="419040" progId="Equation.3">
              <p:embed/>
            </p:oleObj>
          </a:graphicData>
        </a:graphic>
      </p:graphicFrame>
      <p:sp>
        <p:nvSpPr>
          <p:cNvPr id="113671" name="Text Box 7"/>
          <p:cNvSpPr txBox="1">
            <a:spLocks noChangeArrowheads="1"/>
          </p:cNvSpPr>
          <p:nvPr/>
        </p:nvSpPr>
        <p:spPr bwMode="auto">
          <a:xfrm>
            <a:off x="571472" y="5695969"/>
            <a:ext cx="5109091" cy="461665"/>
          </a:xfrm>
          <a:prstGeom prst="rect">
            <a:avLst/>
          </a:prstGeom>
          <a:noFill/>
          <a:ln w="41275">
            <a:noFill/>
            <a:miter lim="800000"/>
            <a:headEnd/>
            <a:tailEnd/>
          </a:ln>
          <a:effectLst/>
        </p:spPr>
        <p:txBody>
          <a:bodyPr wrap="none">
            <a:spAutoFit/>
          </a:bodyPr>
          <a:lstStyle/>
          <a:p>
            <a:r>
              <a:rPr kumimoji="1" lang="zh-CN" altLang="en-US" sz="2400" dirty="0">
                <a:latin typeface="楷体_GB2312" pitchFamily="49" charset="-122"/>
                <a:ea typeface="楷体_GB2312" pitchFamily="49" charset="-122"/>
              </a:rPr>
              <a:t>这也可以从牛顿动力学方程中得到。</a:t>
            </a:r>
          </a:p>
        </p:txBody>
      </p:sp>
      <p:graphicFrame>
        <p:nvGraphicFramePr>
          <p:cNvPr id="113672" name="Object 8"/>
          <p:cNvGraphicFramePr>
            <a:graphicFrameLocks noChangeAspect="1"/>
          </p:cNvGraphicFramePr>
          <p:nvPr/>
        </p:nvGraphicFramePr>
        <p:xfrm>
          <a:off x="4786314" y="2500306"/>
          <a:ext cx="2940050" cy="965200"/>
        </p:xfrm>
        <a:graphic>
          <a:graphicData uri="http://schemas.openxmlformats.org/presentationml/2006/ole">
            <p:oleObj spid="_x0000_s65540" name="公式" r:id="rId5" imgW="1384200" imgH="444240" progId="Equation.3">
              <p:embed/>
            </p:oleObj>
          </a:graphicData>
        </a:graphic>
      </p:graphicFrame>
      <p:graphicFrame>
        <p:nvGraphicFramePr>
          <p:cNvPr id="113673" name="Object 9"/>
          <p:cNvGraphicFramePr>
            <a:graphicFrameLocks noChangeAspect="1"/>
          </p:cNvGraphicFramePr>
          <p:nvPr/>
        </p:nvGraphicFramePr>
        <p:xfrm>
          <a:off x="684213" y="4149725"/>
          <a:ext cx="7162800" cy="1058863"/>
        </p:xfrm>
        <a:graphic>
          <a:graphicData uri="http://schemas.openxmlformats.org/presentationml/2006/ole">
            <p:oleObj spid="_x0000_s65541" name="公式" r:id="rId6" imgW="2577960" imgH="444240" progId="Equation.3">
              <p:embed/>
            </p:oleObj>
          </a:graphicData>
        </a:graphic>
      </p:graphicFrame>
      <p:sp>
        <p:nvSpPr>
          <p:cNvPr id="113674" name="Text Box 10"/>
          <p:cNvSpPr txBox="1">
            <a:spLocks noChangeArrowheads="1"/>
          </p:cNvSpPr>
          <p:nvPr/>
        </p:nvSpPr>
        <p:spPr bwMode="auto">
          <a:xfrm>
            <a:off x="622577" y="3429000"/>
            <a:ext cx="3877985" cy="461665"/>
          </a:xfrm>
          <a:prstGeom prst="rect">
            <a:avLst/>
          </a:prstGeom>
          <a:noFill/>
          <a:ln w="41275">
            <a:noFill/>
            <a:miter lim="800000"/>
            <a:headEnd/>
            <a:tailEnd/>
          </a:ln>
          <a:effectLst/>
        </p:spPr>
        <p:txBody>
          <a:bodyPr wrap="none">
            <a:spAutoFit/>
          </a:bodyPr>
          <a:lstStyle/>
          <a:p>
            <a:r>
              <a:rPr kumimoji="1" lang="zh-CN" altLang="en-US" sz="2400" dirty="0">
                <a:solidFill>
                  <a:srgbClr val="0070C0"/>
                </a:solidFill>
                <a:latin typeface="楷体_GB2312" pitchFamily="49" charset="-122"/>
                <a:ea typeface="楷体_GB2312" pitchFamily="49" charset="-122"/>
              </a:rPr>
              <a:t>两物体速度，加速度均相同</a:t>
            </a:r>
          </a:p>
        </p:txBody>
      </p:sp>
      <p:sp>
        <p:nvSpPr>
          <p:cNvPr id="9" name="Text Box 6"/>
          <p:cNvSpPr txBox="1">
            <a:spLocks noChangeArrowheads="1"/>
          </p:cNvSpPr>
          <p:nvPr/>
        </p:nvSpPr>
        <p:spPr bwMode="auto">
          <a:xfrm>
            <a:off x="214282" y="285728"/>
            <a:ext cx="8429684" cy="523220"/>
          </a:xfrm>
          <a:prstGeom prst="rect">
            <a:avLst/>
          </a:prstGeom>
          <a:noFill/>
          <a:ln w="38100">
            <a:noFill/>
            <a:miter lim="800000"/>
            <a:headEnd/>
            <a:tailEnd/>
          </a:ln>
          <a:effectLst/>
        </p:spPr>
        <p:txBody>
          <a:bodyPr wrap="square">
            <a:spAutoFit/>
          </a:bodyPr>
          <a:lstStyle/>
          <a:p>
            <a:r>
              <a:rPr kumimoji="1" lang="zh-CN" altLang="en-US" sz="2800" dirty="0" smtClean="0">
                <a:solidFill>
                  <a:srgbClr val="000099"/>
                </a:solidFill>
                <a:latin typeface="+mn-ea"/>
                <a:ea typeface="+mn-ea"/>
              </a:rPr>
              <a:t>例</a:t>
            </a:r>
            <a:r>
              <a:rPr kumimoji="1" lang="en-US" altLang="zh-CN" sz="2800" dirty="0" smtClean="0">
                <a:solidFill>
                  <a:srgbClr val="000099"/>
                </a:solidFill>
                <a:latin typeface="+mn-ea"/>
                <a:ea typeface="+mn-ea"/>
              </a:rPr>
              <a:t>3.19 </a:t>
            </a:r>
            <a:r>
              <a:rPr kumimoji="1" lang="zh-CN" altLang="en-US" sz="2800" dirty="0" smtClean="0">
                <a:solidFill>
                  <a:srgbClr val="000099"/>
                </a:solidFill>
                <a:latin typeface="+mn-ea"/>
                <a:ea typeface="+mn-ea"/>
              </a:rPr>
              <a:t>滑轮问题</a:t>
            </a:r>
            <a:endParaRPr kumimoji="1" lang="zh-CN" altLang="en-US" sz="2800" dirty="0">
              <a:solidFill>
                <a:srgbClr val="000099"/>
              </a:solidFill>
              <a:latin typeface="+mn-ea"/>
              <a:ea typeface="+mn-ea"/>
            </a:endParaRPr>
          </a:p>
        </p:txBody>
      </p:sp>
      <p:cxnSp>
        <p:nvCxnSpPr>
          <p:cNvPr id="11" name="直接连接符 10"/>
          <p:cNvCxnSpPr/>
          <p:nvPr/>
        </p:nvCxnSpPr>
        <p:spPr>
          <a:xfrm>
            <a:off x="285720" y="928670"/>
            <a:ext cx="3714776"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6390" name="Object 6"/>
          <p:cNvGraphicFramePr>
            <a:graphicFrameLocks noChangeAspect="1"/>
          </p:cNvGraphicFramePr>
          <p:nvPr/>
        </p:nvGraphicFramePr>
        <p:xfrm>
          <a:off x="428596" y="1142984"/>
          <a:ext cx="2600325" cy="415925"/>
        </p:xfrm>
        <a:graphic>
          <a:graphicData uri="http://schemas.openxmlformats.org/presentationml/2006/ole">
            <p:oleObj spid="_x0000_s65542" name="公式" r:id="rId7" imgW="1168200" imgH="215640" progId="Equation.3">
              <p:embed/>
            </p:oleObj>
          </a:graphicData>
        </a:graphic>
      </p:graphicFrame>
      <p:graphicFrame>
        <p:nvGraphicFramePr>
          <p:cNvPr id="16391" name="Object 7"/>
          <p:cNvGraphicFramePr>
            <a:graphicFrameLocks noChangeAspect="1"/>
          </p:cNvGraphicFramePr>
          <p:nvPr/>
        </p:nvGraphicFramePr>
        <p:xfrm>
          <a:off x="3571868" y="1142984"/>
          <a:ext cx="2600325" cy="428625"/>
        </p:xfrm>
        <a:graphic>
          <a:graphicData uri="http://schemas.openxmlformats.org/presentationml/2006/ole">
            <p:oleObj spid="_x0000_s65543" name="公式" r:id="rId8" imgW="1104840" imgH="215640" progId="Equation.3">
              <p:embed/>
            </p:oleObj>
          </a:graphicData>
        </a:graphic>
      </p:graphicFrame>
      <p:sp>
        <p:nvSpPr>
          <p:cNvPr id="13"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质点系的角动量定理 </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wipe(left)">
                                      <p:cBhvr>
                                        <p:cTn id="7" dur="500"/>
                                        <p:tgtEl>
                                          <p:spTgt spid="1136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3672"/>
                                        </p:tgtEl>
                                        <p:attrNameLst>
                                          <p:attrName>style.visibility</p:attrName>
                                        </p:attrNameLst>
                                      </p:cBhvr>
                                      <p:to>
                                        <p:strVal val="visible"/>
                                      </p:to>
                                    </p:set>
                                    <p:animEffect transition="in" filter="wipe(left)">
                                      <p:cBhvr>
                                        <p:cTn id="12" dur="500"/>
                                        <p:tgtEl>
                                          <p:spTgt spid="1136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3674"/>
                                        </p:tgtEl>
                                        <p:attrNameLst>
                                          <p:attrName>style.visibility</p:attrName>
                                        </p:attrNameLst>
                                      </p:cBhvr>
                                      <p:to>
                                        <p:strVal val="visible"/>
                                      </p:to>
                                    </p:set>
                                    <p:animEffect transition="in" filter="wipe(left)">
                                      <p:cBhvr>
                                        <p:cTn id="17" dur="500"/>
                                        <p:tgtEl>
                                          <p:spTgt spid="1136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3673"/>
                                        </p:tgtEl>
                                        <p:attrNameLst>
                                          <p:attrName>style.visibility</p:attrName>
                                        </p:attrNameLst>
                                      </p:cBhvr>
                                      <p:to>
                                        <p:strVal val="visible"/>
                                      </p:to>
                                    </p:set>
                                    <p:animEffect transition="in" filter="wipe(left)">
                                      <p:cBhvr>
                                        <p:cTn id="22" dur="500"/>
                                        <p:tgtEl>
                                          <p:spTgt spid="11367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3671"/>
                                        </p:tgtEl>
                                        <p:attrNameLst>
                                          <p:attrName>style.visibility</p:attrName>
                                        </p:attrNameLst>
                                      </p:cBhvr>
                                      <p:to>
                                        <p:strVal val="visible"/>
                                      </p:to>
                                    </p:set>
                                    <p:animEffect transition="in" filter="wipe(left)">
                                      <p:cBhvr>
                                        <p:cTn id="27" dur="500"/>
                                        <p:tgtEl>
                                          <p:spTgt spid="113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1" grpId="0" autoUpdateAnimBg="0"/>
      <p:bldP spid="11367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en-US" altLang="zh-CN" dirty="0" smtClean="0">
                <a:solidFill>
                  <a:srgbClr val="7030A0"/>
                </a:solidFill>
              </a:rPr>
              <a:t>3.4.3</a:t>
            </a:r>
            <a:r>
              <a:rPr kumimoji="1" lang="en-US" altLang="zh-CN" dirty="0" smtClean="0">
                <a:solidFill>
                  <a:srgbClr val="000099"/>
                </a:solidFill>
                <a:latin typeface="Times New Roman" pitchFamily="18" charset="0"/>
              </a:rPr>
              <a:t>   </a:t>
            </a:r>
            <a:r>
              <a:rPr kumimoji="1" lang="zh-CN" altLang="en-US" dirty="0" smtClean="0">
                <a:solidFill>
                  <a:srgbClr val="7030A0"/>
                </a:solidFill>
              </a:rPr>
              <a:t>角动量守恒定律</a:t>
            </a:r>
          </a:p>
        </p:txBody>
      </p:sp>
      <p:sp>
        <p:nvSpPr>
          <p:cNvPr id="5" name="内容占位符 4"/>
          <p:cNvSpPr>
            <a:spLocks noGrp="1"/>
          </p:cNvSpPr>
          <p:nvPr>
            <p:ph sz="quarter" idx="1"/>
          </p:nvPr>
        </p:nvSpPr>
        <p:spPr>
          <a:xfrm>
            <a:off x="457200" y="1504952"/>
            <a:ext cx="4186238" cy="781040"/>
          </a:xfrm>
        </p:spPr>
        <p:txBody>
          <a:bodyPr/>
          <a:lstStyle/>
          <a:p>
            <a:pPr>
              <a:lnSpc>
                <a:spcPct val="150000"/>
              </a:lnSpc>
            </a:pPr>
            <a:r>
              <a:rPr kumimoji="1" lang="zh-CN" altLang="en-US" sz="2400" dirty="0" smtClean="0">
                <a:latin typeface="Times New Roman" pitchFamily="18" charset="0"/>
              </a:rPr>
              <a:t>根据质点系的角动量定理</a:t>
            </a:r>
          </a:p>
        </p:txBody>
      </p:sp>
      <p:sp>
        <p:nvSpPr>
          <p:cNvPr id="2" name="页脚占位符 1"/>
          <p:cNvSpPr>
            <a:spLocks noGrp="1"/>
          </p:cNvSpPr>
          <p:nvPr>
            <p:ph type="ftr" sz="quarter" idx="11"/>
          </p:nvPr>
        </p:nvSpPr>
        <p:spPr/>
        <p:txBody>
          <a:bodyPr/>
          <a:lstStyle/>
          <a:p>
            <a:pPr>
              <a:defRPr/>
            </a:pPr>
            <a:r>
              <a:rPr lang="zh-CN" altLang="en-US" dirty="0" smtClean="0"/>
              <a:t>角动量守恒定律</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25</a:t>
            </a:fld>
            <a:endParaRPr lang="zh-CN" altLang="en-US"/>
          </a:p>
        </p:txBody>
      </p:sp>
      <p:sp>
        <p:nvSpPr>
          <p:cNvPr id="23" name="内容占位符 4"/>
          <p:cNvSpPr txBox="1">
            <a:spLocks/>
          </p:cNvSpPr>
          <p:nvPr/>
        </p:nvSpPr>
        <p:spPr bwMode="auto">
          <a:xfrm>
            <a:off x="428596" y="3143248"/>
            <a:ext cx="8143932" cy="32147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hangingPunct="0">
              <a:lnSpc>
                <a:spcPct val="150000"/>
              </a:lnSpc>
              <a:spcBef>
                <a:spcPts val="600"/>
              </a:spcBef>
              <a:buClr>
                <a:schemeClr val="accent1"/>
              </a:buClr>
              <a:buSzPct val="76000"/>
              <a:buFont typeface="Wingdings 3" pitchFamily="18" charset="2"/>
              <a:buChar char=""/>
            </a:pPr>
            <a:r>
              <a:rPr kumimoji="1" lang="zh-CN" altLang="en-US" sz="2600" b="1" dirty="0" smtClean="0">
                <a:solidFill>
                  <a:srgbClr val="0070C0"/>
                </a:solidFill>
                <a:latin typeface="Times New Roman" pitchFamily="18" charset="0"/>
                <a:ea typeface="方正姚体" pitchFamily="2" charset="-122"/>
              </a:rPr>
              <a:t>如果对于某一固定点，质点所受的合外力矩为零，则此点对该固定点的角动量矢量保持不变。</a:t>
            </a:r>
          </a:p>
          <a:p>
            <a:pPr marL="730250" lvl="1" indent="-273050" eaLnBrk="0" hangingPunct="0">
              <a:lnSpc>
                <a:spcPct val="150000"/>
              </a:lnSpc>
              <a:spcBef>
                <a:spcPts val="600"/>
              </a:spcBef>
              <a:buClr>
                <a:schemeClr val="accent1"/>
              </a:buClr>
              <a:buSzPct val="76000"/>
              <a:buFont typeface="Wingdings 3" pitchFamily="18" charset="2"/>
              <a:buChar char=""/>
            </a:pPr>
            <a:r>
              <a:rPr lang="zh-CN" altLang="en-US" sz="2400" b="1" dirty="0" smtClean="0">
                <a:latin typeface="方正姚体" pitchFamily="2" charset="-122"/>
                <a:ea typeface="方正姚体" pitchFamily="2" charset="-122"/>
              </a:rPr>
              <a:t>这是自然界普遍适用的又一条基本规律</a:t>
            </a:r>
          </a:p>
          <a:p>
            <a:pPr marL="730250" lvl="1" indent="-273050" eaLnBrk="0" hangingPunct="0">
              <a:lnSpc>
                <a:spcPct val="150000"/>
              </a:lnSpc>
              <a:spcBef>
                <a:spcPts val="600"/>
              </a:spcBef>
              <a:buClr>
                <a:schemeClr val="accent1"/>
              </a:buClr>
              <a:buSzPct val="76000"/>
              <a:buFont typeface="Wingdings 3" pitchFamily="18" charset="2"/>
              <a:buChar char=""/>
            </a:pPr>
            <a:r>
              <a:rPr lang="zh-CN" altLang="en-US" sz="2400" b="1" dirty="0" smtClean="0">
                <a:latin typeface="方正姚体" pitchFamily="2" charset="-122"/>
                <a:ea typeface="方正姚体" pitchFamily="2" charset="-122"/>
              </a:rPr>
              <a:t>力矩为零可能是位矢，也可以是力为零；还可能是位矢与力同方向或反向，例如有心力情况。</a:t>
            </a:r>
            <a:endParaRPr kumimoji="0" lang="zh-CN" altLang="en-US" sz="2400" b="1" i="0" u="none" strike="noStrike" kern="1200" cap="none" spc="0" normalizeH="0" baseline="0" noProof="0" dirty="0">
              <a:ln>
                <a:noFill/>
              </a:ln>
              <a:effectLst/>
              <a:uLnTx/>
              <a:uFillTx/>
              <a:latin typeface="方正姚体" pitchFamily="2" charset="-122"/>
              <a:ea typeface="方正姚体" pitchFamily="2" charset="-122"/>
              <a:cs typeface="+mn-cs"/>
            </a:endParaRPr>
          </a:p>
        </p:txBody>
      </p:sp>
      <p:graphicFrame>
        <p:nvGraphicFramePr>
          <p:cNvPr id="66564" name="Object 4"/>
          <p:cNvGraphicFramePr>
            <a:graphicFrameLocks noChangeAspect="1"/>
          </p:cNvGraphicFramePr>
          <p:nvPr/>
        </p:nvGraphicFramePr>
        <p:xfrm>
          <a:off x="4643438" y="1357298"/>
          <a:ext cx="2600325" cy="990600"/>
        </p:xfrm>
        <a:graphic>
          <a:graphicData uri="http://schemas.openxmlformats.org/presentationml/2006/ole">
            <p:oleObj spid="_x0000_s66564" name="公式" r:id="rId3" imgW="761760" imgH="431640" progId="Equation.3">
              <p:embed/>
            </p:oleObj>
          </a:graphicData>
        </a:graphic>
      </p:graphicFrame>
      <p:graphicFrame>
        <p:nvGraphicFramePr>
          <p:cNvPr id="66565" name="Object 5"/>
          <p:cNvGraphicFramePr>
            <a:graphicFrameLocks noChangeAspect="1"/>
          </p:cNvGraphicFramePr>
          <p:nvPr/>
        </p:nvGraphicFramePr>
        <p:xfrm>
          <a:off x="1142976" y="2600324"/>
          <a:ext cx="2463800" cy="614362"/>
        </p:xfrm>
        <a:graphic>
          <a:graphicData uri="http://schemas.openxmlformats.org/presentationml/2006/ole">
            <p:oleObj spid="_x0000_s66565" name="Equation" r:id="rId4" imgW="723600" imgH="253800" progId="Equation.DSMT4">
              <p:embed/>
            </p:oleObj>
          </a:graphicData>
        </a:graphic>
      </p:graphicFrame>
      <p:graphicFrame>
        <p:nvGraphicFramePr>
          <p:cNvPr id="66566" name="Object 6"/>
          <p:cNvGraphicFramePr>
            <a:graphicFrameLocks noChangeAspect="1"/>
          </p:cNvGraphicFramePr>
          <p:nvPr/>
        </p:nvGraphicFramePr>
        <p:xfrm>
          <a:off x="4071934" y="2573336"/>
          <a:ext cx="2586037" cy="641350"/>
        </p:xfrm>
        <a:graphic>
          <a:graphicData uri="http://schemas.openxmlformats.org/presentationml/2006/ole">
            <p:oleObj spid="_x0000_s66566" name="公式" r:id="rId5" imgW="863280" imgH="2538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zh-CN" altLang="en-US" dirty="0" smtClean="0">
                <a:solidFill>
                  <a:srgbClr val="C00000"/>
                </a:solidFill>
              </a:rPr>
              <a:t>角动量守恒定律</a:t>
            </a:r>
          </a:p>
        </p:txBody>
      </p:sp>
      <p:sp>
        <p:nvSpPr>
          <p:cNvPr id="5" name="内容占位符 4"/>
          <p:cNvSpPr>
            <a:spLocks noGrp="1"/>
          </p:cNvSpPr>
          <p:nvPr>
            <p:ph sz="quarter" idx="1"/>
          </p:nvPr>
        </p:nvSpPr>
        <p:spPr>
          <a:xfrm>
            <a:off x="457200" y="1504952"/>
            <a:ext cx="8115328" cy="4781568"/>
          </a:xfrm>
        </p:spPr>
        <p:txBody>
          <a:bodyPr/>
          <a:lstStyle/>
          <a:p>
            <a:pPr>
              <a:lnSpc>
                <a:spcPct val="150000"/>
              </a:lnSpc>
            </a:pPr>
            <a:r>
              <a:rPr kumimoji="1" lang="zh-CN" altLang="en-US" sz="2400" dirty="0" smtClean="0">
                <a:latin typeface="Times New Roman" pitchFamily="18" charset="0"/>
              </a:rPr>
              <a:t>一个孤立系统，或者一个具有零外力矩的系统，其总角动量的大小、方向都是恒定不变的。</a:t>
            </a:r>
            <a:endParaRPr kumimoji="1" lang="en-US" altLang="zh-CN" sz="2400" dirty="0" smtClean="0">
              <a:latin typeface="Times New Roman" pitchFamily="18" charset="0"/>
            </a:endParaRPr>
          </a:p>
          <a:p>
            <a:pPr>
              <a:lnSpc>
                <a:spcPct val="150000"/>
              </a:lnSpc>
            </a:pPr>
            <a:r>
              <a:rPr kumimoji="1" lang="zh-CN" altLang="en-US" sz="2400" dirty="0" smtClean="0">
                <a:latin typeface="Times New Roman" pitchFamily="18" charset="0"/>
              </a:rPr>
              <a:t>若质点系所受的外力都是有心力，合外力矩为零，角动量守恒。</a:t>
            </a:r>
            <a:r>
              <a:rPr kumimoji="1" lang="zh-CN" altLang="en-US" sz="2400" b="0" dirty="0" smtClean="0">
                <a:latin typeface="Times New Roman" pitchFamily="18" charset="0"/>
              </a:rPr>
              <a:t>如太阳系内各行星的角动量守恒。</a:t>
            </a:r>
            <a:endParaRPr kumimoji="1" lang="en-US" altLang="zh-CN" sz="2400" b="0" dirty="0" smtClean="0">
              <a:latin typeface="Times New Roman" pitchFamily="18" charset="0"/>
            </a:endParaRPr>
          </a:p>
          <a:p>
            <a:pPr>
              <a:lnSpc>
                <a:spcPct val="150000"/>
              </a:lnSpc>
            </a:pPr>
            <a:r>
              <a:rPr kumimoji="1" lang="zh-CN" altLang="en-US" sz="2400" dirty="0" smtClean="0">
                <a:latin typeface="Times New Roman" pitchFamily="18" charset="0"/>
              </a:rPr>
              <a:t>它表示一个孤立系统的某一部分的角动量由于内部相互作用而变化时，则这一系统的其余部分必然会发生一相等，而且相反的角动量的变化，使得总角动量守恒。</a:t>
            </a:r>
          </a:p>
          <a:p>
            <a:pPr lvl="1"/>
            <a:endParaRPr kumimoji="1" lang="zh-CN" altLang="en-US" sz="2500" dirty="0" smtClean="0">
              <a:latin typeface="Times New Roman" pitchFamily="18" charset="0"/>
            </a:endParaRPr>
          </a:p>
          <a:p>
            <a:pPr lvl="1">
              <a:lnSpc>
                <a:spcPct val="150000"/>
              </a:lnSpc>
            </a:pPr>
            <a:endParaRPr kumimoji="1" lang="zh-CN" altLang="en-US" sz="2100" dirty="0">
              <a:latin typeface="Times New Roman" pitchFamily="18" charset="0"/>
            </a:endParaRPr>
          </a:p>
        </p:txBody>
      </p:sp>
      <p:sp>
        <p:nvSpPr>
          <p:cNvPr id="2" name="页脚占位符 1"/>
          <p:cNvSpPr>
            <a:spLocks noGrp="1"/>
          </p:cNvSpPr>
          <p:nvPr>
            <p:ph type="ftr" sz="quarter" idx="11"/>
          </p:nvPr>
        </p:nvSpPr>
        <p:spPr/>
        <p:txBody>
          <a:bodyPr/>
          <a:lstStyle/>
          <a:p>
            <a:pPr>
              <a:defRPr/>
            </a:pPr>
            <a:r>
              <a:rPr lang="zh-CN" altLang="en-US" dirty="0" smtClean="0"/>
              <a:t>角动量守恒定律</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26</a:t>
            </a:fld>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spcBef>
                <a:spcPct val="50000"/>
              </a:spcBef>
            </a:pPr>
            <a:r>
              <a:rPr kumimoji="1" lang="zh-CN" altLang="en-US" dirty="0" smtClean="0">
                <a:solidFill>
                  <a:srgbClr val="C00000"/>
                </a:solidFill>
              </a:rPr>
              <a:t>角动量守恒定律</a:t>
            </a:r>
          </a:p>
        </p:txBody>
      </p:sp>
      <p:sp>
        <p:nvSpPr>
          <p:cNvPr id="5" name="内容占位符 4"/>
          <p:cNvSpPr>
            <a:spLocks noGrp="1"/>
          </p:cNvSpPr>
          <p:nvPr>
            <p:ph sz="quarter" idx="1"/>
          </p:nvPr>
        </p:nvSpPr>
        <p:spPr>
          <a:xfrm>
            <a:off x="285720" y="2500306"/>
            <a:ext cx="8115328" cy="1928826"/>
          </a:xfrm>
        </p:spPr>
        <p:txBody>
          <a:bodyPr/>
          <a:lstStyle/>
          <a:p>
            <a:pPr>
              <a:lnSpc>
                <a:spcPct val="150000"/>
              </a:lnSpc>
            </a:pPr>
            <a:r>
              <a:rPr kumimoji="1" lang="zh-CN" altLang="en-US" sz="2400" dirty="0" smtClean="0">
                <a:latin typeface="Times New Roman" pitchFamily="18" charset="0"/>
              </a:rPr>
              <a:t>角动量守恒定律的基础是空间各向同性（空间转动对称性），是物理学中最基本、最普遍的定律之一。</a:t>
            </a:r>
            <a:endParaRPr kumimoji="1" lang="zh-CN" altLang="en-US" sz="2100" dirty="0">
              <a:latin typeface="Times New Roman" pitchFamily="18" charset="0"/>
            </a:endParaRPr>
          </a:p>
        </p:txBody>
      </p:sp>
      <p:sp>
        <p:nvSpPr>
          <p:cNvPr id="2" name="页脚占位符 1"/>
          <p:cNvSpPr>
            <a:spLocks noGrp="1"/>
          </p:cNvSpPr>
          <p:nvPr>
            <p:ph type="ftr" sz="quarter" idx="11"/>
          </p:nvPr>
        </p:nvSpPr>
        <p:spPr/>
        <p:txBody>
          <a:bodyPr/>
          <a:lstStyle/>
          <a:p>
            <a:pPr>
              <a:defRPr/>
            </a:pPr>
            <a:r>
              <a:rPr lang="zh-CN" altLang="en-US" dirty="0" smtClean="0"/>
              <a:t>角动量守恒定律</a:t>
            </a: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27</a:t>
            </a:fld>
            <a:endParaRPr lang="zh-CN" altLang="en-US"/>
          </a:p>
        </p:txBody>
      </p:sp>
      <p:grpSp>
        <p:nvGrpSpPr>
          <p:cNvPr id="6" name="Group 5"/>
          <p:cNvGrpSpPr>
            <a:grpSpLocks/>
          </p:cNvGrpSpPr>
          <p:nvPr/>
        </p:nvGrpSpPr>
        <p:grpSpPr bwMode="auto">
          <a:xfrm>
            <a:off x="357222" y="1500177"/>
            <a:ext cx="9144000" cy="573088"/>
            <a:chOff x="105" y="2470"/>
            <a:chExt cx="5760" cy="361"/>
          </a:xfrm>
        </p:grpSpPr>
        <p:graphicFrame>
          <p:nvGraphicFramePr>
            <p:cNvPr id="7" name="Object 0"/>
            <p:cNvGraphicFramePr>
              <a:graphicFrameLocks noChangeAspect="1"/>
            </p:cNvGraphicFramePr>
            <p:nvPr/>
          </p:nvGraphicFramePr>
          <p:xfrm>
            <a:off x="2040" y="2470"/>
            <a:ext cx="591" cy="318"/>
          </p:xfrm>
          <a:graphic>
            <a:graphicData uri="http://schemas.openxmlformats.org/presentationml/2006/ole">
              <p:oleObj spid="_x0000_s68610" name="公式" r:id="rId3" imgW="431640" imgH="241200" progId="Equation.3">
                <p:embed/>
              </p:oleObj>
            </a:graphicData>
          </a:graphic>
        </p:graphicFrame>
        <p:sp>
          <p:nvSpPr>
            <p:cNvPr id="8" name="Text Box 7"/>
            <p:cNvSpPr txBox="1">
              <a:spLocks noChangeArrowheads="1"/>
            </p:cNvSpPr>
            <p:nvPr/>
          </p:nvSpPr>
          <p:spPr bwMode="auto">
            <a:xfrm>
              <a:off x="105" y="2470"/>
              <a:ext cx="5760" cy="291"/>
            </a:xfrm>
            <a:prstGeom prst="rect">
              <a:avLst/>
            </a:prstGeom>
            <a:noFill/>
            <a:ln w="41275">
              <a:noFill/>
              <a:miter lim="800000"/>
              <a:headEnd/>
              <a:tailEnd/>
            </a:ln>
            <a:effectLst/>
          </p:spPr>
          <p:txBody>
            <a:bodyPr>
              <a:spAutoFit/>
            </a:bodyPr>
            <a:lstStyle/>
            <a:p>
              <a:r>
                <a:rPr kumimoji="1" lang="en-US" altLang="zh-CN" sz="2400" b="1" dirty="0">
                  <a:latin typeface="方正姚体" pitchFamily="2" charset="-122"/>
                  <a:ea typeface="方正姚体" pitchFamily="2" charset="-122"/>
                </a:rPr>
                <a:t>*</a:t>
              </a:r>
              <a:r>
                <a:rPr kumimoji="1" lang="zh-CN" altLang="en-US" sz="2400" b="1" dirty="0">
                  <a:latin typeface="方正姚体" pitchFamily="2" charset="-122"/>
                  <a:ea typeface="方正姚体" pitchFamily="2" charset="-122"/>
                </a:rPr>
                <a:t>角动量守恒是矢量</a:t>
              </a:r>
              <a:r>
                <a:rPr kumimoji="1" lang="zh-CN" altLang="en-US" sz="2400" b="1" dirty="0" smtClean="0">
                  <a:latin typeface="方正姚体" pitchFamily="2" charset="-122"/>
                  <a:ea typeface="方正姚体" pitchFamily="2" charset="-122"/>
                </a:rPr>
                <a:t>式           </a:t>
              </a:r>
              <a:r>
                <a:rPr kumimoji="1" lang="zh-CN" altLang="en-US" sz="2400" b="1" dirty="0">
                  <a:latin typeface="方正姚体" pitchFamily="2" charset="-122"/>
                  <a:ea typeface="方正姚体" pitchFamily="2" charset="-122"/>
                </a:rPr>
                <a:t>，而     和     可随时间变化。</a:t>
              </a:r>
            </a:p>
          </p:txBody>
        </p:sp>
        <p:graphicFrame>
          <p:nvGraphicFramePr>
            <p:cNvPr id="9" name="Object 1"/>
            <p:cNvGraphicFramePr>
              <a:graphicFrameLocks noChangeAspect="1"/>
            </p:cNvGraphicFramePr>
            <p:nvPr/>
          </p:nvGraphicFramePr>
          <p:xfrm>
            <a:off x="2897" y="2485"/>
            <a:ext cx="358" cy="345"/>
          </p:xfrm>
          <a:graphic>
            <a:graphicData uri="http://schemas.openxmlformats.org/presentationml/2006/ole">
              <p:oleObj spid="_x0000_s68611" name="公式" r:id="rId4" imgW="203040" imgH="228600" progId="Equation.3">
                <p:embed/>
              </p:oleObj>
            </a:graphicData>
          </a:graphic>
        </p:graphicFrame>
        <p:graphicFrame>
          <p:nvGraphicFramePr>
            <p:cNvPr id="10" name="Object 2"/>
            <p:cNvGraphicFramePr>
              <a:graphicFrameLocks noChangeAspect="1"/>
            </p:cNvGraphicFramePr>
            <p:nvPr/>
          </p:nvGraphicFramePr>
          <p:xfrm>
            <a:off x="3348" y="2470"/>
            <a:ext cx="357" cy="361"/>
          </p:xfrm>
          <a:graphic>
            <a:graphicData uri="http://schemas.openxmlformats.org/presentationml/2006/ole">
              <p:oleObj spid="_x0000_s68612" name="公式" r:id="rId5" imgW="203040" imgH="241200" progId="Equation.3">
                <p:embed/>
              </p:oleObj>
            </a:graphicData>
          </a:graphic>
        </p:graphicFrame>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灯片编号占位符 3"/>
          <p:cNvSpPr>
            <a:spLocks noGrp="1"/>
          </p:cNvSpPr>
          <p:nvPr>
            <p:ph type="sldNum" sz="quarter" idx="12"/>
          </p:nvPr>
        </p:nvSpPr>
        <p:spPr/>
        <p:txBody>
          <a:bodyPr/>
          <a:lstStyle/>
          <a:p>
            <a:fld id="{1188C2BB-C035-45C2-8867-1719634F9020}" type="slidenum">
              <a:rPr lang="en-US" altLang="zh-CN"/>
              <a:pPr/>
              <a:t>28</a:t>
            </a:fld>
            <a:endParaRPr lang="en-US" altLang="zh-CN"/>
          </a:p>
        </p:txBody>
      </p:sp>
      <p:sp>
        <p:nvSpPr>
          <p:cNvPr id="41986" name="Text Box 2"/>
          <p:cNvSpPr txBox="1">
            <a:spLocks noChangeArrowheads="1"/>
          </p:cNvSpPr>
          <p:nvPr/>
        </p:nvSpPr>
        <p:spPr bwMode="auto">
          <a:xfrm>
            <a:off x="468313" y="71414"/>
            <a:ext cx="7186583" cy="1235466"/>
          </a:xfrm>
          <a:prstGeom prst="rect">
            <a:avLst/>
          </a:prstGeom>
          <a:noFill/>
          <a:ln w="41275">
            <a:noFill/>
            <a:miter lim="800000"/>
            <a:headEnd/>
            <a:tailEnd/>
          </a:ln>
          <a:effectLst/>
        </p:spPr>
        <p:txBody>
          <a:bodyPr wrap="none">
            <a:spAutoFit/>
          </a:bodyPr>
          <a:lstStyle/>
          <a:p>
            <a:pPr>
              <a:lnSpc>
                <a:spcPct val="150000"/>
              </a:lnSpc>
            </a:pPr>
            <a:r>
              <a:rPr kumimoji="1" lang="zh-CN" altLang="en-US" sz="2600" dirty="0" smtClean="0">
                <a:latin typeface="+mn-ea"/>
                <a:ea typeface="+mn-ea"/>
              </a:rPr>
              <a:t>例</a:t>
            </a:r>
            <a:r>
              <a:rPr kumimoji="1" lang="en-US" altLang="zh-CN" sz="2600" dirty="0" smtClean="0">
                <a:latin typeface="+mn-ea"/>
                <a:ea typeface="+mn-ea"/>
              </a:rPr>
              <a:t>4  </a:t>
            </a:r>
            <a:r>
              <a:rPr kumimoji="1" lang="zh-CN" altLang="en-US" sz="2600" dirty="0" smtClean="0">
                <a:latin typeface="+mn-ea"/>
                <a:ea typeface="+mn-ea"/>
              </a:rPr>
              <a:t>证明</a:t>
            </a:r>
            <a:r>
              <a:rPr kumimoji="1" lang="zh-CN" altLang="en-US" sz="2600" dirty="0">
                <a:latin typeface="+mn-ea"/>
                <a:ea typeface="+mn-ea"/>
              </a:rPr>
              <a:t>一个质点运动时，如果不受外力的作</a:t>
            </a:r>
          </a:p>
          <a:p>
            <a:pPr>
              <a:lnSpc>
                <a:spcPct val="150000"/>
              </a:lnSpc>
            </a:pPr>
            <a:r>
              <a:rPr kumimoji="1" lang="zh-CN" altLang="en-US" sz="2600" dirty="0">
                <a:latin typeface="+mn-ea"/>
                <a:ea typeface="+mn-ea"/>
              </a:rPr>
              <a:t>用，则它对于任意固定点的角动量矢量保持不变</a:t>
            </a:r>
          </a:p>
        </p:txBody>
      </p:sp>
      <p:sp>
        <p:nvSpPr>
          <p:cNvPr id="41987" name="Freeform 3"/>
          <p:cNvSpPr>
            <a:spLocks/>
          </p:cNvSpPr>
          <p:nvPr/>
        </p:nvSpPr>
        <p:spPr bwMode="auto">
          <a:xfrm>
            <a:off x="5410200" y="2171700"/>
            <a:ext cx="3157538" cy="3162300"/>
          </a:xfrm>
          <a:custGeom>
            <a:avLst/>
            <a:gdLst/>
            <a:ahLst/>
            <a:cxnLst>
              <a:cxn ang="0">
                <a:pos x="0" y="1992"/>
              </a:cxn>
              <a:cxn ang="0">
                <a:pos x="1989" y="0"/>
              </a:cxn>
            </a:cxnLst>
            <a:rect l="0" t="0" r="r" b="b"/>
            <a:pathLst>
              <a:path w="1989" h="1992">
                <a:moveTo>
                  <a:pt x="0" y="1992"/>
                </a:moveTo>
                <a:lnTo>
                  <a:pt x="1989" y="0"/>
                </a:lnTo>
              </a:path>
            </a:pathLst>
          </a:custGeom>
          <a:noFill/>
          <a:ln w="41275" cap="flat" cmpd="sng">
            <a:solidFill>
              <a:srgbClr val="008000"/>
            </a:solidFill>
            <a:prstDash val="solid"/>
            <a:round/>
            <a:headEnd type="none" w="med" len="med"/>
            <a:tailEnd type="none" w="med" len="med"/>
          </a:ln>
          <a:effectLst/>
        </p:spPr>
        <p:txBody>
          <a:bodyPr wrap="none" anchor="ctr"/>
          <a:lstStyle/>
          <a:p>
            <a:endParaRPr lang="zh-CN" altLang="en-US"/>
          </a:p>
        </p:txBody>
      </p:sp>
      <p:sp>
        <p:nvSpPr>
          <p:cNvPr id="41989" name="Line 5"/>
          <p:cNvSpPr>
            <a:spLocks noChangeShapeType="1"/>
          </p:cNvSpPr>
          <p:nvPr/>
        </p:nvSpPr>
        <p:spPr bwMode="auto">
          <a:xfrm>
            <a:off x="5410200" y="3733800"/>
            <a:ext cx="381000" cy="1295400"/>
          </a:xfrm>
          <a:prstGeom prst="line">
            <a:avLst/>
          </a:prstGeom>
          <a:noFill/>
          <a:ln w="41275">
            <a:solidFill>
              <a:schemeClr val="tx1"/>
            </a:solidFill>
            <a:round/>
            <a:headEnd/>
            <a:tailEnd type="arrow" w="med" len="med"/>
          </a:ln>
          <a:effectLst/>
        </p:spPr>
        <p:txBody>
          <a:bodyPr wrap="none" anchor="ctr"/>
          <a:lstStyle/>
          <a:p>
            <a:endParaRPr lang="zh-CN" altLang="en-US"/>
          </a:p>
        </p:txBody>
      </p:sp>
      <p:sp>
        <p:nvSpPr>
          <p:cNvPr id="41990" name="Line 6"/>
          <p:cNvSpPr>
            <a:spLocks noChangeShapeType="1"/>
          </p:cNvSpPr>
          <p:nvPr/>
        </p:nvSpPr>
        <p:spPr bwMode="auto">
          <a:xfrm flipV="1">
            <a:off x="5410200" y="2819400"/>
            <a:ext cx="2438400" cy="914400"/>
          </a:xfrm>
          <a:prstGeom prst="line">
            <a:avLst/>
          </a:prstGeom>
          <a:noFill/>
          <a:ln w="41275">
            <a:solidFill>
              <a:schemeClr val="tx1"/>
            </a:solidFill>
            <a:round/>
            <a:headEnd/>
            <a:tailEnd type="arrow" w="med" len="med"/>
          </a:ln>
          <a:effectLst/>
        </p:spPr>
        <p:txBody>
          <a:bodyPr wrap="none" anchor="ctr"/>
          <a:lstStyle/>
          <a:p>
            <a:endParaRPr lang="zh-CN" altLang="en-US"/>
          </a:p>
        </p:txBody>
      </p:sp>
      <p:grpSp>
        <p:nvGrpSpPr>
          <p:cNvPr id="2" name="Group 38"/>
          <p:cNvGrpSpPr>
            <a:grpSpLocks/>
          </p:cNvGrpSpPr>
          <p:nvPr/>
        </p:nvGrpSpPr>
        <p:grpSpPr bwMode="auto">
          <a:xfrm>
            <a:off x="5257800" y="2971800"/>
            <a:ext cx="423863" cy="622300"/>
            <a:chOff x="3312" y="1872"/>
            <a:chExt cx="267" cy="392"/>
          </a:xfrm>
        </p:grpSpPr>
        <p:sp>
          <p:nvSpPr>
            <p:cNvPr id="41994" name="Oval 10"/>
            <p:cNvSpPr>
              <a:spLocks noChangeArrowheads="1"/>
            </p:cNvSpPr>
            <p:nvPr/>
          </p:nvSpPr>
          <p:spPr bwMode="auto">
            <a:xfrm>
              <a:off x="3312" y="2160"/>
              <a:ext cx="104" cy="104"/>
            </a:xfrm>
            <a:prstGeom prst="ellipse">
              <a:avLst/>
            </a:prstGeom>
            <a:solidFill>
              <a:srgbClr val="FF00FF"/>
            </a:solidFill>
            <a:ln w="50800">
              <a:solidFill>
                <a:srgbClr val="000099"/>
              </a:solidFill>
              <a:round/>
              <a:headEnd/>
              <a:tailEnd/>
            </a:ln>
            <a:effectLst/>
          </p:spPr>
          <p:txBody>
            <a:bodyPr wrap="none" anchor="ctr"/>
            <a:lstStyle/>
            <a:p>
              <a:endParaRPr lang="zh-CN" altLang="en-US"/>
            </a:p>
          </p:txBody>
        </p:sp>
        <p:graphicFrame>
          <p:nvGraphicFramePr>
            <p:cNvPr id="41997" name="Object 13"/>
            <p:cNvGraphicFramePr>
              <a:graphicFrameLocks noChangeAspect="1"/>
            </p:cNvGraphicFramePr>
            <p:nvPr/>
          </p:nvGraphicFramePr>
          <p:xfrm>
            <a:off x="3360" y="1872"/>
            <a:ext cx="219" cy="305"/>
          </p:xfrm>
          <a:graphic>
            <a:graphicData uri="http://schemas.openxmlformats.org/presentationml/2006/ole">
              <p:oleObj spid="_x0000_s19467" name="公式" r:id="rId3" imgW="139680" imgH="190440" progId="Equation.3">
                <p:embed/>
              </p:oleObj>
            </a:graphicData>
          </a:graphic>
        </p:graphicFrame>
      </p:grpSp>
      <p:grpSp>
        <p:nvGrpSpPr>
          <p:cNvPr id="3" name="Group 35"/>
          <p:cNvGrpSpPr>
            <a:grpSpLocks/>
          </p:cNvGrpSpPr>
          <p:nvPr/>
        </p:nvGrpSpPr>
        <p:grpSpPr bwMode="auto">
          <a:xfrm>
            <a:off x="8301038" y="2009775"/>
            <a:ext cx="817562" cy="838200"/>
            <a:chOff x="4525" y="1776"/>
            <a:chExt cx="515" cy="528"/>
          </a:xfrm>
        </p:grpSpPr>
        <p:sp>
          <p:nvSpPr>
            <p:cNvPr id="41991" name="Freeform 7"/>
            <p:cNvSpPr>
              <a:spLocks/>
            </p:cNvSpPr>
            <p:nvPr/>
          </p:nvSpPr>
          <p:spPr bwMode="auto">
            <a:xfrm>
              <a:off x="4525" y="1776"/>
              <a:ext cx="272" cy="288"/>
            </a:xfrm>
            <a:custGeom>
              <a:avLst/>
              <a:gdLst/>
              <a:ahLst/>
              <a:cxnLst>
                <a:cxn ang="0">
                  <a:pos x="0" y="288"/>
                </a:cxn>
                <a:cxn ang="0">
                  <a:pos x="272" y="0"/>
                </a:cxn>
              </a:cxnLst>
              <a:rect l="0" t="0" r="r" b="b"/>
              <a:pathLst>
                <a:path w="272" h="288">
                  <a:moveTo>
                    <a:pt x="0" y="288"/>
                  </a:moveTo>
                  <a:lnTo>
                    <a:pt x="272" y="0"/>
                  </a:lnTo>
                </a:path>
              </a:pathLst>
            </a:custGeom>
            <a:noFill/>
            <a:ln w="41275" cap="flat" cmpd="sng">
              <a:solidFill>
                <a:schemeClr val="hlink"/>
              </a:solidFill>
              <a:prstDash val="solid"/>
              <a:round/>
              <a:headEnd type="none" w="med" len="med"/>
              <a:tailEnd type="arrow" w="med" len="med"/>
            </a:ln>
            <a:effectLst/>
          </p:spPr>
          <p:txBody>
            <a:bodyPr wrap="none" anchor="ctr"/>
            <a:lstStyle/>
            <a:p>
              <a:endParaRPr lang="zh-CN" altLang="en-US"/>
            </a:p>
          </p:txBody>
        </p:sp>
        <p:graphicFrame>
          <p:nvGraphicFramePr>
            <p:cNvPr id="42002" name="Object 18"/>
            <p:cNvGraphicFramePr>
              <a:graphicFrameLocks noChangeAspect="1"/>
            </p:cNvGraphicFramePr>
            <p:nvPr/>
          </p:nvGraphicFramePr>
          <p:xfrm>
            <a:off x="4574" y="1954"/>
            <a:ext cx="466" cy="350"/>
          </p:xfrm>
          <a:graphic>
            <a:graphicData uri="http://schemas.openxmlformats.org/presentationml/2006/ole">
              <p:oleObj spid="_x0000_s19466" name="公式" r:id="rId4" imgW="253800" imgH="177480" progId="Equation.3">
                <p:embed/>
              </p:oleObj>
            </a:graphicData>
          </a:graphic>
        </p:graphicFrame>
      </p:grpSp>
      <p:graphicFrame>
        <p:nvGraphicFramePr>
          <p:cNvPr id="42004" name="Object 20"/>
          <p:cNvGraphicFramePr>
            <a:graphicFrameLocks noChangeAspect="1"/>
          </p:cNvGraphicFramePr>
          <p:nvPr/>
        </p:nvGraphicFramePr>
        <p:xfrm>
          <a:off x="6400800" y="3733800"/>
          <a:ext cx="303213" cy="425450"/>
        </p:xfrm>
        <a:graphic>
          <a:graphicData uri="http://schemas.openxmlformats.org/presentationml/2006/ole">
            <p:oleObj spid="_x0000_s19458" name="公式" r:id="rId5" imgW="126720" imgH="177480" progId="Equation.3">
              <p:embed/>
            </p:oleObj>
          </a:graphicData>
        </a:graphic>
      </p:graphicFrame>
      <p:grpSp>
        <p:nvGrpSpPr>
          <p:cNvPr id="4" name="Group 25"/>
          <p:cNvGrpSpPr>
            <a:grpSpLocks/>
          </p:cNvGrpSpPr>
          <p:nvPr/>
        </p:nvGrpSpPr>
        <p:grpSpPr bwMode="auto">
          <a:xfrm>
            <a:off x="5105400" y="3249613"/>
            <a:ext cx="1905000" cy="669925"/>
            <a:chOff x="3312" y="1759"/>
            <a:chExt cx="1200" cy="422"/>
          </a:xfrm>
        </p:grpSpPr>
        <p:sp>
          <p:nvSpPr>
            <p:cNvPr id="41988" name="Line 4"/>
            <p:cNvSpPr>
              <a:spLocks noChangeShapeType="1"/>
            </p:cNvSpPr>
            <p:nvPr/>
          </p:nvSpPr>
          <p:spPr bwMode="auto">
            <a:xfrm>
              <a:off x="3504" y="2064"/>
              <a:ext cx="1008" cy="0"/>
            </a:xfrm>
            <a:prstGeom prst="line">
              <a:avLst/>
            </a:prstGeom>
            <a:noFill/>
            <a:ln w="41275">
              <a:solidFill>
                <a:schemeClr val="tx1"/>
              </a:solidFill>
              <a:round/>
              <a:headEnd/>
              <a:tailEnd type="arrow" w="med" len="med"/>
            </a:ln>
            <a:effectLst/>
          </p:spPr>
          <p:txBody>
            <a:bodyPr wrap="none" anchor="ctr"/>
            <a:lstStyle/>
            <a:p>
              <a:endParaRPr lang="zh-CN" altLang="en-US"/>
            </a:p>
          </p:txBody>
        </p:sp>
        <p:graphicFrame>
          <p:nvGraphicFramePr>
            <p:cNvPr id="42001" name="Object 17"/>
            <p:cNvGraphicFramePr>
              <a:graphicFrameLocks noChangeAspect="1"/>
            </p:cNvGraphicFramePr>
            <p:nvPr/>
          </p:nvGraphicFramePr>
          <p:xfrm>
            <a:off x="4154" y="1759"/>
            <a:ext cx="278" cy="335"/>
          </p:xfrm>
          <a:graphic>
            <a:graphicData uri="http://schemas.openxmlformats.org/presentationml/2006/ole">
              <p:oleObj spid="_x0000_s19464" name="公式" r:id="rId6" imgW="126720" imgH="152280" progId="Equation.3">
                <p:embed/>
              </p:oleObj>
            </a:graphicData>
          </a:graphic>
        </p:graphicFrame>
        <p:graphicFrame>
          <p:nvGraphicFramePr>
            <p:cNvPr id="42006" name="Object 22"/>
            <p:cNvGraphicFramePr>
              <a:graphicFrameLocks noChangeAspect="1"/>
            </p:cNvGraphicFramePr>
            <p:nvPr/>
          </p:nvGraphicFramePr>
          <p:xfrm>
            <a:off x="3312" y="1968"/>
            <a:ext cx="191" cy="213"/>
          </p:xfrm>
          <a:graphic>
            <a:graphicData uri="http://schemas.openxmlformats.org/presentationml/2006/ole">
              <p:oleObj spid="_x0000_s19465" name="公式" r:id="rId7" imgW="126720" imgH="139680" progId="Equation.3">
                <p:embed/>
              </p:oleObj>
            </a:graphicData>
          </a:graphic>
        </p:graphicFrame>
      </p:grpSp>
      <p:grpSp>
        <p:nvGrpSpPr>
          <p:cNvPr id="5" name="Group 39"/>
          <p:cNvGrpSpPr>
            <a:grpSpLocks/>
          </p:cNvGrpSpPr>
          <p:nvPr/>
        </p:nvGrpSpPr>
        <p:grpSpPr bwMode="auto">
          <a:xfrm>
            <a:off x="5410200" y="3733800"/>
            <a:ext cx="1125538" cy="1112838"/>
            <a:chOff x="3408" y="2352"/>
            <a:chExt cx="709" cy="701"/>
          </a:xfrm>
        </p:grpSpPr>
        <p:sp>
          <p:nvSpPr>
            <p:cNvPr id="42005" name="Line 21"/>
            <p:cNvSpPr>
              <a:spLocks noChangeShapeType="1"/>
            </p:cNvSpPr>
            <p:nvPr/>
          </p:nvSpPr>
          <p:spPr bwMode="auto">
            <a:xfrm>
              <a:off x="3408" y="2352"/>
              <a:ext cx="480" cy="480"/>
            </a:xfrm>
            <a:prstGeom prst="line">
              <a:avLst/>
            </a:prstGeom>
            <a:noFill/>
            <a:ln w="41275">
              <a:solidFill>
                <a:srgbClr val="000099"/>
              </a:solidFill>
              <a:prstDash val="sysDot"/>
              <a:round/>
              <a:headEnd/>
              <a:tailEnd/>
            </a:ln>
            <a:effectLst/>
          </p:spPr>
          <p:txBody>
            <a:bodyPr wrap="none" anchor="ctr"/>
            <a:lstStyle/>
            <a:p>
              <a:endParaRPr lang="zh-CN" altLang="en-US"/>
            </a:p>
          </p:txBody>
        </p:sp>
        <p:graphicFrame>
          <p:nvGraphicFramePr>
            <p:cNvPr id="42007" name="Object 23"/>
            <p:cNvGraphicFramePr>
              <a:graphicFrameLocks noChangeAspect="1"/>
            </p:cNvGraphicFramePr>
            <p:nvPr/>
          </p:nvGraphicFramePr>
          <p:xfrm>
            <a:off x="3888" y="2784"/>
            <a:ext cx="229" cy="269"/>
          </p:xfrm>
          <a:graphic>
            <a:graphicData uri="http://schemas.openxmlformats.org/presentationml/2006/ole">
              <p:oleObj spid="_x0000_s19463" name="公式" r:id="rId8" imgW="152280" imgH="177480" progId="Equation.3">
                <p:embed/>
              </p:oleObj>
            </a:graphicData>
          </a:graphic>
        </p:graphicFrame>
      </p:grpSp>
      <p:sp>
        <p:nvSpPr>
          <p:cNvPr id="42010" name="Text Box 26"/>
          <p:cNvSpPr txBox="1">
            <a:spLocks noChangeArrowheads="1"/>
          </p:cNvSpPr>
          <p:nvPr/>
        </p:nvSpPr>
        <p:spPr bwMode="auto">
          <a:xfrm>
            <a:off x="1196975" y="1981200"/>
            <a:ext cx="5175250" cy="492443"/>
          </a:xfrm>
          <a:prstGeom prst="rect">
            <a:avLst/>
          </a:prstGeom>
          <a:noFill/>
          <a:ln w="41275">
            <a:noFill/>
            <a:miter lim="800000"/>
            <a:headEnd/>
            <a:tailEnd/>
          </a:ln>
          <a:effectLst/>
        </p:spPr>
        <p:txBody>
          <a:bodyPr>
            <a:spAutoFit/>
          </a:bodyPr>
          <a:lstStyle/>
          <a:p>
            <a:r>
              <a:rPr kumimoji="1" lang="zh-CN" altLang="en-US" sz="2600" dirty="0">
                <a:solidFill>
                  <a:srgbClr val="000099"/>
                </a:solidFill>
                <a:latin typeface="楷体_GB2312" pitchFamily="49" charset="-122"/>
                <a:ea typeface="楷体_GB2312" pitchFamily="49" charset="-122"/>
              </a:rPr>
              <a:t>如图所示，其角动量为：</a:t>
            </a:r>
          </a:p>
        </p:txBody>
      </p:sp>
      <p:sp>
        <p:nvSpPr>
          <p:cNvPr id="42011" name="Text Box 27"/>
          <p:cNvSpPr txBox="1">
            <a:spLocks noChangeArrowheads="1"/>
          </p:cNvSpPr>
          <p:nvPr/>
        </p:nvSpPr>
        <p:spPr bwMode="auto">
          <a:xfrm>
            <a:off x="539750" y="1341438"/>
            <a:ext cx="7327900" cy="492443"/>
          </a:xfrm>
          <a:prstGeom prst="rect">
            <a:avLst/>
          </a:prstGeom>
          <a:noFill/>
          <a:ln w="41275">
            <a:noFill/>
            <a:miter lim="800000"/>
            <a:headEnd/>
            <a:tailEnd/>
          </a:ln>
          <a:effectLst/>
        </p:spPr>
        <p:txBody>
          <a:bodyPr>
            <a:spAutoFit/>
          </a:bodyPr>
          <a:lstStyle/>
          <a:p>
            <a:r>
              <a:rPr kumimoji="1" lang="zh-CN" altLang="en-US" sz="2600" dirty="0">
                <a:solidFill>
                  <a:srgbClr val="000099"/>
                </a:solidFill>
                <a:latin typeface="楷体_GB2312" pitchFamily="49" charset="-122"/>
                <a:ea typeface="楷体_GB2312" pitchFamily="49" charset="-122"/>
              </a:rPr>
              <a:t>解：根据牛顿第一定律该质点做匀速直线运动</a:t>
            </a:r>
          </a:p>
        </p:txBody>
      </p:sp>
      <p:graphicFrame>
        <p:nvGraphicFramePr>
          <p:cNvPr id="42014" name="Object 30"/>
          <p:cNvGraphicFramePr>
            <a:graphicFrameLocks noChangeAspect="1"/>
          </p:cNvGraphicFramePr>
          <p:nvPr/>
        </p:nvGraphicFramePr>
        <p:xfrm>
          <a:off x="1476375" y="2492375"/>
          <a:ext cx="1939925" cy="596900"/>
        </p:xfrm>
        <a:graphic>
          <a:graphicData uri="http://schemas.openxmlformats.org/presentationml/2006/ole">
            <p:oleObj spid="_x0000_s19459" name="公式" r:id="rId9" imgW="711000" imgH="215640" progId="Equation.3">
              <p:embed/>
            </p:oleObj>
          </a:graphicData>
        </a:graphic>
      </p:graphicFrame>
      <p:sp>
        <p:nvSpPr>
          <p:cNvPr id="42015" name="Text Box 31"/>
          <p:cNvSpPr txBox="1">
            <a:spLocks noChangeArrowheads="1"/>
          </p:cNvSpPr>
          <p:nvPr/>
        </p:nvSpPr>
        <p:spPr bwMode="auto">
          <a:xfrm>
            <a:off x="611188" y="3213100"/>
            <a:ext cx="4464050" cy="492443"/>
          </a:xfrm>
          <a:prstGeom prst="rect">
            <a:avLst/>
          </a:prstGeom>
          <a:noFill/>
          <a:ln w="41275">
            <a:noFill/>
            <a:miter lim="800000"/>
            <a:headEnd/>
            <a:tailEnd/>
          </a:ln>
          <a:effectLst/>
        </p:spPr>
        <p:txBody>
          <a:bodyPr>
            <a:spAutoFit/>
          </a:bodyPr>
          <a:lstStyle/>
          <a:p>
            <a:r>
              <a:rPr kumimoji="1" lang="zh-CN" altLang="en-US" sz="2600">
                <a:latin typeface="楷体_GB2312" pitchFamily="49" charset="-122"/>
                <a:ea typeface="楷体_GB2312" pitchFamily="49" charset="-122"/>
              </a:rPr>
              <a:t>垂直于纸面向外。大小为</a:t>
            </a:r>
          </a:p>
        </p:txBody>
      </p:sp>
      <p:graphicFrame>
        <p:nvGraphicFramePr>
          <p:cNvPr id="42016" name="Object 32"/>
          <p:cNvGraphicFramePr>
            <a:graphicFrameLocks noChangeAspect="1"/>
          </p:cNvGraphicFramePr>
          <p:nvPr/>
        </p:nvGraphicFramePr>
        <p:xfrm>
          <a:off x="971550" y="4005263"/>
          <a:ext cx="2746375" cy="609600"/>
        </p:xfrm>
        <a:graphic>
          <a:graphicData uri="http://schemas.openxmlformats.org/presentationml/2006/ole">
            <p:oleObj spid="_x0000_s19460" name="公式" r:id="rId10" imgW="952200" imgH="228600" progId="Equation.3">
              <p:embed/>
            </p:oleObj>
          </a:graphicData>
        </a:graphic>
      </p:graphicFrame>
      <p:graphicFrame>
        <p:nvGraphicFramePr>
          <p:cNvPr id="42017" name="Object 33"/>
          <p:cNvGraphicFramePr>
            <a:graphicFrameLocks noChangeAspect="1"/>
          </p:cNvGraphicFramePr>
          <p:nvPr/>
        </p:nvGraphicFramePr>
        <p:xfrm>
          <a:off x="971550" y="4797425"/>
          <a:ext cx="2571750" cy="741363"/>
        </p:xfrm>
        <a:graphic>
          <a:graphicData uri="http://schemas.openxmlformats.org/presentationml/2006/ole">
            <p:oleObj spid="_x0000_s19461" name="公式" r:id="rId11" imgW="761760" imgH="228600" progId="Equation.3">
              <p:embed/>
            </p:oleObj>
          </a:graphicData>
        </a:graphic>
      </p:graphicFrame>
      <p:sp>
        <p:nvSpPr>
          <p:cNvPr id="42018" name="Text Box 34"/>
          <p:cNvSpPr txBox="1">
            <a:spLocks noChangeArrowheads="1"/>
          </p:cNvSpPr>
          <p:nvPr/>
        </p:nvSpPr>
        <p:spPr bwMode="auto">
          <a:xfrm>
            <a:off x="838200" y="5791200"/>
            <a:ext cx="7478713" cy="492443"/>
          </a:xfrm>
          <a:prstGeom prst="rect">
            <a:avLst/>
          </a:prstGeom>
          <a:noFill/>
          <a:ln w="41275">
            <a:noFill/>
            <a:miter lim="800000"/>
            <a:headEnd/>
            <a:tailEnd/>
          </a:ln>
          <a:effectLst/>
        </p:spPr>
        <p:txBody>
          <a:bodyPr>
            <a:spAutoFit/>
          </a:bodyPr>
          <a:lstStyle/>
          <a:p>
            <a:r>
              <a:rPr kumimoji="1" lang="zh-CN" altLang="en-US" sz="2600">
                <a:latin typeface="楷体_GB2312" pitchFamily="49" charset="-122"/>
                <a:ea typeface="楷体_GB2312" pitchFamily="49" charset="-122"/>
              </a:rPr>
              <a:t>所以，角动量的大小、方向不变。</a:t>
            </a:r>
          </a:p>
        </p:txBody>
      </p:sp>
      <p:sp>
        <p:nvSpPr>
          <p:cNvPr id="42024" name="Line 40"/>
          <p:cNvSpPr>
            <a:spLocks noChangeShapeType="1"/>
          </p:cNvSpPr>
          <p:nvPr/>
        </p:nvSpPr>
        <p:spPr bwMode="auto">
          <a:xfrm>
            <a:off x="6935788" y="3729038"/>
            <a:ext cx="863600" cy="0"/>
          </a:xfrm>
          <a:prstGeom prst="line">
            <a:avLst/>
          </a:prstGeom>
          <a:noFill/>
          <a:ln w="9525">
            <a:solidFill>
              <a:schemeClr val="tx1"/>
            </a:solidFill>
            <a:prstDash val="dash"/>
            <a:miter lim="800000"/>
            <a:headEnd/>
            <a:tailEnd type="triangle" w="med" len="med"/>
          </a:ln>
          <a:effectLst/>
        </p:spPr>
        <p:txBody>
          <a:bodyPr wrap="none"/>
          <a:lstStyle/>
          <a:p>
            <a:endParaRPr lang="zh-CN" altLang="en-US"/>
          </a:p>
        </p:txBody>
      </p:sp>
      <p:graphicFrame>
        <p:nvGraphicFramePr>
          <p:cNvPr id="42025" name="Object 41"/>
          <p:cNvGraphicFramePr>
            <a:graphicFrameLocks noChangeAspect="1"/>
          </p:cNvGraphicFramePr>
          <p:nvPr/>
        </p:nvGraphicFramePr>
        <p:xfrm>
          <a:off x="7235825" y="2924175"/>
          <a:ext cx="303213" cy="425450"/>
        </p:xfrm>
        <a:graphic>
          <a:graphicData uri="http://schemas.openxmlformats.org/presentationml/2006/ole">
            <p:oleObj spid="_x0000_s19462" name="公式" r:id="rId12" imgW="126720" imgH="177480" progId="Equation.3">
              <p:embed/>
            </p:oleObj>
          </a:graphicData>
        </a:graphic>
      </p:graphicFrame>
      <p:cxnSp>
        <p:nvCxnSpPr>
          <p:cNvPr id="30" name="直接连接符 29"/>
          <p:cNvCxnSpPr/>
          <p:nvPr/>
        </p:nvCxnSpPr>
        <p:spPr>
          <a:xfrm>
            <a:off x="500034" y="1285860"/>
            <a:ext cx="742955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角动量守恒定律</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0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0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0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0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0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0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20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0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0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nimBg="1"/>
      <p:bldP spid="41989" grpId="0" animBg="1"/>
      <p:bldP spid="41990" grpId="0" animBg="1"/>
      <p:bldP spid="42010" grpId="0"/>
      <p:bldP spid="42011" grpId="0"/>
      <p:bldP spid="42015" grpId="0"/>
      <p:bldP spid="42018" grpId="0"/>
      <p:bldP spid="420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spcBef>
                <a:spcPct val="50000"/>
              </a:spcBef>
            </a:pPr>
            <a:r>
              <a:rPr kumimoji="1" lang="en-US" altLang="zh-CN" dirty="0" smtClean="0">
                <a:solidFill>
                  <a:srgbClr val="7030A0"/>
                </a:solidFill>
              </a:rPr>
              <a:t>3.4.1  </a:t>
            </a:r>
            <a:r>
              <a:rPr kumimoji="1" lang="zh-CN" altLang="en-US" dirty="0" smtClean="0">
                <a:solidFill>
                  <a:srgbClr val="7030A0"/>
                </a:solidFill>
              </a:rPr>
              <a:t>质点的角动量和角动量定理</a:t>
            </a:r>
            <a:endParaRPr kumimoji="1" lang="zh-CN" altLang="en-US" dirty="0">
              <a:solidFill>
                <a:srgbClr val="7030A0"/>
              </a:solidFill>
            </a:endParaRPr>
          </a:p>
        </p:txBody>
      </p:sp>
      <p:sp>
        <p:nvSpPr>
          <p:cNvPr id="3" name="内容占位符 2"/>
          <p:cNvSpPr>
            <a:spLocks noGrp="1"/>
          </p:cNvSpPr>
          <p:nvPr>
            <p:ph sz="quarter" idx="1"/>
          </p:nvPr>
        </p:nvSpPr>
        <p:spPr>
          <a:xfrm>
            <a:off x="457200" y="1219200"/>
            <a:ext cx="8229600" cy="1423982"/>
          </a:xfrm>
        </p:spPr>
        <p:txBody>
          <a:bodyPr/>
          <a:lstStyle/>
          <a:p>
            <a:endParaRPr lang="en-US" altLang="zh-CN" dirty="0" smtClean="0"/>
          </a:p>
          <a:p>
            <a:r>
              <a:rPr lang="zh-CN" altLang="en-US" dirty="0" smtClean="0"/>
              <a:t>一 、 质点的角动量</a:t>
            </a:r>
          </a:p>
          <a:p>
            <a:endParaRPr lang="zh-CN" altLang="en-US" dirty="0"/>
          </a:p>
        </p:txBody>
      </p:sp>
      <p:sp>
        <p:nvSpPr>
          <p:cNvPr id="4" name="页脚占位符 3"/>
          <p:cNvSpPr>
            <a:spLocks noGrp="1"/>
          </p:cNvSpPr>
          <p:nvPr>
            <p:ph type="ftr" sz="quarter" idx="11"/>
          </p:nvPr>
        </p:nvSpPr>
        <p:spPr/>
        <p:txBody>
          <a:bodyPr/>
          <a:lstStyle/>
          <a:p>
            <a:pPr>
              <a:defRPr/>
            </a:pPr>
            <a:r>
              <a:rPr lang="zh-CN" altLang="en-US" dirty="0" smtClean="0"/>
              <a:t>质点的角动量</a:t>
            </a:r>
            <a:endParaRPr lang="zh-CN" altLang="en-US" dirty="0"/>
          </a:p>
        </p:txBody>
      </p:sp>
      <p:sp>
        <p:nvSpPr>
          <p:cNvPr id="5" name="灯片编号占位符 4"/>
          <p:cNvSpPr>
            <a:spLocks noGrp="1"/>
          </p:cNvSpPr>
          <p:nvPr>
            <p:ph type="sldNum" sz="quarter" idx="12"/>
          </p:nvPr>
        </p:nvSpPr>
        <p:spPr/>
        <p:txBody>
          <a:bodyPr/>
          <a:lstStyle/>
          <a:p>
            <a:pPr>
              <a:defRPr/>
            </a:pPr>
            <a:fld id="{E4B51934-62EF-44B6-8E4F-653C93A3D485}" type="slidenum">
              <a:rPr lang="zh-CN" altLang="en-US" smtClean="0"/>
              <a:pPr>
                <a:defRPr/>
              </a:pPr>
              <a:t>2</a:t>
            </a:fld>
            <a:endParaRPr lang="zh-CN" altLang="en-US"/>
          </a:p>
        </p:txBody>
      </p:sp>
      <p:graphicFrame>
        <p:nvGraphicFramePr>
          <p:cNvPr id="22530" name="Object 2"/>
          <p:cNvGraphicFramePr>
            <a:graphicFrameLocks noChangeAspect="1"/>
          </p:cNvGraphicFramePr>
          <p:nvPr/>
        </p:nvGraphicFramePr>
        <p:xfrm>
          <a:off x="1500166" y="3214686"/>
          <a:ext cx="3130550" cy="598488"/>
        </p:xfrm>
        <a:graphic>
          <a:graphicData uri="http://schemas.openxmlformats.org/presentationml/2006/ole">
            <p:oleObj spid="_x0000_s22530" name="Equation" r:id="rId3" imgW="1130040" imgH="215640" progId="Equation.DSMT4">
              <p:embed/>
            </p:oleObj>
          </a:graphicData>
        </a:graphic>
      </p:graphicFrame>
      <p:grpSp>
        <p:nvGrpSpPr>
          <p:cNvPr id="7" name="Group 21"/>
          <p:cNvGrpSpPr>
            <a:grpSpLocks/>
          </p:cNvGrpSpPr>
          <p:nvPr/>
        </p:nvGrpSpPr>
        <p:grpSpPr bwMode="auto">
          <a:xfrm>
            <a:off x="7138988" y="1909762"/>
            <a:ext cx="495300" cy="1066800"/>
            <a:chOff x="4272" y="2880"/>
            <a:chExt cx="312" cy="672"/>
          </a:xfrm>
        </p:grpSpPr>
        <p:sp>
          <p:nvSpPr>
            <p:cNvPr id="8" name="Line 22"/>
            <p:cNvSpPr>
              <a:spLocks noChangeShapeType="1"/>
            </p:cNvSpPr>
            <p:nvPr/>
          </p:nvSpPr>
          <p:spPr bwMode="auto">
            <a:xfrm flipV="1">
              <a:off x="4512" y="3120"/>
              <a:ext cx="0" cy="432"/>
            </a:xfrm>
            <a:prstGeom prst="line">
              <a:avLst/>
            </a:prstGeom>
            <a:noFill/>
            <a:ln w="28575">
              <a:solidFill>
                <a:schemeClr val="tx2"/>
              </a:solidFill>
              <a:round/>
              <a:headEnd/>
              <a:tailEnd type="arrow" w="med" len="med"/>
            </a:ln>
            <a:effectLst/>
          </p:spPr>
          <p:txBody>
            <a:bodyPr wrap="none" anchor="ctr"/>
            <a:lstStyle/>
            <a:p>
              <a:endParaRPr lang="zh-CN" altLang="en-US"/>
            </a:p>
          </p:txBody>
        </p:sp>
        <p:graphicFrame>
          <p:nvGraphicFramePr>
            <p:cNvPr id="9" name="Object 23"/>
            <p:cNvGraphicFramePr>
              <a:graphicFrameLocks noChangeAspect="1"/>
            </p:cNvGraphicFramePr>
            <p:nvPr/>
          </p:nvGraphicFramePr>
          <p:xfrm>
            <a:off x="4272" y="2880"/>
            <a:ext cx="312" cy="289"/>
          </p:xfrm>
          <a:graphic>
            <a:graphicData uri="http://schemas.openxmlformats.org/presentationml/2006/ole">
              <p:oleObj spid="_x0000_s22531" name="公式" r:id="rId4" imgW="342720" imgH="203040" progId="Equation.3">
                <p:embed/>
              </p:oleObj>
            </a:graphicData>
          </a:graphic>
        </p:graphicFrame>
      </p:grpSp>
      <p:grpSp>
        <p:nvGrpSpPr>
          <p:cNvPr id="10" name="Group 24"/>
          <p:cNvGrpSpPr>
            <a:grpSpLocks/>
          </p:cNvGrpSpPr>
          <p:nvPr/>
        </p:nvGrpSpPr>
        <p:grpSpPr bwMode="auto">
          <a:xfrm>
            <a:off x="6443663" y="1981200"/>
            <a:ext cx="2133600" cy="1447800"/>
            <a:chOff x="3840" y="2928"/>
            <a:chExt cx="1344" cy="912"/>
          </a:xfrm>
        </p:grpSpPr>
        <p:sp>
          <p:nvSpPr>
            <p:cNvPr id="11" name="Oval 25"/>
            <p:cNvSpPr>
              <a:spLocks noChangeArrowheads="1"/>
            </p:cNvSpPr>
            <p:nvPr/>
          </p:nvSpPr>
          <p:spPr bwMode="auto">
            <a:xfrm>
              <a:off x="3840" y="3360"/>
              <a:ext cx="1344" cy="480"/>
            </a:xfrm>
            <a:prstGeom prst="ellipse">
              <a:avLst/>
            </a:prstGeom>
            <a:noFill/>
            <a:ln w="9525">
              <a:solidFill>
                <a:schemeClr val="tx1"/>
              </a:solidFill>
              <a:round/>
              <a:headEnd/>
              <a:tailEnd/>
            </a:ln>
            <a:effectLst/>
          </p:spPr>
          <p:txBody>
            <a:bodyPr wrap="none" anchor="ctr"/>
            <a:lstStyle/>
            <a:p>
              <a:pPr algn="ctr"/>
              <a:endParaRPr kumimoji="1" lang="zh-CN" altLang="zh-CN" sz="2800">
                <a:latin typeface="Times New Roman" pitchFamily="18" charset="0"/>
              </a:endParaRPr>
            </a:p>
          </p:txBody>
        </p:sp>
        <p:sp>
          <p:nvSpPr>
            <p:cNvPr id="12" name="Line 26"/>
            <p:cNvSpPr>
              <a:spLocks noChangeShapeType="1"/>
            </p:cNvSpPr>
            <p:nvPr/>
          </p:nvSpPr>
          <p:spPr bwMode="auto">
            <a:xfrm flipV="1">
              <a:off x="4512" y="3408"/>
              <a:ext cx="480" cy="144"/>
            </a:xfrm>
            <a:prstGeom prst="line">
              <a:avLst/>
            </a:prstGeom>
            <a:noFill/>
            <a:ln w="31750">
              <a:solidFill>
                <a:schemeClr val="tx1"/>
              </a:solidFill>
              <a:round/>
              <a:headEnd/>
              <a:tailEnd type="arrow" w="med" len="med"/>
            </a:ln>
            <a:effectLst/>
          </p:spPr>
          <p:txBody>
            <a:bodyPr wrap="none" anchor="ctr"/>
            <a:lstStyle/>
            <a:p>
              <a:endParaRPr lang="zh-CN" altLang="en-US"/>
            </a:p>
          </p:txBody>
        </p:sp>
        <p:sp>
          <p:nvSpPr>
            <p:cNvPr id="13" name="Line 27"/>
            <p:cNvSpPr>
              <a:spLocks noChangeShapeType="1"/>
            </p:cNvSpPr>
            <p:nvPr/>
          </p:nvSpPr>
          <p:spPr bwMode="auto">
            <a:xfrm flipH="1" flipV="1">
              <a:off x="4752" y="3216"/>
              <a:ext cx="240" cy="192"/>
            </a:xfrm>
            <a:prstGeom prst="line">
              <a:avLst/>
            </a:prstGeom>
            <a:noFill/>
            <a:ln w="28575">
              <a:solidFill>
                <a:schemeClr val="tx1"/>
              </a:solidFill>
              <a:round/>
              <a:headEnd/>
              <a:tailEnd type="arrow" w="med" len="med"/>
            </a:ln>
            <a:effectLst/>
          </p:spPr>
          <p:txBody>
            <a:bodyPr wrap="none" anchor="ctr"/>
            <a:lstStyle/>
            <a:p>
              <a:endParaRPr lang="zh-CN" altLang="en-US"/>
            </a:p>
          </p:txBody>
        </p:sp>
        <p:sp>
          <p:nvSpPr>
            <p:cNvPr id="14" name="Rectangle 28"/>
            <p:cNvSpPr>
              <a:spLocks noChangeArrowheads="1"/>
            </p:cNvSpPr>
            <p:nvPr/>
          </p:nvSpPr>
          <p:spPr bwMode="auto">
            <a:xfrm>
              <a:off x="4272" y="3424"/>
              <a:ext cx="228" cy="327"/>
            </a:xfrm>
            <a:prstGeom prst="rect">
              <a:avLst/>
            </a:prstGeom>
            <a:noFill/>
            <a:ln w="9525">
              <a:noFill/>
              <a:miter lim="800000"/>
              <a:headEnd/>
              <a:tailEnd/>
            </a:ln>
            <a:effectLst/>
          </p:spPr>
          <p:txBody>
            <a:bodyPr wrap="none">
              <a:spAutoFit/>
            </a:bodyPr>
            <a:lstStyle/>
            <a:p>
              <a:r>
                <a:rPr kumimoji="1" lang="en-US" altLang="zh-CN" sz="2800" i="1">
                  <a:latin typeface="Times New Roman" pitchFamily="18" charset="0"/>
                </a:rPr>
                <a:t>o</a:t>
              </a:r>
            </a:p>
          </p:txBody>
        </p:sp>
        <p:sp>
          <p:nvSpPr>
            <p:cNvPr id="15" name="Oval 29"/>
            <p:cNvSpPr>
              <a:spLocks noChangeArrowheads="1"/>
            </p:cNvSpPr>
            <p:nvPr/>
          </p:nvSpPr>
          <p:spPr bwMode="auto">
            <a:xfrm>
              <a:off x="4944" y="3360"/>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p>
          </p:txBody>
        </p:sp>
        <p:graphicFrame>
          <p:nvGraphicFramePr>
            <p:cNvPr id="16" name="Object 30"/>
            <p:cNvGraphicFramePr>
              <a:graphicFrameLocks noChangeAspect="1"/>
            </p:cNvGraphicFramePr>
            <p:nvPr/>
          </p:nvGraphicFramePr>
          <p:xfrm>
            <a:off x="4659" y="3469"/>
            <a:ext cx="333" cy="325"/>
          </p:xfrm>
          <a:graphic>
            <a:graphicData uri="http://schemas.openxmlformats.org/presentationml/2006/ole">
              <p:oleObj spid="_x0000_s22532" name="公式" r:id="rId5" imgW="203040" imgH="164880" progId="Equation.3">
                <p:embed/>
              </p:oleObj>
            </a:graphicData>
          </a:graphic>
        </p:graphicFrame>
        <p:graphicFrame>
          <p:nvGraphicFramePr>
            <p:cNvPr id="17" name="Object 31"/>
            <p:cNvGraphicFramePr>
              <a:graphicFrameLocks noChangeAspect="1"/>
            </p:cNvGraphicFramePr>
            <p:nvPr/>
          </p:nvGraphicFramePr>
          <p:xfrm>
            <a:off x="4704" y="2928"/>
            <a:ext cx="286" cy="288"/>
          </p:xfrm>
          <a:graphic>
            <a:graphicData uri="http://schemas.openxmlformats.org/presentationml/2006/ole">
              <p:oleObj spid="_x0000_s22533" name="公式" r:id="rId6" imgW="164880" imgH="203040" progId="Equation.3">
                <p:embed/>
              </p:oleObj>
            </a:graphicData>
          </a:graphic>
        </p:graphicFrame>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灯片编号占位符 3"/>
          <p:cNvSpPr>
            <a:spLocks noGrp="1"/>
          </p:cNvSpPr>
          <p:nvPr>
            <p:ph type="sldNum" sz="quarter" idx="12"/>
          </p:nvPr>
        </p:nvSpPr>
        <p:spPr/>
        <p:txBody>
          <a:bodyPr/>
          <a:lstStyle/>
          <a:p>
            <a:fld id="{667B73B0-596F-4349-A5DB-19C285C8309B}" type="slidenum">
              <a:rPr lang="en-US" altLang="zh-CN"/>
              <a:pPr/>
              <a:t>29</a:t>
            </a:fld>
            <a:endParaRPr lang="en-US" altLang="zh-CN"/>
          </a:p>
        </p:txBody>
      </p:sp>
      <p:sp>
        <p:nvSpPr>
          <p:cNvPr id="26653" name="Text Box 29"/>
          <p:cNvSpPr txBox="1">
            <a:spLocks noChangeArrowheads="1"/>
          </p:cNvSpPr>
          <p:nvPr/>
        </p:nvSpPr>
        <p:spPr bwMode="auto">
          <a:xfrm>
            <a:off x="323850" y="127000"/>
            <a:ext cx="4968875" cy="2492990"/>
          </a:xfrm>
          <a:prstGeom prst="rect">
            <a:avLst/>
          </a:prstGeom>
          <a:noFill/>
          <a:ln w="9525">
            <a:noFill/>
            <a:miter lim="800000"/>
            <a:headEnd/>
            <a:tailEnd/>
          </a:ln>
          <a:effectLst/>
        </p:spPr>
        <p:txBody>
          <a:bodyPr>
            <a:spAutoFit/>
          </a:bodyPr>
          <a:lstStyle/>
          <a:p>
            <a:r>
              <a:rPr kumimoji="1" lang="zh-CN" altLang="en-US" sz="2600" dirty="0">
                <a:latin typeface="+mn-ea"/>
                <a:ea typeface="+mn-ea"/>
              </a:rPr>
              <a:t>例</a:t>
            </a:r>
            <a:r>
              <a:rPr kumimoji="1" lang="en-US" altLang="zh-CN" sz="2600" dirty="0" smtClean="0">
                <a:latin typeface="+mn-ea"/>
                <a:ea typeface="+mn-ea"/>
              </a:rPr>
              <a:t>3.20  </a:t>
            </a:r>
            <a:r>
              <a:rPr kumimoji="1" lang="zh-CN" altLang="zh-CN" sz="2600" dirty="0">
                <a:latin typeface="+mn-ea"/>
                <a:ea typeface="+mn-ea"/>
              </a:rPr>
              <a:t>证明关于行星</a:t>
            </a:r>
          </a:p>
          <a:p>
            <a:r>
              <a:rPr kumimoji="1" lang="zh-CN" altLang="zh-CN" sz="2600" dirty="0">
                <a:latin typeface="+mn-ea"/>
                <a:ea typeface="+mn-ea"/>
              </a:rPr>
              <a:t>运动的开普勒第二定律：</a:t>
            </a:r>
          </a:p>
          <a:p>
            <a:r>
              <a:rPr kumimoji="1" lang="zh-CN" altLang="zh-CN" sz="2600" dirty="0">
                <a:solidFill>
                  <a:srgbClr val="000099"/>
                </a:solidFill>
                <a:latin typeface="+mn-ea"/>
                <a:ea typeface="+mn-ea"/>
              </a:rPr>
              <a:t>行星对太阳的矢径在相</a:t>
            </a:r>
          </a:p>
          <a:p>
            <a:r>
              <a:rPr kumimoji="1" lang="zh-CN" altLang="zh-CN" sz="2600" dirty="0">
                <a:solidFill>
                  <a:srgbClr val="000099"/>
                </a:solidFill>
                <a:latin typeface="+mn-ea"/>
                <a:ea typeface="+mn-ea"/>
              </a:rPr>
              <a:t>等的时间内扫过相等的</a:t>
            </a:r>
          </a:p>
          <a:p>
            <a:r>
              <a:rPr kumimoji="1" lang="zh-CN" altLang="zh-CN" sz="2600" dirty="0">
                <a:solidFill>
                  <a:srgbClr val="000099"/>
                </a:solidFill>
                <a:latin typeface="+mn-ea"/>
                <a:ea typeface="+mn-ea"/>
              </a:rPr>
              <a:t>面积。</a:t>
            </a:r>
            <a:r>
              <a:rPr kumimoji="1" lang="zh-CN" altLang="zh-CN" sz="2600" dirty="0">
                <a:latin typeface="+mn-ea"/>
                <a:ea typeface="+mn-ea"/>
              </a:rPr>
              <a:t>这个结论也叫</a:t>
            </a:r>
            <a:r>
              <a:rPr kumimoji="1" lang="zh-CN" altLang="zh-CN" sz="2600" i="1" u="sng" dirty="0">
                <a:latin typeface="+mn-ea"/>
                <a:ea typeface="+mn-ea"/>
              </a:rPr>
              <a:t>等</a:t>
            </a:r>
          </a:p>
          <a:p>
            <a:r>
              <a:rPr kumimoji="1" lang="zh-CN" altLang="zh-CN" sz="2600" i="1" u="sng" dirty="0">
                <a:latin typeface="+mn-ea"/>
                <a:ea typeface="+mn-ea"/>
              </a:rPr>
              <a:t>面积原理</a:t>
            </a:r>
            <a:r>
              <a:rPr kumimoji="1" lang="zh-CN" altLang="zh-CN" sz="2600" dirty="0">
                <a:latin typeface="+mn-ea"/>
                <a:ea typeface="+mn-ea"/>
              </a:rPr>
              <a:t>。</a:t>
            </a:r>
            <a:endParaRPr kumimoji="1" lang="zh-CN" altLang="en-US" sz="2600" dirty="0">
              <a:latin typeface="+mn-ea"/>
              <a:ea typeface="+mn-ea"/>
            </a:endParaRPr>
          </a:p>
        </p:txBody>
      </p:sp>
      <p:sp>
        <p:nvSpPr>
          <p:cNvPr id="26666" name="Text Box 42"/>
          <p:cNvSpPr txBox="1">
            <a:spLocks noChangeArrowheads="1"/>
          </p:cNvSpPr>
          <p:nvPr/>
        </p:nvSpPr>
        <p:spPr bwMode="auto">
          <a:xfrm>
            <a:off x="323850" y="2852738"/>
            <a:ext cx="898525" cy="519112"/>
          </a:xfrm>
          <a:prstGeom prst="rect">
            <a:avLst/>
          </a:prstGeom>
          <a:noFill/>
          <a:ln w="41275">
            <a:noFill/>
            <a:miter lim="800000"/>
            <a:headEnd/>
            <a:tailEnd/>
          </a:ln>
          <a:effectLst/>
        </p:spPr>
        <p:txBody>
          <a:bodyPr wrap="none">
            <a:spAutoFit/>
          </a:bodyPr>
          <a:lstStyle/>
          <a:p>
            <a:r>
              <a:rPr kumimoji="1" lang="zh-CN" altLang="en-US" sz="2800" dirty="0">
                <a:solidFill>
                  <a:srgbClr val="000099"/>
                </a:solidFill>
                <a:latin typeface="楷体_GB2312" pitchFamily="49" charset="-122"/>
                <a:ea typeface="楷体_GB2312" pitchFamily="49" charset="-122"/>
              </a:rPr>
              <a:t>解：</a:t>
            </a:r>
          </a:p>
        </p:txBody>
      </p:sp>
      <p:graphicFrame>
        <p:nvGraphicFramePr>
          <p:cNvPr id="26668" name="Object 44"/>
          <p:cNvGraphicFramePr>
            <a:graphicFrameLocks noChangeAspect="1"/>
          </p:cNvGraphicFramePr>
          <p:nvPr/>
        </p:nvGraphicFramePr>
        <p:xfrm>
          <a:off x="900113" y="3698884"/>
          <a:ext cx="4681537" cy="944562"/>
        </p:xfrm>
        <a:graphic>
          <a:graphicData uri="http://schemas.openxmlformats.org/presentationml/2006/ole">
            <p:oleObj spid="_x0000_s20482" name="Equation" r:id="rId3" imgW="1777680" imgH="393480" progId="Equation.DSMT4">
              <p:embed/>
            </p:oleObj>
          </a:graphicData>
        </a:graphic>
      </p:graphicFrame>
      <p:graphicFrame>
        <p:nvGraphicFramePr>
          <p:cNvPr id="26678" name="Object 54"/>
          <p:cNvGraphicFramePr>
            <a:graphicFrameLocks noChangeAspect="1"/>
          </p:cNvGraphicFramePr>
          <p:nvPr/>
        </p:nvGraphicFramePr>
        <p:xfrm>
          <a:off x="1116013" y="2708275"/>
          <a:ext cx="3529012" cy="1009650"/>
        </p:xfrm>
        <a:graphic>
          <a:graphicData uri="http://schemas.openxmlformats.org/presentationml/2006/ole">
            <p:oleObj spid="_x0000_s20483" name="Equation" r:id="rId4" imgW="1396800" imgH="393480" progId="Equation.DSMT4">
              <p:embed/>
            </p:oleObj>
          </a:graphicData>
        </a:graphic>
      </p:graphicFrame>
      <p:grpSp>
        <p:nvGrpSpPr>
          <p:cNvPr id="2" name="Group 63"/>
          <p:cNvGrpSpPr>
            <a:grpSpLocks/>
          </p:cNvGrpSpPr>
          <p:nvPr/>
        </p:nvGrpSpPr>
        <p:grpSpPr bwMode="auto">
          <a:xfrm>
            <a:off x="4643438" y="333375"/>
            <a:ext cx="4275137" cy="1871663"/>
            <a:chOff x="2925" y="210"/>
            <a:chExt cx="2693" cy="1179"/>
          </a:xfrm>
        </p:grpSpPr>
        <p:grpSp>
          <p:nvGrpSpPr>
            <p:cNvPr id="3" name="Group 4"/>
            <p:cNvGrpSpPr>
              <a:grpSpLocks/>
            </p:cNvGrpSpPr>
            <p:nvPr/>
          </p:nvGrpSpPr>
          <p:grpSpPr bwMode="auto">
            <a:xfrm>
              <a:off x="3314" y="210"/>
              <a:ext cx="2304" cy="960"/>
              <a:chOff x="3024" y="2688"/>
              <a:chExt cx="2304" cy="960"/>
            </a:xfrm>
          </p:grpSpPr>
          <p:sp>
            <p:nvSpPr>
              <p:cNvPr id="26629" name="Oval 5"/>
              <p:cNvSpPr>
                <a:spLocks noChangeArrowheads="1"/>
              </p:cNvSpPr>
              <p:nvPr/>
            </p:nvSpPr>
            <p:spPr bwMode="auto">
              <a:xfrm>
                <a:off x="3024" y="2688"/>
                <a:ext cx="2304" cy="960"/>
              </a:xfrm>
              <a:prstGeom prst="ellipse">
                <a:avLst/>
              </a:prstGeom>
              <a:noFill/>
              <a:ln w="28575">
                <a:solidFill>
                  <a:schemeClr val="tx1"/>
                </a:solidFill>
                <a:round/>
                <a:headEnd/>
                <a:tailEnd/>
              </a:ln>
              <a:effectLst/>
            </p:spPr>
            <p:txBody>
              <a:bodyPr wrap="none" anchor="ctr"/>
              <a:lstStyle/>
              <a:p>
                <a:endParaRPr lang="zh-CN" altLang="en-US"/>
              </a:p>
            </p:txBody>
          </p:sp>
          <p:sp>
            <p:nvSpPr>
              <p:cNvPr id="26630" name="Oval 6"/>
              <p:cNvSpPr>
                <a:spLocks noChangeArrowheads="1"/>
              </p:cNvSpPr>
              <p:nvPr/>
            </p:nvSpPr>
            <p:spPr bwMode="auto">
              <a:xfrm>
                <a:off x="4560" y="3120"/>
                <a:ext cx="144" cy="144"/>
              </a:xfrm>
              <a:prstGeom prst="ellipse">
                <a:avLst/>
              </a:prstGeom>
              <a:solidFill>
                <a:srgbClr val="080808"/>
              </a:solidFill>
              <a:ln w="9525">
                <a:solidFill>
                  <a:schemeClr val="tx1"/>
                </a:solidFill>
                <a:round/>
                <a:headEnd/>
                <a:tailEnd/>
              </a:ln>
              <a:effectLst/>
            </p:spPr>
            <p:txBody>
              <a:bodyPr wrap="none" anchor="ctr"/>
              <a:lstStyle/>
              <a:p>
                <a:endParaRPr lang="zh-CN" altLang="en-US"/>
              </a:p>
            </p:txBody>
          </p:sp>
        </p:grpSp>
        <p:sp>
          <p:nvSpPr>
            <p:cNvPr id="26639" name="Oval 15"/>
            <p:cNvSpPr>
              <a:spLocks noChangeArrowheads="1"/>
            </p:cNvSpPr>
            <p:nvPr/>
          </p:nvSpPr>
          <p:spPr bwMode="auto">
            <a:xfrm>
              <a:off x="3672" y="1013"/>
              <a:ext cx="96" cy="48"/>
            </a:xfrm>
            <a:prstGeom prst="ellipse">
              <a:avLst/>
            </a:prstGeom>
            <a:solidFill>
              <a:srgbClr val="080808"/>
            </a:solidFill>
            <a:ln w="9525">
              <a:solidFill>
                <a:schemeClr val="tx1"/>
              </a:solidFill>
              <a:round/>
              <a:headEnd/>
              <a:tailEnd/>
            </a:ln>
            <a:effectLst/>
          </p:spPr>
          <p:txBody>
            <a:bodyPr wrap="none" anchor="ctr"/>
            <a:lstStyle/>
            <a:p>
              <a:endParaRPr lang="zh-CN" altLang="en-US"/>
            </a:p>
          </p:txBody>
        </p:sp>
        <p:sp>
          <p:nvSpPr>
            <p:cNvPr id="26640" name="Line 16"/>
            <p:cNvSpPr>
              <a:spLocks noChangeShapeType="1"/>
            </p:cNvSpPr>
            <p:nvPr/>
          </p:nvSpPr>
          <p:spPr bwMode="auto">
            <a:xfrm flipH="1">
              <a:off x="3720" y="725"/>
              <a:ext cx="1104" cy="288"/>
            </a:xfrm>
            <a:prstGeom prst="line">
              <a:avLst/>
            </a:prstGeom>
            <a:noFill/>
            <a:ln w="28575">
              <a:solidFill>
                <a:srgbClr val="000099"/>
              </a:solidFill>
              <a:round/>
              <a:headEnd/>
              <a:tailEnd type="triangle" w="med" len="med"/>
            </a:ln>
            <a:effectLst/>
          </p:spPr>
          <p:txBody>
            <a:bodyPr wrap="none" anchor="ctr"/>
            <a:lstStyle/>
            <a:p>
              <a:endParaRPr lang="zh-CN" altLang="en-US"/>
            </a:p>
          </p:txBody>
        </p:sp>
        <p:sp>
          <p:nvSpPr>
            <p:cNvPr id="26641" name="Line 17"/>
            <p:cNvSpPr>
              <a:spLocks noChangeShapeType="1"/>
            </p:cNvSpPr>
            <p:nvPr/>
          </p:nvSpPr>
          <p:spPr bwMode="auto">
            <a:xfrm flipH="1">
              <a:off x="4014" y="725"/>
              <a:ext cx="810" cy="392"/>
            </a:xfrm>
            <a:prstGeom prst="line">
              <a:avLst/>
            </a:prstGeom>
            <a:noFill/>
            <a:ln w="28575">
              <a:solidFill>
                <a:schemeClr val="tx1"/>
              </a:solidFill>
              <a:round/>
              <a:headEnd/>
              <a:tailEnd type="triangle" w="med" len="med"/>
            </a:ln>
            <a:effectLst/>
          </p:spPr>
          <p:txBody>
            <a:bodyPr wrap="none" anchor="ctr"/>
            <a:lstStyle/>
            <a:p>
              <a:endParaRPr lang="zh-CN" altLang="en-US"/>
            </a:p>
          </p:txBody>
        </p:sp>
        <p:sp>
          <p:nvSpPr>
            <p:cNvPr id="26642" name="Line 18"/>
            <p:cNvSpPr>
              <a:spLocks noChangeShapeType="1"/>
            </p:cNvSpPr>
            <p:nvPr/>
          </p:nvSpPr>
          <p:spPr bwMode="auto">
            <a:xfrm flipH="1">
              <a:off x="3336" y="1013"/>
              <a:ext cx="336" cy="96"/>
            </a:xfrm>
            <a:prstGeom prst="line">
              <a:avLst/>
            </a:prstGeom>
            <a:noFill/>
            <a:ln w="28575" cap="rnd">
              <a:solidFill>
                <a:schemeClr val="tx1"/>
              </a:solidFill>
              <a:prstDash val="sysDot"/>
              <a:round/>
              <a:headEnd/>
              <a:tailEnd type="stealth" w="med" len="med"/>
            </a:ln>
            <a:effectLst/>
          </p:spPr>
          <p:txBody>
            <a:bodyPr wrap="none" anchor="ctr"/>
            <a:lstStyle/>
            <a:p>
              <a:endParaRPr lang="zh-CN" altLang="en-US"/>
            </a:p>
          </p:txBody>
        </p:sp>
        <p:sp>
          <p:nvSpPr>
            <p:cNvPr id="26644" name="Line 20"/>
            <p:cNvSpPr>
              <a:spLocks noChangeShapeType="1"/>
            </p:cNvSpPr>
            <p:nvPr/>
          </p:nvSpPr>
          <p:spPr bwMode="auto">
            <a:xfrm flipH="1">
              <a:off x="3864" y="965"/>
              <a:ext cx="48" cy="96"/>
            </a:xfrm>
            <a:prstGeom prst="line">
              <a:avLst/>
            </a:prstGeom>
            <a:noFill/>
            <a:ln w="9525">
              <a:solidFill>
                <a:schemeClr val="tx1"/>
              </a:solidFill>
              <a:round/>
              <a:headEnd/>
              <a:tailEnd/>
            </a:ln>
            <a:effectLst/>
          </p:spPr>
          <p:txBody>
            <a:bodyPr wrap="none" anchor="ctr"/>
            <a:lstStyle/>
            <a:p>
              <a:endParaRPr lang="zh-CN" altLang="en-US"/>
            </a:p>
          </p:txBody>
        </p:sp>
        <p:sp>
          <p:nvSpPr>
            <p:cNvPr id="26645" name="Freeform 21"/>
            <p:cNvSpPr>
              <a:spLocks/>
            </p:cNvSpPr>
            <p:nvPr/>
          </p:nvSpPr>
          <p:spPr bwMode="auto">
            <a:xfrm>
              <a:off x="3998" y="955"/>
              <a:ext cx="45" cy="141"/>
            </a:xfrm>
            <a:custGeom>
              <a:avLst/>
              <a:gdLst/>
              <a:ahLst/>
              <a:cxnLst>
                <a:cxn ang="0">
                  <a:pos x="45" y="0"/>
                </a:cxn>
                <a:cxn ang="0">
                  <a:pos x="0" y="141"/>
                </a:cxn>
              </a:cxnLst>
              <a:rect l="0" t="0" r="r" b="b"/>
              <a:pathLst>
                <a:path w="45" h="141">
                  <a:moveTo>
                    <a:pt x="45" y="0"/>
                  </a:moveTo>
                  <a:lnTo>
                    <a:pt x="0" y="141"/>
                  </a:lnTo>
                </a:path>
              </a:pathLst>
            </a:custGeom>
            <a:noFill/>
            <a:ln w="9525">
              <a:solidFill>
                <a:schemeClr val="tx1"/>
              </a:solidFill>
              <a:round/>
              <a:headEnd/>
              <a:tailEnd/>
            </a:ln>
            <a:effectLst/>
          </p:spPr>
          <p:txBody>
            <a:bodyPr wrap="none" anchor="ctr"/>
            <a:lstStyle/>
            <a:p>
              <a:endParaRPr lang="zh-CN" altLang="en-US"/>
            </a:p>
          </p:txBody>
        </p:sp>
        <p:sp>
          <p:nvSpPr>
            <p:cNvPr id="26646" name="Line 22"/>
            <p:cNvSpPr>
              <a:spLocks noChangeShapeType="1"/>
            </p:cNvSpPr>
            <p:nvPr/>
          </p:nvSpPr>
          <p:spPr bwMode="auto">
            <a:xfrm flipH="1">
              <a:off x="4200" y="869"/>
              <a:ext cx="48" cy="192"/>
            </a:xfrm>
            <a:prstGeom prst="line">
              <a:avLst/>
            </a:prstGeom>
            <a:noFill/>
            <a:ln w="9525">
              <a:solidFill>
                <a:schemeClr val="tx1"/>
              </a:solidFill>
              <a:round/>
              <a:headEnd/>
              <a:tailEnd/>
            </a:ln>
            <a:effectLst/>
          </p:spPr>
          <p:txBody>
            <a:bodyPr wrap="none" anchor="ctr"/>
            <a:lstStyle/>
            <a:p>
              <a:endParaRPr lang="zh-CN" altLang="en-US"/>
            </a:p>
          </p:txBody>
        </p:sp>
        <p:sp>
          <p:nvSpPr>
            <p:cNvPr id="26647" name="Line 23"/>
            <p:cNvSpPr>
              <a:spLocks noChangeShapeType="1"/>
            </p:cNvSpPr>
            <p:nvPr/>
          </p:nvSpPr>
          <p:spPr bwMode="auto">
            <a:xfrm flipH="1">
              <a:off x="4440" y="821"/>
              <a:ext cx="48" cy="96"/>
            </a:xfrm>
            <a:prstGeom prst="line">
              <a:avLst/>
            </a:prstGeom>
            <a:noFill/>
            <a:ln w="9525">
              <a:solidFill>
                <a:schemeClr val="tx1"/>
              </a:solidFill>
              <a:round/>
              <a:headEnd/>
              <a:tailEnd/>
            </a:ln>
            <a:effectLst/>
          </p:spPr>
          <p:txBody>
            <a:bodyPr wrap="none" anchor="ctr"/>
            <a:lstStyle/>
            <a:p>
              <a:endParaRPr lang="zh-CN" altLang="en-US"/>
            </a:p>
          </p:txBody>
        </p:sp>
        <p:sp>
          <p:nvSpPr>
            <p:cNvPr id="26648" name="Freeform 24"/>
            <p:cNvSpPr>
              <a:spLocks/>
            </p:cNvSpPr>
            <p:nvPr/>
          </p:nvSpPr>
          <p:spPr bwMode="auto">
            <a:xfrm>
              <a:off x="4345" y="845"/>
              <a:ext cx="12" cy="120"/>
            </a:xfrm>
            <a:custGeom>
              <a:avLst/>
              <a:gdLst/>
              <a:ahLst/>
              <a:cxnLst>
                <a:cxn ang="0">
                  <a:pos x="12" y="0"/>
                </a:cxn>
                <a:cxn ang="0">
                  <a:pos x="0" y="120"/>
                </a:cxn>
              </a:cxnLst>
              <a:rect l="0" t="0" r="r" b="b"/>
              <a:pathLst>
                <a:path w="12" h="120">
                  <a:moveTo>
                    <a:pt x="12" y="0"/>
                  </a:moveTo>
                  <a:lnTo>
                    <a:pt x="0" y="120"/>
                  </a:lnTo>
                </a:path>
              </a:pathLst>
            </a:custGeom>
            <a:noFill/>
            <a:ln w="9525">
              <a:solidFill>
                <a:schemeClr val="tx1"/>
              </a:solidFill>
              <a:round/>
              <a:headEnd/>
              <a:tailEnd/>
            </a:ln>
            <a:effectLst/>
          </p:spPr>
          <p:txBody>
            <a:bodyPr wrap="none" anchor="ctr"/>
            <a:lstStyle/>
            <a:p>
              <a:endParaRPr lang="zh-CN" altLang="en-US"/>
            </a:p>
          </p:txBody>
        </p:sp>
        <p:sp>
          <p:nvSpPr>
            <p:cNvPr id="26649" name="Freeform 25"/>
            <p:cNvSpPr>
              <a:spLocks/>
            </p:cNvSpPr>
            <p:nvPr/>
          </p:nvSpPr>
          <p:spPr bwMode="auto">
            <a:xfrm>
              <a:off x="4131" y="885"/>
              <a:ext cx="40" cy="160"/>
            </a:xfrm>
            <a:custGeom>
              <a:avLst/>
              <a:gdLst/>
              <a:ahLst/>
              <a:cxnLst>
                <a:cxn ang="0">
                  <a:pos x="40" y="0"/>
                </a:cxn>
                <a:cxn ang="0">
                  <a:pos x="0" y="160"/>
                </a:cxn>
              </a:cxnLst>
              <a:rect l="0" t="0" r="r" b="b"/>
              <a:pathLst>
                <a:path w="40" h="160">
                  <a:moveTo>
                    <a:pt x="40" y="0"/>
                  </a:moveTo>
                  <a:lnTo>
                    <a:pt x="0" y="160"/>
                  </a:lnTo>
                </a:path>
              </a:pathLst>
            </a:custGeom>
            <a:noFill/>
            <a:ln w="9525">
              <a:solidFill>
                <a:schemeClr val="tx1"/>
              </a:solidFill>
              <a:round/>
              <a:headEnd/>
              <a:tailEnd/>
            </a:ln>
            <a:effectLst/>
          </p:spPr>
          <p:txBody>
            <a:bodyPr wrap="none" anchor="ctr"/>
            <a:lstStyle/>
            <a:p>
              <a:endParaRPr lang="zh-CN" altLang="en-US"/>
            </a:p>
          </p:txBody>
        </p:sp>
        <p:grpSp>
          <p:nvGrpSpPr>
            <p:cNvPr id="4" name="Group 38"/>
            <p:cNvGrpSpPr>
              <a:grpSpLocks/>
            </p:cNvGrpSpPr>
            <p:nvPr/>
          </p:nvGrpSpPr>
          <p:grpSpPr bwMode="auto">
            <a:xfrm>
              <a:off x="4610" y="283"/>
              <a:ext cx="291" cy="394"/>
              <a:chOff x="4416" y="813"/>
              <a:chExt cx="291" cy="394"/>
            </a:xfrm>
          </p:grpSpPr>
          <p:graphicFrame>
            <p:nvGraphicFramePr>
              <p:cNvPr id="26663" name="Object 39"/>
              <p:cNvGraphicFramePr>
                <a:graphicFrameLocks noChangeAspect="1"/>
              </p:cNvGraphicFramePr>
              <p:nvPr/>
            </p:nvGraphicFramePr>
            <p:xfrm>
              <a:off x="4416" y="864"/>
              <a:ext cx="251" cy="343"/>
            </p:xfrm>
            <a:graphic>
              <a:graphicData uri="http://schemas.openxmlformats.org/presentationml/2006/ole">
                <p:oleObj spid="_x0000_s20491" name="公式" r:id="rId5" imgW="139680" imgH="190440" progId="Equation.3">
                  <p:embed/>
                </p:oleObj>
              </a:graphicData>
            </a:graphic>
          </p:graphicFrame>
          <p:sp>
            <p:nvSpPr>
              <p:cNvPr id="26664" name="Freeform 40"/>
              <p:cNvSpPr>
                <a:spLocks/>
              </p:cNvSpPr>
              <p:nvPr/>
            </p:nvSpPr>
            <p:spPr bwMode="auto">
              <a:xfrm>
                <a:off x="4704" y="813"/>
                <a:ext cx="3" cy="374"/>
              </a:xfrm>
              <a:custGeom>
                <a:avLst/>
                <a:gdLst/>
                <a:ahLst/>
                <a:cxnLst>
                  <a:cxn ang="0">
                    <a:pos x="0" y="374"/>
                  </a:cxn>
                  <a:cxn ang="0">
                    <a:pos x="3" y="0"/>
                  </a:cxn>
                </a:cxnLst>
                <a:rect l="0" t="0" r="r" b="b"/>
                <a:pathLst>
                  <a:path w="3" h="374">
                    <a:moveTo>
                      <a:pt x="0" y="374"/>
                    </a:moveTo>
                    <a:lnTo>
                      <a:pt x="3" y="0"/>
                    </a:lnTo>
                  </a:path>
                </a:pathLst>
              </a:custGeom>
              <a:noFill/>
              <a:ln w="53975">
                <a:solidFill>
                  <a:srgbClr val="FFFFFF"/>
                </a:solidFill>
                <a:round/>
                <a:headEnd type="none" w="med" len="med"/>
                <a:tailEnd type="arrow" w="med" len="med"/>
              </a:ln>
              <a:effectLst/>
            </p:spPr>
            <p:txBody>
              <a:bodyPr wrap="none" anchor="ctr"/>
              <a:lstStyle/>
              <a:p>
                <a:endParaRPr lang="zh-CN" altLang="en-US"/>
              </a:p>
            </p:txBody>
          </p:sp>
        </p:grpSp>
        <p:graphicFrame>
          <p:nvGraphicFramePr>
            <p:cNvPr id="26671" name="Object 47"/>
            <p:cNvGraphicFramePr>
              <a:graphicFrameLocks noChangeAspect="1"/>
            </p:cNvGraphicFramePr>
            <p:nvPr/>
          </p:nvGraphicFramePr>
          <p:xfrm>
            <a:off x="2925" y="572"/>
            <a:ext cx="249" cy="350"/>
          </p:xfrm>
          <a:graphic>
            <a:graphicData uri="http://schemas.openxmlformats.org/presentationml/2006/ole">
              <p:oleObj spid="_x0000_s20486" name="公式" r:id="rId6" imgW="126720" imgH="177480" progId="Equation.3">
                <p:embed/>
              </p:oleObj>
            </a:graphicData>
          </a:graphic>
        </p:graphicFrame>
        <p:graphicFrame>
          <p:nvGraphicFramePr>
            <p:cNvPr id="26672" name="Object 48"/>
            <p:cNvGraphicFramePr>
              <a:graphicFrameLocks noChangeAspect="1"/>
            </p:cNvGraphicFramePr>
            <p:nvPr/>
          </p:nvGraphicFramePr>
          <p:xfrm>
            <a:off x="3917" y="572"/>
            <a:ext cx="278" cy="335"/>
          </p:xfrm>
          <a:graphic>
            <a:graphicData uri="http://schemas.openxmlformats.org/presentationml/2006/ole">
              <p:oleObj spid="_x0000_s20487" name="Equation" r:id="rId7" imgW="126720" imgH="152280" progId="Equation.DSMT4">
                <p:embed/>
              </p:oleObj>
            </a:graphicData>
          </a:graphic>
        </p:graphicFrame>
        <p:graphicFrame>
          <p:nvGraphicFramePr>
            <p:cNvPr id="26673" name="Object 49"/>
            <p:cNvGraphicFramePr>
              <a:graphicFrameLocks noChangeAspect="1"/>
            </p:cNvGraphicFramePr>
            <p:nvPr/>
          </p:nvGraphicFramePr>
          <p:xfrm>
            <a:off x="3560" y="1071"/>
            <a:ext cx="363" cy="318"/>
          </p:xfrm>
          <a:graphic>
            <a:graphicData uri="http://schemas.openxmlformats.org/presentationml/2006/ole">
              <p:oleObj spid="_x0000_s20488" name="Equation" r:id="rId8" imgW="203040" imgH="177480" progId="Equation.DSMT4">
                <p:embed/>
              </p:oleObj>
            </a:graphicData>
          </a:graphic>
        </p:graphicFrame>
        <p:graphicFrame>
          <p:nvGraphicFramePr>
            <p:cNvPr id="26674" name="Object 50"/>
            <p:cNvGraphicFramePr>
              <a:graphicFrameLocks noChangeAspect="1"/>
            </p:cNvGraphicFramePr>
            <p:nvPr/>
          </p:nvGraphicFramePr>
          <p:xfrm>
            <a:off x="3208" y="900"/>
            <a:ext cx="216" cy="217"/>
          </p:xfrm>
          <a:graphic>
            <a:graphicData uri="http://schemas.openxmlformats.org/presentationml/2006/ole">
              <p:oleObj spid="_x0000_s20489" name="公式" r:id="rId9" imgW="139680" imgH="139680" progId="Equation.3">
                <p:embed/>
              </p:oleObj>
            </a:graphicData>
          </a:graphic>
        </p:graphicFrame>
        <p:sp>
          <p:nvSpPr>
            <p:cNvPr id="26683" name="Line 59"/>
            <p:cNvSpPr>
              <a:spLocks noChangeShapeType="1"/>
            </p:cNvSpPr>
            <p:nvPr/>
          </p:nvSpPr>
          <p:spPr bwMode="auto">
            <a:xfrm flipH="1" flipV="1">
              <a:off x="3696" y="1026"/>
              <a:ext cx="318" cy="91"/>
            </a:xfrm>
            <a:prstGeom prst="line">
              <a:avLst/>
            </a:prstGeom>
            <a:noFill/>
            <a:ln w="25400">
              <a:solidFill>
                <a:srgbClr val="000099"/>
              </a:solidFill>
              <a:miter lim="800000"/>
              <a:headEnd/>
              <a:tailEnd type="arrow" w="lg" len="lg"/>
            </a:ln>
            <a:effectLst/>
          </p:spPr>
          <p:txBody>
            <a:bodyPr wrap="none"/>
            <a:lstStyle/>
            <a:p>
              <a:endParaRPr lang="zh-CN" altLang="en-US"/>
            </a:p>
          </p:txBody>
        </p:sp>
        <p:sp>
          <p:nvSpPr>
            <p:cNvPr id="26684" name="Line 60"/>
            <p:cNvSpPr>
              <a:spLocks noChangeShapeType="1"/>
            </p:cNvSpPr>
            <p:nvPr/>
          </p:nvSpPr>
          <p:spPr bwMode="auto">
            <a:xfrm flipH="1" flipV="1">
              <a:off x="3107" y="845"/>
              <a:ext cx="544" cy="181"/>
            </a:xfrm>
            <a:prstGeom prst="line">
              <a:avLst/>
            </a:prstGeom>
            <a:noFill/>
            <a:ln w="12700">
              <a:solidFill>
                <a:srgbClr val="000099"/>
              </a:solidFill>
              <a:prstDash val="dash"/>
              <a:miter lim="800000"/>
              <a:headEnd/>
              <a:tailEnd type="arrow" w="lg" len="lg"/>
            </a:ln>
            <a:effectLst/>
          </p:spPr>
          <p:txBody>
            <a:bodyPr wrap="none"/>
            <a:lstStyle/>
            <a:p>
              <a:endParaRPr lang="zh-CN" altLang="en-US"/>
            </a:p>
          </p:txBody>
        </p:sp>
        <p:sp>
          <p:nvSpPr>
            <p:cNvPr id="26685" name="Line 61"/>
            <p:cNvSpPr>
              <a:spLocks noChangeShapeType="1"/>
            </p:cNvSpPr>
            <p:nvPr/>
          </p:nvSpPr>
          <p:spPr bwMode="auto">
            <a:xfrm flipH="1" flipV="1">
              <a:off x="3969" y="935"/>
              <a:ext cx="45" cy="182"/>
            </a:xfrm>
            <a:prstGeom prst="line">
              <a:avLst/>
            </a:prstGeom>
            <a:noFill/>
            <a:ln w="25400">
              <a:solidFill>
                <a:srgbClr val="000099"/>
              </a:solidFill>
              <a:prstDash val="dash"/>
              <a:miter lim="800000"/>
              <a:headEnd/>
              <a:tailEnd type="none" w="lg" len="lg"/>
            </a:ln>
            <a:effectLst/>
          </p:spPr>
          <p:txBody>
            <a:bodyPr wrap="none"/>
            <a:lstStyle/>
            <a:p>
              <a:endParaRPr lang="zh-CN" altLang="en-US"/>
            </a:p>
          </p:txBody>
        </p:sp>
        <p:graphicFrame>
          <p:nvGraphicFramePr>
            <p:cNvPr id="26686" name="Object 62"/>
            <p:cNvGraphicFramePr>
              <a:graphicFrameLocks noChangeAspect="1"/>
            </p:cNvGraphicFramePr>
            <p:nvPr/>
          </p:nvGraphicFramePr>
          <p:xfrm>
            <a:off x="4349" y="831"/>
            <a:ext cx="334" cy="363"/>
          </p:xfrm>
          <a:graphic>
            <a:graphicData uri="http://schemas.openxmlformats.org/presentationml/2006/ole">
              <p:oleObj spid="_x0000_s20490" name="Equation" r:id="rId10" imgW="152280" imgH="164880" progId="Equation.DSMT4">
                <p:embed/>
              </p:oleObj>
            </a:graphicData>
          </a:graphic>
        </p:graphicFrame>
      </p:grpSp>
      <p:sp>
        <p:nvSpPr>
          <p:cNvPr id="26689" name="Text Box 65"/>
          <p:cNvSpPr txBox="1">
            <a:spLocks noChangeArrowheads="1"/>
          </p:cNvSpPr>
          <p:nvPr/>
        </p:nvSpPr>
        <p:spPr bwMode="auto">
          <a:xfrm>
            <a:off x="6227763" y="1844675"/>
            <a:ext cx="404812" cy="457200"/>
          </a:xfrm>
          <a:prstGeom prst="rect">
            <a:avLst/>
          </a:prstGeom>
          <a:noFill/>
          <a:ln w="25400">
            <a:noFill/>
            <a:miter lim="800000"/>
            <a:headEnd/>
            <a:tailEnd type="none" w="lg" len="lg"/>
          </a:ln>
          <a:effectLst/>
        </p:spPr>
        <p:txBody>
          <a:bodyPr wrap="none">
            <a:spAutoFit/>
          </a:bodyPr>
          <a:lstStyle/>
          <a:p>
            <a:r>
              <a:rPr lang="en-US" altLang="zh-CN" sz="2400"/>
              <a:t>A</a:t>
            </a:r>
          </a:p>
        </p:txBody>
      </p:sp>
      <p:sp>
        <p:nvSpPr>
          <p:cNvPr id="26690" name="Text Box 66"/>
          <p:cNvSpPr txBox="1">
            <a:spLocks noChangeArrowheads="1"/>
          </p:cNvSpPr>
          <p:nvPr/>
        </p:nvSpPr>
        <p:spPr bwMode="auto">
          <a:xfrm>
            <a:off x="5508625" y="1125538"/>
            <a:ext cx="504825" cy="457200"/>
          </a:xfrm>
          <a:prstGeom prst="rect">
            <a:avLst/>
          </a:prstGeom>
          <a:noFill/>
          <a:ln w="25400">
            <a:noFill/>
            <a:miter lim="800000"/>
            <a:headEnd/>
            <a:tailEnd type="none" w="lg" len="lg"/>
          </a:ln>
          <a:effectLst/>
        </p:spPr>
        <p:txBody>
          <a:bodyPr>
            <a:spAutoFit/>
          </a:bodyPr>
          <a:lstStyle/>
          <a:p>
            <a:r>
              <a:rPr lang="en-US" altLang="zh-CN" sz="2400"/>
              <a:t>B</a:t>
            </a:r>
          </a:p>
        </p:txBody>
      </p:sp>
      <p:graphicFrame>
        <p:nvGraphicFramePr>
          <p:cNvPr id="26691" name="Object 67"/>
          <p:cNvGraphicFramePr>
            <a:graphicFrameLocks noChangeAspect="1"/>
          </p:cNvGraphicFramePr>
          <p:nvPr/>
        </p:nvGraphicFramePr>
        <p:xfrm>
          <a:off x="714348" y="4857760"/>
          <a:ext cx="4319588" cy="887412"/>
        </p:xfrm>
        <a:graphic>
          <a:graphicData uri="http://schemas.openxmlformats.org/presentationml/2006/ole">
            <p:oleObj spid="_x0000_s20484" name="公式" r:id="rId11" imgW="1638000" imgH="406080" progId="Equation.3">
              <p:embed/>
            </p:oleObj>
          </a:graphicData>
        </a:graphic>
      </p:graphicFrame>
      <p:graphicFrame>
        <p:nvGraphicFramePr>
          <p:cNvPr id="26692" name="Object 68"/>
          <p:cNvGraphicFramePr>
            <a:graphicFrameLocks noChangeAspect="1"/>
          </p:cNvGraphicFramePr>
          <p:nvPr/>
        </p:nvGraphicFramePr>
        <p:xfrm>
          <a:off x="6143636" y="5214950"/>
          <a:ext cx="2101850" cy="990600"/>
        </p:xfrm>
        <a:graphic>
          <a:graphicData uri="http://schemas.openxmlformats.org/presentationml/2006/ole">
            <p:oleObj spid="_x0000_s20485" name="Equation" r:id="rId12" imgW="736560" imgH="419040" progId="Equation.DSMT4">
              <p:embed/>
            </p:oleObj>
          </a:graphicData>
        </a:graphic>
      </p:graphicFrame>
      <p:cxnSp>
        <p:nvCxnSpPr>
          <p:cNvPr id="36" name="直接连接符 35"/>
          <p:cNvCxnSpPr/>
          <p:nvPr/>
        </p:nvCxnSpPr>
        <p:spPr>
          <a:xfrm>
            <a:off x="500034" y="2570156"/>
            <a:ext cx="742955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角动量守恒定律</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dirty="0">
              <a:latin typeface="方正姚体" pitchFamily="2" charset="-122"/>
              <a:ea typeface="方正姚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66"/>
                                        </p:tgtEl>
                                        <p:attrNameLst>
                                          <p:attrName>style.visibility</p:attrName>
                                        </p:attrNameLst>
                                      </p:cBhvr>
                                      <p:to>
                                        <p:strVal val="visible"/>
                                      </p:to>
                                    </p:set>
                                    <p:animEffect transition="in" filter="wipe(left)">
                                      <p:cBhvr>
                                        <p:cTn id="7" dur="500"/>
                                        <p:tgtEl>
                                          <p:spTgt spid="266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6678"/>
                                        </p:tgtEl>
                                        <p:attrNameLst>
                                          <p:attrName>style.visibility</p:attrName>
                                        </p:attrNameLst>
                                      </p:cBhvr>
                                      <p:to>
                                        <p:strVal val="visible"/>
                                      </p:to>
                                    </p:set>
                                    <p:animEffect transition="in" filter="wipe(up)">
                                      <p:cBhvr>
                                        <p:cTn id="12" dur="500"/>
                                        <p:tgtEl>
                                          <p:spTgt spid="266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68"/>
                                        </p:tgtEl>
                                        <p:attrNameLst>
                                          <p:attrName>style.visibility</p:attrName>
                                        </p:attrNameLst>
                                      </p:cBhvr>
                                      <p:to>
                                        <p:strVal val="visible"/>
                                      </p:to>
                                    </p:set>
                                    <p:animEffect transition="in" filter="wipe(left)">
                                      <p:cBhvr>
                                        <p:cTn id="17" dur="500"/>
                                        <p:tgtEl>
                                          <p:spTgt spid="266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6691"/>
                                        </p:tgtEl>
                                        <p:attrNameLst>
                                          <p:attrName>style.visibility</p:attrName>
                                        </p:attrNameLst>
                                      </p:cBhvr>
                                      <p:to>
                                        <p:strVal val="visible"/>
                                      </p:to>
                                    </p:set>
                                    <p:animEffect transition="in" filter="wipe(up)">
                                      <p:cBhvr>
                                        <p:cTn id="22" dur="500"/>
                                        <p:tgtEl>
                                          <p:spTgt spid="266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6692"/>
                                        </p:tgtEl>
                                        <p:attrNameLst>
                                          <p:attrName>style.visibility</p:attrName>
                                        </p:attrNameLst>
                                      </p:cBhvr>
                                      <p:to>
                                        <p:strVal val="visible"/>
                                      </p:to>
                                    </p:set>
                                    <p:animEffect transition="in" filter="wipe(up)">
                                      <p:cBhvr>
                                        <p:cTn id="27" dur="500"/>
                                        <p:tgtEl>
                                          <p:spTgt spid="26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6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3"/>
          <p:cNvSpPr>
            <a:spLocks noGrp="1"/>
          </p:cNvSpPr>
          <p:nvPr>
            <p:ph type="sldNum" sz="quarter" idx="12"/>
          </p:nvPr>
        </p:nvSpPr>
        <p:spPr/>
        <p:txBody>
          <a:bodyPr/>
          <a:lstStyle/>
          <a:p>
            <a:fld id="{404C2FD5-49B5-470D-BBEC-BF7002ABE1DC}" type="slidenum">
              <a:rPr lang="en-US" altLang="zh-CN"/>
              <a:pPr/>
              <a:t>30</a:t>
            </a:fld>
            <a:endParaRPr lang="en-US" altLang="zh-CN"/>
          </a:p>
        </p:txBody>
      </p:sp>
      <p:pic>
        <p:nvPicPr>
          <p:cNvPr id="43010" name="Picture 2" descr="lixue04"/>
          <p:cNvPicPr>
            <a:picLocks noChangeAspect="1" noChangeArrowheads="1"/>
          </p:cNvPicPr>
          <p:nvPr/>
        </p:nvPicPr>
        <p:blipFill>
          <a:blip r:embed="rId4"/>
          <a:srcRect/>
          <a:stretch>
            <a:fillRect/>
          </a:stretch>
        </p:blipFill>
        <p:spPr bwMode="auto">
          <a:xfrm>
            <a:off x="5067300" y="3071810"/>
            <a:ext cx="3695700" cy="1562100"/>
          </a:xfrm>
          <a:prstGeom prst="rect">
            <a:avLst/>
          </a:prstGeom>
          <a:noFill/>
        </p:spPr>
      </p:pic>
      <p:sp>
        <p:nvSpPr>
          <p:cNvPr id="43017" name="Text Box 9"/>
          <p:cNvSpPr txBox="1">
            <a:spLocks noChangeArrowheads="1"/>
          </p:cNvSpPr>
          <p:nvPr/>
        </p:nvSpPr>
        <p:spPr bwMode="auto">
          <a:xfrm>
            <a:off x="642910" y="5072074"/>
            <a:ext cx="7745440" cy="1198854"/>
          </a:xfrm>
          <a:prstGeom prst="rect">
            <a:avLst/>
          </a:prstGeom>
          <a:noFill/>
          <a:ln w="9525">
            <a:noFill/>
            <a:miter lim="800000"/>
            <a:headEnd/>
            <a:tailEnd/>
          </a:ln>
          <a:effectLst/>
        </p:spPr>
        <p:txBody>
          <a:bodyPr wrap="square">
            <a:spAutoFit/>
          </a:bodyPr>
          <a:lstStyle/>
          <a:p>
            <a:pPr>
              <a:lnSpc>
                <a:spcPct val="150000"/>
              </a:lnSpc>
              <a:spcBef>
                <a:spcPct val="50000"/>
              </a:spcBef>
            </a:pPr>
            <a:r>
              <a:rPr kumimoji="1" lang="zh-CN" altLang="zh-CN" sz="2600" dirty="0">
                <a:latin typeface="楷体_GB2312" pitchFamily="49" charset="-122"/>
                <a:ea typeface="楷体_GB2312" pitchFamily="49" charset="-122"/>
              </a:rPr>
              <a:t>即行星对太阳的矢径在相等的时间内扫过相等的面积。这个结论也叫</a:t>
            </a:r>
            <a:r>
              <a:rPr kumimoji="1" lang="zh-CN" altLang="zh-CN" sz="2600" b="1" i="1" u="sng" dirty="0">
                <a:solidFill>
                  <a:srgbClr val="0070C0"/>
                </a:solidFill>
                <a:latin typeface="楷体_GB2312" pitchFamily="49" charset="-122"/>
                <a:ea typeface="楷体_GB2312" pitchFamily="49" charset="-122"/>
              </a:rPr>
              <a:t>等面积原理</a:t>
            </a:r>
            <a:r>
              <a:rPr kumimoji="1" lang="zh-CN" altLang="zh-CN" sz="2600" dirty="0">
                <a:latin typeface="楷体_GB2312" pitchFamily="49" charset="-122"/>
                <a:ea typeface="楷体_GB2312" pitchFamily="49" charset="-122"/>
              </a:rPr>
              <a:t>。</a:t>
            </a:r>
            <a:endParaRPr kumimoji="1" lang="zh-CN" altLang="en-US" sz="2600" dirty="0">
              <a:latin typeface="楷体_GB2312" pitchFamily="49" charset="-122"/>
              <a:ea typeface="楷体_GB2312" pitchFamily="49" charset="-122"/>
            </a:endParaRPr>
          </a:p>
        </p:txBody>
      </p:sp>
      <p:sp>
        <p:nvSpPr>
          <p:cNvPr id="43022" name="Text Box 14"/>
          <p:cNvSpPr txBox="1">
            <a:spLocks noChangeArrowheads="1"/>
          </p:cNvSpPr>
          <p:nvPr/>
        </p:nvSpPr>
        <p:spPr bwMode="auto">
          <a:xfrm>
            <a:off x="357190" y="1142984"/>
            <a:ext cx="8929718" cy="492443"/>
          </a:xfrm>
          <a:prstGeom prst="rect">
            <a:avLst/>
          </a:prstGeom>
          <a:noFill/>
          <a:ln w="25400">
            <a:noFill/>
            <a:miter lim="800000"/>
            <a:headEnd/>
            <a:tailEnd type="none" w="lg" len="lg"/>
          </a:ln>
          <a:effectLst/>
        </p:spPr>
        <p:txBody>
          <a:bodyPr wrap="square">
            <a:spAutoFit/>
          </a:bodyPr>
          <a:lstStyle/>
          <a:p>
            <a:r>
              <a:rPr lang="zh-CN" altLang="en-US" sz="2600" dirty="0">
                <a:latin typeface="楷体_GB2312" pitchFamily="49" charset="-122"/>
                <a:ea typeface="楷体_GB2312" pitchFamily="49" charset="-122"/>
              </a:rPr>
              <a:t>行星所受到的力为向心力，任何时候力和矢径的夹角为零</a:t>
            </a:r>
          </a:p>
        </p:txBody>
      </p:sp>
      <p:graphicFrame>
        <p:nvGraphicFramePr>
          <p:cNvPr id="43024" name="Object 16"/>
          <p:cNvGraphicFramePr>
            <a:graphicFrameLocks noChangeAspect="1"/>
          </p:cNvGraphicFramePr>
          <p:nvPr/>
        </p:nvGraphicFramePr>
        <p:xfrm>
          <a:off x="1258888" y="1687508"/>
          <a:ext cx="6219825" cy="1027112"/>
        </p:xfrm>
        <a:graphic>
          <a:graphicData uri="http://schemas.openxmlformats.org/presentationml/2006/ole">
            <p:oleObj spid="_x0000_s21506" name="Equation" r:id="rId5" imgW="1866600" imgH="419040" progId="Equation.DSMT4">
              <p:embed/>
            </p:oleObj>
          </a:graphicData>
        </a:graphic>
      </p:graphicFrame>
      <p:graphicFrame>
        <p:nvGraphicFramePr>
          <p:cNvPr id="43025" name="Object 17"/>
          <p:cNvGraphicFramePr>
            <a:graphicFrameLocks noChangeAspect="1"/>
          </p:cNvGraphicFramePr>
          <p:nvPr/>
        </p:nvGraphicFramePr>
        <p:xfrm>
          <a:off x="1331913" y="3073401"/>
          <a:ext cx="2876550" cy="498475"/>
        </p:xfrm>
        <a:graphic>
          <a:graphicData uri="http://schemas.openxmlformats.org/presentationml/2006/ole">
            <p:oleObj spid="_x0000_s21507" name="Equation" r:id="rId6" imgW="863280" imgH="203040" progId="Equation.DSMT4">
              <p:embed/>
            </p:oleObj>
          </a:graphicData>
        </a:graphic>
      </p:graphicFrame>
      <p:graphicFrame>
        <p:nvGraphicFramePr>
          <p:cNvPr id="43026" name="Object 18"/>
          <p:cNvGraphicFramePr>
            <a:graphicFrameLocks noChangeAspect="1"/>
          </p:cNvGraphicFramePr>
          <p:nvPr/>
        </p:nvGraphicFramePr>
        <p:xfrm>
          <a:off x="1042988" y="4010036"/>
          <a:ext cx="2101850" cy="990600"/>
        </p:xfrm>
        <a:graphic>
          <a:graphicData uri="http://schemas.openxmlformats.org/presentationml/2006/ole">
            <p:oleObj spid="_x0000_s21508" name="Equation" r:id="rId7" imgW="736560" imgH="419040" progId="Equation.DSMT4">
              <p:embed/>
            </p:oleObj>
          </a:graphicData>
        </a:graphic>
      </p:graphicFrame>
      <p:sp>
        <p:nvSpPr>
          <p:cNvPr id="9" name="页脚占位符 1"/>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角动量守恒定律</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dirty="0">
              <a:latin typeface="方正姚体" pitchFamily="2" charset="-122"/>
              <a:ea typeface="方正姚体" pitchFamily="2" charset="-122"/>
            </a:endParaRPr>
          </a:p>
        </p:txBody>
      </p:sp>
      <p:sp>
        <p:nvSpPr>
          <p:cNvPr id="11" name="Text Box 29"/>
          <p:cNvSpPr txBox="1">
            <a:spLocks noChangeArrowheads="1"/>
          </p:cNvSpPr>
          <p:nvPr/>
        </p:nvSpPr>
        <p:spPr bwMode="auto">
          <a:xfrm>
            <a:off x="323850" y="268288"/>
            <a:ext cx="4968875" cy="523220"/>
          </a:xfrm>
          <a:prstGeom prst="rect">
            <a:avLst/>
          </a:prstGeom>
          <a:noFill/>
          <a:ln w="9525">
            <a:noFill/>
            <a:miter lim="800000"/>
            <a:headEnd/>
            <a:tailEnd/>
          </a:ln>
          <a:effectLst/>
        </p:spPr>
        <p:txBody>
          <a:bodyPr>
            <a:spAutoFit/>
          </a:bodyPr>
          <a:lstStyle/>
          <a:p>
            <a:r>
              <a:rPr kumimoji="1" lang="zh-CN" altLang="en-US" sz="2800" dirty="0">
                <a:latin typeface="+mn-ea"/>
                <a:ea typeface="+mn-ea"/>
              </a:rPr>
              <a:t>例</a:t>
            </a:r>
            <a:r>
              <a:rPr kumimoji="1" lang="en-US" altLang="zh-CN" sz="2800" dirty="0" smtClean="0">
                <a:latin typeface="+mn-ea"/>
                <a:ea typeface="+mn-ea"/>
              </a:rPr>
              <a:t>3.20  </a:t>
            </a:r>
            <a:r>
              <a:rPr kumimoji="1" lang="zh-CN" altLang="zh-CN" sz="2800" dirty="0" smtClean="0">
                <a:latin typeface="+mn-ea"/>
                <a:ea typeface="+mn-ea"/>
              </a:rPr>
              <a:t>开</a:t>
            </a:r>
            <a:r>
              <a:rPr kumimoji="1" lang="zh-CN" altLang="zh-CN" sz="2800" dirty="0">
                <a:latin typeface="+mn-ea"/>
                <a:ea typeface="+mn-ea"/>
              </a:rPr>
              <a:t>普勒第二定律</a:t>
            </a:r>
            <a:r>
              <a:rPr kumimoji="1" lang="zh-CN" altLang="zh-CN" sz="2800" dirty="0" smtClean="0">
                <a:latin typeface="+mn-ea"/>
                <a:ea typeface="+mn-ea"/>
              </a:rPr>
              <a:t>：</a:t>
            </a:r>
            <a:endParaRPr kumimoji="1" lang="zh-CN" altLang="zh-CN" sz="2800" dirty="0">
              <a:latin typeface="+mn-ea"/>
              <a:ea typeface="+mn-ea"/>
            </a:endParaRPr>
          </a:p>
        </p:txBody>
      </p:sp>
      <p:cxnSp>
        <p:nvCxnSpPr>
          <p:cNvPr id="12" name="直接连接符 11"/>
          <p:cNvCxnSpPr/>
          <p:nvPr/>
        </p:nvCxnSpPr>
        <p:spPr>
          <a:xfrm>
            <a:off x="500034" y="855644"/>
            <a:ext cx="7429552"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024"/>
                                        </p:tgtEl>
                                        <p:attrNameLst>
                                          <p:attrName>style.visibility</p:attrName>
                                        </p:attrNameLst>
                                      </p:cBhvr>
                                      <p:to>
                                        <p:strVal val="visible"/>
                                      </p:to>
                                    </p:set>
                                    <p:animEffect transition="in" filter="wipe(left)">
                                      <p:cBhvr>
                                        <p:cTn id="7" dur="500"/>
                                        <p:tgtEl>
                                          <p:spTgt spid="430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025"/>
                                        </p:tgtEl>
                                        <p:attrNameLst>
                                          <p:attrName>style.visibility</p:attrName>
                                        </p:attrNameLst>
                                      </p:cBhvr>
                                      <p:to>
                                        <p:strVal val="visible"/>
                                      </p:to>
                                    </p:set>
                                    <p:animEffect transition="in" filter="wipe(left)">
                                      <p:cBhvr>
                                        <p:cTn id="12" dur="500"/>
                                        <p:tgtEl>
                                          <p:spTgt spid="430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3026"/>
                                        </p:tgtEl>
                                        <p:attrNameLst>
                                          <p:attrName>style.visibility</p:attrName>
                                        </p:attrNameLst>
                                      </p:cBhvr>
                                      <p:to>
                                        <p:strVal val="visible"/>
                                      </p:to>
                                    </p:set>
                                    <p:animEffect transition="in" filter="wipe(up)">
                                      <p:cBhvr>
                                        <p:cTn id="17" dur="500"/>
                                        <p:tgtEl>
                                          <p:spTgt spid="43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3010"/>
                                        </p:tgtEl>
                                        <p:attrNameLst>
                                          <p:attrName>style.visibility</p:attrName>
                                        </p:attrNameLst>
                                      </p:cBhvr>
                                      <p:to>
                                        <p:strVal val="visible"/>
                                      </p:to>
                                    </p:set>
                                    <p:animEffect transition="in" filter="wipe(right)">
                                      <p:cBhvr>
                                        <p:cTn id="22" dur="500"/>
                                        <p:tgtEl>
                                          <p:spTgt spid="43010"/>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3017"/>
                                        </p:tgtEl>
                                        <p:attrNameLst>
                                          <p:attrName>style.visibility</p:attrName>
                                        </p:attrNameLst>
                                      </p:cBhvr>
                                      <p:to>
                                        <p:strVal val="visible"/>
                                      </p:to>
                                    </p:set>
                                    <p:animEffect transition="in" filter="wipe(up)">
                                      <p:cBhvr>
                                        <p:cTn id="27" dur="500"/>
                                        <p:tgtEl>
                                          <p:spTgt spid="43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kumimoji="1" lang="zh-CN" altLang="en-US" dirty="0" smtClean="0">
                <a:solidFill>
                  <a:srgbClr val="000099"/>
                </a:solidFill>
              </a:rPr>
              <a:t>作业</a:t>
            </a:r>
            <a:endParaRPr lang="zh-CN" altLang="en-US" dirty="0"/>
          </a:p>
        </p:txBody>
      </p:sp>
      <p:sp>
        <p:nvSpPr>
          <p:cNvPr id="5" name="内容占位符 4"/>
          <p:cNvSpPr>
            <a:spLocks noGrp="1"/>
          </p:cNvSpPr>
          <p:nvPr>
            <p:ph sz="quarter" idx="1"/>
          </p:nvPr>
        </p:nvSpPr>
        <p:spPr/>
        <p:txBody>
          <a:bodyPr/>
          <a:lstStyle/>
          <a:p>
            <a:endParaRPr kumimoji="1" lang="en-US" altLang="zh-CN" dirty="0" smtClean="0">
              <a:solidFill>
                <a:srgbClr val="000099"/>
              </a:solidFill>
            </a:endParaRPr>
          </a:p>
          <a:p>
            <a:r>
              <a:rPr kumimoji="1" lang="en-US" altLang="zh-CN" dirty="0" smtClean="0">
                <a:solidFill>
                  <a:srgbClr val="000099"/>
                </a:solidFill>
              </a:rPr>
              <a:t>3- 8, 9, 10</a:t>
            </a:r>
            <a:br>
              <a:rPr kumimoji="1" lang="en-US" altLang="zh-CN" dirty="0" smtClean="0">
                <a:solidFill>
                  <a:srgbClr val="000099"/>
                </a:solidFill>
              </a:rPr>
            </a:br>
            <a:endParaRPr lang="zh-CN" altLang="en-US" dirty="0"/>
          </a:p>
        </p:txBody>
      </p:sp>
      <p:sp>
        <p:nvSpPr>
          <p:cNvPr id="3" name="灯片编号占位符 2"/>
          <p:cNvSpPr>
            <a:spLocks noGrp="1"/>
          </p:cNvSpPr>
          <p:nvPr>
            <p:ph type="sldNum" sz="quarter" idx="12"/>
          </p:nvPr>
        </p:nvSpPr>
        <p:spPr/>
        <p:txBody>
          <a:bodyPr/>
          <a:lstStyle/>
          <a:p>
            <a:pPr>
              <a:defRPr/>
            </a:pPr>
            <a:fld id="{19BF92CA-38A1-46E7-B4B2-43511C499F1D}" type="slidenum">
              <a:rPr lang="zh-CN" altLang="en-US" smtClean="0"/>
              <a:pPr>
                <a:defRPr/>
              </a:pPr>
              <a:t>31</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pPr>
              <a:lnSpc>
                <a:spcPct val="150000"/>
              </a:lnSpc>
            </a:pPr>
            <a:r>
              <a:rPr kumimoji="1" lang="zh-CN" altLang="en-US" dirty="0" smtClean="0">
                <a:solidFill>
                  <a:srgbClr val="800000"/>
                </a:solidFill>
                <a:latin typeface="Times New Roman" pitchFamily="18" charset="0"/>
              </a:rPr>
              <a:t>一 、 质点的角动量</a:t>
            </a:r>
          </a:p>
        </p:txBody>
      </p:sp>
      <p:sp>
        <p:nvSpPr>
          <p:cNvPr id="24" name="内容占位符 23"/>
          <p:cNvSpPr>
            <a:spLocks noGrp="1"/>
          </p:cNvSpPr>
          <p:nvPr>
            <p:ph sz="quarter" idx="1"/>
          </p:nvPr>
        </p:nvSpPr>
        <p:spPr>
          <a:xfrm>
            <a:off x="457200" y="1219200"/>
            <a:ext cx="8229600" cy="4495816"/>
          </a:xfrm>
        </p:spPr>
        <p:txBody>
          <a:bodyPr/>
          <a:lstStyle/>
          <a:p>
            <a:pPr>
              <a:lnSpc>
                <a:spcPct val="150000"/>
              </a:lnSpc>
            </a:pPr>
            <a:endParaRPr kumimoji="1" lang="en-US" altLang="zh-CN" sz="2400" dirty="0" smtClean="0">
              <a:solidFill>
                <a:srgbClr val="800000"/>
              </a:solidFill>
              <a:latin typeface="Times New Roman" pitchFamily="18" charset="0"/>
            </a:endParaRPr>
          </a:p>
          <a:p>
            <a:pPr lvl="1">
              <a:lnSpc>
                <a:spcPct val="150000"/>
              </a:lnSpc>
            </a:pPr>
            <a:endParaRPr kumimoji="1" lang="en-US" altLang="zh-CN" dirty="0" smtClean="0">
              <a:latin typeface="Times New Roman" pitchFamily="18" charset="0"/>
            </a:endParaRPr>
          </a:p>
          <a:p>
            <a:pPr lvl="1">
              <a:lnSpc>
                <a:spcPct val="150000"/>
              </a:lnSpc>
            </a:pPr>
            <a:r>
              <a:rPr kumimoji="1" lang="zh-CN" altLang="en-US" sz="2400" dirty="0" smtClean="0">
                <a:latin typeface="Times New Roman" pitchFamily="18" charset="0"/>
              </a:rPr>
              <a:t>大小：</a:t>
            </a:r>
            <a:r>
              <a:rPr kumimoji="1" lang="en-US" altLang="zh-CN" sz="2400" i="1" dirty="0" smtClean="0">
                <a:latin typeface="Times New Roman" pitchFamily="18" charset="0"/>
              </a:rPr>
              <a:t>L</a:t>
            </a:r>
            <a:r>
              <a:rPr kumimoji="1" lang="zh-CN" altLang="en-US" sz="2400" i="1" dirty="0" smtClean="0">
                <a:latin typeface="Times New Roman" pitchFamily="18" charset="0"/>
              </a:rPr>
              <a:t>＝</a:t>
            </a:r>
            <a:r>
              <a:rPr kumimoji="1" lang="en-US" altLang="zh-CN" sz="2400" i="1" dirty="0" err="1" smtClean="0">
                <a:latin typeface="Times New Roman" pitchFamily="18" charset="0"/>
              </a:rPr>
              <a:t>mr</a:t>
            </a:r>
            <a:r>
              <a:rPr kumimoji="1" lang="en-US" altLang="zh-CN" sz="2400" i="1" dirty="0" err="1" smtClean="0">
                <a:latin typeface="Times New Roman" pitchFamily="18" charset="0"/>
                <a:sym typeface="Symbol" pitchFamily="18" charset="2"/>
              </a:rPr>
              <a:t>V</a:t>
            </a:r>
            <a:r>
              <a:rPr kumimoji="1" lang="en-US" altLang="zh-CN" sz="2400" i="1" dirty="0" err="1" smtClean="0">
                <a:latin typeface="Times New Roman" pitchFamily="18" charset="0"/>
              </a:rPr>
              <a:t>sin</a:t>
            </a:r>
            <a:r>
              <a:rPr kumimoji="1" lang="en-US" altLang="zh-CN" sz="2400" i="1" dirty="0" smtClean="0">
                <a:latin typeface="Times New Roman" pitchFamily="18" charset="0"/>
                <a:sym typeface="Symbol" pitchFamily="18" charset="2"/>
              </a:rPr>
              <a:t></a:t>
            </a:r>
          </a:p>
          <a:p>
            <a:pPr lvl="1">
              <a:lnSpc>
                <a:spcPct val="150000"/>
              </a:lnSpc>
            </a:pPr>
            <a:r>
              <a:rPr kumimoji="1" lang="zh-CN" altLang="en-US" sz="2400" dirty="0" smtClean="0">
                <a:latin typeface="Times New Roman" pitchFamily="18" charset="0"/>
              </a:rPr>
              <a:t>方向：</a:t>
            </a:r>
            <a:r>
              <a:rPr kumimoji="1" lang="en-US" altLang="zh-CN" sz="2400" dirty="0" smtClean="0">
                <a:latin typeface="Times New Roman" pitchFamily="18" charset="0"/>
              </a:rPr>
              <a:t/>
            </a:r>
            <a:br>
              <a:rPr kumimoji="1" lang="en-US" altLang="zh-CN" sz="2400" dirty="0" smtClean="0">
                <a:latin typeface="Times New Roman" pitchFamily="18" charset="0"/>
              </a:rPr>
            </a:br>
            <a:r>
              <a:rPr kumimoji="1" lang="zh-CN" altLang="en-US" sz="2400" dirty="0" smtClean="0">
                <a:latin typeface="Times New Roman" pitchFamily="18" charset="0"/>
              </a:rPr>
              <a:t>右手螺旋定则判定，垂直于位移和速度所在的平面，</a:t>
            </a:r>
            <a:r>
              <a:rPr kumimoji="1" lang="en-US" altLang="zh-CN" sz="2400" dirty="0" smtClean="0">
                <a:latin typeface="Times New Roman" pitchFamily="18" charset="0"/>
              </a:rPr>
              <a:t/>
            </a:r>
            <a:br>
              <a:rPr kumimoji="1" lang="en-US" altLang="zh-CN" sz="2400" dirty="0" smtClean="0">
                <a:latin typeface="Times New Roman" pitchFamily="18" charset="0"/>
              </a:rPr>
            </a:br>
            <a:r>
              <a:rPr lang="zh-CN" altLang="en-US" sz="2400" dirty="0" smtClean="0">
                <a:solidFill>
                  <a:srgbClr val="000099"/>
                </a:solidFill>
              </a:rPr>
              <a:t>什么情况下</a:t>
            </a:r>
            <a:r>
              <a:rPr lang="en-US" altLang="zh-CN" sz="2400" i="1" dirty="0" smtClean="0">
                <a:solidFill>
                  <a:srgbClr val="000099"/>
                </a:solidFill>
              </a:rPr>
              <a:t>L</a:t>
            </a:r>
            <a:r>
              <a:rPr lang="zh-CN" altLang="en-US" sz="2400" i="1" dirty="0" smtClean="0">
                <a:solidFill>
                  <a:srgbClr val="000099"/>
                </a:solidFill>
              </a:rPr>
              <a:t>＝</a:t>
            </a:r>
            <a:r>
              <a:rPr lang="en-US" altLang="zh-CN" sz="2400" i="1" dirty="0" smtClean="0">
                <a:solidFill>
                  <a:srgbClr val="000099"/>
                </a:solidFill>
              </a:rPr>
              <a:t>0</a:t>
            </a:r>
            <a:r>
              <a:rPr lang="zh-CN" altLang="en-US" sz="2400" i="1" dirty="0" smtClean="0">
                <a:solidFill>
                  <a:srgbClr val="000099"/>
                </a:solidFill>
              </a:rPr>
              <a:t>？</a:t>
            </a:r>
          </a:p>
          <a:p>
            <a:pPr lvl="1">
              <a:lnSpc>
                <a:spcPct val="150000"/>
              </a:lnSpc>
            </a:pPr>
            <a:r>
              <a:rPr kumimoji="1" lang="zh-CN" altLang="en-US" sz="2400" dirty="0" smtClean="0">
                <a:latin typeface="Times New Roman" pitchFamily="18" charset="0"/>
              </a:rPr>
              <a:t>单位：</a:t>
            </a:r>
            <a:r>
              <a:rPr kumimoji="1" lang="en-US" altLang="zh-CN" sz="2400" dirty="0" smtClean="0">
                <a:latin typeface="Times New Roman" pitchFamily="18" charset="0"/>
              </a:rPr>
              <a:t>kgm</a:t>
            </a:r>
            <a:r>
              <a:rPr kumimoji="1" lang="en-US" altLang="zh-CN" sz="2400" baseline="30000" dirty="0" smtClean="0">
                <a:latin typeface="Times New Roman" pitchFamily="18" charset="0"/>
              </a:rPr>
              <a:t>2</a:t>
            </a:r>
            <a:r>
              <a:rPr kumimoji="1" lang="en-US" altLang="zh-CN" sz="2400" dirty="0" smtClean="0">
                <a:latin typeface="Times New Roman" pitchFamily="18" charset="0"/>
              </a:rPr>
              <a:t>/s           </a:t>
            </a:r>
            <a:r>
              <a:rPr kumimoji="1" lang="zh-CN" altLang="zh-CN" sz="2400" dirty="0" smtClean="0">
                <a:latin typeface="Times New Roman" pitchFamily="18" charset="0"/>
              </a:rPr>
              <a:t>量纲：</a:t>
            </a:r>
            <a:r>
              <a:rPr kumimoji="1" lang="en-US" altLang="zh-CN" sz="2400" dirty="0" smtClean="0">
                <a:latin typeface="Times New Roman" pitchFamily="18" charset="0"/>
              </a:rPr>
              <a:t>ML</a:t>
            </a:r>
            <a:r>
              <a:rPr kumimoji="1" lang="en-US" altLang="zh-CN" sz="2400" baseline="30000" dirty="0" smtClean="0">
                <a:latin typeface="Times New Roman" pitchFamily="18" charset="0"/>
              </a:rPr>
              <a:t>2</a:t>
            </a:r>
            <a:r>
              <a:rPr kumimoji="1" lang="en-US" altLang="zh-CN" sz="2400" dirty="0" smtClean="0">
                <a:latin typeface="Times New Roman" pitchFamily="18" charset="0"/>
              </a:rPr>
              <a:t>T</a:t>
            </a:r>
            <a:r>
              <a:rPr kumimoji="1" lang="en-US" altLang="zh-CN" sz="2400" baseline="30000" dirty="0" smtClean="0">
                <a:latin typeface="Times New Roman" pitchFamily="18" charset="0"/>
              </a:rPr>
              <a:t>-1</a:t>
            </a:r>
            <a:endParaRPr kumimoji="1" lang="en-US" altLang="zh-CN" sz="2400" dirty="0" smtClean="0">
              <a:latin typeface="Times New Roman" pitchFamily="18" charset="0"/>
            </a:endParaRPr>
          </a:p>
          <a:p>
            <a:endParaRPr lang="zh-CN" altLang="en-US" dirty="0"/>
          </a:p>
        </p:txBody>
      </p:sp>
      <p:sp>
        <p:nvSpPr>
          <p:cNvPr id="23" name="灯片编号占位符 3"/>
          <p:cNvSpPr>
            <a:spLocks noGrp="1"/>
          </p:cNvSpPr>
          <p:nvPr>
            <p:ph type="sldNum" sz="quarter" idx="12"/>
          </p:nvPr>
        </p:nvSpPr>
        <p:spPr/>
        <p:txBody>
          <a:bodyPr/>
          <a:lstStyle/>
          <a:p>
            <a:fld id="{9D9E8444-E0F2-491E-BA1C-7CDB522589AA}" type="slidenum">
              <a:rPr lang="en-US" altLang="zh-CN"/>
              <a:pPr/>
              <a:t>3</a:t>
            </a:fld>
            <a:endParaRPr lang="en-US" altLang="zh-CN"/>
          </a:p>
        </p:txBody>
      </p:sp>
      <p:grpSp>
        <p:nvGrpSpPr>
          <p:cNvPr id="2" name="Group 21"/>
          <p:cNvGrpSpPr>
            <a:grpSpLocks/>
          </p:cNvGrpSpPr>
          <p:nvPr/>
        </p:nvGrpSpPr>
        <p:grpSpPr bwMode="auto">
          <a:xfrm>
            <a:off x="7138988" y="1214422"/>
            <a:ext cx="495300" cy="1066800"/>
            <a:chOff x="4272" y="2880"/>
            <a:chExt cx="312" cy="672"/>
          </a:xfrm>
        </p:grpSpPr>
        <p:sp>
          <p:nvSpPr>
            <p:cNvPr id="120854" name="Line 22"/>
            <p:cNvSpPr>
              <a:spLocks noChangeShapeType="1"/>
            </p:cNvSpPr>
            <p:nvPr/>
          </p:nvSpPr>
          <p:spPr bwMode="auto">
            <a:xfrm flipV="1">
              <a:off x="4512" y="3120"/>
              <a:ext cx="0" cy="432"/>
            </a:xfrm>
            <a:prstGeom prst="line">
              <a:avLst/>
            </a:prstGeom>
            <a:noFill/>
            <a:ln w="28575">
              <a:solidFill>
                <a:schemeClr val="tx2"/>
              </a:solidFill>
              <a:round/>
              <a:headEnd/>
              <a:tailEnd type="arrow" w="med" len="med"/>
            </a:ln>
            <a:effectLst/>
          </p:spPr>
          <p:txBody>
            <a:bodyPr wrap="none" anchor="ctr"/>
            <a:lstStyle/>
            <a:p>
              <a:endParaRPr lang="zh-CN" altLang="en-US"/>
            </a:p>
          </p:txBody>
        </p:sp>
        <p:graphicFrame>
          <p:nvGraphicFramePr>
            <p:cNvPr id="120855" name="Object 23"/>
            <p:cNvGraphicFramePr>
              <a:graphicFrameLocks noChangeAspect="1"/>
            </p:cNvGraphicFramePr>
            <p:nvPr/>
          </p:nvGraphicFramePr>
          <p:xfrm>
            <a:off x="4272" y="2880"/>
            <a:ext cx="312" cy="289"/>
          </p:xfrm>
          <a:graphic>
            <a:graphicData uri="http://schemas.openxmlformats.org/presentationml/2006/ole">
              <p:oleObj spid="_x0000_s2053" name="公式" r:id="rId4" imgW="342720" imgH="203040" progId="Equation.3">
                <p:embed/>
              </p:oleObj>
            </a:graphicData>
          </a:graphic>
        </p:graphicFrame>
      </p:grpSp>
      <p:grpSp>
        <p:nvGrpSpPr>
          <p:cNvPr id="3" name="Group 24"/>
          <p:cNvGrpSpPr>
            <a:grpSpLocks/>
          </p:cNvGrpSpPr>
          <p:nvPr/>
        </p:nvGrpSpPr>
        <p:grpSpPr bwMode="auto">
          <a:xfrm>
            <a:off x="6443663" y="1285860"/>
            <a:ext cx="2133600" cy="1447800"/>
            <a:chOff x="3840" y="2928"/>
            <a:chExt cx="1344" cy="912"/>
          </a:xfrm>
        </p:grpSpPr>
        <p:sp>
          <p:nvSpPr>
            <p:cNvPr id="120857" name="Oval 25"/>
            <p:cNvSpPr>
              <a:spLocks noChangeArrowheads="1"/>
            </p:cNvSpPr>
            <p:nvPr/>
          </p:nvSpPr>
          <p:spPr bwMode="auto">
            <a:xfrm>
              <a:off x="3840" y="3360"/>
              <a:ext cx="1344" cy="480"/>
            </a:xfrm>
            <a:prstGeom prst="ellipse">
              <a:avLst/>
            </a:prstGeom>
            <a:noFill/>
            <a:ln w="9525">
              <a:solidFill>
                <a:schemeClr val="tx1"/>
              </a:solidFill>
              <a:round/>
              <a:headEnd/>
              <a:tailEnd/>
            </a:ln>
            <a:effectLst/>
          </p:spPr>
          <p:txBody>
            <a:bodyPr wrap="none" anchor="ctr"/>
            <a:lstStyle/>
            <a:p>
              <a:pPr algn="ctr"/>
              <a:endParaRPr kumimoji="1" lang="zh-CN" altLang="zh-CN" sz="2800">
                <a:latin typeface="Times New Roman" pitchFamily="18" charset="0"/>
              </a:endParaRPr>
            </a:p>
          </p:txBody>
        </p:sp>
        <p:sp>
          <p:nvSpPr>
            <p:cNvPr id="120858" name="Line 26"/>
            <p:cNvSpPr>
              <a:spLocks noChangeShapeType="1"/>
            </p:cNvSpPr>
            <p:nvPr/>
          </p:nvSpPr>
          <p:spPr bwMode="auto">
            <a:xfrm flipV="1">
              <a:off x="4512" y="3408"/>
              <a:ext cx="480" cy="144"/>
            </a:xfrm>
            <a:prstGeom prst="line">
              <a:avLst/>
            </a:prstGeom>
            <a:noFill/>
            <a:ln w="31750">
              <a:solidFill>
                <a:schemeClr val="tx1"/>
              </a:solidFill>
              <a:round/>
              <a:headEnd/>
              <a:tailEnd type="arrow" w="med" len="med"/>
            </a:ln>
            <a:effectLst/>
          </p:spPr>
          <p:txBody>
            <a:bodyPr wrap="none" anchor="ctr"/>
            <a:lstStyle/>
            <a:p>
              <a:endParaRPr lang="zh-CN" altLang="en-US"/>
            </a:p>
          </p:txBody>
        </p:sp>
        <p:sp>
          <p:nvSpPr>
            <p:cNvPr id="120859" name="Line 27"/>
            <p:cNvSpPr>
              <a:spLocks noChangeShapeType="1"/>
            </p:cNvSpPr>
            <p:nvPr/>
          </p:nvSpPr>
          <p:spPr bwMode="auto">
            <a:xfrm flipH="1" flipV="1">
              <a:off x="4752" y="3216"/>
              <a:ext cx="240" cy="192"/>
            </a:xfrm>
            <a:prstGeom prst="line">
              <a:avLst/>
            </a:prstGeom>
            <a:noFill/>
            <a:ln w="28575">
              <a:solidFill>
                <a:schemeClr val="tx1"/>
              </a:solidFill>
              <a:round/>
              <a:headEnd/>
              <a:tailEnd type="arrow" w="med" len="med"/>
            </a:ln>
            <a:effectLst/>
          </p:spPr>
          <p:txBody>
            <a:bodyPr wrap="none" anchor="ctr"/>
            <a:lstStyle/>
            <a:p>
              <a:endParaRPr lang="zh-CN" altLang="en-US"/>
            </a:p>
          </p:txBody>
        </p:sp>
        <p:sp>
          <p:nvSpPr>
            <p:cNvPr id="120860" name="Rectangle 28"/>
            <p:cNvSpPr>
              <a:spLocks noChangeArrowheads="1"/>
            </p:cNvSpPr>
            <p:nvPr/>
          </p:nvSpPr>
          <p:spPr bwMode="auto">
            <a:xfrm>
              <a:off x="4272" y="3424"/>
              <a:ext cx="228" cy="327"/>
            </a:xfrm>
            <a:prstGeom prst="rect">
              <a:avLst/>
            </a:prstGeom>
            <a:noFill/>
            <a:ln w="9525">
              <a:noFill/>
              <a:miter lim="800000"/>
              <a:headEnd/>
              <a:tailEnd/>
            </a:ln>
            <a:effectLst/>
          </p:spPr>
          <p:txBody>
            <a:bodyPr wrap="none">
              <a:spAutoFit/>
            </a:bodyPr>
            <a:lstStyle/>
            <a:p>
              <a:r>
                <a:rPr kumimoji="1" lang="en-US" altLang="zh-CN" sz="2800" i="1">
                  <a:latin typeface="Times New Roman" pitchFamily="18" charset="0"/>
                </a:rPr>
                <a:t>o</a:t>
              </a:r>
            </a:p>
          </p:txBody>
        </p:sp>
        <p:sp>
          <p:nvSpPr>
            <p:cNvPr id="120861" name="Oval 29"/>
            <p:cNvSpPr>
              <a:spLocks noChangeArrowheads="1"/>
            </p:cNvSpPr>
            <p:nvPr/>
          </p:nvSpPr>
          <p:spPr bwMode="auto">
            <a:xfrm>
              <a:off x="4944" y="3360"/>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p>
          </p:txBody>
        </p:sp>
        <p:graphicFrame>
          <p:nvGraphicFramePr>
            <p:cNvPr id="120862" name="Object 30"/>
            <p:cNvGraphicFramePr>
              <a:graphicFrameLocks noChangeAspect="1"/>
            </p:cNvGraphicFramePr>
            <p:nvPr/>
          </p:nvGraphicFramePr>
          <p:xfrm>
            <a:off x="4659" y="3469"/>
            <a:ext cx="333" cy="325"/>
          </p:xfrm>
          <a:graphic>
            <a:graphicData uri="http://schemas.openxmlformats.org/presentationml/2006/ole">
              <p:oleObj spid="_x0000_s2051" name="公式" r:id="rId5" imgW="203040" imgH="164880" progId="Equation.3">
                <p:embed/>
              </p:oleObj>
            </a:graphicData>
          </a:graphic>
        </p:graphicFrame>
        <p:graphicFrame>
          <p:nvGraphicFramePr>
            <p:cNvPr id="120863" name="Object 31"/>
            <p:cNvGraphicFramePr>
              <a:graphicFrameLocks noChangeAspect="1"/>
            </p:cNvGraphicFramePr>
            <p:nvPr/>
          </p:nvGraphicFramePr>
          <p:xfrm>
            <a:off x="4704" y="2928"/>
            <a:ext cx="286" cy="288"/>
          </p:xfrm>
          <a:graphic>
            <a:graphicData uri="http://schemas.openxmlformats.org/presentationml/2006/ole">
              <p:oleObj spid="_x0000_s2052" name="公式" r:id="rId6" imgW="164880" imgH="203040" progId="Equation.3">
                <p:embed/>
              </p:oleObj>
            </a:graphicData>
          </a:graphic>
        </p:graphicFrame>
      </p:grpSp>
      <p:graphicFrame>
        <p:nvGraphicFramePr>
          <p:cNvPr id="2054" name="Object 6"/>
          <p:cNvGraphicFramePr>
            <a:graphicFrameLocks noChangeAspect="1"/>
          </p:cNvGraphicFramePr>
          <p:nvPr/>
        </p:nvGraphicFramePr>
        <p:xfrm>
          <a:off x="1512888" y="1258876"/>
          <a:ext cx="3130550" cy="598488"/>
        </p:xfrm>
        <a:graphic>
          <a:graphicData uri="http://schemas.openxmlformats.org/presentationml/2006/ole">
            <p:oleObj spid="_x0000_s2054" name="Equation" r:id="rId7" imgW="1130040" imgH="215640" progId="Equation.DSMT4">
              <p:embed/>
            </p:oleObj>
          </a:graphicData>
        </a:graphic>
      </p:graphicFrame>
      <p:sp>
        <p:nvSpPr>
          <p:cNvPr id="17" name="页脚占位符 3"/>
          <p:cNvSpPr>
            <a:spLocks noGrp="1"/>
          </p:cNvSpPr>
          <p:nvPr>
            <p:ph type="ftr" sz="quarter" idx="11"/>
          </p:nvPr>
        </p:nvSpPr>
        <p:spPr>
          <a:xfrm>
            <a:off x="2898775" y="6356350"/>
            <a:ext cx="3505200" cy="365125"/>
          </a:xfrm>
        </p:spPr>
        <p:txBody>
          <a:bodyPr/>
          <a:lstStyle/>
          <a:p>
            <a:pPr>
              <a:defRPr/>
            </a:pPr>
            <a:r>
              <a:rPr lang="zh-CN" altLang="en-US" dirty="0" smtClean="0"/>
              <a:t>质点的角动量</a:t>
            </a:r>
            <a:endParaRPr lang="zh-CN" alt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pPr>
              <a:lnSpc>
                <a:spcPct val="150000"/>
              </a:lnSpc>
            </a:pPr>
            <a:r>
              <a:rPr kumimoji="1" lang="zh-CN" altLang="en-US" dirty="0" smtClean="0">
                <a:solidFill>
                  <a:srgbClr val="800000"/>
                </a:solidFill>
                <a:latin typeface="Times New Roman" pitchFamily="18" charset="0"/>
              </a:rPr>
              <a:t>一 、 质点的角动量</a:t>
            </a:r>
          </a:p>
        </p:txBody>
      </p:sp>
      <p:sp>
        <p:nvSpPr>
          <p:cNvPr id="24" name="内容占位符 23"/>
          <p:cNvSpPr>
            <a:spLocks noGrp="1"/>
          </p:cNvSpPr>
          <p:nvPr>
            <p:ph sz="quarter" idx="1"/>
          </p:nvPr>
        </p:nvSpPr>
        <p:spPr/>
        <p:txBody>
          <a:bodyPr/>
          <a:lstStyle/>
          <a:p>
            <a:pPr>
              <a:lnSpc>
                <a:spcPct val="150000"/>
              </a:lnSpc>
            </a:pPr>
            <a:endParaRPr kumimoji="1" lang="en-US" altLang="zh-CN" sz="2400" dirty="0" smtClean="0">
              <a:solidFill>
                <a:srgbClr val="800000"/>
              </a:solidFill>
              <a:latin typeface="Times New Roman" pitchFamily="18" charset="0"/>
            </a:endParaRPr>
          </a:p>
          <a:p>
            <a:pPr lvl="1">
              <a:lnSpc>
                <a:spcPct val="150000"/>
              </a:lnSpc>
            </a:pPr>
            <a:r>
              <a:rPr kumimoji="1" lang="zh-CN" altLang="en-US" sz="2400" dirty="0" smtClean="0">
                <a:latin typeface="Times New Roman" pitchFamily="18" charset="0"/>
              </a:rPr>
              <a:t>例如，作圆周运动的质点的角动量</a:t>
            </a:r>
            <a:r>
              <a:rPr kumimoji="1" lang="en-US" altLang="zh-CN" sz="2400" i="1" dirty="0" smtClean="0">
                <a:latin typeface="Times New Roman" pitchFamily="18" charset="0"/>
              </a:rPr>
              <a:t>L</a:t>
            </a:r>
            <a:r>
              <a:rPr kumimoji="1" lang="zh-CN" altLang="en-US" sz="2400" i="1" dirty="0" smtClean="0">
                <a:latin typeface="Times New Roman" pitchFamily="18" charset="0"/>
              </a:rPr>
              <a:t>＝</a:t>
            </a:r>
            <a:r>
              <a:rPr kumimoji="1" lang="en-US" altLang="zh-CN" sz="2400" i="1" dirty="0" err="1" smtClean="0">
                <a:latin typeface="Times New Roman" pitchFamily="18" charset="0"/>
              </a:rPr>
              <a:t>mrV</a:t>
            </a:r>
            <a:r>
              <a:rPr kumimoji="1" lang="en-US" altLang="zh-CN" sz="2400" i="1" dirty="0" smtClean="0">
                <a:latin typeface="Times New Roman" pitchFamily="18" charset="0"/>
              </a:rPr>
              <a:t> </a:t>
            </a:r>
            <a:r>
              <a:rPr kumimoji="1" lang="zh-CN" altLang="en-US" sz="2400" dirty="0" smtClean="0">
                <a:latin typeface="Times New Roman" pitchFamily="18" charset="0"/>
              </a:rPr>
              <a:t>，其方向垂直于轨道平面</a:t>
            </a:r>
            <a:r>
              <a:rPr kumimoji="1" lang="en-US" altLang="zh-CN" sz="2400" dirty="0" smtClean="0">
                <a:latin typeface="Times New Roman" pitchFamily="18" charset="0"/>
              </a:rPr>
              <a:t>;</a:t>
            </a:r>
          </a:p>
          <a:p>
            <a:pPr lvl="1">
              <a:lnSpc>
                <a:spcPct val="150000"/>
              </a:lnSpc>
            </a:pPr>
            <a:r>
              <a:rPr kumimoji="1" lang="zh-CN" altLang="en-US" sz="2400" dirty="0" smtClean="0">
                <a:latin typeface="Times New Roman" pitchFamily="18" charset="0"/>
              </a:rPr>
              <a:t>要标明</a:t>
            </a:r>
            <a:r>
              <a:rPr kumimoji="1" lang="zh-CN" altLang="en-US" sz="2400" dirty="0" smtClean="0">
                <a:solidFill>
                  <a:srgbClr val="000099"/>
                </a:solidFill>
                <a:latin typeface="Times New Roman" pitchFamily="18" charset="0"/>
              </a:rPr>
              <a:t>对哪个点（轴）的角动量</a:t>
            </a:r>
            <a:r>
              <a:rPr kumimoji="1" lang="zh-CN" altLang="en-US" sz="2400" dirty="0" smtClean="0">
                <a:latin typeface="Times New Roman" pitchFamily="18" charset="0"/>
              </a:rPr>
              <a:t>。</a:t>
            </a:r>
          </a:p>
          <a:p>
            <a:endParaRPr lang="zh-CN" altLang="en-US" sz="2400" dirty="0"/>
          </a:p>
        </p:txBody>
      </p:sp>
      <p:sp>
        <p:nvSpPr>
          <p:cNvPr id="23" name="灯片编号占位符 3"/>
          <p:cNvSpPr>
            <a:spLocks noGrp="1"/>
          </p:cNvSpPr>
          <p:nvPr>
            <p:ph type="sldNum" sz="quarter" idx="12"/>
          </p:nvPr>
        </p:nvSpPr>
        <p:spPr/>
        <p:txBody>
          <a:bodyPr/>
          <a:lstStyle/>
          <a:p>
            <a:fld id="{9D9E8444-E0F2-491E-BA1C-7CDB522589AA}" type="slidenum">
              <a:rPr lang="en-US" altLang="zh-CN"/>
              <a:pPr/>
              <a:t>4</a:t>
            </a:fld>
            <a:endParaRPr lang="en-US" altLang="zh-CN"/>
          </a:p>
        </p:txBody>
      </p:sp>
      <p:grpSp>
        <p:nvGrpSpPr>
          <p:cNvPr id="2" name="Group 21"/>
          <p:cNvGrpSpPr>
            <a:grpSpLocks/>
          </p:cNvGrpSpPr>
          <p:nvPr/>
        </p:nvGrpSpPr>
        <p:grpSpPr bwMode="auto">
          <a:xfrm>
            <a:off x="7134253" y="4071942"/>
            <a:ext cx="495300" cy="1066800"/>
            <a:chOff x="4272" y="2880"/>
            <a:chExt cx="312" cy="672"/>
          </a:xfrm>
        </p:grpSpPr>
        <p:sp>
          <p:nvSpPr>
            <p:cNvPr id="120854" name="Line 22"/>
            <p:cNvSpPr>
              <a:spLocks noChangeShapeType="1"/>
            </p:cNvSpPr>
            <p:nvPr/>
          </p:nvSpPr>
          <p:spPr bwMode="auto">
            <a:xfrm flipV="1">
              <a:off x="4512" y="3120"/>
              <a:ext cx="0" cy="432"/>
            </a:xfrm>
            <a:prstGeom prst="line">
              <a:avLst/>
            </a:prstGeom>
            <a:noFill/>
            <a:ln w="28575">
              <a:solidFill>
                <a:schemeClr val="tx2"/>
              </a:solidFill>
              <a:round/>
              <a:headEnd/>
              <a:tailEnd type="arrow" w="med" len="med"/>
            </a:ln>
            <a:effectLst/>
          </p:spPr>
          <p:txBody>
            <a:bodyPr wrap="none" anchor="ctr"/>
            <a:lstStyle/>
            <a:p>
              <a:endParaRPr lang="zh-CN" altLang="en-US"/>
            </a:p>
          </p:txBody>
        </p:sp>
        <p:graphicFrame>
          <p:nvGraphicFramePr>
            <p:cNvPr id="120855" name="Object 23"/>
            <p:cNvGraphicFramePr>
              <a:graphicFrameLocks noChangeAspect="1"/>
            </p:cNvGraphicFramePr>
            <p:nvPr/>
          </p:nvGraphicFramePr>
          <p:xfrm>
            <a:off x="4272" y="2880"/>
            <a:ext cx="312" cy="289"/>
          </p:xfrm>
          <a:graphic>
            <a:graphicData uri="http://schemas.openxmlformats.org/presentationml/2006/ole">
              <p:oleObj spid="_x0000_s24581" name="公式" r:id="rId4" imgW="342720" imgH="203040" progId="Equation.3">
                <p:embed/>
              </p:oleObj>
            </a:graphicData>
          </a:graphic>
        </p:graphicFrame>
      </p:grpSp>
      <p:grpSp>
        <p:nvGrpSpPr>
          <p:cNvPr id="3" name="Group 24"/>
          <p:cNvGrpSpPr>
            <a:grpSpLocks/>
          </p:cNvGrpSpPr>
          <p:nvPr/>
        </p:nvGrpSpPr>
        <p:grpSpPr bwMode="auto">
          <a:xfrm>
            <a:off x="6438928" y="4133854"/>
            <a:ext cx="2133600" cy="1447800"/>
            <a:chOff x="3840" y="2928"/>
            <a:chExt cx="1344" cy="912"/>
          </a:xfrm>
        </p:grpSpPr>
        <p:sp>
          <p:nvSpPr>
            <p:cNvPr id="120857" name="Oval 25"/>
            <p:cNvSpPr>
              <a:spLocks noChangeArrowheads="1"/>
            </p:cNvSpPr>
            <p:nvPr/>
          </p:nvSpPr>
          <p:spPr bwMode="auto">
            <a:xfrm>
              <a:off x="3840" y="3360"/>
              <a:ext cx="1344" cy="480"/>
            </a:xfrm>
            <a:prstGeom prst="ellipse">
              <a:avLst/>
            </a:prstGeom>
            <a:noFill/>
            <a:ln w="9525">
              <a:solidFill>
                <a:schemeClr val="tx1"/>
              </a:solidFill>
              <a:round/>
              <a:headEnd/>
              <a:tailEnd/>
            </a:ln>
            <a:effectLst/>
          </p:spPr>
          <p:txBody>
            <a:bodyPr wrap="none" anchor="ctr"/>
            <a:lstStyle/>
            <a:p>
              <a:pPr algn="ctr"/>
              <a:endParaRPr kumimoji="1" lang="zh-CN" altLang="zh-CN" sz="2800">
                <a:latin typeface="Times New Roman" pitchFamily="18" charset="0"/>
              </a:endParaRPr>
            </a:p>
          </p:txBody>
        </p:sp>
        <p:sp>
          <p:nvSpPr>
            <p:cNvPr id="120858" name="Line 26"/>
            <p:cNvSpPr>
              <a:spLocks noChangeShapeType="1"/>
            </p:cNvSpPr>
            <p:nvPr/>
          </p:nvSpPr>
          <p:spPr bwMode="auto">
            <a:xfrm flipV="1">
              <a:off x="4512" y="3408"/>
              <a:ext cx="480" cy="144"/>
            </a:xfrm>
            <a:prstGeom prst="line">
              <a:avLst/>
            </a:prstGeom>
            <a:noFill/>
            <a:ln w="31750">
              <a:solidFill>
                <a:schemeClr val="tx1"/>
              </a:solidFill>
              <a:round/>
              <a:headEnd/>
              <a:tailEnd type="arrow" w="med" len="med"/>
            </a:ln>
            <a:effectLst/>
          </p:spPr>
          <p:txBody>
            <a:bodyPr wrap="none" anchor="ctr"/>
            <a:lstStyle/>
            <a:p>
              <a:endParaRPr lang="zh-CN" altLang="en-US"/>
            </a:p>
          </p:txBody>
        </p:sp>
        <p:sp>
          <p:nvSpPr>
            <p:cNvPr id="120859" name="Line 27"/>
            <p:cNvSpPr>
              <a:spLocks noChangeShapeType="1"/>
            </p:cNvSpPr>
            <p:nvPr/>
          </p:nvSpPr>
          <p:spPr bwMode="auto">
            <a:xfrm flipH="1" flipV="1">
              <a:off x="4752" y="3216"/>
              <a:ext cx="240" cy="192"/>
            </a:xfrm>
            <a:prstGeom prst="line">
              <a:avLst/>
            </a:prstGeom>
            <a:noFill/>
            <a:ln w="28575">
              <a:solidFill>
                <a:schemeClr val="tx1"/>
              </a:solidFill>
              <a:round/>
              <a:headEnd/>
              <a:tailEnd type="arrow" w="med" len="med"/>
            </a:ln>
            <a:effectLst/>
          </p:spPr>
          <p:txBody>
            <a:bodyPr wrap="none" anchor="ctr"/>
            <a:lstStyle/>
            <a:p>
              <a:endParaRPr lang="zh-CN" altLang="en-US"/>
            </a:p>
          </p:txBody>
        </p:sp>
        <p:sp>
          <p:nvSpPr>
            <p:cNvPr id="120860" name="Rectangle 28"/>
            <p:cNvSpPr>
              <a:spLocks noChangeArrowheads="1"/>
            </p:cNvSpPr>
            <p:nvPr/>
          </p:nvSpPr>
          <p:spPr bwMode="auto">
            <a:xfrm>
              <a:off x="4272" y="3424"/>
              <a:ext cx="228" cy="327"/>
            </a:xfrm>
            <a:prstGeom prst="rect">
              <a:avLst/>
            </a:prstGeom>
            <a:noFill/>
            <a:ln w="9525">
              <a:noFill/>
              <a:miter lim="800000"/>
              <a:headEnd/>
              <a:tailEnd/>
            </a:ln>
            <a:effectLst/>
          </p:spPr>
          <p:txBody>
            <a:bodyPr wrap="none">
              <a:spAutoFit/>
            </a:bodyPr>
            <a:lstStyle/>
            <a:p>
              <a:r>
                <a:rPr kumimoji="1" lang="en-US" altLang="zh-CN" sz="2800" i="1">
                  <a:latin typeface="Times New Roman" pitchFamily="18" charset="0"/>
                </a:rPr>
                <a:t>o</a:t>
              </a:r>
            </a:p>
          </p:txBody>
        </p:sp>
        <p:sp>
          <p:nvSpPr>
            <p:cNvPr id="120861" name="Oval 29"/>
            <p:cNvSpPr>
              <a:spLocks noChangeArrowheads="1"/>
            </p:cNvSpPr>
            <p:nvPr/>
          </p:nvSpPr>
          <p:spPr bwMode="auto">
            <a:xfrm>
              <a:off x="4944" y="3360"/>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p>
          </p:txBody>
        </p:sp>
        <p:graphicFrame>
          <p:nvGraphicFramePr>
            <p:cNvPr id="120862" name="Object 30"/>
            <p:cNvGraphicFramePr>
              <a:graphicFrameLocks noChangeAspect="1"/>
            </p:cNvGraphicFramePr>
            <p:nvPr/>
          </p:nvGraphicFramePr>
          <p:xfrm>
            <a:off x="4659" y="3469"/>
            <a:ext cx="333" cy="325"/>
          </p:xfrm>
          <a:graphic>
            <a:graphicData uri="http://schemas.openxmlformats.org/presentationml/2006/ole">
              <p:oleObj spid="_x0000_s24579" name="公式" r:id="rId5" imgW="203040" imgH="164880" progId="Equation.3">
                <p:embed/>
              </p:oleObj>
            </a:graphicData>
          </a:graphic>
        </p:graphicFrame>
        <p:graphicFrame>
          <p:nvGraphicFramePr>
            <p:cNvPr id="120863" name="Object 31"/>
            <p:cNvGraphicFramePr>
              <a:graphicFrameLocks noChangeAspect="1"/>
            </p:cNvGraphicFramePr>
            <p:nvPr/>
          </p:nvGraphicFramePr>
          <p:xfrm>
            <a:off x="4704" y="2928"/>
            <a:ext cx="286" cy="288"/>
          </p:xfrm>
          <a:graphic>
            <a:graphicData uri="http://schemas.openxmlformats.org/presentationml/2006/ole">
              <p:oleObj spid="_x0000_s24580" name="公式" r:id="rId6" imgW="164880" imgH="203040" progId="Equation.3">
                <p:embed/>
              </p:oleObj>
            </a:graphicData>
          </a:graphic>
        </p:graphicFrame>
      </p:grpSp>
      <p:graphicFrame>
        <p:nvGraphicFramePr>
          <p:cNvPr id="120878" name="Object 46"/>
          <p:cNvGraphicFramePr>
            <a:graphicFrameLocks noChangeAspect="1"/>
          </p:cNvGraphicFramePr>
          <p:nvPr/>
        </p:nvGraphicFramePr>
        <p:xfrm>
          <a:off x="2006600" y="1246175"/>
          <a:ext cx="2344738" cy="468313"/>
        </p:xfrm>
        <a:graphic>
          <a:graphicData uri="http://schemas.openxmlformats.org/presentationml/2006/ole">
            <p:oleObj spid="_x0000_s24578" name="Equation" r:id="rId7" imgW="1079280" imgH="215640" progId="Equation.DSMT4">
              <p:embed/>
            </p:oleObj>
          </a:graphicData>
        </a:graphic>
      </p:graphicFrame>
      <p:sp>
        <p:nvSpPr>
          <p:cNvPr id="31" name="页脚占位符 3"/>
          <p:cNvSpPr>
            <a:spLocks noGrp="1"/>
          </p:cNvSpPr>
          <p:nvPr>
            <p:ph type="ftr" sz="quarter" idx="11"/>
          </p:nvPr>
        </p:nvSpPr>
        <p:spPr>
          <a:xfrm>
            <a:off x="2898775" y="6356350"/>
            <a:ext cx="3505200" cy="365125"/>
          </a:xfrm>
        </p:spPr>
        <p:txBody>
          <a:bodyPr/>
          <a:lstStyle/>
          <a:p>
            <a:pPr>
              <a:defRPr/>
            </a:pPr>
            <a:r>
              <a:rPr lang="zh-CN" altLang="en-US" dirty="0" smtClean="0"/>
              <a:t>质点的角动量</a:t>
            </a:r>
            <a:endParaRPr lang="zh-CN" altLang="en-U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AACADF7F-712B-49E4-9CD5-73988B849F18}" type="slidenum">
              <a:rPr lang="en-US" altLang="zh-CN">
                <a:latin typeface="方正姚体" pitchFamily="2" charset="-122"/>
                <a:ea typeface="方正姚体" pitchFamily="2" charset="-122"/>
              </a:rPr>
              <a:pPr/>
              <a:t>5</a:t>
            </a:fld>
            <a:endParaRPr lang="en-US" altLang="zh-CN">
              <a:latin typeface="方正姚体" pitchFamily="2" charset="-122"/>
              <a:ea typeface="方正姚体" pitchFamily="2" charset="-122"/>
            </a:endParaRPr>
          </a:p>
        </p:txBody>
      </p:sp>
      <p:sp>
        <p:nvSpPr>
          <p:cNvPr id="105475" name="Text Box 3"/>
          <p:cNvSpPr txBox="1">
            <a:spLocks noChangeArrowheads="1"/>
          </p:cNvSpPr>
          <p:nvPr/>
        </p:nvSpPr>
        <p:spPr bwMode="auto">
          <a:xfrm>
            <a:off x="827088" y="548326"/>
            <a:ext cx="7136890" cy="523220"/>
          </a:xfrm>
          <a:prstGeom prst="rect">
            <a:avLst/>
          </a:prstGeom>
          <a:noFill/>
          <a:ln w="41275">
            <a:noFill/>
            <a:miter lim="800000"/>
            <a:headEnd/>
            <a:tailEnd/>
          </a:ln>
          <a:effectLst/>
        </p:spPr>
        <p:txBody>
          <a:bodyPr wrap="none">
            <a:spAutoFit/>
          </a:bodyPr>
          <a:lstStyle/>
          <a:p>
            <a:r>
              <a:rPr kumimoji="1" lang="zh-CN" altLang="en-US" sz="2800" dirty="0">
                <a:latin typeface="方正姚体" pitchFamily="2" charset="-122"/>
                <a:ea typeface="方正姚体" pitchFamily="2" charset="-122"/>
              </a:rPr>
              <a:t>在</a:t>
            </a:r>
            <a:r>
              <a:rPr kumimoji="1" lang="zh-CN" altLang="en-US" sz="2800" dirty="0">
                <a:solidFill>
                  <a:srgbClr val="FF0000"/>
                </a:solidFill>
                <a:latin typeface="方正姚体" pitchFamily="2" charset="-122"/>
                <a:ea typeface="方正姚体" pitchFamily="2" charset="-122"/>
              </a:rPr>
              <a:t>直角坐标系</a:t>
            </a:r>
            <a:r>
              <a:rPr kumimoji="1" lang="zh-CN" altLang="en-US" sz="2800" dirty="0">
                <a:latin typeface="方正姚体" pitchFamily="2" charset="-122"/>
                <a:ea typeface="方正姚体" pitchFamily="2" charset="-122"/>
              </a:rPr>
              <a:t>中， 质点对原点</a:t>
            </a:r>
            <a:r>
              <a:rPr kumimoji="1" lang="en-US" altLang="zh-CN" sz="2800" i="1" dirty="0" smtClean="0">
                <a:latin typeface="方正姚体" pitchFamily="2" charset="-122"/>
                <a:ea typeface="方正姚体" pitchFamily="2" charset="-122"/>
              </a:rPr>
              <a:t>O</a:t>
            </a:r>
            <a:r>
              <a:rPr kumimoji="1" lang="zh-CN" altLang="en-US" sz="2800" i="1" dirty="0" smtClean="0">
                <a:latin typeface="方正姚体" pitchFamily="2" charset="-122"/>
                <a:ea typeface="方正姚体" pitchFamily="2" charset="-122"/>
              </a:rPr>
              <a:t> </a:t>
            </a:r>
            <a:r>
              <a:rPr kumimoji="1" lang="zh-CN" altLang="en-US" sz="2800" dirty="0" smtClean="0">
                <a:latin typeface="方正姚体" pitchFamily="2" charset="-122"/>
                <a:ea typeface="方正姚体" pitchFamily="2" charset="-122"/>
              </a:rPr>
              <a:t>的</a:t>
            </a:r>
            <a:r>
              <a:rPr kumimoji="1" lang="zh-CN" altLang="en-US" sz="2800" dirty="0">
                <a:latin typeface="方正姚体" pitchFamily="2" charset="-122"/>
                <a:ea typeface="方正姚体" pitchFamily="2" charset="-122"/>
              </a:rPr>
              <a:t>角动量为 </a:t>
            </a:r>
          </a:p>
        </p:txBody>
      </p:sp>
      <p:graphicFrame>
        <p:nvGraphicFramePr>
          <p:cNvPr id="105478" name="Object 6"/>
          <p:cNvGraphicFramePr>
            <a:graphicFrameLocks noChangeAspect="1"/>
          </p:cNvGraphicFramePr>
          <p:nvPr/>
        </p:nvGraphicFramePr>
        <p:xfrm>
          <a:off x="928662" y="1676392"/>
          <a:ext cx="6846887" cy="609600"/>
        </p:xfrm>
        <a:graphic>
          <a:graphicData uri="http://schemas.openxmlformats.org/presentationml/2006/ole">
            <p:oleObj spid="_x0000_s3074" name="Equation" r:id="rId3" imgW="2793960" imgH="266400" progId="Equation.3">
              <p:embed/>
            </p:oleObj>
          </a:graphicData>
        </a:graphic>
      </p:graphicFrame>
      <p:graphicFrame>
        <p:nvGraphicFramePr>
          <p:cNvPr id="105479" name="Object 7"/>
          <p:cNvGraphicFramePr>
            <a:graphicFrameLocks noChangeAspect="1"/>
          </p:cNvGraphicFramePr>
          <p:nvPr/>
        </p:nvGraphicFramePr>
        <p:xfrm>
          <a:off x="1077913" y="4962525"/>
          <a:ext cx="6673850" cy="609600"/>
        </p:xfrm>
        <a:graphic>
          <a:graphicData uri="http://schemas.openxmlformats.org/presentationml/2006/ole">
            <p:oleObj spid="_x0000_s3075" name="公式" r:id="rId4" imgW="2793960" imgH="266400" progId="Equation.3">
              <p:embed/>
            </p:oleObj>
          </a:graphicData>
        </a:graphic>
      </p:graphicFrame>
      <p:graphicFrame>
        <p:nvGraphicFramePr>
          <p:cNvPr id="105480" name="Object 8"/>
          <p:cNvGraphicFramePr>
            <a:graphicFrameLocks noChangeAspect="1"/>
          </p:cNvGraphicFramePr>
          <p:nvPr/>
        </p:nvGraphicFramePr>
        <p:xfrm>
          <a:off x="2257428" y="2752733"/>
          <a:ext cx="2743200" cy="1747837"/>
        </p:xfrm>
        <a:graphic>
          <a:graphicData uri="http://schemas.openxmlformats.org/presentationml/2006/ole">
            <p:oleObj spid="_x0000_s3076" name="Equation" r:id="rId5" imgW="1054080" imgH="761760" progId="Equation.3">
              <p:embed/>
            </p:oleObj>
          </a:graphicData>
        </a:graphic>
      </p:graphicFrame>
      <p:sp>
        <p:nvSpPr>
          <p:cNvPr id="10" name="页脚占位符 3"/>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gtEl>
                                        <p:attrNameLst>
                                          <p:attrName>style.visibility</p:attrName>
                                        </p:attrNameLst>
                                      </p:cBhvr>
                                      <p:to>
                                        <p:strVal val="visible"/>
                                      </p:to>
                                    </p:set>
                                    <p:animEffect transition="in" filter="wipe(left)">
                                      <p:cBhvr>
                                        <p:cTn id="7" dur="500"/>
                                        <p:tgtEl>
                                          <p:spTgt spid="1054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5478"/>
                                        </p:tgtEl>
                                        <p:attrNameLst>
                                          <p:attrName>style.visibility</p:attrName>
                                        </p:attrNameLst>
                                      </p:cBhvr>
                                      <p:to>
                                        <p:strVal val="visible"/>
                                      </p:to>
                                    </p:set>
                                    <p:animEffect transition="in" filter="wipe(left)">
                                      <p:cBhvr>
                                        <p:cTn id="12" dur="500"/>
                                        <p:tgtEl>
                                          <p:spTgt spid="1054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5480"/>
                                        </p:tgtEl>
                                        <p:attrNameLst>
                                          <p:attrName>style.visibility</p:attrName>
                                        </p:attrNameLst>
                                      </p:cBhvr>
                                      <p:to>
                                        <p:strVal val="visible"/>
                                      </p:to>
                                    </p:set>
                                    <p:animEffect transition="in" filter="wipe(left)">
                                      <p:cBhvr>
                                        <p:cTn id="17" dur="500"/>
                                        <p:tgtEl>
                                          <p:spTgt spid="1054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5479"/>
                                        </p:tgtEl>
                                        <p:attrNameLst>
                                          <p:attrName>style.visibility</p:attrName>
                                        </p:attrNameLst>
                                      </p:cBhvr>
                                      <p:to>
                                        <p:strVal val="visible"/>
                                      </p:to>
                                    </p:set>
                                    <p:animEffect transition="in" filter="wipe(left)">
                                      <p:cBhvr>
                                        <p:cTn id="22" dur="5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3"/>
          <p:cNvSpPr>
            <a:spLocks noGrp="1"/>
          </p:cNvSpPr>
          <p:nvPr>
            <p:ph type="sldNum" sz="quarter" idx="12"/>
          </p:nvPr>
        </p:nvSpPr>
        <p:spPr/>
        <p:txBody>
          <a:bodyPr/>
          <a:lstStyle/>
          <a:p>
            <a:fld id="{AACADF7F-712B-49E4-9CD5-73988B849F18}" type="slidenum">
              <a:rPr lang="en-US" altLang="zh-CN">
                <a:latin typeface="方正姚体" pitchFamily="2" charset="-122"/>
                <a:ea typeface="方正姚体" pitchFamily="2" charset="-122"/>
              </a:rPr>
              <a:pPr/>
              <a:t>6</a:t>
            </a:fld>
            <a:endParaRPr lang="en-US" altLang="zh-CN">
              <a:latin typeface="方正姚体" pitchFamily="2" charset="-122"/>
              <a:ea typeface="方正姚体" pitchFamily="2" charset="-122"/>
            </a:endParaRPr>
          </a:p>
        </p:txBody>
      </p:sp>
      <p:sp>
        <p:nvSpPr>
          <p:cNvPr id="105475" name="Text Box 3"/>
          <p:cNvSpPr txBox="1">
            <a:spLocks noChangeArrowheads="1"/>
          </p:cNvSpPr>
          <p:nvPr/>
        </p:nvSpPr>
        <p:spPr bwMode="auto">
          <a:xfrm>
            <a:off x="827088" y="357166"/>
            <a:ext cx="7136890" cy="523220"/>
          </a:xfrm>
          <a:prstGeom prst="rect">
            <a:avLst/>
          </a:prstGeom>
          <a:noFill/>
          <a:ln w="41275">
            <a:noFill/>
            <a:miter lim="800000"/>
            <a:headEnd/>
            <a:tailEnd/>
          </a:ln>
          <a:effectLst/>
        </p:spPr>
        <p:txBody>
          <a:bodyPr wrap="none">
            <a:spAutoFit/>
          </a:bodyPr>
          <a:lstStyle/>
          <a:p>
            <a:r>
              <a:rPr kumimoji="1" lang="zh-CN" altLang="en-US" sz="2800" dirty="0">
                <a:latin typeface="方正姚体" pitchFamily="2" charset="-122"/>
                <a:ea typeface="方正姚体" pitchFamily="2" charset="-122"/>
              </a:rPr>
              <a:t>在</a:t>
            </a:r>
            <a:r>
              <a:rPr kumimoji="1" lang="zh-CN" altLang="en-US" sz="2800" dirty="0">
                <a:solidFill>
                  <a:srgbClr val="FF0000"/>
                </a:solidFill>
                <a:latin typeface="方正姚体" pitchFamily="2" charset="-122"/>
                <a:ea typeface="方正姚体" pitchFamily="2" charset="-122"/>
              </a:rPr>
              <a:t>直角坐标系</a:t>
            </a:r>
            <a:r>
              <a:rPr kumimoji="1" lang="zh-CN" altLang="en-US" sz="2800" dirty="0">
                <a:latin typeface="方正姚体" pitchFamily="2" charset="-122"/>
                <a:ea typeface="方正姚体" pitchFamily="2" charset="-122"/>
              </a:rPr>
              <a:t>中， 质点对原点</a:t>
            </a:r>
            <a:r>
              <a:rPr kumimoji="1" lang="en-US" altLang="zh-CN" sz="2800" i="1" dirty="0" smtClean="0">
                <a:latin typeface="方正姚体" pitchFamily="2" charset="-122"/>
                <a:ea typeface="方正姚体" pitchFamily="2" charset="-122"/>
              </a:rPr>
              <a:t>O</a:t>
            </a:r>
            <a:r>
              <a:rPr kumimoji="1" lang="zh-CN" altLang="en-US" sz="2800" i="1" dirty="0" smtClean="0">
                <a:latin typeface="方正姚体" pitchFamily="2" charset="-122"/>
                <a:ea typeface="方正姚体" pitchFamily="2" charset="-122"/>
              </a:rPr>
              <a:t> </a:t>
            </a:r>
            <a:r>
              <a:rPr kumimoji="1" lang="zh-CN" altLang="en-US" sz="2800" dirty="0" smtClean="0">
                <a:latin typeface="方正姚体" pitchFamily="2" charset="-122"/>
                <a:ea typeface="方正姚体" pitchFamily="2" charset="-122"/>
              </a:rPr>
              <a:t>的</a:t>
            </a:r>
            <a:r>
              <a:rPr kumimoji="1" lang="zh-CN" altLang="en-US" sz="2800" dirty="0">
                <a:latin typeface="方正姚体" pitchFamily="2" charset="-122"/>
                <a:ea typeface="方正姚体" pitchFamily="2" charset="-122"/>
              </a:rPr>
              <a:t>角动量为 </a:t>
            </a:r>
          </a:p>
        </p:txBody>
      </p:sp>
      <p:graphicFrame>
        <p:nvGraphicFramePr>
          <p:cNvPr id="105479" name="Object 7"/>
          <p:cNvGraphicFramePr>
            <a:graphicFrameLocks noChangeAspect="1"/>
          </p:cNvGraphicFramePr>
          <p:nvPr/>
        </p:nvGraphicFramePr>
        <p:xfrm>
          <a:off x="928662" y="1285860"/>
          <a:ext cx="6886598" cy="609600"/>
        </p:xfrm>
        <a:graphic>
          <a:graphicData uri="http://schemas.openxmlformats.org/presentationml/2006/ole">
            <p:oleObj spid="_x0000_s47107" name="Equation" r:id="rId3" imgW="2882880" imgH="266400" progId="Equation.3">
              <p:embed/>
            </p:oleObj>
          </a:graphicData>
        </a:graphic>
      </p:graphicFrame>
      <p:sp>
        <p:nvSpPr>
          <p:cNvPr id="105481" name="Text Box 9"/>
          <p:cNvSpPr txBox="1">
            <a:spLocks noChangeArrowheads="1"/>
          </p:cNvSpPr>
          <p:nvPr/>
        </p:nvSpPr>
        <p:spPr bwMode="auto">
          <a:xfrm>
            <a:off x="785786" y="2357430"/>
            <a:ext cx="7200900" cy="519113"/>
          </a:xfrm>
          <a:prstGeom prst="rect">
            <a:avLst/>
          </a:prstGeom>
          <a:noFill/>
          <a:ln w="41275">
            <a:noFill/>
            <a:miter lim="800000"/>
            <a:headEnd/>
            <a:tailEnd/>
          </a:ln>
          <a:effectLst/>
        </p:spPr>
        <p:txBody>
          <a:bodyPr>
            <a:spAutoFit/>
          </a:bodyPr>
          <a:lstStyle/>
          <a:p>
            <a:r>
              <a:rPr kumimoji="1" lang="zh-CN" altLang="en-US" sz="2800" dirty="0">
                <a:latin typeface="方正姚体" pitchFamily="2" charset="-122"/>
                <a:ea typeface="方正姚体" pitchFamily="2" charset="-122"/>
              </a:rPr>
              <a:t>若质点的运动平面为</a:t>
            </a:r>
            <a:r>
              <a:rPr kumimoji="1" lang="en-US" altLang="zh-CN" sz="2800" i="1" dirty="0">
                <a:latin typeface="方正姚体" pitchFamily="2" charset="-122"/>
                <a:ea typeface="方正姚体" pitchFamily="2" charset="-122"/>
              </a:rPr>
              <a:t>OXY</a:t>
            </a:r>
            <a:r>
              <a:rPr kumimoji="1" lang="zh-CN" altLang="en-US" sz="2800" dirty="0">
                <a:latin typeface="方正姚体" pitchFamily="2" charset="-122"/>
                <a:ea typeface="方正姚体" pitchFamily="2" charset="-122"/>
              </a:rPr>
              <a:t>面，则</a:t>
            </a:r>
            <a:r>
              <a:rPr kumimoji="1" lang="en-US" altLang="zh-CN" sz="2800" i="1" dirty="0">
                <a:latin typeface="方正姚体" pitchFamily="2" charset="-122"/>
                <a:ea typeface="方正姚体" pitchFamily="2" charset="-122"/>
              </a:rPr>
              <a:t>z</a:t>
            </a:r>
            <a:r>
              <a:rPr kumimoji="1" lang="en-US" altLang="zh-CN" sz="2800" dirty="0">
                <a:latin typeface="方正姚体" pitchFamily="2" charset="-122"/>
                <a:ea typeface="方正姚体" pitchFamily="2" charset="-122"/>
              </a:rPr>
              <a:t>=0,</a:t>
            </a:r>
            <a:r>
              <a:rPr kumimoji="1" lang="en-US" altLang="zh-CN" sz="2800" i="1" dirty="0">
                <a:latin typeface="方正姚体" pitchFamily="2" charset="-122"/>
                <a:ea typeface="方正姚体" pitchFamily="2" charset="-122"/>
              </a:rPr>
              <a:t>p</a:t>
            </a:r>
            <a:r>
              <a:rPr kumimoji="1" lang="en-US" altLang="zh-CN" sz="2800" i="1" baseline="-30000" dirty="0">
                <a:latin typeface="方正姚体" pitchFamily="2" charset="-122"/>
                <a:ea typeface="方正姚体" pitchFamily="2" charset="-122"/>
              </a:rPr>
              <a:t>z</a:t>
            </a:r>
            <a:r>
              <a:rPr kumimoji="1" lang="en-US" altLang="zh-CN" sz="2800" dirty="0">
                <a:latin typeface="方正姚体" pitchFamily="2" charset="-122"/>
                <a:ea typeface="方正姚体" pitchFamily="2" charset="-122"/>
              </a:rPr>
              <a:t>=0</a:t>
            </a:r>
            <a:r>
              <a:rPr kumimoji="1" lang="zh-CN" altLang="en-US" sz="2800" dirty="0">
                <a:latin typeface="方正姚体" pitchFamily="2" charset="-122"/>
                <a:ea typeface="方正姚体" pitchFamily="2" charset="-122"/>
              </a:rPr>
              <a:t>， </a:t>
            </a:r>
          </a:p>
        </p:txBody>
      </p:sp>
      <p:graphicFrame>
        <p:nvGraphicFramePr>
          <p:cNvPr id="105482" name="Object 10"/>
          <p:cNvGraphicFramePr>
            <a:graphicFrameLocks noChangeAspect="1"/>
          </p:cNvGraphicFramePr>
          <p:nvPr/>
        </p:nvGraphicFramePr>
        <p:xfrm>
          <a:off x="2500298" y="3643314"/>
          <a:ext cx="2874962" cy="609600"/>
        </p:xfrm>
        <a:graphic>
          <a:graphicData uri="http://schemas.openxmlformats.org/presentationml/2006/ole">
            <p:oleObj spid="_x0000_s47109" name="Equation" r:id="rId4" imgW="1104840" imgH="266400" progId="Equation.3">
              <p:embed/>
            </p:oleObj>
          </a:graphicData>
        </a:graphic>
      </p:graphicFrame>
      <p:sp>
        <p:nvSpPr>
          <p:cNvPr id="9" name="页脚占位符 3"/>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灯片编号占位符 3"/>
          <p:cNvSpPr>
            <a:spLocks noGrp="1"/>
          </p:cNvSpPr>
          <p:nvPr>
            <p:ph type="sldNum" sz="quarter" idx="12"/>
          </p:nvPr>
        </p:nvSpPr>
        <p:spPr/>
        <p:txBody>
          <a:bodyPr/>
          <a:lstStyle/>
          <a:p>
            <a:fld id="{15BC868C-9008-48C8-8B9F-D841EDD1A83A}" type="slidenum">
              <a:rPr lang="en-US" altLang="zh-CN"/>
              <a:pPr/>
              <a:t>7</a:t>
            </a:fld>
            <a:endParaRPr lang="en-US" altLang="zh-CN"/>
          </a:p>
        </p:txBody>
      </p:sp>
      <p:graphicFrame>
        <p:nvGraphicFramePr>
          <p:cNvPr id="107522" name="Object 1026"/>
          <p:cNvGraphicFramePr>
            <a:graphicFrameLocks noChangeAspect="1"/>
          </p:cNvGraphicFramePr>
          <p:nvPr/>
        </p:nvGraphicFramePr>
        <p:xfrm>
          <a:off x="714348" y="1285860"/>
          <a:ext cx="5256212" cy="974725"/>
        </p:xfrm>
        <a:graphic>
          <a:graphicData uri="http://schemas.openxmlformats.org/presentationml/2006/ole">
            <p:oleObj spid="_x0000_s4098" name="Equation" r:id="rId3" imgW="1981080" imgH="393480" progId="Equation.DSMT4">
              <p:embed/>
            </p:oleObj>
          </a:graphicData>
        </a:graphic>
      </p:graphicFrame>
      <p:sp>
        <p:nvSpPr>
          <p:cNvPr id="107523" name="Text Box 1027"/>
          <p:cNvSpPr txBox="1">
            <a:spLocks noChangeArrowheads="1"/>
          </p:cNvSpPr>
          <p:nvPr/>
        </p:nvSpPr>
        <p:spPr bwMode="auto">
          <a:xfrm>
            <a:off x="357158" y="282575"/>
            <a:ext cx="8770350" cy="523220"/>
          </a:xfrm>
          <a:prstGeom prst="rect">
            <a:avLst/>
          </a:prstGeom>
          <a:noFill/>
          <a:ln w="41275">
            <a:noFill/>
            <a:miter lim="800000"/>
            <a:headEnd/>
            <a:tailEnd/>
          </a:ln>
          <a:effectLst/>
        </p:spPr>
        <p:txBody>
          <a:bodyPr wrap="none">
            <a:spAutoFit/>
          </a:bodyPr>
          <a:lstStyle/>
          <a:p>
            <a:r>
              <a:rPr kumimoji="1" lang="zh-CN" altLang="en-US" sz="2800" dirty="0">
                <a:solidFill>
                  <a:srgbClr val="000099"/>
                </a:solidFill>
                <a:latin typeface="方正姚体" pitchFamily="2" charset="-122"/>
                <a:ea typeface="方正姚体" pitchFamily="2" charset="-122"/>
              </a:rPr>
              <a:t>角动量的</a:t>
            </a:r>
            <a:r>
              <a:rPr kumimoji="1" lang="zh-CN" altLang="en-US" sz="2800" dirty="0">
                <a:solidFill>
                  <a:srgbClr val="FF0000"/>
                </a:solidFill>
                <a:latin typeface="方正姚体" pitchFamily="2" charset="-122"/>
                <a:ea typeface="方正姚体" pitchFamily="2" charset="-122"/>
              </a:rPr>
              <a:t>极坐标</a:t>
            </a:r>
            <a:r>
              <a:rPr kumimoji="1" lang="zh-CN" altLang="en-US" sz="2800" dirty="0" smtClean="0">
                <a:solidFill>
                  <a:srgbClr val="000099"/>
                </a:solidFill>
                <a:latin typeface="方正姚体" pitchFamily="2" charset="-122"/>
                <a:ea typeface="方正姚体" pitchFamily="2" charset="-122"/>
              </a:rPr>
              <a:t>表示</a:t>
            </a:r>
            <a:r>
              <a:rPr kumimoji="1" lang="en-US" altLang="zh-CN" sz="2800" dirty="0" smtClean="0">
                <a:solidFill>
                  <a:srgbClr val="000099"/>
                </a:solidFill>
                <a:latin typeface="方正姚体" pitchFamily="2" charset="-122"/>
                <a:ea typeface="方正姚体" pitchFamily="2" charset="-122"/>
              </a:rPr>
              <a:t>(</a:t>
            </a:r>
            <a:r>
              <a:rPr kumimoji="1" lang="zh-CN" altLang="en-US" sz="2800" dirty="0" smtClean="0">
                <a:solidFill>
                  <a:srgbClr val="000099"/>
                </a:solidFill>
                <a:latin typeface="方正姚体" pitchFamily="2" charset="-122"/>
                <a:ea typeface="方正姚体" pitchFamily="2" charset="-122"/>
              </a:rPr>
              <a:t>转轴参照系</a:t>
            </a:r>
            <a:r>
              <a:rPr kumimoji="1" lang="en-US" altLang="zh-CN" sz="2800" dirty="0" smtClean="0">
                <a:solidFill>
                  <a:srgbClr val="000099"/>
                </a:solidFill>
                <a:latin typeface="方正姚体" pitchFamily="2" charset="-122"/>
                <a:ea typeface="方正姚体" pitchFamily="2" charset="-122"/>
              </a:rPr>
              <a:t>)</a:t>
            </a:r>
            <a:r>
              <a:rPr kumimoji="1" lang="zh-CN" altLang="en-US" sz="2800" dirty="0" smtClean="0">
                <a:solidFill>
                  <a:srgbClr val="000099"/>
                </a:solidFill>
                <a:latin typeface="方正姚体" pitchFamily="2" charset="-122"/>
                <a:ea typeface="方正姚体" pitchFamily="2" charset="-122"/>
              </a:rPr>
              <a:t>。</a:t>
            </a:r>
            <a:r>
              <a:rPr kumimoji="1" lang="zh-CN" altLang="en-US" sz="2800" dirty="0">
                <a:solidFill>
                  <a:srgbClr val="000099"/>
                </a:solidFill>
                <a:latin typeface="方正姚体" pitchFamily="2" charset="-122"/>
                <a:ea typeface="方正姚体" pitchFamily="2" charset="-122"/>
              </a:rPr>
              <a:t>对极点的角动量为 </a:t>
            </a:r>
          </a:p>
        </p:txBody>
      </p:sp>
      <p:graphicFrame>
        <p:nvGraphicFramePr>
          <p:cNvPr id="107524" name="Object 1028"/>
          <p:cNvGraphicFramePr>
            <a:graphicFrameLocks noChangeAspect="1"/>
          </p:cNvGraphicFramePr>
          <p:nvPr/>
        </p:nvGraphicFramePr>
        <p:xfrm>
          <a:off x="1071538" y="2857496"/>
          <a:ext cx="2663825" cy="685800"/>
        </p:xfrm>
        <a:graphic>
          <a:graphicData uri="http://schemas.openxmlformats.org/presentationml/2006/ole">
            <p:oleObj spid="_x0000_s4099" name="Equation" r:id="rId4" imgW="736560" imgH="228600" progId="Equation.3">
              <p:embed/>
            </p:oleObj>
          </a:graphicData>
        </a:graphic>
      </p:graphicFrame>
      <p:graphicFrame>
        <p:nvGraphicFramePr>
          <p:cNvPr id="107525" name="Object 1029"/>
          <p:cNvGraphicFramePr>
            <a:graphicFrameLocks noChangeAspect="1"/>
          </p:cNvGraphicFramePr>
          <p:nvPr/>
        </p:nvGraphicFramePr>
        <p:xfrm>
          <a:off x="714348" y="4071942"/>
          <a:ext cx="7058025" cy="835025"/>
        </p:xfrm>
        <a:graphic>
          <a:graphicData uri="http://schemas.openxmlformats.org/presentationml/2006/ole">
            <p:oleObj spid="_x0000_s4100" name="Equation" r:id="rId5" imgW="1981080" imgH="253800" progId="Equation.DSMT4">
              <p:embed/>
            </p:oleObj>
          </a:graphicData>
        </a:graphic>
      </p:graphicFrame>
      <p:sp>
        <p:nvSpPr>
          <p:cNvPr id="107526" name="Text Box 1030"/>
          <p:cNvSpPr txBox="1">
            <a:spLocks noChangeArrowheads="1"/>
          </p:cNvSpPr>
          <p:nvPr/>
        </p:nvSpPr>
        <p:spPr bwMode="auto">
          <a:xfrm>
            <a:off x="714348" y="5143512"/>
            <a:ext cx="5929354" cy="946150"/>
          </a:xfrm>
          <a:prstGeom prst="rect">
            <a:avLst/>
          </a:prstGeom>
          <a:noFill/>
          <a:ln w="41275">
            <a:noFill/>
            <a:miter lim="800000"/>
            <a:headEnd/>
            <a:tailEnd/>
          </a:ln>
          <a:effectLst/>
        </p:spPr>
        <p:txBody>
          <a:bodyPr wrap="square">
            <a:spAutoFit/>
          </a:bodyPr>
          <a:lstStyle/>
          <a:p>
            <a:r>
              <a:rPr kumimoji="1" lang="zh-CN" altLang="en-US" sz="2800" dirty="0">
                <a:solidFill>
                  <a:srgbClr val="000099"/>
                </a:solidFill>
                <a:latin typeface="方正姚体" pitchFamily="2" charset="-122"/>
                <a:ea typeface="方正姚体" pitchFamily="2" charset="-122"/>
              </a:rPr>
              <a:t>这说明质点角动量大小为</a:t>
            </a:r>
            <a:r>
              <a:rPr kumimoji="1" lang="en-US" altLang="zh-CN" sz="2800" i="1" dirty="0">
                <a:solidFill>
                  <a:srgbClr val="000099"/>
                </a:solidFill>
                <a:latin typeface="方正姚体" pitchFamily="2" charset="-122"/>
                <a:ea typeface="方正姚体" pitchFamily="2" charset="-122"/>
              </a:rPr>
              <a:t>mr</a:t>
            </a:r>
            <a:r>
              <a:rPr kumimoji="1" lang="en-US" altLang="zh-CN" sz="2800" baseline="30000" dirty="0">
                <a:solidFill>
                  <a:srgbClr val="000099"/>
                </a:solidFill>
                <a:latin typeface="方正姚体" pitchFamily="2" charset="-122"/>
                <a:ea typeface="方正姚体" pitchFamily="2" charset="-122"/>
              </a:rPr>
              <a:t>2</a:t>
            </a:r>
            <a:r>
              <a:rPr kumimoji="1" lang="en-US" altLang="zh-CN" sz="2800" i="1" dirty="0">
                <a:solidFill>
                  <a:srgbClr val="000099"/>
                </a:solidFill>
                <a:latin typeface="方正姚体" pitchFamily="2" charset="-122"/>
                <a:ea typeface="方正姚体" pitchFamily="2" charset="-122"/>
              </a:rPr>
              <a:t>ω</a:t>
            </a:r>
            <a:r>
              <a:rPr kumimoji="1" lang="en-US" altLang="zh-CN" sz="2800" dirty="0">
                <a:solidFill>
                  <a:srgbClr val="000099"/>
                </a:solidFill>
                <a:latin typeface="方正姚体" pitchFamily="2" charset="-122"/>
                <a:ea typeface="方正姚体" pitchFamily="2" charset="-122"/>
              </a:rPr>
              <a:t>,</a:t>
            </a:r>
          </a:p>
          <a:p>
            <a:r>
              <a:rPr kumimoji="1" lang="zh-CN" altLang="en-US" sz="2800" dirty="0">
                <a:solidFill>
                  <a:srgbClr val="000099"/>
                </a:solidFill>
                <a:latin typeface="方正姚体" pitchFamily="2" charset="-122"/>
                <a:ea typeface="方正姚体" pitchFamily="2" charset="-122"/>
              </a:rPr>
              <a:t>方向垂直于质点的运动平面。 </a:t>
            </a:r>
          </a:p>
        </p:txBody>
      </p:sp>
      <p:grpSp>
        <p:nvGrpSpPr>
          <p:cNvPr id="2" name="Group 1031"/>
          <p:cNvGrpSpPr>
            <a:grpSpLocks/>
          </p:cNvGrpSpPr>
          <p:nvPr/>
        </p:nvGrpSpPr>
        <p:grpSpPr bwMode="auto">
          <a:xfrm>
            <a:off x="6705600" y="2000240"/>
            <a:ext cx="495300" cy="1066800"/>
            <a:chOff x="4272" y="2880"/>
            <a:chExt cx="312" cy="672"/>
          </a:xfrm>
        </p:grpSpPr>
        <p:sp>
          <p:nvSpPr>
            <p:cNvPr id="107528" name="Line 1032"/>
            <p:cNvSpPr>
              <a:spLocks noChangeShapeType="1"/>
            </p:cNvSpPr>
            <p:nvPr/>
          </p:nvSpPr>
          <p:spPr bwMode="auto">
            <a:xfrm flipV="1">
              <a:off x="4512" y="3120"/>
              <a:ext cx="0" cy="432"/>
            </a:xfrm>
            <a:prstGeom prst="line">
              <a:avLst/>
            </a:prstGeom>
            <a:noFill/>
            <a:ln w="28575">
              <a:solidFill>
                <a:schemeClr val="tx2"/>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graphicFrame>
          <p:nvGraphicFramePr>
            <p:cNvPr id="107529" name="Object 1033"/>
            <p:cNvGraphicFramePr>
              <a:graphicFrameLocks noChangeAspect="1"/>
            </p:cNvGraphicFramePr>
            <p:nvPr/>
          </p:nvGraphicFramePr>
          <p:xfrm>
            <a:off x="4272" y="2880"/>
            <a:ext cx="312" cy="289"/>
          </p:xfrm>
          <a:graphic>
            <a:graphicData uri="http://schemas.openxmlformats.org/presentationml/2006/ole">
              <p:oleObj spid="_x0000_s4103" name="公式" r:id="rId6" imgW="342720" imgH="203040" progId="Equation.3">
                <p:embed/>
              </p:oleObj>
            </a:graphicData>
          </a:graphic>
        </p:graphicFrame>
      </p:grpSp>
      <p:grpSp>
        <p:nvGrpSpPr>
          <p:cNvPr id="3" name="Group 1044"/>
          <p:cNvGrpSpPr>
            <a:grpSpLocks/>
          </p:cNvGrpSpPr>
          <p:nvPr/>
        </p:nvGrpSpPr>
        <p:grpSpPr bwMode="auto">
          <a:xfrm>
            <a:off x="5638800" y="2019290"/>
            <a:ext cx="2895600" cy="1622425"/>
            <a:chOff x="3408" y="2172"/>
            <a:chExt cx="1824" cy="1022"/>
          </a:xfrm>
        </p:grpSpPr>
        <p:sp>
          <p:nvSpPr>
            <p:cNvPr id="107531" name="Oval 1035"/>
            <p:cNvSpPr>
              <a:spLocks noChangeArrowheads="1"/>
            </p:cNvSpPr>
            <p:nvPr/>
          </p:nvSpPr>
          <p:spPr bwMode="auto">
            <a:xfrm>
              <a:off x="3408" y="2610"/>
              <a:ext cx="1824" cy="480"/>
            </a:xfrm>
            <a:prstGeom prst="ellipse">
              <a:avLst/>
            </a:prstGeom>
            <a:noFill/>
            <a:ln w="9525">
              <a:solidFill>
                <a:schemeClr val="tx1"/>
              </a:solidFill>
              <a:round/>
              <a:headEnd/>
              <a:tailEnd/>
            </a:ln>
            <a:effectLst/>
          </p:spPr>
          <p:txBody>
            <a:bodyPr wrap="none" anchor="ctr"/>
            <a:lstStyle/>
            <a:p>
              <a:pPr algn="ctr"/>
              <a:endParaRPr kumimoji="1" lang="zh-CN" altLang="zh-CN" sz="2800">
                <a:latin typeface="方正姚体" pitchFamily="2" charset="-122"/>
                <a:ea typeface="方正姚体" pitchFamily="2" charset="-122"/>
              </a:endParaRPr>
            </a:p>
          </p:txBody>
        </p:sp>
        <p:sp>
          <p:nvSpPr>
            <p:cNvPr id="107532" name="Line 1036"/>
            <p:cNvSpPr>
              <a:spLocks noChangeShapeType="1"/>
            </p:cNvSpPr>
            <p:nvPr/>
          </p:nvSpPr>
          <p:spPr bwMode="auto">
            <a:xfrm flipV="1">
              <a:off x="4336" y="2688"/>
              <a:ext cx="480" cy="144"/>
            </a:xfrm>
            <a:prstGeom prst="line">
              <a:avLst/>
            </a:prstGeom>
            <a:noFill/>
            <a:ln w="31750">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7533" name="Line 1037"/>
            <p:cNvSpPr>
              <a:spLocks noChangeShapeType="1"/>
            </p:cNvSpPr>
            <p:nvPr/>
          </p:nvSpPr>
          <p:spPr bwMode="auto">
            <a:xfrm flipH="1" flipV="1">
              <a:off x="4576" y="2496"/>
              <a:ext cx="240" cy="192"/>
            </a:xfrm>
            <a:prstGeom prst="line">
              <a:avLst/>
            </a:prstGeom>
            <a:noFill/>
            <a:ln w="28575">
              <a:solidFill>
                <a:schemeClr val="tx1"/>
              </a:solidFill>
              <a:round/>
              <a:headEnd/>
              <a:tailEnd type="arrow" w="med" len="med"/>
            </a:ln>
            <a:effectLst/>
          </p:spPr>
          <p:txBody>
            <a:bodyPr wrap="none" anchor="ctr"/>
            <a:lstStyle/>
            <a:p>
              <a:endParaRPr lang="zh-CN" altLang="en-US">
                <a:latin typeface="方正姚体" pitchFamily="2" charset="-122"/>
                <a:ea typeface="方正姚体" pitchFamily="2" charset="-122"/>
              </a:endParaRPr>
            </a:p>
          </p:txBody>
        </p:sp>
        <p:sp>
          <p:nvSpPr>
            <p:cNvPr id="107534" name="Rectangle 1038"/>
            <p:cNvSpPr>
              <a:spLocks noChangeArrowheads="1"/>
            </p:cNvSpPr>
            <p:nvPr/>
          </p:nvSpPr>
          <p:spPr bwMode="auto">
            <a:xfrm>
              <a:off x="4096" y="2704"/>
              <a:ext cx="228" cy="327"/>
            </a:xfrm>
            <a:prstGeom prst="rect">
              <a:avLst/>
            </a:prstGeom>
            <a:noFill/>
            <a:ln w="9525">
              <a:noFill/>
              <a:miter lim="800000"/>
              <a:headEnd/>
              <a:tailEnd/>
            </a:ln>
            <a:effectLst/>
          </p:spPr>
          <p:txBody>
            <a:bodyPr wrap="none">
              <a:spAutoFit/>
            </a:bodyPr>
            <a:lstStyle/>
            <a:p>
              <a:r>
                <a:rPr kumimoji="1" lang="en-US" altLang="zh-CN" sz="2800" i="1">
                  <a:latin typeface="方正姚体" pitchFamily="2" charset="-122"/>
                  <a:ea typeface="方正姚体" pitchFamily="2" charset="-122"/>
                </a:rPr>
                <a:t>o</a:t>
              </a:r>
            </a:p>
          </p:txBody>
        </p:sp>
        <p:sp>
          <p:nvSpPr>
            <p:cNvPr id="107535" name="Oval 1039"/>
            <p:cNvSpPr>
              <a:spLocks noChangeArrowheads="1"/>
            </p:cNvSpPr>
            <p:nvPr/>
          </p:nvSpPr>
          <p:spPr bwMode="auto">
            <a:xfrm>
              <a:off x="4768" y="2640"/>
              <a:ext cx="70" cy="73"/>
            </a:xfrm>
            <a:prstGeom prst="ellipse">
              <a:avLst/>
            </a:prstGeom>
            <a:solidFill>
              <a:schemeClr val="accent1"/>
            </a:solidFill>
            <a:ln w="9525">
              <a:solidFill>
                <a:schemeClr val="tx1"/>
              </a:solidFill>
              <a:round/>
              <a:headEnd/>
              <a:tailEnd/>
            </a:ln>
            <a:effectLst/>
          </p:spPr>
          <p:txBody>
            <a:bodyPr wrap="none" anchor="ctr"/>
            <a:lstStyle/>
            <a:p>
              <a:endParaRPr lang="zh-CN" altLang="en-US">
                <a:latin typeface="方正姚体" pitchFamily="2" charset="-122"/>
                <a:ea typeface="方正姚体" pitchFamily="2" charset="-122"/>
              </a:endParaRPr>
            </a:p>
          </p:txBody>
        </p:sp>
        <p:graphicFrame>
          <p:nvGraphicFramePr>
            <p:cNvPr id="107536" name="Object 1040"/>
            <p:cNvGraphicFramePr>
              <a:graphicFrameLocks noChangeAspect="1"/>
            </p:cNvGraphicFramePr>
            <p:nvPr/>
          </p:nvGraphicFramePr>
          <p:xfrm>
            <a:off x="4457" y="2739"/>
            <a:ext cx="230" cy="455"/>
          </p:xfrm>
          <a:graphic>
            <a:graphicData uri="http://schemas.openxmlformats.org/presentationml/2006/ole">
              <p:oleObj spid="_x0000_s4101" name="公式" r:id="rId7" imgW="139680" imgH="228600" progId="Equation.3">
                <p:embed/>
              </p:oleObj>
            </a:graphicData>
          </a:graphic>
        </p:graphicFrame>
        <p:graphicFrame>
          <p:nvGraphicFramePr>
            <p:cNvPr id="107537" name="Object 1041"/>
            <p:cNvGraphicFramePr>
              <a:graphicFrameLocks noChangeAspect="1"/>
            </p:cNvGraphicFramePr>
            <p:nvPr/>
          </p:nvGraphicFramePr>
          <p:xfrm>
            <a:off x="4517" y="2172"/>
            <a:ext cx="308" cy="361"/>
          </p:xfrm>
          <a:graphic>
            <a:graphicData uri="http://schemas.openxmlformats.org/presentationml/2006/ole">
              <p:oleObj spid="_x0000_s4102" name="公式" r:id="rId8" imgW="177480" imgH="253800" progId="Equation.3">
                <p:embed/>
              </p:oleObj>
            </a:graphicData>
          </a:graphic>
        </p:graphicFrame>
      </p:grpSp>
      <p:sp>
        <p:nvSpPr>
          <p:cNvPr id="19" name="页脚占位符 3"/>
          <p:cNvSpPr>
            <a:spLocks noGrp="1"/>
          </p:cNvSpPr>
          <p:nvPr>
            <p:ph type="ftr" sz="quarter" idx="11"/>
          </p:nvPr>
        </p:nvSpPr>
        <p:spPr>
          <a:xfrm>
            <a:off x="2898775" y="6356350"/>
            <a:ext cx="3505200" cy="365125"/>
          </a:xfrm>
        </p:spPr>
        <p:txBody>
          <a:bodyPr/>
          <a:lstStyle/>
          <a:p>
            <a:pPr>
              <a:defRPr/>
            </a:pPr>
            <a:r>
              <a:rPr lang="zh-CN" altLang="en-US" dirty="0" smtClean="0">
                <a:latin typeface="方正姚体" pitchFamily="2" charset="-122"/>
                <a:ea typeface="方正姚体" pitchFamily="2" charset="-122"/>
              </a:rPr>
              <a:t>质点的角动量</a:t>
            </a:r>
            <a:endParaRPr lang="zh-CN" altLang="en-US" dirty="0">
              <a:latin typeface="方正姚体" pitchFamily="2" charset="-122"/>
              <a:ea typeface="方正姚体"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wipe(left)">
                                      <p:cBhvr>
                                        <p:cTn id="7" dur="5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7525"/>
                                        </p:tgtEl>
                                        <p:attrNameLst>
                                          <p:attrName>style.visibility</p:attrName>
                                        </p:attrNameLst>
                                      </p:cBhvr>
                                      <p:to>
                                        <p:strVal val="visible"/>
                                      </p:to>
                                    </p:set>
                                    <p:animEffect transition="in" filter="wipe(left)">
                                      <p:cBhvr>
                                        <p:cTn id="17" dur="500"/>
                                        <p:tgtEl>
                                          <p:spTgt spid="1075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6"/>
                                        </p:tgtEl>
                                        <p:attrNameLst>
                                          <p:attrName>style.visibility</p:attrName>
                                        </p:attrNameLst>
                                      </p:cBhvr>
                                      <p:to>
                                        <p:strVal val="visible"/>
                                      </p:to>
                                    </p:set>
                                    <p:animEffect transition="in" filter="wipe(left)">
                                      <p:cBhvr>
                                        <p:cTn id="22"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71462"/>
            <a:ext cx="8572560" cy="2271706"/>
          </a:xfrm>
        </p:spPr>
        <p:txBody>
          <a:bodyPr/>
          <a:lstStyle/>
          <a:p>
            <a:r>
              <a:rPr kumimoji="1" lang="zh-CN" altLang="en-US" dirty="0" smtClean="0"/>
              <a:t>例</a:t>
            </a:r>
            <a:r>
              <a:rPr kumimoji="1" lang="en-US" altLang="zh-CN" dirty="0" smtClean="0"/>
              <a:t>1</a:t>
            </a:r>
            <a:r>
              <a:rPr kumimoji="1" lang="en-US" altLang="zh-CN" i="1" dirty="0" smtClean="0"/>
              <a:t> </a:t>
            </a:r>
            <a:r>
              <a:rPr kumimoji="1" lang="zh-CN" altLang="en-US" dirty="0" smtClean="0"/>
              <a:t>一质量为</a:t>
            </a:r>
            <a:r>
              <a:rPr kumimoji="1" lang="en-US" altLang="zh-CN" i="1" dirty="0" smtClean="0"/>
              <a:t>m</a:t>
            </a:r>
            <a:r>
              <a:rPr kumimoji="1" lang="zh-CN" altLang="zh-CN" dirty="0" smtClean="0"/>
              <a:t>的质点沿着一条空间曲线运动，该曲线在直角坐标下的矢径为：</a:t>
            </a:r>
            <a:r>
              <a:rPr kumimoji="1" lang="en-US" altLang="zh-CN" dirty="0" smtClean="0"/>
              <a:t/>
            </a:r>
            <a:br>
              <a:rPr kumimoji="1" lang="en-US" altLang="zh-CN" dirty="0" smtClean="0"/>
            </a:br>
            <a:r>
              <a:rPr kumimoji="1" lang="en-US" altLang="zh-CN" dirty="0" smtClean="0"/>
              <a:t/>
            </a:r>
            <a:br>
              <a:rPr kumimoji="1" lang="en-US" altLang="zh-CN" dirty="0" smtClean="0"/>
            </a:br>
            <a:r>
              <a:rPr kumimoji="1" lang="zh-CN" altLang="en-US" dirty="0" smtClean="0">
                <a:solidFill>
                  <a:srgbClr val="000099"/>
                </a:solidFill>
              </a:rPr>
              <a:t>求：该质点对原点的角动量。</a:t>
            </a:r>
            <a:r>
              <a:rPr kumimoji="1" lang="en-US" altLang="zh-CN" i="1" dirty="0" smtClean="0"/>
              <a:t>a</a:t>
            </a:r>
            <a:r>
              <a:rPr kumimoji="1" lang="zh-CN" altLang="en-US" i="1" dirty="0" smtClean="0"/>
              <a:t>、</a:t>
            </a:r>
            <a:r>
              <a:rPr kumimoji="1" lang="en-US" altLang="zh-CN" i="1" dirty="0" smtClean="0"/>
              <a:t>b</a:t>
            </a:r>
            <a:r>
              <a:rPr kumimoji="1" lang="zh-CN" altLang="en-US" i="1" dirty="0" smtClean="0"/>
              <a:t>、</a:t>
            </a:r>
            <a:r>
              <a:rPr kumimoji="1" lang="zh-CN" altLang="en-US" i="1" dirty="0" smtClean="0">
                <a:sym typeface="Symbol" pitchFamily="18" charset="2"/>
              </a:rPr>
              <a:t></a:t>
            </a:r>
            <a:r>
              <a:rPr kumimoji="1" lang="zh-CN" altLang="en-US" dirty="0" smtClean="0"/>
              <a:t>为常数</a:t>
            </a:r>
            <a:endParaRPr lang="zh-CN" altLang="en-US" dirty="0"/>
          </a:p>
        </p:txBody>
      </p:sp>
      <p:sp>
        <p:nvSpPr>
          <p:cNvPr id="5" name="文本占位符 4"/>
          <p:cNvSpPr>
            <a:spLocks noGrp="1"/>
          </p:cNvSpPr>
          <p:nvPr>
            <p:ph type="body" idx="13"/>
          </p:nvPr>
        </p:nvSpPr>
        <p:spPr>
          <a:xfrm>
            <a:off x="285720" y="2571744"/>
            <a:ext cx="1928826" cy="1357322"/>
          </a:xfrm>
        </p:spPr>
        <p:txBody>
          <a:bodyPr>
            <a:normAutofit/>
          </a:bodyPr>
          <a:lstStyle/>
          <a:p>
            <a:r>
              <a:rPr kumimoji="1" lang="zh-CN" altLang="en-US" dirty="0" smtClean="0">
                <a:latin typeface="Times New Roman" pitchFamily="18" charset="0"/>
              </a:rPr>
              <a:t>解：已知</a:t>
            </a:r>
            <a:endParaRPr kumimoji="1" lang="en-US" altLang="zh-CN" dirty="0" smtClean="0">
              <a:latin typeface="Times New Roman" pitchFamily="18" charset="0"/>
            </a:endParaRPr>
          </a:p>
          <a:p>
            <a:endParaRPr kumimoji="1" lang="en-US" altLang="zh-CN" dirty="0" smtClean="0">
              <a:latin typeface="Times New Roman" pitchFamily="18" charset="0"/>
            </a:endParaRPr>
          </a:p>
          <a:p>
            <a:pPr algn="r"/>
            <a:r>
              <a:rPr kumimoji="1" lang="zh-CN" altLang="en-US" dirty="0" smtClean="0">
                <a:latin typeface="Times New Roman" pitchFamily="18" charset="0"/>
              </a:rPr>
              <a:t>则，</a:t>
            </a:r>
          </a:p>
        </p:txBody>
      </p:sp>
      <p:sp>
        <p:nvSpPr>
          <p:cNvPr id="3" name="灯片编号占位符 2"/>
          <p:cNvSpPr>
            <a:spLocks noGrp="1"/>
          </p:cNvSpPr>
          <p:nvPr>
            <p:ph type="sldNum" sz="quarter" idx="16"/>
          </p:nvPr>
        </p:nvSpPr>
        <p:spPr/>
        <p:txBody>
          <a:bodyPr/>
          <a:lstStyle/>
          <a:p>
            <a:pPr>
              <a:defRPr/>
            </a:pPr>
            <a:fld id="{19BF92CA-38A1-46E7-B4B2-43511C499F1D}" type="slidenum">
              <a:rPr lang="zh-CN" altLang="en-US" smtClean="0"/>
              <a:pPr>
                <a:defRPr/>
              </a:pPr>
              <a:t>8</a:t>
            </a:fld>
            <a:endParaRPr lang="zh-CN" altLang="en-US"/>
          </a:p>
        </p:txBody>
      </p:sp>
      <p:graphicFrame>
        <p:nvGraphicFramePr>
          <p:cNvPr id="48130" name="Object 2"/>
          <p:cNvGraphicFramePr>
            <a:graphicFrameLocks noChangeAspect="1"/>
          </p:cNvGraphicFramePr>
          <p:nvPr/>
        </p:nvGraphicFramePr>
        <p:xfrm>
          <a:off x="2786050" y="1142984"/>
          <a:ext cx="4021148" cy="500066"/>
        </p:xfrm>
        <a:graphic>
          <a:graphicData uri="http://schemas.openxmlformats.org/presentationml/2006/ole">
            <p:oleObj spid="_x0000_s48130" name="公式" r:id="rId3" imgW="1434960" imgH="241200" progId="Equation.3">
              <p:embed/>
            </p:oleObj>
          </a:graphicData>
        </a:graphic>
      </p:graphicFrame>
      <p:cxnSp>
        <p:nvCxnSpPr>
          <p:cNvPr id="7" name="直接连接符 6"/>
          <p:cNvCxnSpPr/>
          <p:nvPr/>
        </p:nvCxnSpPr>
        <p:spPr>
          <a:xfrm>
            <a:off x="428596" y="2214554"/>
            <a:ext cx="8286779"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8131" name="Object 3"/>
          <p:cNvGraphicFramePr>
            <a:graphicFrameLocks noChangeAspect="1"/>
          </p:cNvGraphicFramePr>
          <p:nvPr/>
        </p:nvGraphicFramePr>
        <p:xfrm>
          <a:off x="2071708" y="3286124"/>
          <a:ext cx="5357812" cy="601663"/>
        </p:xfrm>
        <a:graphic>
          <a:graphicData uri="http://schemas.openxmlformats.org/presentationml/2006/ole">
            <p:oleObj spid="_x0000_s48131" name="Equation" r:id="rId4" imgW="1726920" imgH="241200" progId="Equation.DSMT4">
              <p:embed/>
            </p:oleObj>
          </a:graphicData>
        </a:graphic>
      </p:graphicFrame>
      <p:graphicFrame>
        <p:nvGraphicFramePr>
          <p:cNvPr id="48132" name="Object 4"/>
          <p:cNvGraphicFramePr>
            <a:graphicFrameLocks noChangeAspect="1"/>
          </p:cNvGraphicFramePr>
          <p:nvPr/>
        </p:nvGraphicFramePr>
        <p:xfrm>
          <a:off x="857224" y="4143380"/>
          <a:ext cx="2701925" cy="581025"/>
        </p:xfrm>
        <a:graphic>
          <a:graphicData uri="http://schemas.openxmlformats.org/presentationml/2006/ole">
            <p:oleObj spid="_x0000_s48132" name="Equation" r:id="rId5" imgW="749160" imgH="215640" progId="Equation.3">
              <p:embed/>
            </p:oleObj>
          </a:graphicData>
        </a:graphic>
      </p:graphicFrame>
      <p:graphicFrame>
        <p:nvGraphicFramePr>
          <p:cNvPr id="48133" name="Object 5"/>
          <p:cNvGraphicFramePr>
            <a:graphicFrameLocks noChangeAspect="1"/>
          </p:cNvGraphicFramePr>
          <p:nvPr/>
        </p:nvGraphicFramePr>
        <p:xfrm>
          <a:off x="981075" y="4857750"/>
          <a:ext cx="7113588" cy="646113"/>
        </p:xfrm>
        <a:graphic>
          <a:graphicData uri="http://schemas.openxmlformats.org/presentationml/2006/ole">
            <p:oleObj spid="_x0000_s48133" name="Equation" r:id="rId6" imgW="2273040" imgH="215640" progId="Equation.DSMT4">
              <p:embed/>
            </p:oleObj>
          </a:graphicData>
        </a:graphic>
      </p:graphicFrame>
      <p:graphicFrame>
        <p:nvGraphicFramePr>
          <p:cNvPr id="48134" name="Object 6"/>
          <p:cNvGraphicFramePr>
            <a:graphicFrameLocks noChangeAspect="1"/>
          </p:cNvGraphicFramePr>
          <p:nvPr/>
        </p:nvGraphicFramePr>
        <p:xfrm>
          <a:off x="500034" y="5786454"/>
          <a:ext cx="2738437" cy="549275"/>
        </p:xfrm>
        <a:graphic>
          <a:graphicData uri="http://schemas.openxmlformats.org/presentationml/2006/ole">
            <p:oleObj spid="_x0000_s48134" name="公式" r:id="rId7" imgW="927000" imgH="215640" progId="Equation.3">
              <p:embed/>
            </p:oleObj>
          </a:graphicData>
        </a:graphic>
      </p:graphicFrame>
      <p:graphicFrame>
        <p:nvGraphicFramePr>
          <p:cNvPr id="48135" name="Object 7"/>
          <p:cNvGraphicFramePr>
            <a:graphicFrameLocks noChangeAspect="1"/>
          </p:cNvGraphicFramePr>
          <p:nvPr/>
        </p:nvGraphicFramePr>
        <p:xfrm>
          <a:off x="2051051" y="2428868"/>
          <a:ext cx="5092717" cy="604837"/>
        </p:xfrm>
        <a:graphic>
          <a:graphicData uri="http://schemas.openxmlformats.org/presentationml/2006/ole">
            <p:oleObj spid="_x0000_s48135" name="Equation" r:id="rId8" imgW="1434960" imgH="241200" progId="Equation.DSMT4">
              <p:embed/>
            </p:oleObj>
          </a:graphicData>
        </a:graphic>
      </p:graphicFrame>
      <p:sp>
        <p:nvSpPr>
          <p:cNvPr id="16" name="页脚占位符 3"/>
          <p:cNvSpPr>
            <a:spLocks noGrp="1"/>
          </p:cNvSpPr>
          <p:nvPr>
            <p:ph type="ftr" sz="quarter" idx="4294967295"/>
          </p:nvPr>
        </p:nvSpPr>
        <p:spPr>
          <a:xfrm>
            <a:off x="2898775" y="6356350"/>
            <a:ext cx="3505200" cy="365125"/>
          </a:xfrm>
          <a:prstGeom prst="rect">
            <a:avLst/>
          </a:prstGeom>
        </p:spPr>
        <p:txBody>
          <a:bodyPr/>
          <a:lstStyle/>
          <a:p>
            <a:pPr algn="ctr">
              <a:defRPr/>
            </a:pPr>
            <a:r>
              <a:rPr lang="zh-CN" altLang="en-US" sz="1400" b="1" dirty="0" smtClean="0">
                <a:solidFill>
                  <a:schemeClr val="tx2"/>
                </a:solidFill>
                <a:latin typeface="方正姚体" pitchFamily="2" charset="-122"/>
                <a:ea typeface="方正姚体" pitchFamily="2" charset="-122"/>
              </a:rPr>
              <a:t>质点的角动量</a:t>
            </a:r>
            <a:r>
              <a:rPr lang="en-US" altLang="zh-CN" sz="1400" b="1" dirty="0" smtClean="0">
                <a:solidFill>
                  <a:schemeClr val="tx2"/>
                </a:solidFill>
                <a:latin typeface="方正姚体" pitchFamily="2" charset="-122"/>
                <a:ea typeface="方正姚体" pitchFamily="2" charset="-122"/>
              </a:rPr>
              <a:t>—</a:t>
            </a:r>
            <a:r>
              <a:rPr lang="zh-CN" altLang="en-US" sz="1400" b="1" dirty="0" smtClean="0">
                <a:solidFill>
                  <a:schemeClr val="tx2"/>
                </a:solidFill>
                <a:latin typeface="方正姚体" pitchFamily="2" charset="-122"/>
                <a:ea typeface="方正姚体" pitchFamily="2" charset="-122"/>
              </a:rPr>
              <a:t>例题</a:t>
            </a:r>
            <a:endParaRPr lang="zh-CN" altLang="en-US" sz="1400" b="1" dirty="0">
              <a:solidFill>
                <a:schemeClr val="tx2"/>
              </a:solidFill>
              <a:latin typeface="方正姚体" pitchFamily="2" charset="-122"/>
              <a:ea typeface="方正姚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8132"/>
                                        </p:tgtEl>
                                        <p:attrNameLst>
                                          <p:attrName>style.visibility</p:attrName>
                                        </p:attrNameLst>
                                      </p:cBhvr>
                                      <p:to>
                                        <p:strVal val="visible"/>
                                      </p:to>
                                    </p:set>
                                    <p:animEffect transition="in" filter="wipe(left)">
                                      <p:cBhvr>
                                        <p:cTn id="17" dur="500"/>
                                        <p:tgtEl>
                                          <p:spTgt spid="481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133"/>
                                        </p:tgtEl>
                                        <p:attrNameLst>
                                          <p:attrName>style.visibility</p:attrName>
                                        </p:attrNameLst>
                                      </p:cBhvr>
                                      <p:to>
                                        <p:strVal val="visible"/>
                                      </p:to>
                                    </p:set>
                                    <p:animEffect transition="in" filter="wipe(left)">
                                      <p:cBhvr>
                                        <p:cTn id="22" dur="500"/>
                                        <p:tgtEl>
                                          <p:spTgt spid="481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134"/>
                                        </p:tgtEl>
                                        <p:attrNameLst>
                                          <p:attrName>style.visibility</p:attrName>
                                        </p:attrNameLst>
                                      </p:cBhvr>
                                      <p:to>
                                        <p:strVal val="visible"/>
                                      </p:to>
                                    </p:set>
                                    <p:animEffect transition="in" filter="wipe(left)">
                                      <p:cBhvr>
                                        <p:cTn id="27" dur="500"/>
                                        <p:tgtEl>
                                          <p:spTgt spid="4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3</Template>
  <TotalTime>2507</TotalTime>
  <Words>1327</Words>
  <Application>Microsoft Office PowerPoint</Application>
  <PresentationFormat>全屏显示(4:3)</PresentationFormat>
  <Paragraphs>214</Paragraphs>
  <Slides>32</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32</vt:i4>
      </vt:variant>
    </vt:vector>
  </HeadingPairs>
  <TitlesOfParts>
    <vt:vector size="35" baseType="lpstr">
      <vt:lpstr>3</vt:lpstr>
      <vt:lpstr>Equation</vt:lpstr>
      <vt:lpstr>公式</vt:lpstr>
      <vt:lpstr>§3.4 角动量、角动量定理和角动量守恒定律</vt:lpstr>
      <vt:lpstr>幻灯片 1</vt:lpstr>
      <vt:lpstr>3.4.1  质点的角动量和角动量定理</vt:lpstr>
      <vt:lpstr>一 、 质点的角动量</vt:lpstr>
      <vt:lpstr>一 、 质点的角动量</vt:lpstr>
      <vt:lpstr>幻灯片 5</vt:lpstr>
      <vt:lpstr>幻灯片 6</vt:lpstr>
      <vt:lpstr>幻灯片 7</vt:lpstr>
      <vt:lpstr>例1 一质量为m的质点沿着一条空间曲线运动，该曲线在直角坐标下的矢径为：  求：该质点对原点的角动量。a、b、为常数</vt:lpstr>
      <vt:lpstr>例2 地球绕太阳的运动可以近似地看作匀速圆周运动，求地球对太阳中心的角动量</vt:lpstr>
      <vt:lpstr>幻灯片 10</vt:lpstr>
      <vt:lpstr>3.4.1  质点的角动量和角动量定理</vt:lpstr>
      <vt:lpstr>3.4.1  质点的角动量和角动量定理</vt:lpstr>
      <vt:lpstr>二、  质点的角动量定理    </vt:lpstr>
      <vt:lpstr>二、  质点的角动量定理    </vt:lpstr>
      <vt:lpstr>幻灯片 15</vt:lpstr>
      <vt:lpstr>幻灯片 16</vt:lpstr>
      <vt:lpstr>幻灯片 17</vt:lpstr>
      <vt:lpstr>幻灯片 18</vt:lpstr>
      <vt:lpstr>3.4.2 质点系的角动量定理</vt:lpstr>
      <vt:lpstr>3.4.2 质点系的角动量定理</vt:lpstr>
      <vt:lpstr>质点系的角动量定理</vt:lpstr>
      <vt:lpstr>质点系的角动量定理</vt:lpstr>
      <vt:lpstr>幻灯片 23</vt:lpstr>
      <vt:lpstr>幻灯片 24</vt:lpstr>
      <vt:lpstr>3.4.3   角动量守恒定律</vt:lpstr>
      <vt:lpstr>角动量守恒定律</vt:lpstr>
      <vt:lpstr>角动量守恒定律</vt:lpstr>
      <vt:lpstr>幻灯片 28</vt:lpstr>
      <vt:lpstr>幻灯片 29</vt:lpstr>
      <vt:lpstr>幻灯片 30</vt:lpstr>
      <vt:lpstr>作业</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动能、势能及机械能守恒</dc:title>
  <dc:creator>dell</dc:creator>
  <cp:lastModifiedBy>dell</cp:lastModifiedBy>
  <cp:revision>385</cp:revision>
  <dcterms:created xsi:type="dcterms:W3CDTF">2014-01-02T06:17:13Z</dcterms:created>
  <dcterms:modified xsi:type="dcterms:W3CDTF">2016-03-21T09:10:47Z</dcterms:modified>
</cp:coreProperties>
</file>